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0"/>
  </p:notesMasterIdLst>
  <p:sldIdLst>
    <p:sldId id="256" r:id="rId2"/>
    <p:sldId id="257" r:id="rId3"/>
    <p:sldId id="491" r:id="rId4"/>
    <p:sldId id="492" r:id="rId5"/>
    <p:sldId id="493" r:id="rId6"/>
    <p:sldId id="494" r:id="rId7"/>
    <p:sldId id="265" r:id="rId8"/>
    <p:sldId id="495" r:id="rId9"/>
    <p:sldId id="496" r:id="rId10"/>
    <p:sldId id="266" r:id="rId11"/>
    <p:sldId id="503" r:id="rId12"/>
    <p:sldId id="505" r:id="rId13"/>
    <p:sldId id="504" r:id="rId14"/>
    <p:sldId id="500" r:id="rId15"/>
    <p:sldId id="501" r:id="rId16"/>
    <p:sldId id="502" r:id="rId17"/>
    <p:sldId id="506" r:id="rId18"/>
    <p:sldId id="508" r:id="rId19"/>
    <p:sldId id="509" r:id="rId20"/>
    <p:sldId id="305" r:id="rId21"/>
    <p:sldId id="510" r:id="rId22"/>
    <p:sldId id="511" r:id="rId23"/>
    <p:sldId id="512" r:id="rId24"/>
    <p:sldId id="513" r:id="rId25"/>
    <p:sldId id="514" r:id="rId26"/>
    <p:sldId id="267" r:id="rId27"/>
    <p:sldId id="515" r:id="rId28"/>
    <p:sldId id="516" r:id="rId29"/>
    <p:sldId id="517" r:id="rId30"/>
    <p:sldId id="518" r:id="rId31"/>
    <p:sldId id="519" r:id="rId32"/>
    <p:sldId id="521" r:id="rId33"/>
    <p:sldId id="805" r:id="rId34"/>
    <p:sldId id="523" r:id="rId35"/>
    <p:sldId id="522" r:id="rId36"/>
    <p:sldId id="396" r:id="rId37"/>
    <p:sldId id="524" r:id="rId38"/>
    <p:sldId id="525" r:id="rId39"/>
    <p:sldId id="526" r:id="rId40"/>
    <p:sldId id="527" r:id="rId41"/>
    <p:sldId id="528" r:id="rId42"/>
    <p:sldId id="529" r:id="rId43"/>
    <p:sldId id="271" r:id="rId44"/>
    <p:sldId id="531" r:id="rId45"/>
    <p:sldId id="530" r:id="rId46"/>
    <p:sldId id="532" r:id="rId47"/>
    <p:sldId id="533" r:id="rId48"/>
    <p:sldId id="534" r:id="rId49"/>
    <p:sldId id="272" r:id="rId50"/>
    <p:sldId id="535" r:id="rId51"/>
    <p:sldId id="536" r:id="rId52"/>
    <p:sldId id="537" r:id="rId53"/>
    <p:sldId id="806" r:id="rId54"/>
    <p:sldId id="816" r:id="rId55"/>
    <p:sldId id="403" r:id="rId56"/>
    <p:sldId id="538" r:id="rId57"/>
    <p:sldId id="269" r:id="rId58"/>
    <p:sldId id="539" r:id="rId59"/>
    <p:sldId id="405" r:id="rId60"/>
    <p:sldId id="540" r:id="rId61"/>
    <p:sldId id="541" r:id="rId62"/>
    <p:sldId id="404" r:id="rId63"/>
    <p:sldId id="542" r:id="rId64"/>
    <p:sldId id="406" r:id="rId65"/>
    <p:sldId id="408" r:id="rId66"/>
    <p:sldId id="407" r:id="rId67"/>
    <p:sldId id="409" r:id="rId68"/>
    <p:sldId id="410" r:id="rId69"/>
    <p:sldId id="273" r:id="rId70"/>
    <p:sldId id="807" r:id="rId71"/>
    <p:sldId id="544" r:id="rId72"/>
    <p:sldId id="545" r:id="rId73"/>
    <p:sldId id="543" r:id="rId74"/>
    <p:sldId id="274" r:id="rId75"/>
    <p:sldId id="547" r:id="rId76"/>
    <p:sldId id="546" r:id="rId77"/>
    <p:sldId id="549" r:id="rId78"/>
    <p:sldId id="548" r:id="rId79"/>
    <p:sldId id="550" r:id="rId80"/>
    <p:sldId id="276" r:id="rId81"/>
    <p:sldId id="277" r:id="rId82"/>
    <p:sldId id="551" r:id="rId83"/>
    <p:sldId id="415" r:id="rId84"/>
    <p:sldId id="808" r:id="rId85"/>
    <p:sldId id="416" r:id="rId86"/>
    <p:sldId id="413" r:id="rId87"/>
    <p:sldId id="552" r:id="rId88"/>
    <p:sldId id="275" r:id="rId89"/>
    <p:sldId id="554" r:id="rId90"/>
    <p:sldId id="553" r:id="rId91"/>
    <p:sldId id="555" r:id="rId92"/>
    <p:sldId id="556" r:id="rId93"/>
    <p:sldId id="557" r:id="rId94"/>
    <p:sldId id="558" r:id="rId95"/>
    <p:sldId id="559" r:id="rId96"/>
    <p:sldId id="560" r:id="rId97"/>
    <p:sldId id="561" r:id="rId98"/>
    <p:sldId id="562" r:id="rId99"/>
    <p:sldId id="563" r:id="rId100"/>
    <p:sldId id="564" r:id="rId101"/>
    <p:sldId id="809" r:id="rId102"/>
    <p:sldId id="565" r:id="rId103"/>
    <p:sldId id="566" r:id="rId104"/>
    <p:sldId id="567" r:id="rId105"/>
    <p:sldId id="569" r:id="rId106"/>
    <p:sldId id="571" r:id="rId107"/>
    <p:sldId id="810" r:id="rId108"/>
    <p:sldId id="570" r:id="rId109"/>
    <p:sldId id="572" r:id="rId110"/>
    <p:sldId id="574" r:id="rId111"/>
    <p:sldId id="575" r:id="rId112"/>
    <p:sldId id="576" r:id="rId113"/>
    <p:sldId id="577" r:id="rId114"/>
    <p:sldId id="286" r:id="rId115"/>
    <p:sldId id="578" r:id="rId116"/>
    <p:sldId id="579" r:id="rId117"/>
    <p:sldId id="426" r:id="rId118"/>
    <p:sldId id="580" r:id="rId119"/>
    <p:sldId id="427" r:id="rId120"/>
    <p:sldId id="290" r:id="rId121"/>
    <p:sldId id="584" r:id="rId122"/>
    <p:sldId id="583" r:id="rId123"/>
    <p:sldId id="582" r:id="rId124"/>
    <p:sldId id="586" r:id="rId125"/>
    <p:sldId id="585" r:id="rId126"/>
    <p:sldId id="587" r:id="rId127"/>
    <p:sldId id="581" r:id="rId128"/>
    <p:sldId id="588" r:id="rId129"/>
    <p:sldId id="589" r:id="rId130"/>
    <p:sldId id="590" r:id="rId131"/>
    <p:sldId id="591" r:id="rId132"/>
    <p:sldId id="595" r:id="rId133"/>
    <p:sldId id="596" r:id="rId134"/>
    <p:sldId id="597" r:id="rId135"/>
    <p:sldId id="592" r:id="rId136"/>
    <p:sldId id="593" r:id="rId137"/>
    <p:sldId id="287" r:id="rId138"/>
    <p:sldId id="437" r:id="rId139"/>
    <p:sldId id="598" r:id="rId140"/>
    <p:sldId id="601" r:id="rId141"/>
    <p:sldId id="602" r:id="rId142"/>
    <p:sldId id="600" r:id="rId143"/>
    <p:sldId id="436" r:id="rId144"/>
    <p:sldId id="294" r:id="rId145"/>
    <p:sldId id="603" r:id="rId146"/>
    <p:sldId id="604" r:id="rId147"/>
    <p:sldId id="611" r:id="rId148"/>
    <p:sldId id="606" r:id="rId149"/>
    <p:sldId id="607" r:id="rId150"/>
    <p:sldId id="608" r:id="rId151"/>
    <p:sldId id="605" r:id="rId152"/>
    <p:sldId id="297" r:id="rId153"/>
    <p:sldId id="612" r:id="rId154"/>
    <p:sldId id="609" r:id="rId155"/>
    <p:sldId id="614" r:id="rId156"/>
    <p:sldId id="617" r:id="rId157"/>
    <p:sldId id="618" r:id="rId158"/>
    <p:sldId id="615" r:id="rId159"/>
    <p:sldId id="616" r:id="rId160"/>
    <p:sldId id="619" r:id="rId161"/>
    <p:sldId id="295" r:id="rId162"/>
    <p:sldId id="620" r:id="rId163"/>
    <p:sldId id="621" r:id="rId164"/>
    <p:sldId id="380" r:id="rId165"/>
    <p:sldId id="622" r:id="rId166"/>
    <p:sldId id="623" r:id="rId167"/>
    <p:sldId id="625" r:id="rId168"/>
    <p:sldId id="626" r:id="rId169"/>
    <p:sldId id="441" r:id="rId170"/>
    <p:sldId id="813" r:id="rId171"/>
    <p:sldId id="627" r:id="rId172"/>
    <p:sldId id="814" r:id="rId173"/>
    <p:sldId id="310" r:id="rId174"/>
    <p:sldId id="628" r:id="rId175"/>
    <p:sldId id="442" r:id="rId176"/>
    <p:sldId id="629" r:id="rId177"/>
    <p:sldId id="445" r:id="rId178"/>
    <p:sldId id="630" r:id="rId179"/>
    <p:sldId id="446" r:id="rId180"/>
    <p:sldId id="631" r:id="rId181"/>
    <p:sldId id="633" r:id="rId182"/>
    <p:sldId id="634" r:id="rId183"/>
    <p:sldId id="313" r:id="rId184"/>
    <p:sldId id="815" r:id="rId185"/>
    <p:sldId id="635" r:id="rId186"/>
    <p:sldId id="451" r:id="rId187"/>
    <p:sldId id="452" r:id="rId188"/>
    <p:sldId id="831" r:id="rId189"/>
    <p:sldId id="817" r:id="rId190"/>
    <p:sldId id="818" r:id="rId191"/>
    <p:sldId id="819" r:id="rId192"/>
    <p:sldId id="820" r:id="rId193"/>
    <p:sldId id="821" r:id="rId194"/>
    <p:sldId id="639" r:id="rId195"/>
    <p:sldId id="822" r:id="rId196"/>
    <p:sldId id="640" r:id="rId197"/>
    <p:sldId id="823" r:id="rId198"/>
    <p:sldId id="824" r:id="rId199"/>
    <p:sldId id="825" r:id="rId200"/>
    <p:sldId id="826" r:id="rId201"/>
    <p:sldId id="645" r:id="rId202"/>
    <p:sldId id="381" r:id="rId203"/>
    <p:sldId id="647" r:id="rId204"/>
    <p:sldId id="321" r:id="rId205"/>
    <p:sldId id="648" r:id="rId206"/>
    <p:sldId id="649" r:id="rId207"/>
    <p:sldId id="650" r:id="rId208"/>
    <p:sldId id="651" r:id="rId209"/>
    <p:sldId id="653" r:id="rId210"/>
    <p:sldId id="461" r:id="rId211"/>
    <p:sldId id="652" r:id="rId212"/>
    <p:sldId id="654" r:id="rId213"/>
    <p:sldId id="655" r:id="rId214"/>
    <p:sldId id="656" r:id="rId215"/>
    <p:sldId id="658" r:id="rId216"/>
    <p:sldId id="659" r:id="rId217"/>
    <p:sldId id="326" r:id="rId218"/>
    <p:sldId id="660" r:id="rId219"/>
    <p:sldId id="661" r:id="rId220"/>
    <p:sldId id="662" r:id="rId221"/>
    <p:sldId id="328" r:id="rId222"/>
    <p:sldId id="664" r:id="rId223"/>
    <p:sldId id="832" r:id="rId224"/>
    <p:sldId id="666" r:id="rId225"/>
    <p:sldId id="667" r:id="rId226"/>
    <p:sldId id="668" r:id="rId227"/>
    <p:sldId id="669" r:id="rId228"/>
    <p:sldId id="670" r:id="rId229"/>
    <p:sldId id="671" r:id="rId230"/>
    <p:sldId id="672" r:id="rId231"/>
    <p:sldId id="673" r:id="rId232"/>
    <p:sldId id="674" r:id="rId233"/>
    <p:sldId id="675" r:id="rId234"/>
    <p:sldId id="676" r:id="rId235"/>
    <p:sldId id="677" r:id="rId236"/>
    <p:sldId id="678" r:id="rId237"/>
    <p:sldId id="334" r:id="rId238"/>
    <p:sldId id="338" r:id="rId239"/>
    <p:sldId id="683" r:id="rId240"/>
    <p:sldId id="476" r:id="rId241"/>
    <p:sldId id="687" r:id="rId242"/>
    <p:sldId id="688" r:id="rId243"/>
    <p:sldId id="686" r:id="rId244"/>
    <p:sldId id="689" r:id="rId245"/>
    <p:sldId id="340" r:id="rId246"/>
    <p:sldId id="690" r:id="rId247"/>
    <p:sldId id="691" r:id="rId248"/>
    <p:sldId id="692" r:id="rId249"/>
    <p:sldId id="693" r:id="rId250"/>
    <p:sldId id="694" r:id="rId251"/>
    <p:sldId id="695" r:id="rId252"/>
    <p:sldId id="696" r:id="rId253"/>
    <p:sldId id="697" r:id="rId254"/>
    <p:sldId id="342" r:id="rId255"/>
    <p:sldId id="830" r:id="rId256"/>
    <p:sldId id="745" r:id="rId257"/>
    <p:sldId id="746" r:id="rId258"/>
    <p:sldId id="747" r:id="rId259"/>
    <p:sldId id="748" r:id="rId260"/>
    <p:sldId id="700" r:id="rId261"/>
    <p:sldId id="722" r:id="rId262"/>
    <p:sldId id="336" r:id="rId263"/>
    <p:sldId id="702" r:id="rId264"/>
    <p:sldId id="703" r:id="rId265"/>
    <p:sldId id="704" r:id="rId266"/>
    <p:sldId id="705" r:id="rId267"/>
    <p:sldId id="701" r:id="rId268"/>
    <p:sldId id="706" r:id="rId269"/>
    <p:sldId id="707" r:id="rId270"/>
    <p:sldId id="708" r:id="rId271"/>
    <p:sldId id="710" r:id="rId272"/>
    <p:sldId id="712" r:id="rId273"/>
    <p:sldId id="709" r:id="rId274"/>
    <p:sldId id="714" r:id="rId275"/>
    <p:sldId id="715" r:id="rId276"/>
    <p:sldId id="356" r:id="rId277"/>
    <p:sldId id="717" r:id="rId278"/>
    <p:sldId id="718" r:id="rId279"/>
    <p:sldId id="719" r:id="rId280"/>
    <p:sldId id="721" r:id="rId281"/>
    <p:sldId id="723" r:id="rId282"/>
    <p:sldId id="724" r:id="rId283"/>
    <p:sldId id="725" r:id="rId284"/>
    <p:sldId id="726" r:id="rId285"/>
    <p:sldId id="733" r:id="rId286"/>
    <p:sldId id="728" r:id="rId287"/>
    <p:sldId id="729" r:id="rId288"/>
    <p:sldId id="730" r:id="rId289"/>
    <p:sldId id="731" r:id="rId290"/>
    <p:sldId id="732" r:id="rId291"/>
    <p:sldId id="734" r:id="rId292"/>
    <p:sldId id="351" r:id="rId293"/>
    <p:sldId id="737" r:id="rId294"/>
    <p:sldId id="736" r:id="rId295"/>
    <p:sldId id="738" r:id="rId296"/>
    <p:sldId id="345" r:id="rId297"/>
    <p:sldId id="740" r:id="rId298"/>
    <p:sldId id="741" r:id="rId299"/>
    <p:sldId id="742" r:id="rId300"/>
    <p:sldId id="739" r:id="rId301"/>
    <p:sldId id="743" r:id="rId302"/>
    <p:sldId id="735" r:id="rId303"/>
    <p:sldId id="744" r:id="rId304"/>
    <p:sldId id="753" r:id="rId305"/>
    <p:sldId id="749" r:id="rId306"/>
    <p:sldId id="750" r:id="rId307"/>
    <p:sldId id="754" r:id="rId308"/>
    <p:sldId id="755" r:id="rId309"/>
    <p:sldId id="756" r:id="rId310"/>
    <p:sldId id="757" r:id="rId311"/>
    <p:sldId id="349" r:id="rId312"/>
    <p:sldId id="758" r:id="rId313"/>
    <p:sldId id="759" r:id="rId314"/>
    <p:sldId id="760" r:id="rId315"/>
    <p:sldId id="827" r:id="rId316"/>
    <p:sldId id="762" r:id="rId317"/>
    <p:sldId id="768" r:id="rId318"/>
    <p:sldId id="769" r:id="rId319"/>
    <p:sldId id="763" r:id="rId320"/>
    <p:sldId id="764" r:id="rId321"/>
    <p:sldId id="770" r:id="rId322"/>
    <p:sldId id="771" r:id="rId323"/>
    <p:sldId id="766" r:id="rId324"/>
    <p:sldId id="767" r:id="rId325"/>
    <p:sldId id="772" r:id="rId326"/>
    <p:sldId id="773" r:id="rId327"/>
    <p:sldId id="774" r:id="rId328"/>
    <p:sldId id="775" r:id="rId329"/>
    <p:sldId id="348" r:id="rId330"/>
    <p:sldId id="776" r:id="rId331"/>
    <p:sldId id="368" r:id="rId332"/>
    <p:sldId id="777" r:id="rId333"/>
    <p:sldId id="779" r:id="rId334"/>
    <p:sldId id="781" r:id="rId335"/>
    <p:sldId id="782" r:id="rId336"/>
    <p:sldId id="783" r:id="rId337"/>
    <p:sldId id="784" r:id="rId338"/>
    <p:sldId id="785" r:id="rId339"/>
    <p:sldId id="828" r:id="rId340"/>
    <p:sldId id="792" r:id="rId341"/>
    <p:sldId id="794" r:id="rId342"/>
    <p:sldId id="836" r:id="rId343"/>
    <p:sldId id="793" r:id="rId344"/>
    <p:sldId id="796" r:id="rId345"/>
    <p:sldId id="795" r:id="rId346"/>
    <p:sldId id="797" r:id="rId347"/>
    <p:sldId id="798" r:id="rId348"/>
    <p:sldId id="800" r:id="rId349"/>
    <p:sldId id="802" r:id="rId350"/>
    <p:sldId id="383" r:id="rId351"/>
    <p:sldId id="477" r:id="rId352"/>
    <p:sldId id="829" r:id="rId353"/>
    <p:sldId id="804" r:id="rId354"/>
    <p:sldId id="420" r:id="rId355"/>
    <p:sldId id="304" r:id="rId356"/>
    <p:sldId id="834" r:id="rId357"/>
    <p:sldId id="835" r:id="rId358"/>
    <p:sldId id="833" r:id="rId35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uario" initials="U" lastIdx="2" clrIdx="0">
    <p:extLst>
      <p:ext uri="{19B8F6BF-5375-455C-9EA6-DF929625EA0E}">
        <p15:presenceInfo xmlns:p15="http://schemas.microsoft.com/office/powerpoint/2012/main" userId="Usuar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0000"/>
    <a:srgbClr val="0000FF"/>
    <a:srgbClr val="4D4DFF"/>
    <a:srgbClr val="00B050"/>
    <a:srgbClr val="8A7D6B"/>
    <a:srgbClr val="768C6E"/>
    <a:srgbClr val="FF3333"/>
    <a:srgbClr val="FC7373"/>
    <a:srgbClr val="222A35"/>
    <a:srgbClr val="FF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1407" autoAdjust="0"/>
  </p:normalViewPr>
  <p:slideViewPr>
    <p:cSldViewPr snapToGrid="0">
      <p:cViewPr varScale="1">
        <p:scale>
          <a:sx n="70" d="100"/>
          <a:sy n="70" d="100"/>
        </p:scale>
        <p:origin x="97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commentAuthors" Target="commentAuthor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7A33AC-04C0-4600-9F2F-FBCDCCD72C7A}" type="datetimeFigureOut">
              <a:rPr lang="es-ES" smtClean="0"/>
              <a:t>07/03/2024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FD23F-627E-425A-B844-6ACE9A563E7C}" type="slidenum">
              <a:rPr lang="es-ES" smtClean="0"/>
              <a:t>‹Nº›</a:t>
            </a:fld>
            <a:endParaRPr lang="es-ES"/>
          </a:p>
        </p:txBody>
      </p:sp>
    </p:spTree>
    <p:extLst>
      <p:ext uri="{BB962C8B-B14F-4D97-AF65-F5344CB8AC3E}">
        <p14:creationId xmlns:p14="http://schemas.microsoft.com/office/powerpoint/2010/main" val="1882775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0D0D0D"/>
                </a:solidFill>
                <a:effectLst/>
                <a:latin typeface="Söhne"/>
              </a:rPr>
              <a:t>Thank you for the presentation. First, I would like to express my sincere gratitude for your presence here today and with your permission, I would like to start the oral presentation of my doctoral thesis.</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1</a:t>
            </a:fld>
            <a:endParaRPr lang="es-ES"/>
          </a:p>
        </p:txBody>
      </p:sp>
    </p:spTree>
    <p:extLst>
      <p:ext uri="{BB962C8B-B14F-4D97-AF65-F5344CB8AC3E}">
        <p14:creationId xmlns:p14="http://schemas.microsoft.com/office/powerpoint/2010/main" val="174077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Earth living organisms</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10</a:t>
            </a:fld>
            <a:endParaRPr lang="es-ES"/>
          </a:p>
        </p:txBody>
      </p:sp>
    </p:spTree>
    <p:extLst>
      <p:ext uri="{BB962C8B-B14F-4D97-AF65-F5344CB8AC3E}">
        <p14:creationId xmlns:p14="http://schemas.microsoft.com/office/powerpoint/2010/main" val="30984321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800" b="0" i="0" u="none" strike="noStrike" baseline="0" dirty="0">
                <a:solidFill>
                  <a:srgbClr val="000000"/>
                </a:solidFill>
                <a:latin typeface="LiberationSerif-Regular"/>
              </a:rPr>
              <a:t>And the user can also choose to execute a metabolic pathway enrichment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100</a:t>
            </a:fld>
            <a:endParaRPr lang="es-ES"/>
          </a:p>
        </p:txBody>
      </p:sp>
    </p:spTree>
    <p:extLst>
      <p:ext uri="{BB962C8B-B14F-4D97-AF65-F5344CB8AC3E}">
        <p14:creationId xmlns:p14="http://schemas.microsoft.com/office/powerpoint/2010/main" val="25181155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800" b="0" i="0" u="none" strike="noStrike" baseline="0" dirty="0">
                <a:solidFill>
                  <a:srgbClr val="000000"/>
                </a:solidFill>
                <a:latin typeface="LiberationSerif-Regular"/>
              </a:rPr>
              <a:t>As a result, metabolic pathways enriched in this set of genes are identified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101</a:t>
            </a:fld>
            <a:endParaRPr lang="es-ES"/>
          </a:p>
        </p:txBody>
      </p:sp>
    </p:spTree>
    <p:extLst>
      <p:ext uri="{BB962C8B-B14F-4D97-AF65-F5344CB8AC3E}">
        <p14:creationId xmlns:p14="http://schemas.microsoft.com/office/powerpoint/2010/main" val="21553180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800" b="0" i="0" u="none" strike="noStrike" baseline="0" dirty="0">
                <a:solidFill>
                  <a:srgbClr val="000000"/>
                </a:solidFill>
                <a:latin typeface="LiberationSerif-Regular"/>
              </a:rPr>
              <a:t>and can be represented, like the example that you can see here with photosynthesis.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102</a:t>
            </a:fld>
            <a:endParaRPr lang="es-ES"/>
          </a:p>
        </p:txBody>
      </p:sp>
    </p:spTree>
    <p:extLst>
      <p:ext uri="{BB962C8B-B14F-4D97-AF65-F5344CB8AC3E}">
        <p14:creationId xmlns:p14="http://schemas.microsoft.com/office/powerpoint/2010/main" val="30117488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800" b="0" i="0" u="none" strike="noStrike" baseline="0" dirty="0">
                <a:solidFill>
                  <a:srgbClr val="000000"/>
                </a:solidFill>
                <a:latin typeface="LiberationSerif-Regular"/>
              </a:rPr>
              <a:t>An esquematic representation of the metabolic pathway is included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103</a:t>
            </a:fld>
            <a:endParaRPr lang="es-ES"/>
          </a:p>
        </p:txBody>
      </p:sp>
    </p:spTree>
    <p:extLst>
      <p:ext uri="{BB962C8B-B14F-4D97-AF65-F5344CB8AC3E}">
        <p14:creationId xmlns:p14="http://schemas.microsoft.com/office/powerpoint/2010/main" val="10138140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800" b="0" i="0" u="none" strike="noStrike" baseline="0" dirty="0">
                <a:solidFill>
                  <a:srgbClr val="000000"/>
                </a:solidFill>
                <a:latin typeface="LiberationSerif-Regular"/>
              </a:rPr>
              <a:t>along with the list of genes that are involved in this pathway highliting in red color the ones that are present in your set of genes.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104</a:t>
            </a:fld>
            <a:endParaRPr lang="es-ES"/>
          </a:p>
        </p:txBody>
      </p:sp>
    </p:spTree>
    <p:extLst>
      <p:ext uri="{BB962C8B-B14F-4D97-AF65-F5344CB8AC3E}">
        <p14:creationId xmlns:p14="http://schemas.microsoft.com/office/powerpoint/2010/main" val="22783656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Apart from that, ALGAEFUN can also </a:t>
            </a:r>
            <a:r>
              <a:rPr lang="en-US" sz="1800" b="0" i="0" u="none" strike="noStrike" baseline="0" dirty="0" err="1">
                <a:solidFill>
                  <a:srgbClr val="000000"/>
                </a:solidFill>
                <a:latin typeface="LiberationSerif-Regular"/>
              </a:rPr>
              <a:t>analyse</a:t>
            </a:r>
            <a:r>
              <a:rPr lang="en-US" sz="1800" b="0" i="0" u="none" strike="noStrike" baseline="0" dirty="0">
                <a:solidFill>
                  <a:srgbClr val="000000"/>
                </a:solidFill>
                <a:latin typeface="LiberationSerif-Regular"/>
              </a:rPr>
              <a:t> a list of genomic loci from a </a:t>
            </a:r>
            <a:r>
              <a:rPr lang="en-US" sz="1800" b="0" i="0" u="none" strike="noStrike" baseline="0" dirty="0" err="1">
                <a:solidFill>
                  <a:srgbClr val="000000"/>
                </a:solidFill>
                <a:latin typeface="LiberationSerif-Regular"/>
              </a:rPr>
              <a:t>ChIP</a:t>
            </a:r>
            <a:r>
              <a:rPr lang="en-US" sz="1800" b="0" i="0" u="none" strike="noStrike" baseline="0" dirty="0">
                <a:solidFill>
                  <a:srgbClr val="000000"/>
                </a:solidFill>
                <a:latin typeface="LiberationSerif-Regular"/>
              </a:rPr>
              <a:t>-seq analysis, generating for example, a set of potential target genes</a:t>
            </a: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105</a:t>
            </a:fld>
            <a:endParaRPr lang="es-ES"/>
          </a:p>
        </p:txBody>
      </p:sp>
    </p:spTree>
    <p:extLst>
      <p:ext uri="{BB962C8B-B14F-4D97-AF65-F5344CB8AC3E}">
        <p14:creationId xmlns:p14="http://schemas.microsoft.com/office/powerpoint/2010/main" val="9677473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It can also </a:t>
            </a:r>
            <a:r>
              <a:rPr lang="en-US" sz="1800" b="0" i="0" u="none" strike="noStrike" baseline="0" dirty="0" err="1">
                <a:solidFill>
                  <a:srgbClr val="000000"/>
                </a:solidFill>
                <a:latin typeface="LiberationSerif-Regular"/>
              </a:rPr>
              <a:t>analyse</a:t>
            </a:r>
            <a:r>
              <a:rPr lang="en-US" sz="1800" b="0" i="0" u="none" strike="noStrike" baseline="0" dirty="0">
                <a:solidFill>
                  <a:srgbClr val="000000"/>
                </a:solidFill>
                <a:latin typeface="LiberationSerif-Regular"/>
              </a:rPr>
              <a:t> the distribution of the genomic loci over gene features. </a:t>
            </a: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106</a:t>
            </a:fld>
            <a:endParaRPr lang="es-ES"/>
          </a:p>
        </p:txBody>
      </p:sp>
    </p:spTree>
    <p:extLst>
      <p:ext uri="{BB962C8B-B14F-4D97-AF65-F5344CB8AC3E}">
        <p14:creationId xmlns:p14="http://schemas.microsoft.com/office/powerpoint/2010/main" val="35886297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These results are represented in pie plots, like the one that you can see here, where the most of the genomic loci correspond to promoter sites..</a:t>
            </a: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107</a:t>
            </a:fld>
            <a:endParaRPr lang="es-ES"/>
          </a:p>
        </p:txBody>
      </p:sp>
    </p:spTree>
    <p:extLst>
      <p:ext uri="{BB962C8B-B14F-4D97-AF65-F5344CB8AC3E}">
        <p14:creationId xmlns:p14="http://schemas.microsoft.com/office/powerpoint/2010/main" val="15830049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Also ALGAEFUN can identify of DNA motifs in the list of genomic loci. </a:t>
            </a: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108</a:t>
            </a:fld>
            <a:endParaRPr lang="es-ES"/>
          </a:p>
        </p:txBody>
      </p:sp>
    </p:spTree>
    <p:extLst>
      <p:ext uri="{BB962C8B-B14F-4D97-AF65-F5344CB8AC3E}">
        <p14:creationId xmlns:p14="http://schemas.microsoft.com/office/powerpoint/2010/main" val="10891866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This analysis generate plots like this one</a:t>
            </a: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109</a:t>
            </a:fld>
            <a:endParaRPr lang="es-ES"/>
          </a:p>
        </p:txBody>
      </p:sp>
    </p:spTree>
    <p:extLst>
      <p:ext uri="{BB962C8B-B14F-4D97-AF65-F5344CB8AC3E}">
        <p14:creationId xmlns:p14="http://schemas.microsoft.com/office/powerpoint/2010/main" val="792306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are strongly affected by those cyclic environmental changes. </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11</a:t>
            </a:fld>
            <a:endParaRPr lang="es-ES"/>
          </a:p>
        </p:txBody>
      </p:sp>
    </p:spTree>
    <p:extLst>
      <p:ext uri="{BB962C8B-B14F-4D97-AF65-F5344CB8AC3E}">
        <p14:creationId xmlns:p14="http://schemas.microsoft.com/office/powerpoint/2010/main" val="4832460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where genes features like promoter</a:t>
            </a: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110</a:t>
            </a:fld>
            <a:endParaRPr lang="es-ES"/>
          </a:p>
        </p:txBody>
      </p:sp>
    </p:spTree>
    <p:extLst>
      <p:ext uri="{BB962C8B-B14F-4D97-AF65-F5344CB8AC3E}">
        <p14:creationId xmlns:p14="http://schemas.microsoft.com/office/powerpoint/2010/main" val="7067148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and exons are represented, </a:t>
            </a: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111</a:t>
            </a:fld>
            <a:endParaRPr lang="es-ES"/>
          </a:p>
        </p:txBody>
      </p:sp>
    </p:spTree>
    <p:extLst>
      <p:ext uri="{BB962C8B-B14F-4D97-AF65-F5344CB8AC3E}">
        <p14:creationId xmlns:p14="http://schemas.microsoft.com/office/powerpoint/2010/main" val="38836171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and you can see the peaks corresponding to the transcription factor binding in the promoter area. </a:t>
            </a: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112</a:t>
            </a:fld>
            <a:endParaRPr lang="es-ES"/>
          </a:p>
        </p:txBody>
      </p:sp>
    </p:spTree>
    <p:extLst>
      <p:ext uri="{BB962C8B-B14F-4D97-AF65-F5344CB8AC3E}">
        <p14:creationId xmlns:p14="http://schemas.microsoft.com/office/powerpoint/2010/main" val="16512045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With this, ALGAEFUN search for DNA motifs in the binding site and here a common one like the </a:t>
            </a:r>
            <a:r>
              <a:rPr lang="en-US" sz="1800" b="0" i="0" u="none" strike="noStrike" baseline="0" dirty="0" err="1">
                <a:solidFill>
                  <a:srgbClr val="000000"/>
                </a:solidFill>
                <a:latin typeface="LiberationSerif-Regular"/>
              </a:rPr>
              <a:t>Gbox</a:t>
            </a:r>
            <a:r>
              <a:rPr lang="en-US" sz="1800" b="0" i="0" u="none" strike="noStrike" baseline="0" dirty="0">
                <a:solidFill>
                  <a:srgbClr val="000000"/>
                </a:solidFill>
                <a:latin typeface="LiberationSerif-Regular"/>
              </a:rPr>
              <a:t> is detected. </a:t>
            </a: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113</a:t>
            </a:fld>
            <a:endParaRPr lang="es-ES"/>
          </a:p>
        </p:txBody>
      </p:sp>
    </p:spTree>
    <p:extLst>
      <p:ext uri="{BB962C8B-B14F-4D97-AF65-F5344CB8AC3E}">
        <p14:creationId xmlns:p14="http://schemas.microsoft.com/office/powerpoint/2010/main" val="22916227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Compared to the limited number of already existing tools for systems biology in microalgae,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114</a:t>
            </a:fld>
            <a:endParaRPr lang="es-ES"/>
          </a:p>
        </p:txBody>
      </p:sp>
    </p:spTree>
    <p:extLst>
      <p:ext uri="{BB962C8B-B14F-4D97-AF65-F5344CB8AC3E}">
        <p14:creationId xmlns:p14="http://schemas.microsoft.com/office/powerpoint/2010/main" val="19377951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ALGAEFUN with MARACAS </a:t>
            </a:r>
            <a:r>
              <a:rPr lang="en-US" sz="1800" b="0" i="0" u="none" strike="noStrike" baseline="0" dirty="0">
                <a:latin typeface="LiberationSerif-Regular"/>
              </a:rPr>
              <a:t>implements several novel functionalities</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115</a:t>
            </a:fld>
            <a:endParaRPr lang="es-ES"/>
          </a:p>
        </p:txBody>
      </p:sp>
    </p:spTree>
    <p:extLst>
      <p:ext uri="{BB962C8B-B14F-4D97-AF65-F5344CB8AC3E}">
        <p14:creationId xmlns:p14="http://schemas.microsoft.com/office/powerpoint/2010/main" val="1440316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it’s the first one in implementing RNA-seq and </a:t>
            </a:r>
            <a:r>
              <a:rPr lang="en-US" sz="1800" b="0" i="0" u="none" strike="noStrike" baseline="0" dirty="0" err="1">
                <a:latin typeface="LiberationSerif-Regular"/>
              </a:rPr>
              <a:t>ChipSeq</a:t>
            </a:r>
            <a:r>
              <a:rPr lang="en-US" sz="1800" b="0" i="0" u="none" strike="noStrike" baseline="0" dirty="0">
                <a:latin typeface="LiberationSerif-Regular"/>
              </a:rPr>
              <a:t> analysis from raw sequencing data to the annotation of results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116</a:t>
            </a:fld>
            <a:endParaRPr lang="es-ES"/>
          </a:p>
        </p:txBody>
      </p:sp>
    </p:spTree>
    <p:extLst>
      <p:ext uri="{BB962C8B-B14F-4D97-AF65-F5344CB8AC3E}">
        <p14:creationId xmlns:p14="http://schemas.microsoft.com/office/powerpoint/2010/main" val="65890319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Overall, as it has been discussed, ALGAEFUN with MARACAS improves and implements several novel functionalities that currently are used in a daily basis by numerous research groups, saving time, effort and even money to researchers with limited experience in </a:t>
            </a:r>
            <a:r>
              <a:rPr lang="en-US" sz="1800" b="0" i="0" u="none" strike="noStrike" baseline="0" dirty="0" err="1">
                <a:latin typeface="LiberationSerif-Regular"/>
              </a:rPr>
              <a:t>analysing</a:t>
            </a:r>
            <a:r>
              <a:rPr lang="en-US" sz="1800" b="0" i="0" u="none" strike="noStrike" baseline="0" dirty="0">
                <a:latin typeface="LiberationSerif-Regular"/>
              </a:rPr>
              <a:t> </a:t>
            </a:r>
            <a:r>
              <a:rPr lang="en-US" sz="1800" b="0" i="0" u="none" strike="noStrike" baseline="0" dirty="0" err="1">
                <a:latin typeface="LiberationSerif-Regular"/>
              </a:rPr>
              <a:t>omic</a:t>
            </a:r>
            <a:r>
              <a:rPr lang="en-US" sz="1800" b="0" i="0" u="none" strike="noStrike" baseline="0" dirty="0">
                <a:latin typeface="LiberationSerif-Regular"/>
              </a:rPr>
              <a:t> data.</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117</a:t>
            </a:fld>
            <a:endParaRPr lang="es-ES"/>
          </a:p>
        </p:txBody>
      </p:sp>
    </p:spTree>
    <p:extLst>
      <p:ext uri="{BB962C8B-B14F-4D97-AF65-F5344CB8AC3E}">
        <p14:creationId xmlns:p14="http://schemas.microsoft.com/office/powerpoint/2010/main" val="38094638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With the first objective completed, the next chapters can be presented. But before moving on to the next results, I will describe the experimental design that has been followed. </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118</a:t>
            </a:fld>
            <a:endParaRPr lang="es-ES"/>
          </a:p>
        </p:txBody>
      </p:sp>
    </p:spTree>
    <p:extLst>
      <p:ext uri="{BB962C8B-B14F-4D97-AF65-F5344CB8AC3E}">
        <p14:creationId xmlns:p14="http://schemas.microsoft.com/office/powerpoint/2010/main" val="35987534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We used continuous culture performed in 2L </a:t>
            </a:r>
            <a:r>
              <a:rPr lang="en-US" sz="1800" b="0" i="0" u="none" strike="noStrike" baseline="0" dirty="0" err="1">
                <a:solidFill>
                  <a:srgbClr val="000000"/>
                </a:solidFill>
                <a:latin typeface="LiberationSerif-Regular"/>
              </a:rPr>
              <a:t>photochemostats</a:t>
            </a:r>
            <a:r>
              <a:rPr lang="en-US" sz="1800" b="0" i="0" u="none" strike="noStrike" baseline="0" dirty="0">
                <a:solidFill>
                  <a:srgbClr val="000000"/>
                </a:solidFill>
                <a:latin typeface="LiberationSerif-Regular"/>
              </a:rPr>
              <a:t> with all culture conditions, like Temperature, pH or light constantly measured and computationally controlled. </a:t>
            </a:r>
          </a:p>
          <a:p>
            <a:pPr algn="l"/>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119</a:t>
            </a:fld>
            <a:endParaRPr lang="es-ES"/>
          </a:p>
        </p:txBody>
      </p:sp>
    </p:spTree>
    <p:extLst>
      <p:ext uri="{BB962C8B-B14F-4D97-AF65-F5344CB8AC3E}">
        <p14:creationId xmlns:p14="http://schemas.microsoft.com/office/powerpoint/2010/main" val="1359594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200" b="0" i="0" u="none" strike="noStrike" baseline="0" dirty="0">
                <a:latin typeface="LiberationSerif-Regular"/>
              </a:rPr>
              <a:t>Therefore, we have evolved an endogenous molecular system that allow us to anticipate those changes. </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12</a:t>
            </a:fld>
            <a:endParaRPr lang="es-ES"/>
          </a:p>
        </p:txBody>
      </p:sp>
    </p:spTree>
    <p:extLst>
      <p:ext uri="{BB962C8B-B14F-4D97-AF65-F5344CB8AC3E}">
        <p14:creationId xmlns:p14="http://schemas.microsoft.com/office/powerpoint/2010/main" val="5616417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In order to study seasonal changes, the two extreme photoperiods were simulated using this culture systems. That is, long days of summer</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120</a:t>
            </a:fld>
            <a:endParaRPr lang="es-ES"/>
          </a:p>
        </p:txBody>
      </p:sp>
    </p:spTree>
    <p:extLst>
      <p:ext uri="{BB962C8B-B14F-4D97-AF65-F5344CB8AC3E}">
        <p14:creationId xmlns:p14="http://schemas.microsoft.com/office/powerpoint/2010/main" val="12271044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with 16h of light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121</a:t>
            </a:fld>
            <a:endParaRPr lang="es-ES"/>
          </a:p>
        </p:txBody>
      </p:sp>
    </p:spTree>
    <p:extLst>
      <p:ext uri="{BB962C8B-B14F-4D97-AF65-F5344CB8AC3E}">
        <p14:creationId xmlns:p14="http://schemas.microsoft.com/office/powerpoint/2010/main" val="23863722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In order to study seasonal changes, the two extreme photoperiods were simulated using this culture systems. That is, long days of summer with 16h of light and 8h of dark</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122</a:t>
            </a:fld>
            <a:endParaRPr lang="es-ES"/>
          </a:p>
        </p:txBody>
      </p:sp>
    </p:spTree>
    <p:extLst>
      <p:ext uri="{BB962C8B-B14F-4D97-AF65-F5344CB8AC3E}">
        <p14:creationId xmlns:p14="http://schemas.microsoft.com/office/powerpoint/2010/main" val="30058339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and short days of winter</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123</a:t>
            </a:fld>
            <a:endParaRPr lang="es-ES"/>
          </a:p>
        </p:txBody>
      </p:sp>
    </p:spTree>
    <p:extLst>
      <p:ext uri="{BB962C8B-B14F-4D97-AF65-F5344CB8AC3E}">
        <p14:creationId xmlns:p14="http://schemas.microsoft.com/office/powerpoint/2010/main" val="28330455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and short days of winter with 8h of light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124</a:t>
            </a:fld>
            <a:endParaRPr lang="es-ES"/>
          </a:p>
        </p:txBody>
      </p:sp>
    </p:spTree>
    <p:extLst>
      <p:ext uri="{BB962C8B-B14F-4D97-AF65-F5344CB8AC3E}">
        <p14:creationId xmlns:p14="http://schemas.microsoft.com/office/powerpoint/2010/main" val="29506260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And 16h of dark.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125</a:t>
            </a:fld>
            <a:endParaRPr lang="es-ES"/>
          </a:p>
        </p:txBody>
      </p:sp>
    </p:spTree>
    <p:extLst>
      <p:ext uri="{BB962C8B-B14F-4D97-AF65-F5344CB8AC3E}">
        <p14:creationId xmlns:p14="http://schemas.microsoft.com/office/powerpoint/2010/main" val="21975849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Lights were gradually increased and decreased during the day simulating natural photoperiods.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126</a:t>
            </a:fld>
            <a:endParaRPr lang="es-ES"/>
          </a:p>
        </p:txBody>
      </p:sp>
    </p:spTree>
    <p:extLst>
      <p:ext uri="{BB962C8B-B14F-4D97-AF65-F5344CB8AC3E}">
        <p14:creationId xmlns:p14="http://schemas.microsoft.com/office/powerpoint/2010/main" val="16041822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The experimental design consisted of three consecutive days under each photoperiod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127</a:t>
            </a:fld>
            <a:endParaRPr lang="es-ES"/>
          </a:p>
        </p:txBody>
      </p:sp>
    </p:spTree>
    <p:extLst>
      <p:ext uri="{BB962C8B-B14F-4D97-AF65-F5344CB8AC3E}">
        <p14:creationId xmlns:p14="http://schemas.microsoft.com/office/powerpoint/2010/main" val="1260827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and samples were taken every 4 h during those days.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128</a:t>
            </a:fld>
            <a:endParaRPr lang="es-ES"/>
          </a:p>
        </p:txBody>
      </p:sp>
    </p:spTree>
    <p:extLst>
      <p:ext uri="{BB962C8B-B14F-4D97-AF65-F5344CB8AC3E}">
        <p14:creationId xmlns:p14="http://schemas.microsoft.com/office/powerpoint/2010/main" val="33863186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Each day starts at </a:t>
            </a:r>
            <a:r>
              <a:rPr lang="en-US" sz="1800" b="0" i="0" u="none" strike="noStrike" baseline="0" dirty="0" err="1">
                <a:solidFill>
                  <a:srgbClr val="000000"/>
                </a:solidFill>
                <a:latin typeface="LiberationSerif-Regular"/>
              </a:rPr>
              <a:t>ze</a:t>
            </a:r>
            <a:r>
              <a:rPr lang="en-US" sz="1800" b="0" i="0" u="none" strike="noStrike" baseline="0" dirty="0">
                <a:solidFill>
                  <a:srgbClr val="000000"/>
                </a:solidFill>
                <a:latin typeface="LiberationSerif-Regular"/>
              </a:rPr>
              <a:t> </a:t>
            </a:r>
            <a:r>
              <a:rPr lang="en-US" sz="1800" b="0" i="0" u="none" strike="noStrike" baseline="0" dirty="0" err="1">
                <a:solidFill>
                  <a:srgbClr val="000000"/>
                </a:solidFill>
                <a:latin typeface="LiberationSerif-Regular"/>
              </a:rPr>
              <a:t>te</a:t>
            </a:r>
            <a:r>
              <a:rPr lang="en-US" sz="1800" b="0" i="0" u="none" strike="noStrike" baseline="0" dirty="0">
                <a:solidFill>
                  <a:srgbClr val="000000"/>
                </a:solidFill>
                <a:latin typeface="LiberationSerif-Regular"/>
              </a:rPr>
              <a:t> zero, because time is expressed in Zeitgeber Time (ZT) where ZT0 correspond </a:t>
            </a:r>
            <a:r>
              <a:rPr lang="en-US" sz="1800" b="0" i="0" u="none" strike="noStrike" baseline="0" dirty="0">
                <a:latin typeface="LiberationSerif-Regular"/>
              </a:rPr>
              <a:t>to dawn, ZT4 to 4 h after </a:t>
            </a:r>
            <a:r>
              <a:rPr lang="es-ES" sz="1800" b="0" i="0" u="none" strike="noStrike" baseline="0" dirty="0" err="1">
                <a:latin typeface="LiberationSerif-Regular"/>
              </a:rPr>
              <a:t>dawn</a:t>
            </a:r>
            <a:r>
              <a:rPr lang="es-ES" sz="1800" b="0" i="0" u="none" strike="noStrike" baseline="0" dirty="0">
                <a:latin typeface="LiberationSerif-Regular"/>
              </a:rPr>
              <a:t> and so </a:t>
            </a:r>
            <a:r>
              <a:rPr lang="es-ES" sz="1800" b="0" i="0" u="none" strike="noStrike" baseline="0" dirty="0" err="1">
                <a:latin typeface="LiberationSerif-Regular"/>
              </a:rPr>
              <a:t>on</a:t>
            </a:r>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129</a:t>
            </a:fld>
            <a:endParaRPr lang="es-ES"/>
          </a:p>
        </p:txBody>
      </p:sp>
    </p:spTree>
    <p:extLst>
      <p:ext uri="{BB962C8B-B14F-4D97-AF65-F5344CB8AC3E}">
        <p14:creationId xmlns:p14="http://schemas.microsoft.com/office/powerpoint/2010/main" val="552607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200" b="0" i="0" u="none" strike="noStrike" baseline="0" dirty="0">
                <a:latin typeface="LiberationSerif-Regular"/>
              </a:rPr>
              <a:t>This endogenous molecular system is called circadian clock</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13</a:t>
            </a:fld>
            <a:endParaRPr lang="es-ES"/>
          </a:p>
        </p:txBody>
      </p:sp>
    </p:spTree>
    <p:extLst>
      <p:ext uri="{BB962C8B-B14F-4D97-AF65-F5344CB8AC3E}">
        <p14:creationId xmlns:p14="http://schemas.microsoft.com/office/powerpoint/2010/main" val="17219674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LiberationSerif-Regular"/>
              </a:rPr>
              <a:t>This</a:t>
            </a:r>
            <a:r>
              <a:rPr lang="es-ES" sz="1800" b="0" i="0" u="none" strike="noStrike" baseline="0" dirty="0">
                <a:latin typeface="LiberationSerif-Regular"/>
              </a:rPr>
              <a:t> 36 </a:t>
            </a:r>
            <a:r>
              <a:rPr lang="es-ES" sz="1800" b="0" i="0" u="none" strike="noStrike" baseline="0" dirty="0" err="1">
                <a:latin typeface="LiberationSerif-Regular"/>
              </a:rPr>
              <a:t>samples</a:t>
            </a:r>
            <a:r>
              <a:rPr lang="es-ES" sz="1800" b="0" i="0" u="none" strike="noStrike" baseline="0" dirty="0">
                <a:latin typeface="LiberationSerif-Regular"/>
              </a:rPr>
              <a:t> </a:t>
            </a:r>
            <a:r>
              <a:rPr lang="es-ES" sz="1800" b="0" i="0" u="none" strike="noStrike" baseline="0" dirty="0" err="1">
                <a:latin typeface="LiberationSerif-Regular"/>
              </a:rPr>
              <a:t>were</a:t>
            </a:r>
            <a:r>
              <a:rPr lang="es-ES" sz="1800" b="0" i="0" u="none" strike="noStrike" baseline="0" dirty="0">
                <a:latin typeface="LiberationSerif-Regular"/>
              </a:rPr>
              <a:t> </a:t>
            </a:r>
            <a:r>
              <a:rPr lang="es-ES" sz="1800" b="0" i="0" u="none" strike="noStrike" baseline="0" dirty="0" err="1">
                <a:latin typeface="LiberationSerif-Regular"/>
              </a:rPr>
              <a:t>used</a:t>
            </a:r>
            <a:r>
              <a:rPr lang="es-ES" sz="1800" b="0" i="0" u="none" strike="noStrike" baseline="0" dirty="0">
                <a:latin typeface="LiberationSerif-Regular"/>
              </a:rPr>
              <a:t> </a:t>
            </a:r>
            <a:r>
              <a:rPr lang="es-ES" sz="1800" b="0" i="0" u="none" strike="noStrike" baseline="0" dirty="0" err="1">
                <a:latin typeface="LiberationSerif-Regular"/>
              </a:rPr>
              <a:t>for</a:t>
            </a:r>
            <a:r>
              <a:rPr lang="es-ES" sz="1800" b="0" i="0" u="none" strike="noStrike" baseline="0" dirty="0">
                <a:latin typeface="LiberationSerif-Regular"/>
              </a:rPr>
              <a:t> </a:t>
            </a:r>
            <a:r>
              <a:rPr lang="es-ES" sz="1800" b="0" i="0" u="none" strike="noStrike" baseline="0" dirty="0" err="1">
                <a:latin typeface="LiberationSerif-Regular"/>
              </a:rPr>
              <a:t>transcriptomic</a:t>
            </a:r>
            <a:r>
              <a:rPr lang="es-ES" sz="1800" b="0" i="0" u="none" strike="noStrike" baseline="0" dirty="0">
                <a:latin typeface="LiberationSerif-Regular"/>
              </a:rPr>
              <a:t> </a:t>
            </a:r>
            <a:r>
              <a:rPr lang="es-ES" sz="1800" b="0" i="0" u="none" strike="noStrike" baseline="0" dirty="0" err="1">
                <a:latin typeface="LiberationSerif-Regular"/>
              </a:rPr>
              <a:t>analysis</a:t>
            </a:r>
            <a:r>
              <a:rPr lang="es-ES" sz="1800" b="0" i="0" u="none" strike="noStrike" baseline="0" dirty="0">
                <a:latin typeface="LiberationSerif-Regular"/>
              </a:rPr>
              <a:t>, </a:t>
            </a:r>
            <a:r>
              <a:rPr lang="es-ES" sz="1800" b="0" i="0" u="none" strike="noStrike" baseline="0" dirty="0" err="1">
                <a:latin typeface="LiberationSerif-Regular"/>
              </a:rPr>
              <a:t>proteomic</a:t>
            </a:r>
            <a:r>
              <a:rPr lang="es-ES" sz="1800" b="0" i="0" u="none" strike="noStrike" baseline="0" dirty="0">
                <a:latin typeface="LiberationSerif-Regular"/>
              </a:rPr>
              <a:t> </a:t>
            </a:r>
            <a:r>
              <a:rPr lang="es-ES" sz="1800" b="0" i="0" u="none" strike="noStrike" baseline="0" dirty="0" err="1">
                <a:latin typeface="LiberationSerif-Regular"/>
              </a:rPr>
              <a:t>analysis</a:t>
            </a:r>
            <a:r>
              <a:rPr lang="es-ES" sz="1800" b="0" i="0" u="none" strike="noStrike" baseline="0" dirty="0">
                <a:latin typeface="LiberationSerif-Regular"/>
              </a:rPr>
              <a:t>, and </a:t>
            </a:r>
            <a:r>
              <a:rPr lang="es-ES" sz="1800" b="0" i="0" u="none" strike="noStrike" baseline="0" dirty="0" err="1">
                <a:latin typeface="LiberationSerif-Regular"/>
              </a:rPr>
              <a:t>for</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generation</a:t>
            </a:r>
            <a:r>
              <a:rPr lang="es-ES" sz="1800" b="0" i="0" u="none" strike="noStrike" baseline="0" dirty="0">
                <a:latin typeface="LiberationSerif-Regular"/>
              </a:rPr>
              <a:t> of </a:t>
            </a:r>
            <a:r>
              <a:rPr lang="es-ES" sz="1800" b="0" i="0" u="none" strike="noStrike" baseline="0" dirty="0" err="1">
                <a:latin typeface="LiberationSerif-Regular"/>
              </a:rPr>
              <a:t>physiological</a:t>
            </a:r>
            <a:r>
              <a:rPr lang="es-ES" sz="1800" b="0" i="0" u="none" strike="noStrike" baseline="0" dirty="0">
                <a:latin typeface="LiberationSerif-Regular"/>
              </a:rPr>
              <a:t> data </a:t>
            </a:r>
            <a:r>
              <a:rPr lang="es-ES" sz="1800" b="0" i="0" u="none" strike="noStrike" baseline="0" dirty="0" err="1">
                <a:latin typeface="LiberationSerif-Regular"/>
              </a:rPr>
              <a:t>from</a:t>
            </a:r>
            <a:r>
              <a:rPr lang="es-ES" sz="1800" b="0" i="0" u="none" strike="noStrike" baseline="0" dirty="0">
                <a:latin typeface="LiberationSerif-Regular"/>
              </a:rPr>
              <a:t> Flow </a:t>
            </a:r>
            <a:r>
              <a:rPr lang="es-ES" sz="1800" b="0" i="0" u="none" strike="noStrike" baseline="0" dirty="0" err="1">
                <a:latin typeface="LiberationSerif-Regular"/>
              </a:rPr>
              <a:t>cytometry</a:t>
            </a:r>
            <a:r>
              <a:rPr lang="es-ES" sz="1800" b="0" i="0" u="none" strike="noStrike" baseline="0" dirty="0">
                <a:latin typeface="LiberationSerif-Regular"/>
              </a:rPr>
              <a:t>, pulse </a:t>
            </a:r>
            <a:r>
              <a:rPr lang="es-ES" sz="1800" b="0" i="0" u="none" strike="noStrike" baseline="0" dirty="0" err="1">
                <a:latin typeface="LiberationSerif-Regular"/>
              </a:rPr>
              <a:t>amplitude</a:t>
            </a:r>
            <a:r>
              <a:rPr lang="es-ES" sz="1800" b="0" i="0" u="none" strike="noStrike" baseline="0" dirty="0">
                <a:latin typeface="LiberationSerif-Regular"/>
              </a:rPr>
              <a:t> </a:t>
            </a:r>
            <a:r>
              <a:rPr lang="es-ES" sz="1800" b="0" i="0" u="none" strike="noStrike" baseline="0" dirty="0" err="1">
                <a:latin typeface="LiberationSerif-Regular"/>
              </a:rPr>
              <a:t>modulation</a:t>
            </a:r>
            <a:r>
              <a:rPr lang="es-ES" sz="1800" b="0" i="0" u="none" strike="noStrike" baseline="0" dirty="0">
                <a:latin typeface="LiberationSerif-Regular"/>
              </a:rPr>
              <a:t>, </a:t>
            </a:r>
            <a:r>
              <a:rPr lang="es-ES" sz="1800" b="0" i="0" u="none" strike="noStrike" baseline="0" dirty="0" err="1">
                <a:latin typeface="LiberationSerif-Regular"/>
              </a:rPr>
              <a:t>analytical</a:t>
            </a:r>
            <a:r>
              <a:rPr lang="es-ES" sz="1800" b="0" i="0" u="none" strike="noStrike" baseline="0" dirty="0">
                <a:latin typeface="LiberationSerif-Regular"/>
              </a:rPr>
              <a:t> </a:t>
            </a:r>
            <a:r>
              <a:rPr lang="es-ES" sz="1800" b="0" i="0" u="none" strike="noStrike" baseline="0" dirty="0" err="1">
                <a:latin typeface="LiberationSerif-Regular"/>
              </a:rPr>
              <a:t>methods</a:t>
            </a:r>
            <a:r>
              <a:rPr lang="es-ES" sz="1800" b="0" i="0" u="none" strike="noStrike" baseline="0" dirty="0">
                <a:latin typeface="LiberationSerif-Regular"/>
              </a:rPr>
              <a:t> and </a:t>
            </a:r>
            <a:r>
              <a:rPr lang="es-ES" sz="1800" b="0" i="0" u="none" strike="noStrike" baseline="0" dirty="0" err="1">
                <a:latin typeface="LiberationSerif-Regular"/>
              </a:rPr>
              <a:t>enzyme</a:t>
            </a:r>
            <a:r>
              <a:rPr lang="es-ES" sz="1800" b="0" i="0" u="none" strike="noStrike" baseline="0" dirty="0">
                <a:latin typeface="LiberationSerif-Regular"/>
              </a:rPr>
              <a:t> </a:t>
            </a:r>
            <a:r>
              <a:rPr lang="es-ES" sz="1800" b="0" i="0" u="none" strike="noStrike" baseline="0" dirty="0" err="1">
                <a:latin typeface="LiberationSerif-Regular"/>
              </a:rPr>
              <a:t>assays</a:t>
            </a:r>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130</a:t>
            </a:fld>
            <a:endParaRPr lang="es-ES"/>
          </a:p>
        </p:txBody>
      </p:sp>
    </p:spTree>
    <p:extLst>
      <p:ext uri="{BB962C8B-B14F-4D97-AF65-F5344CB8AC3E}">
        <p14:creationId xmlns:p14="http://schemas.microsoft.com/office/powerpoint/2010/main" val="26874290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In addition free-running conditions were also considered for the transcriptomic analysis in order to identify bona fide circadian genes. </a:t>
            </a:r>
            <a:r>
              <a:rPr lang="en-US" sz="1800" b="0" i="0" u="none" strike="noStrike" baseline="0" dirty="0">
                <a:latin typeface="LiberationSerif-Regular"/>
              </a:rPr>
              <a:t> Those are the ones </a:t>
            </a:r>
            <a:r>
              <a:rPr lang="es-ES" sz="1800" b="0" i="0" u="none" strike="noStrike" baseline="0" dirty="0" err="1">
                <a:latin typeface="LiberationSerif-Regular"/>
              </a:rPr>
              <a:t>presenting</a:t>
            </a:r>
            <a:r>
              <a:rPr lang="es-ES" sz="1800" b="0" i="0" u="none" strike="noStrike" baseline="0" dirty="0">
                <a:latin typeface="LiberationSerif-Regular"/>
              </a:rPr>
              <a:t> </a:t>
            </a:r>
            <a:r>
              <a:rPr lang="es-ES" sz="1800" b="0" i="0" u="none" strike="noStrike" baseline="0" dirty="0" err="1">
                <a:latin typeface="LiberationSerif-Regular"/>
              </a:rPr>
              <a:t>rhythmic</a:t>
            </a:r>
            <a:r>
              <a:rPr lang="es-ES" sz="1800" b="0" i="0" u="none" strike="noStrike" baseline="0" dirty="0">
                <a:latin typeface="LiberationSerif-Regular"/>
              </a:rPr>
              <a:t> </a:t>
            </a:r>
            <a:r>
              <a:rPr lang="es-ES" sz="1800" b="0" i="0" u="none" strike="noStrike" baseline="0" dirty="0" err="1">
                <a:latin typeface="LiberationSerif-Regular"/>
              </a:rPr>
              <a:t>expression</a:t>
            </a:r>
            <a:r>
              <a:rPr lang="es-ES" sz="1800" b="0" i="0" u="none" strike="noStrike" baseline="0" dirty="0">
                <a:latin typeface="LiberationSerif-Regular"/>
              </a:rPr>
              <a:t> </a:t>
            </a:r>
            <a:r>
              <a:rPr lang="es-ES" sz="1800" b="0" i="0" u="none" strike="noStrike" baseline="0" dirty="0" err="1">
                <a:latin typeface="LiberationSerif-Regular"/>
              </a:rPr>
              <a:t>profiles</a:t>
            </a:r>
            <a:r>
              <a:rPr lang="es-ES" sz="1800" b="0" i="0" u="none" strike="noStrike" baseline="0" dirty="0">
                <a:latin typeface="LiberationSerif-Regular"/>
              </a:rPr>
              <a:t> </a:t>
            </a:r>
            <a:r>
              <a:rPr lang="es-ES" sz="1800" b="0" i="0" u="none" strike="noStrike" baseline="0" dirty="0" err="1">
                <a:latin typeface="LiberationSerif-Regular"/>
              </a:rPr>
              <a:t>under</a:t>
            </a:r>
            <a:r>
              <a:rPr lang="es-ES" sz="1800" b="0" i="0" u="none" strike="noStrike" baseline="0" dirty="0">
                <a:latin typeface="LiberationSerif-Regular"/>
              </a:rPr>
              <a:t> </a:t>
            </a:r>
            <a:r>
              <a:rPr lang="en-US" sz="1800" b="0" i="0" u="none" strike="noStrike" baseline="0" dirty="0">
                <a:latin typeface="LiberationSerif-Regular"/>
              </a:rPr>
              <a:t>both LD and SD as well as maintaining their rhythmic expression profiles under free-running</a:t>
            </a:r>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131</a:t>
            </a:fld>
            <a:endParaRPr lang="es-ES"/>
          </a:p>
        </p:txBody>
      </p:sp>
    </p:spTree>
    <p:extLst>
      <p:ext uri="{BB962C8B-B14F-4D97-AF65-F5344CB8AC3E}">
        <p14:creationId xmlns:p14="http://schemas.microsoft.com/office/powerpoint/2010/main" val="10808584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so three days of free-running conditions (constant light</a:t>
            </a:r>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132</a:t>
            </a:fld>
            <a:endParaRPr lang="es-ES"/>
          </a:p>
        </p:txBody>
      </p:sp>
    </p:spTree>
    <p:extLst>
      <p:ext uri="{BB962C8B-B14F-4D97-AF65-F5344CB8AC3E}">
        <p14:creationId xmlns:p14="http://schemas.microsoft.com/office/powerpoint/2010/main" val="6577000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or constant dark) are also included in the experimental design of the transcriptomic analysis. </a:t>
            </a:r>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133</a:t>
            </a:fld>
            <a:endParaRPr lang="es-ES"/>
          </a:p>
        </p:txBody>
      </p:sp>
    </p:spTree>
    <p:extLst>
      <p:ext uri="{BB962C8B-B14F-4D97-AF65-F5344CB8AC3E}">
        <p14:creationId xmlns:p14="http://schemas.microsoft.com/office/powerpoint/2010/main" val="240737235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No samples were collected during the first day to allow culture acclimation, and samples were collected during two consecutive days every 4 h starting at CT0, Circadian Time 0, the time point corresponding to subjective dawn. The results generated following this experimental design are presented in the following chapters 2: </a:t>
            </a:r>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134</a:t>
            </a:fld>
            <a:endParaRPr lang="es-ES"/>
          </a:p>
        </p:txBody>
      </p:sp>
    </p:spTree>
    <p:extLst>
      <p:ext uri="{BB962C8B-B14F-4D97-AF65-F5344CB8AC3E}">
        <p14:creationId xmlns:p14="http://schemas.microsoft.com/office/powerpoint/2010/main" val="269285817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samples were collected during two consecutive days every 4 h starting at CT0, Circadian Time 0, the time point corresponding to subjective dawn. The results generated following this experimental design are presented in the following chapters 2: </a:t>
            </a:r>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135</a:t>
            </a:fld>
            <a:endParaRPr lang="es-ES"/>
          </a:p>
        </p:txBody>
      </p:sp>
    </p:spTree>
    <p:extLst>
      <p:ext uri="{BB962C8B-B14F-4D97-AF65-F5344CB8AC3E}">
        <p14:creationId xmlns:p14="http://schemas.microsoft.com/office/powerpoint/2010/main" val="220917432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starting at CT0, Circadian Time 0, the time point corresponding to subjective dawn. The results generated following this experimental design are presented in the next chapter: </a:t>
            </a:r>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136</a:t>
            </a:fld>
            <a:endParaRPr lang="es-ES"/>
          </a:p>
        </p:txBody>
      </p:sp>
    </p:spTree>
    <p:extLst>
      <p:ext uri="{BB962C8B-B14F-4D97-AF65-F5344CB8AC3E}">
        <p14:creationId xmlns:p14="http://schemas.microsoft.com/office/powerpoint/2010/main" val="384670096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called: Transcriptomic analysis of diel and seasonal cycles in </a:t>
            </a:r>
            <a:r>
              <a:rPr lang="en-US" sz="1800" b="0" i="1" u="none" strike="noStrike" baseline="0" dirty="0">
                <a:latin typeface="LiberationSerif-Regular"/>
              </a:rPr>
              <a:t>Ostreococcus tauri</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137</a:t>
            </a:fld>
            <a:endParaRPr lang="es-ES"/>
          </a:p>
        </p:txBody>
      </p:sp>
    </p:spTree>
    <p:extLst>
      <p:ext uri="{BB962C8B-B14F-4D97-AF65-F5344CB8AC3E}">
        <p14:creationId xmlns:p14="http://schemas.microsoft.com/office/powerpoint/2010/main" val="13946225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Applying non-parametric methods implemented in the R package RAIN</a:t>
            </a:r>
            <a:r>
              <a:rPr lang="es-ES" sz="1800" b="0" i="0" u="none" strike="noStrike" baseline="0" dirty="0">
                <a:solidFill>
                  <a:srgbClr val="000000"/>
                </a:solidFill>
                <a:latin typeface="LiberationSerif-Regular"/>
              </a:rPr>
              <a:t> are </a:t>
            </a:r>
            <a:r>
              <a:rPr lang="es-ES" sz="1800" b="0" i="0" u="none" strike="noStrike" baseline="0" dirty="0" err="1">
                <a:solidFill>
                  <a:srgbClr val="000000"/>
                </a:solidFill>
                <a:latin typeface="LiberationSerif-Regular"/>
              </a:rPr>
              <a:t>used</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to</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identify</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significant</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diel</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rhythms</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with</a:t>
            </a:r>
            <a:r>
              <a:rPr lang="es-ES" sz="1800" b="0" i="0" u="none" strike="noStrike" baseline="0" dirty="0">
                <a:solidFill>
                  <a:srgbClr val="000000"/>
                </a:solidFill>
                <a:latin typeface="LiberationSerif-Regular"/>
              </a:rPr>
              <a:t> 24h </a:t>
            </a:r>
            <a:r>
              <a:rPr lang="es-ES" sz="1800" b="0" i="0" u="none" strike="noStrike" baseline="0" dirty="0" err="1">
                <a:solidFill>
                  <a:srgbClr val="000000"/>
                </a:solidFill>
                <a:latin typeface="LiberationSerif-Regular"/>
              </a:rPr>
              <a:t>period</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over</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the</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transcriptome</a:t>
            </a:r>
            <a:r>
              <a:rPr lang="en-US" sz="1800" b="0" i="0" u="none" strike="noStrike" baseline="0" dirty="0">
                <a:solidFill>
                  <a:srgbClr val="000000"/>
                </a:solidFill>
                <a:latin typeface="LiberationSerif-Regular"/>
              </a:rPr>
              <a:t>.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138</a:t>
            </a:fld>
            <a:endParaRPr lang="es-ES"/>
          </a:p>
        </p:txBody>
      </p:sp>
    </p:spTree>
    <p:extLst>
      <p:ext uri="{BB962C8B-B14F-4D97-AF65-F5344CB8AC3E}">
        <p14:creationId xmlns:p14="http://schemas.microsoft.com/office/powerpoint/2010/main" val="14622262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Specifically, 80 % of the entire </a:t>
            </a:r>
            <a:r>
              <a:rPr lang="es-ES" sz="1800" b="0" i="1" u="none" strike="noStrike" baseline="0" dirty="0">
                <a:solidFill>
                  <a:srgbClr val="000000"/>
                </a:solidFill>
                <a:latin typeface="LiberationSerif-Italic"/>
              </a:rPr>
              <a:t>Ostreococcus </a:t>
            </a:r>
            <a:r>
              <a:rPr lang="es-ES" sz="1800" b="0" i="0" u="none" strike="noStrike" baseline="0" dirty="0" err="1">
                <a:solidFill>
                  <a:srgbClr val="000000"/>
                </a:solidFill>
                <a:latin typeface="LiberationSerif-Regular"/>
              </a:rPr>
              <a:t>transcriptome</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is</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rhythmic</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under</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long</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day</a:t>
            </a:r>
            <a:r>
              <a:rPr lang="es-ES" sz="1800" b="0" i="0" u="none" strike="noStrike" baseline="0" dirty="0">
                <a:solidFill>
                  <a:srgbClr val="000000"/>
                </a:solidFill>
                <a:latin typeface="LiberationSerif-Regular"/>
              </a:rPr>
              <a:t>.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139</a:t>
            </a:fld>
            <a:endParaRPr lang="es-ES"/>
          </a:p>
        </p:txBody>
      </p:sp>
    </p:spTree>
    <p:extLst>
      <p:ext uri="{BB962C8B-B14F-4D97-AF65-F5344CB8AC3E}">
        <p14:creationId xmlns:p14="http://schemas.microsoft.com/office/powerpoint/2010/main" val="348841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can be seen as A central oscillator that IS susceptible to be entrained by environmental rhythmic or cyclic inputs. </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14</a:t>
            </a:fld>
            <a:endParaRPr lang="es-ES"/>
          </a:p>
        </p:txBody>
      </p:sp>
    </p:spTree>
    <p:extLst>
      <p:ext uri="{BB962C8B-B14F-4D97-AF65-F5344CB8AC3E}">
        <p14:creationId xmlns:p14="http://schemas.microsoft.com/office/powerpoint/2010/main" val="169002184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LiberationSerif-Regular"/>
              </a:rPr>
              <a:t>And a similar </a:t>
            </a:r>
            <a:r>
              <a:rPr lang="es-ES" sz="1800" b="0" i="0" u="none" strike="noStrike" baseline="0" dirty="0" err="1">
                <a:solidFill>
                  <a:srgbClr val="000000"/>
                </a:solidFill>
                <a:latin typeface="LiberationSerif-Regular"/>
              </a:rPr>
              <a:t>percentage</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is</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found</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to</a:t>
            </a:r>
            <a:r>
              <a:rPr lang="es-ES" sz="1800" b="0" i="0" u="none" strike="noStrike" baseline="0" dirty="0">
                <a:solidFill>
                  <a:srgbClr val="000000"/>
                </a:solidFill>
                <a:latin typeface="LiberationSerif-Regular"/>
              </a:rPr>
              <a:t> be </a:t>
            </a:r>
            <a:r>
              <a:rPr lang="es-ES" sz="1800" b="0" i="0" u="none" strike="noStrike" baseline="0" dirty="0" err="1">
                <a:solidFill>
                  <a:srgbClr val="000000"/>
                </a:solidFill>
                <a:latin typeface="LiberationSerif-Regular"/>
              </a:rPr>
              <a:t>rhythmic</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under</a:t>
            </a:r>
            <a:r>
              <a:rPr lang="es-ES" sz="1800" b="0" i="0" u="none" strike="noStrike" baseline="0" dirty="0">
                <a:solidFill>
                  <a:srgbClr val="000000"/>
                </a:solidFill>
                <a:latin typeface="LiberationSerif-Regular"/>
              </a:rPr>
              <a:t> short </a:t>
            </a:r>
            <a:r>
              <a:rPr lang="es-ES" sz="1800" b="0" i="0" u="none" strike="noStrike" baseline="0" dirty="0" err="1">
                <a:solidFill>
                  <a:srgbClr val="000000"/>
                </a:solidFill>
                <a:latin typeface="LiberationSerif-Regular"/>
              </a:rPr>
              <a:t>day</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140</a:t>
            </a:fld>
            <a:endParaRPr lang="es-ES"/>
          </a:p>
        </p:txBody>
      </p:sp>
    </p:spTree>
    <p:extLst>
      <p:ext uri="{BB962C8B-B14F-4D97-AF65-F5344CB8AC3E}">
        <p14:creationId xmlns:p14="http://schemas.microsoft.com/office/powerpoint/2010/main" val="6047601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LiberationSerif-Regular"/>
              </a:rPr>
              <a:t>In </a:t>
            </a:r>
            <a:r>
              <a:rPr lang="es-ES" sz="1800" b="0" i="0" u="none" strike="noStrike" baseline="0" dirty="0" err="1">
                <a:solidFill>
                  <a:srgbClr val="000000"/>
                </a:solidFill>
                <a:latin typeface="LiberationSerif-Regular"/>
              </a:rPr>
              <a:t>fact</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when</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the</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rhythmic</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transcriptomes</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under</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each</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photoperiod</a:t>
            </a:r>
            <a:r>
              <a:rPr lang="es-ES" sz="1800" b="0" i="0" u="none" strike="noStrike" baseline="0" dirty="0">
                <a:solidFill>
                  <a:srgbClr val="000000"/>
                </a:solidFill>
                <a:latin typeface="LiberationSerif-Regular"/>
              </a:rPr>
              <a:t> are </a:t>
            </a:r>
            <a:r>
              <a:rPr lang="es-ES" sz="1800" b="0" i="0" u="none" strike="noStrike" baseline="0" dirty="0" err="1">
                <a:solidFill>
                  <a:srgbClr val="000000"/>
                </a:solidFill>
                <a:latin typeface="LiberationSerif-Regular"/>
              </a:rPr>
              <a:t>compared</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141</a:t>
            </a:fld>
            <a:endParaRPr lang="es-ES"/>
          </a:p>
        </p:txBody>
      </p:sp>
    </p:spTree>
    <p:extLst>
      <p:ext uri="{BB962C8B-B14F-4D97-AF65-F5344CB8AC3E}">
        <p14:creationId xmlns:p14="http://schemas.microsoft.com/office/powerpoint/2010/main" val="29499974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solidFill>
                  <a:srgbClr val="000000"/>
                </a:solidFill>
                <a:latin typeface="LiberationSerif-Regular"/>
              </a:rPr>
              <a:t>it</a:t>
            </a:r>
            <a:r>
              <a:rPr lang="es-ES" sz="1800" b="0" i="0" u="none" strike="noStrike" baseline="0" dirty="0">
                <a:solidFill>
                  <a:srgbClr val="000000"/>
                </a:solidFill>
                <a:latin typeface="LiberationSerif-Regular"/>
              </a:rPr>
              <a:t> can be </a:t>
            </a:r>
            <a:r>
              <a:rPr lang="es-ES" sz="1800" b="0" i="0" u="none" strike="noStrike" baseline="0" dirty="0" err="1">
                <a:solidFill>
                  <a:srgbClr val="000000"/>
                </a:solidFill>
                <a:latin typeface="LiberationSerif-Regular"/>
              </a:rPr>
              <a:t>observed</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that</a:t>
            </a:r>
            <a:r>
              <a:rPr lang="es-ES" sz="1800" b="0" i="0" u="none" strike="noStrike" baseline="0" dirty="0">
                <a:solidFill>
                  <a:srgbClr val="000000"/>
                </a:solidFill>
                <a:latin typeface="LiberationSerif-Regular"/>
              </a:rPr>
              <a:t> </a:t>
            </a:r>
            <a:r>
              <a:rPr lang="en-US" sz="1800" b="0" i="0" u="none" strike="noStrike" baseline="0" dirty="0">
                <a:latin typeface="LiberationSerif-Regular"/>
              </a:rPr>
              <a:t>the sets of rhythmic genes under LD and SD entrainment are almost coincident</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142</a:t>
            </a:fld>
            <a:endParaRPr lang="es-ES"/>
          </a:p>
        </p:txBody>
      </p:sp>
    </p:spTree>
    <p:extLst>
      <p:ext uri="{BB962C8B-B14F-4D97-AF65-F5344CB8AC3E}">
        <p14:creationId xmlns:p14="http://schemas.microsoft.com/office/powerpoint/2010/main" val="4559199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Showing that…</a:t>
            </a:r>
            <a:r>
              <a:rPr lang="en-US" sz="1800" dirty="0">
                <a:solidFill>
                  <a:schemeClr val="bg1"/>
                </a:solidFill>
                <a:latin typeface="LiberationSerif-Regular"/>
              </a:rPr>
              <a:t>Almost the complete transcriptome of </a:t>
            </a:r>
            <a:r>
              <a:rPr lang="en-US" sz="1800" i="1" dirty="0" err="1">
                <a:solidFill>
                  <a:schemeClr val="bg1"/>
                </a:solidFill>
                <a:latin typeface="LiberationSerif-Regular"/>
              </a:rPr>
              <a:t>Ostreooccus</a:t>
            </a:r>
            <a:r>
              <a:rPr lang="en-US" sz="1800" i="1" dirty="0">
                <a:solidFill>
                  <a:schemeClr val="bg1"/>
                </a:solidFill>
                <a:latin typeface="LiberationSerif-Regular"/>
              </a:rPr>
              <a:t> tauri </a:t>
            </a:r>
            <a:r>
              <a:rPr lang="en-US" sz="1800" dirty="0">
                <a:solidFill>
                  <a:schemeClr val="bg1"/>
                </a:solidFill>
                <a:latin typeface="LiberationSerif-Regular"/>
              </a:rPr>
              <a:t>is rhythmic under long day (LD) and short day (SD) and rhythmic genes under both photoperiod are almost coincident.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PREGUNTA: que genes no </a:t>
            </a:r>
            <a:r>
              <a:rPr lang="en-US" sz="1800" b="0" i="0" u="none" strike="noStrike" baseline="0" dirty="0" err="1">
                <a:latin typeface="LiberationSerif-Regular"/>
              </a:rPr>
              <a:t>coinciden</a:t>
            </a:r>
            <a:r>
              <a:rPr lang="en-US" sz="1800" b="0" i="0" u="none" strike="noStrike" baseline="0" dirty="0">
                <a:latin typeface="LiberationSerif-Regular"/>
              </a:rPr>
              <a:t>?</a:t>
            </a:r>
            <a:endParaRPr lang="es-ES" sz="2800" dirty="0">
              <a:latin typeface="LiberationSerif-Regular"/>
            </a:endParaRP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143</a:t>
            </a:fld>
            <a:endParaRPr lang="es-ES"/>
          </a:p>
        </p:txBody>
      </p:sp>
    </p:spTree>
    <p:extLst>
      <p:ext uri="{BB962C8B-B14F-4D97-AF65-F5344CB8AC3E}">
        <p14:creationId xmlns:p14="http://schemas.microsoft.com/office/powerpoint/2010/main" val="10032685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b="0" i="0" u="none" strike="noStrike" baseline="0" dirty="0" err="1">
                <a:solidFill>
                  <a:srgbClr val="000000"/>
                </a:solidFill>
                <a:latin typeface="LiberationSerif-Regular"/>
              </a:rPr>
              <a:t>However</a:t>
            </a:r>
            <a:r>
              <a:rPr lang="es-ES" sz="1200" b="0" i="0" u="none" strike="noStrike" baseline="0" dirty="0">
                <a:solidFill>
                  <a:srgbClr val="000000"/>
                </a:solidFill>
                <a:latin typeface="LiberationSerif-Regular"/>
              </a:rPr>
              <a:t>, </a:t>
            </a:r>
            <a:r>
              <a:rPr lang="es-ES" sz="1200" b="0" i="0" u="none" strike="noStrike" baseline="0" dirty="0" err="1">
                <a:solidFill>
                  <a:srgbClr val="000000"/>
                </a:solidFill>
                <a:latin typeface="LiberationSerif-Regular"/>
              </a:rPr>
              <a:t>around</a:t>
            </a:r>
            <a:r>
              <a:rPr lang="es-ES" sz="1200" b="0" i="0" u="none" strike="noStrike" baseline="0" dirty="0">
                <a:solidFill>
                  <a:srgbClr val="000000"/>
                </a:solidFill>
                <a:latin typeface="LiberationSerif-Regular"/>
              </a:rPr>
              <a:t> </a:t>
            </a:r>
            <a:r>
              <a:rPr lang="en-US" sz="1800" b="0" i="0" u="none" strike="noStrike" baseline="0" dirty="0">
                <a:latin typeface="LiberationSerif-Regular"/>
              </a:rPr>
              <a:t>20 % of the transcriptome under both LD and SD loose </a:t>
            </a:r>
            <a:r>
              <a:rPr lang="en-US" sz="1800" b="0" i="0" u="none" strike="noStrike" baseline="0" dirty="0" err="1">
                <a:latin typeface="LiberationSerif-Regular"/>
              </a:rPr>
              <a:t>rhythmiticty</a:t>
            </a:r>
            <a:r>
              <a:rPr lang="en-US" sz="1800" b="0" i="0" u="none" strike="noStrike" baseline="0" dirty="0">
                <a:latin typeface="LiberationSerif-Regular"/>
              </a:rPr>
              <a:t> under free-running conditions. Suggesting that this genes are completely reliant on light/dark cycles.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144</a:t>
            </a:fld>
            <a:endParaRPr lang="es-ES"/>
          </a:p>
        </p:txBody>
      </p:sp>
    </p:spTree>
    <p:extLst>
      <p:ext uri="{BB962C8B-B14F-4D97-AF65-F5344CB8AC3E}">
        <p14:creationId xmlns:p14="http://schemas.microsoft.com/office/powerpoint/2010/main" val="51380213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Suggesting that this genes are completely reliant on light/dark cycles and the rhythmicity observed under long day and short day were just a response to rhythmic signals.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145</a:t>
            </a:fld>
            <a:endParaRPr lang="es-ES"/>
          </a:p>
        </p:txBody>
      </p:sp>
    </p:spTree>
    <p:extLst>
      <p:ext uri="{BB962C8B-B14F-4D97-AF65-F5344CB8AC3E}">
        <p14:creationId xmlns:p14="http://schemas.microsoft.com/office/powerpoint/2010/main" val="56349279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u="none" strike="noStrike" baseline="0" dirty="0" err="1">
                <a:solidFill>
                  <a:srgbClr val="000000"/>
                </a:solidFill>
                <a:latin typeface="LiberationSerif-Regular"/>
              </a:rPr>
              <a:t>Apart</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from</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that</a:t>
            </a:r>
            <a:r>
              <a:rPr lang="es-ES" sz="1800" b="0" i="0" u="none" strike="noStrike" baseline="0" dirty="0">
                <a:solidFill>
                  <a:srgbClr val="000000"/>
                </a:solidFill>
                <a:latin typeface="LiberationSerif-Regular"/>
              </a:rPr>
              <a:t>, g</a:t>
            </a:r>
            <a:r>
              <a:rPr lang="en-US" sz="1800" dirty="0" err="1">
                <a:latin typeface="LiberationSerif-Regular"/>
              </a:rPr>
              <a:t>enes</a:t>
            </a:r>
            <a:r>
              <a:rPr lang="en-US" sz="1800" dirty="0">
                <a:latin typeface="LiberationSerif-Regular"/>
              </a:rPr>
              <a:t> maintaining its rhythmic expression profile under constant light after LD entrainment correspond to 15% of the transcriptome</a:t>
            </a:r>
            <a:endParaRPr lang="en-US" sz="1800" b="0" i="0" u="none" strike="noStrike" baseline="0" dirty="0">
              <a:latin typeface="LiberationSerif-Regular"/>
            </a:endParaRPr>
          </a:p>
          <a:p>
            <a:pPr algn="l"/>
            <a:r>
              <a:rPr lang="en-US" sz="1800" dirty="0">
                <a:latin typeface="LiberationSerif-Regular"/>
              </a:rPr>
              <a:t>whereas only 6% do after SD entrainment.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146</a:t>
            </a:fld>
            <a:endParaRPr lang="es-ES"/>
          </a:p>
        </p:txBody>
      </p:sp>
    </p:spTree>
    <p:extLst>
      <p:ext uri="{BB962C8B-B14F-4D97-AF65-F5344CB8AC3E}">
        <p14:creationId xmlns:p14="http://schemas.microsoft.com/office/powerpoint/2010/main" val="28369532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LiberationSerif-Regular"/>
              </a:rPr>
              <a:t>This suggests that </a:t>
            </a:r>
            <a:r>
              <a:rPr lang="en-US" sz="2800" b="0" i="0" u="none" strike="noStrike" baseline="0" dirty="0">
                <a:solidFill>
                  <a:srgbClr val="000000"/>
                </a:solidFill>
                <a:latin typeface="LiberationSerif-Regular"/>
              </a:rPr>
              <a:t>t</a:t>
            </a:r>
            <a:r>
              <a:rPr lang="en-US" sz="2800" dirty="0">
                <a:latin typeface="LiberationSerif-Regular"/>
              </a:rPr>
              <a:t>he transcriptome proportion maintaining its rhythmic profile under the different free running conditions is found to be dependent on the previous photoperiod of entrainment.</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147</a:t>
            </a:fld>
            <a:endParaRPr lang="es-ES"/>
          </a:p>
        </p:txBody>
      </p:sp>
    </p:spTree>
    <p:extLst>
      <p:ext uri="{BB962C8B-B14F-4D97-AF65-F5344CB8AC3E}">
        <p14:creationId xmlns:p14="http://schemas.microsoft.com/office/powerpoint/2010/main" val="31263251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One of the genes presenting this gene expression profile is the one encoding the polymerase A</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148</a:t>
            </a:fld>
            <a:endParaRPr lang="es-ES"/>
          </a:p>
        </p:txBody>
      </p:sp>
    </p:spTree>
    <p:extLst>
      <p:ext uri="{BB962C8B-B14F-4D97-AF65-F5344CB8AC3E}">
        <p14:creationId xmlns:p14="http://schemas.microsoft.com/office/powerpoint/2010/main" val="5418207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That </a:t>
            </a:r>
            <a:r>
              <a:rPr lang="en-US" sz="1800" b="0" i="0" u="none" strike="noStrike" baseline="0" dirty="0" err="1">
                <a:latin typeface="LiberationSerif-Regular"/>
              </a:rPr>
              <a:t>mantains</a:t>
            </a:r>
            <a:r>
              <a:rPr lang="en-US" sz="1800" b="0" i="0" u="none" strike="noStrike" baseline="0" dirty="0">
                <a:latin typeface="LiberationSerif-Regular"/>
              </a:rPr>
              <a:t> its rhythmicity under constant light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149</a:t>
            </a:fld>
            <a:endParaRPr lang="es-ES"/>
          </a:p>
        </p:txBody>
      </p:sp>
    </p:spTree>
    <p:extLst>
      <p:ext uri="{BB962C8B-B14F-4D97-AF65-F5344CB8AC3E}">
        <p14:creationId xmlns:p14="http://schemas.microsoft.com/office/powerpoint/2010/main" val="427194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turn, it generate rhythmic outputs controlling a wide range of biological processes</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15</a:t>
            </a:fld>
            <a:endParaRPr lang="es-ES"/>
          </a:p>
        </p:txBody>
      </p:sp>
    </p:spTree>
    <p:extLst>
      <p:ext uri="{BB962C8B-B14F-4D97-AF65-F5344CB8AC3E}">
        <p14:creationId xmlns:p14="http://schemas.microsoft.com/office/powerpoint/2010/main" val="402430788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But its expression seems to be repressed by constant dark</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150</a:t>
            </a:fld>
            <a:endParaRPr lang="es-ES"/>
          </a:p>
        </p:txBody>
      </p:sp>
    </p:spTree>
    <p:extLst>
      <p:ext uri="{BB962C8B-B14F-4D97-AF65-F5344CB8AC3E}">
        <p14:creationId xmlns:p14="http://schemas.microsoft.com/office/powerpoint/2010/main" val="30220702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But there are more gene expression profiles with this </a:t>
            </a:r>
            <a:r>
              <a:rPr lang="en-US" sz="1800" b="0" i="0" u="none" strike="noStrike" baseline="0" dirty="0" err="1">
                <a:latin typeface="LiberationSerif-Regular"/>
              </a:rPr>
              <a:t>behaviour</a:t>
            </a:r>
            <a:r>
              <a:rPr lang="en-US" sz="1800" b="0" i="0" u="none" strike="noStrike" baseline="0" dirty="0">
                <a:latin typeface="LiberationSerif-Regular"/>
              </a:rPr>
              <a:t>, and some of the enriched biological processes that can be found among them are DNA replication and </a:t>
            </a:r>
            <a:r>
              <a:rPr lang="en-US" sz="1800" b="0" i="0" u="none" strike="noStrike" baseline="0" dirty="0" err="1">
                <a:latin typeface="LiberationSerif-Regular"/>
              </a:rPr>
              <a:t>choromosome</a:t>
            </a:r>
            <a:r>
              <a:rPr lang="en-US" sz="1800" b="0" i="0" u="none" strike="noStrike" baseline="0" dirty="0">
                <a:latin typeface="LiberationSerif-Regular"/>
              </a:rPr>
              <a:t> organization</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151</a:t>
            </a:fld>
            <a:endParaRPr lang="es-ES"/>
          </a:p>
        </p:txBody>
      </p:sp>
    </p:spTree>
    <p:extLst>
      <p:ext uri="{BB962C8B-B14F-4D97-AF65-F5344CB8AC3E}">
        <p14:creationId xmlns:p14="http://schemas.microsoft.com/office/powerpoint/2010/main" val="45276856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dirty="0">
                <a:latin typeface="LiberationSerif-Regular"/>
              </a:rPr>
              <a:t>In addition, after LD entrainment the 22% of the transcriptome maintain their rhythmicity under constant dark,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152</a:t>
            </a:fld>
            <a:endParaRPr lang="es-ES"/>
          </a:p>
        </p:txBody>
      </p:sp>
    </p:spTree>
    <p:extLst>
      <p:ext uri="{BB962C8B-B14F-4D97-AF65-F5344CB8AC3E}">
        <p14:creationId xmlns:p14="http://schemas.microsoft.com/office/powerpoint/2010/main" val="7276936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dirty="0">
                <a:latin typeface="LiberationSerif-Regular"/>
              </a:rPr>
              <a:t>and this proportion increase to almost 40% after SD entrainment,  suggesting that constant light has a detrimental effect over the rhythmicity of the transcriptome.</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153</a:t>
            </a:fld>
            <a:endParaRPr lang="es-ES"/>
          </a:p>
        </p:txBody>
      </p:sp>
    </p:spTree>
    <p:extLst>
      <p:ext uri="{BB962C8B-B14F-4D97-AF65-F5344CB8AC3E}">
        <p14:creationId xmlns:p14="http://schemas.microsoft.com/office/powerpoint/2010/main" val="11533105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dirty="0">
                <a:latin typeface="LiberationSerif-Regular"/>
              </a:rPr>
              <a:t>suggesting that constant dark has a lower detrimental effect over the rhythmicity of the transcriptome, compared to constant light.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154</a:t>
            </a:fld>
            <a:endParaRPr lang="es-ES"/>
          </a:p>
        </p:txBody>
      </p:sp>
    </p:spTree>
    <p:extLst>
      <p:ext uri="{BB962C8B-B14F-4D97-AF65-F5344CB8AC3E}">
        <p14:creationId xmlns:p14="http://schemas.microsoft.com/office/powerpoint/2010/main" val="311965709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b="0" i="0" u="none" strike="noStrike" baseline="0" dirty="0">
                <a:latin typeface="LiberationSerif-Regular"/>
              </a:rPr>
              <a:t>One of the genes presenting this gene expression profile is the one encoding a ribosomal biogenesis protein</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155</a:t>
            </a:fld>
            <a:endParaRPr lang="es-ES"/>
          </a:p>
        </p:txBody>
      </p:sp>
    </p:spTree>
    <p:extLst>
      <p:ext uri="{BB962C8B-B14F-4D97-AF65-F5344CB8AC3E}">
        <p14:creationId xmlns:p14="http://schemas.microsoft.com/office/powerpoint/2010/main" val="780379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b="0" i="0" u="none" strike="noStrike" baseline="0" dirty="0">
                <a:latin typeface="LiberationSerif-Regular"/>
              </a:rPr>
              <a:t>That doesn’t maintain its rhythmic expression profile under constant light but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156</a:t>
            </a:fld>
            <a:endParaRPr lang="es-ES"/>
          </a:p>
        </p:txBody>
      </p:sp>
    </p:spTree>
    <p:extLst>
      <p:ext uri="{BB962C8B-B14F-4D97-AF65-F5344CB8AC3E}">
        <p14:creationId xmlns:p14="http://schemas.microsoft.com/office/powerpoint/2010/main" val="139608753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b="0" i="0" u="none" strike="noStrike" baseline="0" dirty="0">
                <a:latin typeface="LiberationSerif-Regular"/>
              </a:rPr>
              <a:t>It does under constant dark</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157</a:t>
            </a:fld>
            <a:endParaRPr lang="es-ES"/>
          </a:p>
        </p:txBody>
      </p:sp>
    </p:spTree>
    <p:extLst>
      <p:ext uri="{BB962C8B-B14F-4D97-AF65-F5344CB8AC3E}">
        <p14:creationId xmlns:p14="http://schemas.microsoft.com/office/powerpoint/2010/main" val="19942598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dirty="0">
                <a:latin typeface="LiberationSerif-Regular"/>
              </a:rPr>
              <a:t>suggesting that constant dark has a lower detrimental effect over the rhythmicity of the transcriptome, compared to constant light.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158</a:t>
            </a:fld>
            <a:endParaRPr lang="es-ES"/>
          </a:p>
        </p:txBody>
      </p:sp>
    </p:spTree>
    <p:extLst>
      <p:ext uri="{BB962C8B-B14F-4D97-AF65-F5344CB8AC3E}">
        <p14:creationId xmlns:p14="http://schemas.microsoft.com/office/powerpoint/2010/main" val="9066954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b="0" i="0" u="none" strike="noStrike" baseline="0" dirty="0">
                <a:latin typeface="LiberationSerif-Regular"/>
              </a:rPr>
              <a:t>But there are more gene expression profiles with this </a:t>
            </a:r>
            <a:r>
              <a:rPr lang="en-US" sz="2800" b="0" i="0" u="none" strike="noStrike" baseline="0" dirty="0" err="1">
                <a:latin typeface="LiberationSerif-Regular"/>
              </a:rPr>
              <a:t>behaviour</a:t>
            </a:r>
            <a:r>
              <a:rPr lang="en-US" sz="2800" b="0" i="0" u="none" strike="noStrike" baseline="0" dirty="0">
                <a:latin typeface="LiberationSerif-Regular"/>
              </a:rPr>
              <a:t>, and some of the enriched biological processes that can be found among them are RNA processing and Ribosome biogenesis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159</a:t>
            </a:fld>
            <a:endParaRPr lang="es-ES"/>
          </a:p>
        </p:txBody>
      </p:sp>
    </p:spTree>
    <p:extLst>
      <p:ext uri="{BB962C8B-B14F-4D97-AF65-F5344CB8AC3E}">
        <p14:creationId xmlns:p14="http://schemas.microsoft.com/office/powerpoint/2010/main" val="3448807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that are the focus of this work.</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16</a:t>
            </a:fld>
            <a:endParaRPr lang="es-ES"/>
          </a:p>
        </p:txBody>
      </p:sp>
    </p:spTree>
    <p:extLst>
      <p:ext uri="{BB962C8B-B14F-4D97-AF65-F5344CB8AC3E}">
        <p14:creationId xmlns:p14="http://schemas.microsoft.com/office/powerpoint/2010/main" val="95356263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baseline="0" dirty="0">
                <a:solidFill>
                  <a:srgbClr val="000000"/>
                </a:solidFill>
                <a:latin typeface="LiberationSerif-Regular"/>
              </a:rPr>
              <a:t>This could suggest that the </a:t>
            </a:r>
            <a:r>
              <a:rPr lang="en-US" sz="2800" b="0" i="0" u="none" strike="noStrike" baseline="0" dirty="0">
                <a:latin typeface="LiberationSerif-Regular"/>
              </a:rPr>
              <a:t>set of genes that only maintain their rhythmicity under one of the two free-running conditions are proposed to be only partially regulated by the circadian clock and present complex regulatory systems where other mechanisms are involved.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160</a:t>
            </a:fld>
            <a:endParaRPr lang="es-ES"/>
          </a:p>
        </p:txBody>
      </p:sp>
    </p:spTree>
    <p:extLst>
      <p:ext uri="{BB962C8B-B14F-4D97-AF65-F5344CB8AC3E}">
        <p14:creationId xmlns:p14="http://schemas.microsoft.com/office/powerpoint/2010/main" val="34619263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finally, to identify bona fide circadian genes the 20% of the transcriptome presenting rhythmic expression profile under both LL and DD after LD entrainment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161</a:t>
            </a:fld>
            <a:endParaRPr lang="es-ES"/>
          </a:p>
        </p:txBody>
      </p:sp>
    </p:spTree>
    <p:extLst>
      <p:ext uri="{BB962C8B-B14F-4D97-AF65-F5344CB8AC3E}">
        <p14:creationId xmlns:p14="http://schemas.microsoft.com/office/powerpoint/2010/main" val="259372098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are compared with the 13% found after SD entrainment. CAMBIAR AZUL DE DD-LL</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162</a:t>
            </a:fld>
            <a:endParaRPr lang="es-ES"/>
          </a:p>
        </p:txBody>
      </p:sp>
    </p:spTree>
    <p:extLst>
      <p:ext uri="{BB962C8B-B14F-4D97-AF65-F5344CB8AC3E}">
        <p14:creationId xmlns:p14="http://schemas.microsoft.com/office/powerpoint/2010/main" val="394769528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that way,  350 genes, corresponding to 4.6% of the transcriptome, are identified as bona fide circadian genes.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163</a:t>
            </a:fld>
            <a:endParaRPr lang="es-ES"/>
          </a:p>
        </p:txBody>
      </p:sp>
    </p:spTree>
    <p:extLst>
      <p:ext uri="{BB962C8B-B14F-4D97-AF65-F5344CB8AC3E}">
        <p14:creationId xmlns:p14="http://schemas.microsoft.com/office/powerpoint/2010/main" val="35837191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 rubisco </a:t>
            </a:r>
            <a:r>
              <a:rPr lang="en-US" sz="1800" b="0" i="0" u="none" strike="noStrike" baseline="0" dirty="0" err="1">
                <a:latin typeface="LiberationSerif-Regular"/>
              </a:rPr>
              <a:t>activase</a:t>
            </a:r>
            <a:r>
              <a:rPr lang="en-US" sz="1800" b="0" i="0" u="none" strike="noStrike" baseline="0" dirty="0">
                <a:latin typeface="LiberationSerif-Regular"/>
              </a:rPr>
              <a:t> is an example of bona fide circadian gene, which present a clear rhythmic expression profile under both LD and SD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164</a:t>
            </a:fld>
            <a:endParaRPr lang="es-ES"/>
          </a:p>
        </p:txBody>
      </p:sp>
    </p:spTree>
    <p:extLst>
      <p:ext uri="{BB962C8B-B14F-4D97-AF65-F5344CB8AC3E}">
        <p14:creationId xmlns:p14="http://schemas.microsoft.com/office/powerpoint/2010/main" val="20620363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maintain that rhythmic profile under both </a:t>
            </a:r>
            <a:r>
              <a:rPr lang="en-US" sz="1800" b="0" i="0" u="none" strike="noStrike" baseline="0" dirty="0" err="1">
                <a:latin typeface="LiberationSerif-Regular"/>
              </a:rPr>
              <a:t>costant</a:t>
            </a:r>
            <a:r>
              <a:rPr lang="en-US" sz="1800" b="0" i="0" u="none" strike="noStrike" baseline="0" dirty="0">
                <a:latin typeface="LiberationSerif-Regular"/>
              </a:rPr>
              <a:t> light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165</a:t>
            </a:fld>
            <a:endParaRPr lang="es-ES"/>
          </a:p>
        </p:txBody>
      </p:sp>
    </p:spTree>
    <p:extLst>
      <p:ext uri="{BB962C8B-B14F-4D97-AF65-F5344CB8AC3E}">
        <p14:creationId xmlns:p14="http://schemas.microsoft.com/office/powerpoint/2010/main" val="155425340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constant dark</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166</a:t>
            </a:fld>
            <a:endParaRPr lang="es-ES"/>
          </a:p>
        </p:txBody>
      </p:sp>
    </p:spTree>
    <p:extLst>
      <p:ext uri="{BB962C8B-B14F-4D97-AF65-F5344CB8AC3E}">
        <p14:creationId xmlns:p14="http://schemas.microsoft.com/office/powerpoint/2010/main" val="307730658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Apart from the Rubisco </a:t>
            </a:r>
            <a:r>
              <a:rPr lang="en-US" sz="1800" b="0" i="0" u="none" strike="noStrike" baseline="0" dirty="0" err="1">
                <a:latin typeface="LiberationSerif-Regular"/>
              </a:rPr>
              <a:t>Activase</a:t>
            </a:r>
            <a:r>
              <a:rPr lang="en-US" sz="1800" b="0" i="0" u="none" strike="noStrike" baseline="0" dirty="0">
                <a:latin typeface="LiberationSerif-Regular"/>
              </a:rPr>
              <a:t>, in Ostreococcus, this particular set of genes are involved in biological processes like photosynthesis, chloroplast organization and pigment metabolism.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167</a:t>
            </a:fld>
            <a:endParaRPr lang="es-ES"/>
          </a:p>
        </p:txBody>
      </p:sp>
    </p:spTree>
    <p:extLst>
      <p:ext uri="{BB962C8B-B14F-4D97-AF65-F5344CB8AC3E}">
        <p14:creationId xmlns:p14="http://schemas.microsoft.com/office/powerpoint/2010/main" val="318735163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So, the expression of the 350 genes involved in those processes are identified as bona fide circadian genes and consequently are proposed to be purely regulated by the circadian clock.</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168</a:t>
            </a:fld>
            <a:endParaRPr lang="es-ES"/>
          </a:p>
        </p:txBody>
      </p:sp>
    </p:spTree>
    <p:extLst>
      <p:ext uri="{BB962C8B-B14F-4D97-AF65-F5344CB8AC3E}">
        <p14:creationId xmlns:p14="http://schemas.microsoft.com/office/powerpoint/2010/main" val="75856392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dirty="0"/>
              <a:t>Then parametric methods implemented in </a:t>
            </a:r>
            <a:r>
              <a:rPr lang="en-US" sz="2800" dirty="0" err="1"/>
              <a:t>Circacompare</a:t>
            </a:r>
            <a:r>
              <a:rPr lang="en-US" sz="2800" dirty="0"/>
              <a:t> were used to find differences between short day and long day transcriptomes, and we find that seasons have a clear effect over the gene expression profiles in O. tauri</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169</a:t>
            </a:fld>
            <a:endParaRPr lang="es-ES"/>
          </a:p>
        </p:txBody>
      </p:sp>
    </p:spTree>
    <p:extLst>
      <p:ext uri="{BB962C8B-B14F-4D97-AF65-F5344CB8AC3E}">
        <p14:creationId xmlns:p14="http://schemas.microsoft.com/office/powerpoint/2010/main" val="3193150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Those biological rhythms can be modelled as waves. </a:t>
            </a:r>
            <a:endParaRPr lang="es-ES" i="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17</a:t>
            </a:fld>
            <a:endParaRPr lang="es-ES"/>
          </a:p>
        </p:txBody>
      </p:sp>
    </p:spTree>
    <p:extLst>
      <p:ext uri="{BB962C8B-B14F-4D97-AF65-F5344CB8AC3E}">
        <p14:creationId xmlns:p14="http://schemas.microsoft.com/office/powerpoint/2010/main" val="409243328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t>Here we can see the expression profile of a rhythmic gene under three short days </a:t>
            </a:r>
            <a:r>
              <a:rPr lang="en-US" sz="2800" dirty="0"/>
              <a:t>(in red) and three long days in blue as an example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170</a:t>
            </a:fld>
            <a:endParaRPr lang="es-ES"/>
          </a:p>
        </p:txBody>
      </p:sp>
    </p:spTree>
    <p:extLst>
      <p:ext uri="{BB962C8B-B14F-4D97-AF65-F5344CB8AC3E}">
        <p14:creationId xmlns:p14="http://schemas.microsoft.com/office/powerpoint/2010/main" val="405712195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2800" dirty="0"/>
              <a:t>Here it can be observed how amplitudes, the maximum level of expression, is reduced in SD.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171</a:t>
            </a:fld>
            <a:endParaRPr lang="es-ES"/>
          </a:p>
        </p:txBody>
      </p:sp>
    </p:spTree>
    <p:extLst>
      <p:ext uri="{BB962C8B-B14F-4D97-AF65-F5344CB8AC3E}">
        <p14:creationId xmlns:p14="http://schemas.microsoft.com/office/powerpoint/2010/main" val="99469155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also, the time where the maximum level of  expression takes place is shifted from one season to another.</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172</a:t>
            </a:fld>
            <a:endParaRPr lang="es-ES"/>
          </a:p>
        </p:txBody>
      </p:sp>
    </p:spTree>
    <p:extLst>
      <p:ext uri="{BB962C8B-B14F-4D97-AF65-F5344CB8AC3E}">
        <p14:creationId xmlns:p14="http://schemas.microsoft.com/office/powerpoint/2010/main" val="32886048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t>With this data a predictive model has been entrained to predict the changes in amplitude and phase in gene expression profiles over the year, which is illustrated in this video.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173</a:t>
            </a:fld>
            <a:endParaRPr lang="es-ES"/>
          </a:p>
        </p:txBody>
      </p:sp>
    </p:spTree>
    <p:extLst>
      <p:ext uri="{BB962C8B-B14F-4D97-AF65-F5344CB8AC3E}">
        <p14:creationId xmlns:p14="http://schemas.microsoft.com/office/powerpoint/2010/main" val="235103223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t>The expression profile of a gene under short day conditions is represented in red and long day condition in blue. A wider line changing in color represents our prediction of how amplitude and phase of gene expression profiles adapts to changes in photoperiods.</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174</a:t>
            </a:fld>
            <a:endParaRPr lang="es-ES"/>
          </a:p>
        </p:txBody>
      </p:sp>
    </p:spTree>
    <p:extLst>
      <p:ext uri="{BB962C8B-B14F-4D97-AF65-F5344CB8AC3E}">
        <p14:creationId xmlns:p14="http://schemas.microsoft.com/office/powerpoint/2010/main" val="331881440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addition, there is another effect induced by seasonal variations in photoperiods and its the emergence of 12h period cycles, presenting 2 peaks of expression per day.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175</a:t>
            </a:fld>
            <a:endParaRPr lang="es-ES"/>
          </a:p>
        </p:txBody>
      </p:sp>
    </p:spTree>
    <p:extLst>
      <p:ext uri="{BB962C8B-B14F-4D97-AF65-F5344CB8AC3E}">
        <p14:creationId xmlns:p14="http://schemas.microsoft.com/office/powerpoint/2010/main" val="309202249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Here you can see how the number of genes presenting two peaks of expression per day is higher in SD compared to LD.</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176</a:t>
            </a:fld>
            <a:endParaRPr lang="es-ES"/>
          </a:p>
        </p:txBody>
      </p:sp>
    </p:spTree>
    <p:extLst>
      <p:ext uri="{BB962C8B-B14F-4D97-AF65-F5344CB8AC3E}">
        <p14:creationId xmlns:p14="http://schemas.microsoft.com/office/powerpoint/2010/main" val="102826485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However, when we take a look at these gene expression profiles with 2 peaks of expression per day</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177</a:t>
            </a:fld>
            <a:endParaRPr lang="es-ES"/>
          </a:p>
        </p:txBody>
      </p:sp>
    </p:spTree>
    <p:extLst>
      <p:ext uri="{BB962C8B-B14F-4D97-AF65-F5344CB8AC3E}">
        <p14:creationId xmlns:p14="http://schemas.microsoft.com/office/powerpoint/2010/main" val="51251064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it can be observed that bimodality is not maintained under free-running conditions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178</a:t>
            </a:fld>
            <a:endParaRPr lang="es-ES"/>
          </a:p>
        </p:txBody>
      </p:sp>
    </p:spTree>
    <p:extLst>
      <p:ext uri="{BB962C8B-B14F-4D97-AF65-F5344CB8AC3E}">
        <p14:creationId xmlns:p14="http://schemas.microsoft.com/office/powerpoint/2010/main" val="6461163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instead one of the peaks is maintained only in constant light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179</a:t>
            </a:fld>
            <a:endParaRPr lang="es-ES"/>
          </a:p>
        </p:txBody>
      </p:sp>
    </p:spTree>
    <p:extLst>
      <p:ext uri="{BB962C8B-B14F-4D97-AF65-F5344CB8AC3E}">
        <p14:creationId xmlns:p14="http://schemas.microsoft.com/office/powerpoint/2010/main" val="3003420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Those biological rhythms can be modelled as waves. </a:t>
            </a:r>
            <a:endParaRPr lang="es-ES" i="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18</a:t>
            </a:fld>
            <a:endParaRPr lang="es-ES"/>
          </a:p>
        </p:txBody>
      </p:sp>
    </p:spTree>
    <p:extLst>
      <p:ext uri="{BB962C8B-B14F-4D97-AF65-F5344CB8AC3E}">
        <p14:creationId xmlns:p14="http://schemas.microsoft.com/office/powerpoint/2010/main" val="29917222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the second one is only maintained in constant darkness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180</a:t>
            </a:fld>
            <a:endParaRPr lang="es-ES"/>
          </a:p>
        </p:txBody>
      </p:sp>
    </p:spTree>
    <p:extLst>
      <p:ext uri="{BB962C8B-B14F-4D97-AF65-F5344CB8AC3E}">
        <p14:creationId xmlns:p14="http://schemas.microsoft.com/office/powerpoint/2010/main" val="250365524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This suggests that these two peaks observed under SD condition are a combination of two distinct rhythmic profiles: one depending on the photoperiod</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181</a:t>
            </a:fld>
            <a:endParaRPr lang="es-ES"/>
          </a:p>
        </p:txBody>
      </p:sp>
    </p:spTree>
    <p:extLst>
      <p:ext uri="{BB962C8B-B14F-4D97-AF65-F5344CB8AC3E}">
        <p14:creationId xmlns:p14="http://schemas.microsoft.com/office/powerpoint/2010/main" val="327832379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and another depending on the </a:t>
            </a:r>
            <a:r>
              <a:rPr lang="en-US" sz="1800" b="0" i="0" u="none" strike="noStrike" baseline="0" dirty="0" err="1">
                <a:latin typeface="LiberationSerif-Regular"/>
              </a:rPr>
              <a:t>skotoperiod</a:t>
            </a:r>
            <a:r>
              <a:rPr lang="en-US" sz="1800" b="0" i="0" u="none" strike="noStrike" baseline="0" dirty="0">
                <a:latin typeface="LiberationSerif-Regular"/>
              </a:rPr>
              <a:t>, and this hypothesis was confirmed by </a:t>
            </a:r>
            <a:r>
              <a:rPr lang="es-ES" sz="2800" b="0" i="0" u="none" strike="noStrike" baseline="0" dirty="0" err="1">
                <a:solidFill>
                  <a:srgbClr val="000000"/>
                </a:solidFill>
                <a:effectLst/>
                <a:latin typeface="Times New Roman" panose="02020603050405020304" pitchFamily="18" charset="0"/>
              </a:rPr>
              <a:t>a</a:t>
            </a:r>
            <a:r>
              <a:rPr lang="es-ES" sz="2800" b="0" i="0" dirty="0" err="1">
                <a:solidFill>
                  <a:srgbClr val="000000"/>
                </a:solidFill>
                <a:effectLst/>
                <a:latin typeface="Times New Roman" panose="02020603050405020304" pitchFamily="18" charset="0"/>
              </a:rPr>
              <a:t>pplying</a:t>
            </a:r>
            <a:r>
              <a:rPr lang="es-ES" sz="2800" b="0" i="0" dirty="0">
                <a:solidFill>
                  <a:srgbClr val="000000"/>
                </a:solidFill>
                <a:effectLst/>
                <a:latin typeface="Times New Roman" panose="02020603050405020304" pitchFamily="18" charset="0"/>
              </a:rPr>
              <a:t> Fourier </a:t>
            </a:r>
            <a:r>
              <a:rPr lang="es-ES" sz="2800" b="0" i="0" dirty="0" err="1">
                <a:solidFill>
                  <a:srgbClr val="000000"/>
                </a:solidFill>
                <a:effectLst/>
                <a:latin typeface="Times New Roman" panose="02020603050405020304" pitchFamily="18" charset="0"/>
              </a:rPr>
              <a:t>analysis</a:t>
            </a:r>
            <a:r>
              <a:rPr lang="es-ES" sz="2800" b="0" i="0" dirty="0">
                <a:solidFill>
                  <a:srgbClr val="000000"/>
                </a:solidFill>
                <a:effectLst/>
                <a:latin typeface="Times New Roman" panose="02020603050405020304" pitchFamily="18" charset="0"/>
              </a:rPr>
              <a:t>.</a:t>
            </a:r>
            <a:endParaRPr lang="en-US" sz="1800" b="0" i="0" u="none" strike="noStrike" baseline="0" dirty="0">
              <a:latin typeface="LiberationSerif-Regular"/>
            </a:endParaRP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182</a:t>
            </a:fld>
            <a:endParaRPr lang="es-ES"/>
          </a:p>
        </p:txBody>
      </p:sp>
    </p:spTree>
    <p:extLst>
      <p:ext uri="{BB962C8B-B14F-4D97-AF65-F5344CB8AC3E}">
        <p14:creationId xmlns:p14="http://schemas.microsoft.com/office/powerpoint/2010/main" val="109131529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183</a:t>
            </a:fld>
            <a:endParaRPr lang="es-ES"/>
          </a:p>
        </p:txBody>
      </p:sp>
    </p:spTree>
    <p:extLst>
      <p:ext uri="{BB962C8B-B14F-4D97-AF65-F5344CB8AC3E}">
        <p14:creationId xmlns:p14="http://schemas.microsoft.com/office/powerpoint/2010/main" val="353200595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t>And once again, with this data a predictive model has been entrained to </a:t>
            </a:r>
            <a:r>
              <a:rPr lang="en-US" sz="1800" dirty="0" err="1"/>
              <a:t>predice</a:t>
            </a:r>
            <a:r>
              <a:rPr lang="en-US" sz="1800" dirty="0"/>
              <a:t> the emergence of secondary peaks in gene expression profiles over the year, which is illustrated in this video.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184</a:t>
            </a:fld>
            <a:endParaRPr lang="es-ES"/>
          </a:p>
        </p:txBody>
      </p:sp>
    </p:spTree>
    <p:extLst>
      <p:ext uri="{BB962C8B-B14F-4D97-AF65-F5344CB8AC3E}">
        <p14:creationId xmlns:p14="http://schemas.microsoft.com/office/powerpoint/2010/main" val="32921155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the simulation or prediction generated is represented here once again using a wider line changing in color. And it shows how the two rhythmic profiles behave differently to changes in photoperiod, with only one of them adapting to those changes. So, they become out of phase as the photoperiod gets shorter resulting in two peaks,  and are coincident in LD causing a single peak.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185</a:t>
            </a:fld>
            <a:endParaRPr lang="es-ES"/>
          </a:p>
        </p:txBody>
      </p:sp>
    </p:spTree>
    <p:extLst>
      <p:ext uri="{BB962C8B-B14F-4D97-AF65-F5344CB8AC3E}">
        <p14:creationId xmlns:p14="http://schemas.microsoft.com/office/powerpoint/2010/main" val="166106355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So, overall, seasonal cycles induce changes in the transcriptome rhythmicity, such as phase shits, amplitude reductions and the emergence of 12 h period cycles.</a:t>
            </a:r>
          </a:p>
          <a:p>
            <a:pPr algn="l"/>
            <a:r>
              <a:rPr lang="en-US" sz="1800" b="0" i="0" u="none" strike="noStrike" baseline="0" dirty="0">
                <a:latin typeface="LiberationSerif-Regular"/>
              </a:rPr>
              <a:t>These 12h period cycles are a combination of two distinct rhythmic profiles </a:t>
            </a:r>
            <a:r>
              <a:rPr lang="en-US" sz="1800" dirty="0">
                <a:solidFill>
                  <a:schemeClr val="bg1"/>
                </a:solidFill>
                <a:latin typeface="LiberationSerif-Regular"/>
              </a:rPr>
              <a:t>being coincident under long photoperiods and becoming out of phase as photoperiod gets shorter.</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186</a:t>
            </a:fld>
            <a:endParaRPr lang="es-ES"/>
          </a:p>
        </p:txBody>
      </p:sp>
    </p:spTree>
    <p:extLst>
      <p:ext uri="{BB962C8B-B14F-4D97-AF65-F5344CB8AC3E}">
        <p14:creationId xmlns:p14="http://schemas.microsoft.com/office/powerpoint/2010/main" val="219176527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Finally, Focusing on the most enriched biological processes in each time of the day, a characterization of the temporal transcriptional </a:t>
            </a:r>
            <a:r>
              <a:rPr lang="en-US" sz="1800" b="0" i="0" u="none" strike="noStrike" baseline="0" dirty="0" err="1">
                <a:latin typeface="LiberationSerif-Regular"/>
              </a:rPr>
              <a:t>programme</a:t>
            </a:r>
            <a:r>
              <a:rPr lang="en-US" sz="1800" b="0" i="0" u="none" strike="noStrike" baseline="0" dirty="0">
                <a:latin typeface="LiberationSerif-Regular"/>
              </a:rPr>
              <a:t> of </a:t>
            </a:r>
            <a:r>
              <a:rPr lang="en-US" sz="1800" b="0" i="1" u="none" strike="noStrike" baseline="0" dirty="0">
                <a:latin typeface="LiberationSerif-Italic"/>
              </a:rPr>
              <a:t>Ostreococcus </a:t>
            </a:r>
            <a:r>
              <a:rPr lang="en-US" sz="1800" b="0" i="0" u="none" strike="noStrike" baseline="0" dirty="0">
                <a:latin typeface="LiberationSerif-Regular"/>
              </a:rPr>
              <a:t>under each photoperiod is achieved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187</a:t>
            </a:fld>
            <a:endParaRPr lang="es-ES"/>
          </a:p>
        </p:txBody>
      </p:sp>
    </p:spTree>
    <p:extLst>
      <p:ext uri="{BB962C8B-B14F-4D97-AF65-F5344CB8AC3E}">
        <p14:creationId xmlns:p14="http://schemas.microsoft.com/office/powerpoint/2010/main" val="375167972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this is illustrated in this figure. Here circular heatmaps indicate in yellow color high expression levels of genes peaking at the same time point.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188</a:t>
            </a:fld>
            <a:endParaRPr lang="es-ES"/>
          </a:p>
        </p:txBody>
      </p:sp>
    </p:spTree>
    <p:extLst>
      <p:ext uri="{BB962C8B-B14F-4D97-AF65-F5344CB8AC3E}">
        <p14:creationId xmlns:p14="http://schemas.microsoft.com/office/powerpoint/2010/main" val="36739216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these genes are involved in different biological processes.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189</a:t>
            </a:fld>
            <a:endParaRPr lang="es-ES"/>
          </a:p>
        </p:txBody>
      </p:sp>
    </p:spTree>
    <p:extLst>
      <p:ext uri="{BB962C8B-B14F-4D97-AF65-F5344CB8AC3E}">
        <p14:creationId xmlns:p14="http://schemas.microsoft.com/office/powerpoint/2010/main" val="863080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There are wave parameters  that can be used to compare different waves see the differences between them. </a:t>
            </a:r>
            <a:r>
              <a:rPr lang="en-US" sz="1800" b="0" i="0" u="none" strike="noStrike" baseline="0" dirty="0" err="1">
                <a:latin typeface="LiberationSerif-Regular"/>
              </a:rPr>
              <a:t>Im</a:t>
            </a:r>
            <a:r>
              <a:rPr lang="en-US" sz="1800" b="0" i="0" u="none" strike="noStrike" baseline="0" dirty="0">
                <a:latin typeface="LiberationSerif-Regular"/>
              </a:rPr>
              <a:t> going to introduce some of these </a:t>
            </a:r>
            <a:r>
              <a:rPr lang="en-US" sz="1800" b="0" i="0" u="none" strike="noStrike" baseline="0" dirty="0" err="1">
                <a:latin typeface="LiberationSerif-Regular"/>
              </a:rPr>
              <a:t>pararameters</a:t>
            </a:r>
            <a:r>
              <a:rPr lang="en-US" sz="1800" b="0" i="0" u="none" strike="noStrike" baseline="0" dirty="0">
                <a:latin typeface="LiberationSerif-Regular"/>
              </a:rPr>
              <a:t> </a:t>
            </a:r>
            <a:endParaRPr lang="es-ES" i="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19</a:t>
            </a:fld>
            <a:endParaRPr lang="es-ES"/>
          </a:p>
        </p:txBody>
      </p:sp>
    </p:spTree>
    <p:extLst>
      <p:ext uri="{BB962C8B-B14F-4D97-AF65-F5344CB8AC3E}">
        <p14:creationId xmlns:p14="http://schemas.microsoft.com/office/powerpoint/2010/main" val="118775389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these genes are involved in different biological processes.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190</a:t>
            </a:fld>
            <a:endParaRPr lang="es-ES"/>
          </a:p>
        </p:txBody>
      </p:sp>
    </p:spTree>
    <p:extLst>
      <p:ext uri="{BB962C8B-B14F-4D97-AF65-F5344CB8AC3E}">
        <p14:creationId xmlns:p14="http://schemas.microsoft.com/office/powerpoint/2010/main" val="308522745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these genes are involved in different biological processes.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191</a:t>
            </a:fld>
            <a:endParaRPr lang="es-ES"/>
          </a:p>
        </p:txBody>
      </p:sp>
    </p:spTree>
    <p:extLst>
      <p:ext uri="{BB962C8B-B14F-4D97-AF65-F5344CB8AC3E}">
        <p14:creationId xmlns:p14="http://schemas.microsoft.com/office/powerpoint/2010/main" val="393207069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these genes are involved in different biological processes.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192</a:t>
            </a:fld>
            <a:endParaRPr lang="es-ES"/>
          </a:p>
        </p:txBody>
      </p:sp>
    </p:spTree>
    <p:extLst>
      <p:ext uri="{BB962C8B-B14F-4D97-AF65-F5344CB8AC3E}">
        <p14:creationId xmlns:p14="http://schemas.microsoft.com/office/powerpoint/2010/main" val="227259051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these genes are involved in different biological processes.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193</a:t>
            </a:fld>
            <a:endParaRPr lang="es-ES"/>
          </a:p>
        </p:txBody>
      </p:sp>
    </p:spTree>
    <p:extLst>
      <p:ext uri="{BB962C8B-B14F-4D97-AF65-F5344CB8AC3E}">
        <p14:creationId xmlns:p14="http://schemas.microsoft.com/office/powerpoint/2010/main" val="121257407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these genes are involved in different biological processes.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194</a:t>
            </a:fld>
            <a:endParaRPr lang="es-ES"/>
          </a:p>
        </p:txBody>
      </p:sp>
    </p:spTree>
    <p:extLst>
      <p:ext uri="{BB962C8B-B14F-4D97-AF65-F5344CB8AC3E}">
        <p14:creationId xmlns:p14="http://schemas.microsoft.com/office/powerpoint/2010/main" val="259674203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general, it can be observed an anticipation of the activation times in SD compared to LD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195</a:t>
            </a:fld>
            <a:endParaRPr lang="es-ES"/>
          </a:p>
        </p:txBody>
      </p:sp>
    </p:spTree>
    <p:extLst>
      <p:ext uri="{BB962C8B-B14F-4D97-AF65-F5344CB8AC3E}">
        <p14:creationId xmlns:p14="http://schemas.microsoft.com/office/powerpoint/2010/main" val="92943326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 like it happens with photosynthesis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196</a:t>
            </a:fld>
            <a:endParaRPr lang="es-ES"/>
          </a:p>
        </p:txBody>
      </p:sp>
    </p:spTree>
    <p:extLst>
      <p:ext uri="{BB962C8B-B14F-4D97-AF65-F5344CB8AC3E}">
        <p14:creationId xmlns:p14="http://schemas.microsoft.com/office/powerpoint/2010/main" val="41246463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being activated 4h before in SD photoperiods in order to align with the high irradiance hours, as it does in LD.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197</a:t>
            </a:fld>
            <a:endParaRPr lang="es-ES"/>
          </a:p>
        </p:txBody>
      </p:sp>
    </p:spTree>
    <p:extLst>
      <p:ext uri="{BB962C8B-B14F-4D97-AF65-F5344CB8AC3E}">
        <p14:creationId xmlns:p14="http://schemas.microsoft.com/office/powerpoint/2010/main" val="375872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However, there are other processes that are activated in SD 12h</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198</a:t>
            </a:fld>
            <a:endParaRPr lang="es-ES"/>
          </a:p>
        </p:txBody>
      </p:sp>
    </p:spTree>
    <p:extLst>
      <p:ext uri="{BB962C8B-B14F-4D97-AF65-F5344CB8AC3E}">
        <p14:creationId xmlns:p14="http://schemas.microsoft.com/office/powerpoint/2010/main" val="385285987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before they did in LD, like Ribosomes biogenesis and translation.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199</a:t>
            </a:fld>
            <a:endParaRPr lang="es-ES"/>
          </a:p>
        </p:txBody>
      </p:sp>
    </p:spTree>
    <p:extLst>
      <p:ext uri="{BB962C8B-B14F-4D97-AF65-F5344CB8AC3E}">
        <p14:creationId xmlns:p14="http://schemas.microsoft.com/office/powerpoint/2010/main" val="13326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0D0D0D"/>
                </a:solidFill>
                <a:effectLst/>
                <a:latin typeface="Söhne"/>
              </a:rPr>
              <a:t>I will take you through an exploration of this work organized into four sections. </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2</a:t>
            </a:fld>
            <a:endParaRPr lang="es-ES"/>
          </a:p>
        </p:txBody>
      </p:sp>
    </p:spTree>
    <p:extLst>
      <p:ext uri="{BB962C8B-B14F-4D97-AF65-F5344CB8AC3E}">
        <p14:creationId xmlns:p14="http://schemas.microsoft.com/office/powerpoint/2010/main" val="3327923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Here “A” stands for amplitude and  it corresponds to the maximum value of the wave</a:t>
            </a:r>
            <a:endParaRPr lang="es-ES" i="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20</a:t>
            </a:fld>
            <a:endParaRPr lang="es-ES"/>
          </a:p>
        </p:txBody>
      </p:sp>
    </p:spTree>
    <p:extLst>
      <p:ext uri="{BB962C8B-B14F-4D97-AF65-F5344CB8AC3E}">
        <p14:creationId xmlns:p14="http://schemas.microsoft.com/office/powerpoint/2010/main" val="401958004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As a result of this anticipation, these processes are totally rearranged in a different time of the day in each photoperiod: sunrise in summer and nights in winter</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200</a:t>
            </a:fld>
            <a:endParaRPr lang="es-ES"/>
          </a:p>
        </p:txBody>
      </p:sp>
    </p:spTree>
    <p:extLst>
      <p:ext uri="{BB962C8B-B14F-4D97-AF65-F5344CB8AC3E}">
        <p14:creationId xmlns:p14="http://schemas.microsoft.com/office/powerpoint/2010/main" val="429136665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suggests that phase shifts globally observed over the transcriptome of </a:t>
            </a:r>
            <a:r>
              <a:rPr lang="en-US" sz="1800" b="0" i="1" u="none" strike="noStrike" baseline="0" dirty="0">
                <a:latin typeface="LiberationSerif-Italic"/>
              </a:rPr>
              <a:t>Ostreococcus tauri </a:t>
            </a:r>
            <a:r>
              <a:rPr lang="en-US" sz="1800" b="0" i="0" u="none" strike="noStrike" baseline="0" dirty="0">
                <a:latin typeface="LiberationSerif-Regular"/>
              </a:rPr>
              <a:t>as an adaptation to photoperiods, not only consist in anticipating processes but also in a re-arrangement of the complete diel gene activation </a:t>
            </a:r>
            <a:r>
              <a:rPr lang="en-US" sz="1800" b="0" i="0" u="none" strike="noStrike" baseline="0" dirty="0" err="1">
                <a:latin typeface="LiberationSerif-Regular"/>
              </a:rPr>
              <a:t>programme</a:t>
            </a:r>
            <a:r>
              <a:rPr lang="en-US" sz="1800" b="0" i="0" u="none" strike="noStrike" baseline="0" dirty="0">
                <a:latin typeface="LiberationSerif-Regular"/>
              </a:rPr>
              <a:t>.  </a:t>
            </a: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201</a:t>
            </a:fld>
            <a:endParaRPr lang="es-ES"/>
          </a:p>
        </p:txBody>
      </p:sp>
    </p:spTree>
    <p:extLst>
      <p:ext uri="{BB962C8B-B14F-4D97-AF65-F5344CB8AC3E}">
        <p14:creationId xmlns:p14="http://schemas.microsoft.com/office/powerpoint/2010/main" val="318913286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However, the transcriptional </a:t>
            </a:r>
            <a:r>
              <a:rPr lang="en-US" sz="1800" b="0" i="0" u="none" strike="noStrike" baseline="0" dirty="0" err="1">
                <a:latin typeface="LiberationSerif-Regular"/>
              </a:rPr>
              <a:t>programme</a:t>
            </a:r>
            <a:r>
              <a:rPr lang="en-US" sz="1800" b="0" i="0" u="none" strike="noStrike" baseline="0" dirty="0">
                <a:latin typeface="LiberationSerif-Regular"/>
              </a:rPr>
              <a:t> observed do not align with the physiological timing of some processes that have been already described in Ostreococcus.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202</a:t>
            </a:fld>
            <a:endParaRPr lang="es-ES"/>
          </a:p>
        </p:txBody>
      </p:sp>
    </p:spTree>
    <p:extLst>
      <p:ext uri="{BB962C8B-B14F-4D97-AF65-F5344CB8AC3E}">
        <p14:creationId xmlns:p14="http://schemas.microsoft.com/office/powerpoint/2010/main" val="115426071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That discordance motivated us to integrate transcriptomics with proteomics.  Which takes us to the next objective and chapter where </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203</a:t>
            </a:fld>
            <a:endParaRPr lang="es-ES"/>
          </a:p>
        </p:txBody>
      </p:sp>
    </p:spTree>
    <p:extLst>
      <p:ext uri="{BB962C8B-B14F-4D97-AF65-F5344CB8AC3E}">
        <p14:creationId xmlns:p14="http://schemas.microsoft.com/office/powerpoint/2010/main" val="80249523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1" u="none" strike="noStrike" baseline="0" dirty="0">
                <a:latin typeface="LiberationSerif-Regular"/>
              </a:rPr>
              <a:t>A proteomic analysis of seasonal variations in diel cycles in Ostreococcus tauri is achieved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204</a:t>
            </a:fld>
            <a:endParaRPr lang="es-ES"/>
          </a:p>
        </p:txBody>
      </p:sp>
    </p:spTree>
    <p:extLst>
      <p:ext uri="{BB962C8B-B14F-4D97-AF65-F5344CB8AC3E}">
        <p14:creationId xmlns:p14="http://schemas.microsoft.com/office/powerpoint/2010/main" val="114562982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proteomic analysis covers 45% of the proteome of O. tauri and an enrichment analysis over the detected proteins reveals that every cell component is represented in our data.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205</a:t>
            </a:fld>
            <a:endParaRPr lang="es-ES"/>
          </a:p>
        </p:txBody>
      </p:sp>
    </p:spTree>
    <p:extLst>
      <p:ext uri="{BB962C8B-B14F-4D97-AF65-F5344CB8AC3E}">
        <p14:creationId xmlns:p14="http://schemas.microsoft.com/office/powerpoint/2010/main" val="45414675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proteomic analysis covers 45% of the proteome of O. tauri and an enrichment analysis over the detected proteins reveals that every cell component is represented in our data.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206</a:t>
            </a:fld>
            <a:endParaRPr lang="es-ES"/>
          </a:p>
        </p:txBody>
      </p:sp>
    </p:spTree>
    <p:extLst>
      <p:ext uri="{BB962C8B-B14F-4D97-AF65-F5344CB8AC3E}">
        <p14:creationId xmlns:p14="http://schemas.microsoft.com/office/powerpoint/2010/main" val="186849953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proteomic analysis covers 45% of the proteome of O. tauri and an enrichment analysis over the detected proteins reveals that every cell component is represented in our data.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207</a:t>
            </a:fld>
            <a:endParaRPr lang="es-ES"/>
          </a:p>
        </p:txBody>
      </p:sp>
    </p:spTree>
    <p:extLst>
      <p:ext uri="{BB962C8B-B14F-4D97-AF65-F5344CB8AC3E}">
        <p14:creationId xmlns:p14="http://schemas.microsoft.com/office/powerpoint/2010/main" val="170913259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proteomic analysis covers 45% of the proteome of O. tauri and an enrichment analysis over the detected proteins reveals that every cell component is represented in our data.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208</a:t>
            </a:fld>
            <a:endParaRPr lang="es-ES"/>
          </a:p>
        </p:txBody>
      </p:sp>
    </p:spTree>
    <p:extLst>
      <p:ext uri="{BB962C8B-B14F-4D97-AF65-F5344CB8AC3E}">
        <p14:creationId xmlns:p14="http://schemas.microsoft.com/office/powerpoint/2010/main" val="393462458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Once again non-parametric methods implemented in the R package RAIN</a:t>
            </a:r>
            <a:r>
              <a:rPr lang="es-ES" sz="1800" b="0" i="0" u="none" strike="noStrike" baseline="0" dirty="0">
                <a:solidFill>
                  <a:srgbClr val="000000"/>
                </a:solidFill>
                <a:latin typeface="LiberationSerif-Regular"/>
              </a:rPr>
              <a:t> are </a:t>
            </a:r>
            <a:r>
              <a:rPr lang="es-ES" sz="1800" b="0" i="0" u="none" strike="noStrike" baseline="0" dirty="0" err="1">
                <a:solidFill>
                  <a:srgbClr val="000000"/>
                </a:solidFill>
                <a:latin typeface="LiberationSerif-Regular"/>
              </a:rPr>
              <a:t>used</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to</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identify</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significant</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rhythms</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with</a:t>
            </a:r>
            <a:r>
              <a:rPr lang="es-ES" sz="1800" b="0" i="0" u="none" strike="noStrike" baseline="0" dirty="0">
                <a:solidFill>
                  <a:srgbClr val="000000"/>
                </a:solidFill>
                <a:latin typeface="LiberationSerif-Regular"/>
              </a:rPr>
              <a:t> 24h </a:t>
            </a:r>
            <a:r>
              <a:rPr lang="es-ES" sz="1800" b="0" i="0" u="none" strike="noStrike" baseline="0" dirty="0" err="1">
                <a:solidFill>
                  <a:srgbClr val="000000"/>
                </a:solidFill>
                <a:latin typeface="LiberationSerif-Regular"/>
              </a:rPr>
              <a:t>periods</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over</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the</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proteome</a:t>
            </a:r>
            <a:r>
              <a:rPr lang="en-US" sz="1800" b="0" i="0" u="none" strike="noStrike" baseline="0" dirty="0">
                <a:solidFill>
                  <a:srgbClr val="000000"/>
                </a:solidFill>
                <a:latin typeface="LiberationSerif-Regular"/>
              </a:rPr>
              <a:t>.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209</a:t>
            </a:fld>
            <a:endParaRPr lang="es-ES"/>
          </a:p>
        </p:txBody>
      </p:sp>
    </p:spTree>
    <p:extLst>
      <p:ext uri="{BB962C8B-B14F-4D97-AF65-F5344CB8AC3E}">
        <p14:creationId xmlns:p14="http://schemas.microsoft.com/office/powerpoint/2010/main" val="52620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 green oscillation represents a wave with a different amplitude when compared to the black wave. </a:t>
            </a:r>
            <a:endParaRPr lang="es-ES" i="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21</a:t>
            </a:fld>
            <a:endParaRPr lang="es-ES"/>
          </a:p>
        </p:txBody>
      </p:sp>
    </p:spTree>
    <p:extLst>
      <p:ext uri="{BB962C8B-B14F-4D97-AF65-F5344CB8AC3E}">
        <p14:creationId xmlns:p14="http://schemas.microsoft.com/office/powerpoint/2010/main" val="170294075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LiberationSerif-Regular"/>
              </a:rPr>
              <a:t>And in LD </a:t>
            </a:r>
            <a:r>
              <a:rPr lang="es-ES" sz="1800" b="0" i="0" u="none" strike="noStrike" baseline="0" dirty="0" err="1">
                <a:solidFill>
                  <a:srgbClr val="000000"/>
                </a:solidFill>
                <a:latin typeface="LiberationSerif-Regular"/>
              </a:rPr>
              <a:t>entrained</a:t>
            </a:r>
            <a:r>
              <a:rPr lang="es-ES" sz="1800" b="0" i="0" u="none" strike="noStrike" baseline="0" dirty="0">
                <a:solidFill>
                  <a:srgbClr val="000000"/>
                </a:solidFill>
                <a:latin typeface="LiberationSerif-Regular"/>
              </a:rPr>
              <a:t> cultures, </a:t>
            </a:r>
            <a:r>
              <a:rPr lang="en-US" sz="1800" b="0" i="0" u="none" strike="noStrike" baseline="0" dirty="0">
                <a:solidFill>
                  <a:srgbClr val="000000"/>
                </a:solidFill>
                <a:latin typeface="LiberationSerif-Regular"/>
              </a:rPr>
              <a:t>32 % of the proteome detected present rhythmic abundance profiles</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210</a:t>
            </a:fld>
            <a:endParaRPr lang="es-ES"/>
          </a:p>
        </p:txBody>
      </p:sp>
    </p:spTree>
    <p:extLst>
      <p:ext uri="{BB962C8B-B14F-4D97-AF65-F5344CB8AC3E}">
        <p14:creationId xmlns:p14="http://schemas.microsoft.com/office/powerpoint/2010/main" val="173198292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and under SD condition the number of rhythmic proteins increase to 44 % of the detected proteome.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211</a:t>
            </a:fld>
            <a:endParaRPr lang="es-ES"/>
          </a:p>
        </p:txBody>
      </p:sp>
    </p:spTree>
    <p:extLst>
      <p:ext uri="{BB962C8B-B14F-4D97-AF65-F5344CB8AC3E}">
        <p14:creationId xmlns:p14="http://schemas.microsoft.com/office/powerpoint/2010/main" val="24161686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As you can see there is a drastic reduction in rhythmicity over the proteome of Ostreococcus tauri compared with its transcriptome</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212</a:t>
            </a:fld>
            <a:endParaRPr lang="es-ES"/>
          </a:p>
        </p:txBody>
      </p:sp>
    </p:spTree>
    <p:extLst>
      <p:ext uri="{BB962C8B-B14F-4D97-AF65-F5344CB8AC3E}">
        <p14:creationId xmlns:p14="http://schemas.microsoft.com/office/powerpoint/2010/main" val="367411545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addition, when </a:t>
            </a:r>
            <a:r>
              <a:rPr lang="en-US" sz="1800" b="0" i="0" u="none" strike="noStrike" baseline="0" dirty="0">
                <a:solidFill>
                  <a:srgbClr val="000000"/>
                </a:solidFill>
                <a:latin typeface="LiberationSerif-Regular"/>
              </a:rPr>
              <a:t>rhythmic protein abundance profiles (represented here in solid lines) are compared to the corresponding rhythmic gene expression profiles (represented here as dashed lines in LIGHTER color),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213</a:t>
            </a:fld>
            <a:endParaRPr lang="es-ES"/>
          </a:p>
        </p:txBody>
      </p:sp>
    </p:spTree>
    <p:extLst>
      <p:ext uri="{BB962C8B-B14F-4D97-AF65-F5344CB8AC3E}">
        <p14:creationId xmlns:p14="http://schemas.microsoft.com/office/powerpoint/2010/main" val="17490761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phase offsets between them are detected. It suggests that translation may take place few hours after gene expression</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214</a:t>
            </a:fld>
            <a:endParaRPr lang="es-ES"/>
          </a:p>
        </p:txBody>
      </p:sp>
    </p:spTree>
    <p:extLst>
      <p:ext uri="{BB962C8B-B14F-4D97-AF65-F5344CB8AC3E}">
        <p14:creationId xmlns:p14="http://schemas.microsoft.com/office/powerpoint/2010/main" val="321951487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In fact, the majority of the transcripts have their maximum expression level during night hours in both photoperiods, as it can be observed in these histograms where is represented the number of genes having their maximum level of expression at each time of the day</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215</a:t>
            </a:fld>
            <a:endParaRPr lang="es-ES"/>
          </a:p>
        </p:txBody>
      </p:sp>
    </p:spTree>
    <p:extLst>
      <p:ext uri="{BB962C8B-B14F-4D97-AF65-F5344CB8AC3E}">
        <p14:creationId xmlns:p14="http://schemas.microsoft.com/office/powerpoint/2010/main" val="423326594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With a similar representation but using the proteomic data, it can be observed that the majority of the rhythmic proteins present their maximum abundance level during the light hours.</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216</a:t>
            </a:fld>
            <a:endParaRPr lang="es-ES"/>
          </a:p>
        </p:txBody>
      </p:sp>
    </p:spTree>
    <p:extLst>
      <p:ext uri="{BB962C8B-B14F-4D97-AF65-F5344CB8AC3E}">
        <p14:creationId xmlns:p14="http://schemas.microsoft.com/office/powerpoint/2010/main" val="200607147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Indeed, a lack of global correlation between proteome and transcriptome </a:t>
            </a:r>
            <a:r>
              <a:rPr lang="es-ES" sz="1800" b="0" i="0" u="none" strike="noStrike" baseline="0" dirty="0" err="1">
                <a:latin typeface="LiberationSerif-Regular"/>
              </a:rPr>
              <a:t>dynamics</a:t>
            </a:r>
            <a:r>
              <a:rPr lang="es-ES" sz="1800" b="0" i="0" u="none" strike="noStrike" baseline="0" dirty="0">
                <a:latin typeface="LiberationSerif-Regular"/>
              </a:rPr>
              <a:t> </a:t>
            </a:r>
            <a:r>
              <a:rPr lang="es-ES" sz="1800" b="0" i="0" u="none" strike="noStrike" baseline="0" dirty="0" err="1">
                <a:latin typeface="LiberationSerif-Regular"/>
              </a:rPr>
              <a:t>is</a:t>
            </a:r>
            <a:r>
              <a:rPr lang="es-ES" sz="1800" b="0" i="0" u="none" strike="noStrike" baseline="0" dirty="0">
                <a:latin typeface="LiberationSerif-Regular"/>
              </a:rPr>
              <a:t> </a:t>
            </a:r>
            <a:r>
              <a:rPr lang="es-ES" sz="1800" b="0" i="0" u="none" strike="noStrike" baseline="0" dirty="0" err="1">
                <a:latin typeface="LiberationSerif-Regular"/>
              </a:rPr>
              <a:t>observed</a:t>
            </a:r>
            <a:r>
              <a:rPr lang="es-ES" sz="1800" b="0" i="0" u="none" strike="noStrike" baseline="0" dirty="0">
                <a:latin typeface="LiberationSerif-Regular"/>
              </a:rPr>
              <a:t> </a:t>
            </a:r>
            <a:r>
              <a:rPr lang="es-ES" sz="1800" b="0" i="0" u="none" strike="noStrike" baseline="0" dirty="0" err="1">
                <a:latin typeface="LiberationSerif-Regular"/>
              </a:rPr>
              <a:t>when</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original </a:t>
            </a:r>
            <a:r>
              <a:rPr lang="es-ES" sz="1800" b="0" i="0" u="none" strike="noStrike" baseline="0" dirty="0" err="1">
                <a:latin typeface="LiberationSerif-Regular"/>
              </a:rPr>
              <a:t>profiles</a:t>
            </a:r>
            <a:r>
              <a:rPr lang="es-ES" sz="1800" b="0" i="0" u="none" strike="noStrike" baseline="0" dirty="0">
                <a:latin typeface="LiberationSerif-Regular"/>
              </a:rPr>
              <a:t> </a:t>
            </a:r>
            <a:r>
              <a:rPr lang="es-ES" sz="1800" b="0" i="0" u="none" strike="noStrike" baseline="0" dirty="0" err="1">
                <a:latin typeface="LiberationSerif-Regular"/>
              </a:rPr>
              <a:t>with</a:t>
            </a:r>
            <a:r>
              <a:rPr lang="es-ES" sz="1800" b="0" i="0" u="none" strike="noStrike" baseline="0" dirty="0">
                <a:latin typeface="LiberationSerif-Regular"/>
              </a:rPr>
              <a:t> pase </a:t>
            </a:r>
            <a:r>
              <a:rPr lang="es-ES" sz="1800" b="0" i="0" u="none" strike="noStrike" baseline="0" dirty="0" err="1">
                <a:latin typeface="LiberationSerif-Regular"/>
              </a:rPr>
              <a:t>offsets</a:t>
            </a:r>
            <a:r>
              <a:rPr lang="es-ES" sz="1800" b="0" i="0" u="none" strike="noStrike" baseline="0" dirty="0">
                <a:latin typeface="LiberationSerif-Regular"/>
              </a:rPr>
              <a:t> are </a:t>
            </a:r>
            <a:r>
              <a:rPr lang="es-ES" sz="1800" b="0" i="0" u="none" strike="noStrike" baseline="0" dirty="0" err="1">
                <a:latin typeface="LiberationSerif-Regular"/>
              </a:rPr>
              <a:t>compared</a:t>
            </a:r>
            <a:r>
              <a:rPr lang="es-ES" sz="1800" b="0" i="0" u="none" strike="noStrike" baseline="0" dirty="0">
                <a:latin typeface="LiberationSerif-Regular"/>
              </a:rPr>
              <a:t>.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217</a:t>
            </a:fld>
            <a:endParaRPr lang="es-ES"/>
          </a:p>
        </p:txBody>
      </p:sp>
    </p:spTree>
    <p:extLst>
      <p:ext uri="{BB962C8B-B14F-4D97-AF65-F5344CB8AC3E}">
        <p14:creationId xmlns:p14="http://schemas.microsoft.com/office/powerpoint/2010/main" val="177831140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LiberationSerif-Regular"/>
              </a:rPr>
              <a:t>However</a:t>
            </a:r>
            <a:r>
              <a:rPr lang="es-ES" sz="1800" b="0" i="0" u="none" strike="noStrike" baseline="0" dirty="0">
                <a:latin typeface="LiberationSerif-Regular"/>
              </a:rPr>
              <a:t>, </a:t>
            </a:r>
            <a:r>
              <a:rPr lang="es-ES" sz="1800" b="0" i="0" u="none" strike="noStrike" baseline="0" dirty="0" err="1">
                <a:latin typeface="LiberationSerif-Regular"/>
              </a:rPr>
              <a:t>when</a:t>
            </a:r>
            <a:r>
              <a:rPr lang="es-ES" sz="1800" b="0" i="0" u="none" strike="noStrike" baseline="0" dirty="0">
                <a:latin typeface="LiberationSerif-Regular"/>
              </a:rPr>
              <a:t> </a:t>
            </a:r>
            <a:r>
              <a:rPr lang="es-ES" sz="1800" b="0" i="0" u="none" strike="noStrike" baseline="0" dirty="0" err="1">
                <a:latin typeface="LiberationSerif-Regular"/>
              </a:rPr>
              <a:t>these</a:t>
            </a:r>
            <a:r>
              <a:rPr lang="es-ES" sz="1800" b="0" i="0" u="none" strike="noStrike" baseline="0" dirty="0">
                <a:latin typeface="LiberationSerif-Regular"/>
              </a:rPr>
              <a:t> </a:t>
            </a:r>
            <a:r>
              <a:rPr lang="es-ES" sz="1800" b="0" i="0" u="none" strike="noStrike" baseline="0" dirty="0" err="1">
                <a:latin typeface="LiberationSerif-Regular"/>
              </a:rPr>
              <a:t>two</a:t>
            </a:r>
            <a:r>
              <a:rPr lang="es-ES" sz="1800" b="0" i="0" u="none" strike="noStrike" baseline="0" dirty="0">
                <a:latin typeface="LiberationSerif-Regular"/>
              </a:rPr>
              <a:t> </a:t>
            </a:r>
            <a:r>
              <a:rPr lang="en-US" sz="1800" b="0" i="0" u="none" strike="noStrike" baseline="0" dirty="0">
                <a:latin typeface="LiberationSerif-Regular"/>
              </a:rPr>
              <a:t>abundance profiles are aligned omitting transcript-protein offsets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218</a:t>
            </a:fld>
            <a:endParaRPr lang="es-ES"/>
          </a:p>
        </p:txBody>
      </p:sp>
    </p:spTree>
    <p:extLst>
      <p:ext uri="{BB962C8B-B14F-4D97-AF65-F5344CB8AC3E}">
        <p14:creationId xmlns:p14="http://schemas.microsoft.com/office/powerpoint/2010/main" val="317888752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 positive higher average correlation is found.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219</a:t>
            </a:fld>
            <a:endParaRPr lang="es-ES"/>
          </a:p>
        </p:txBody>
      </p:sp>
    </p:spTree>
    <p:extLst>
      <p:ext uri="{BB962C8B-B14F-4D97-AF65-F5344CB8AC3E}">
        <p14:creationId xmlns:p14="http://schemas.microsoft.com/office/powerpoint/2010/main" val="1797159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“Ph” stands for phase, which corresponds to the time point when the wave reaches its maximum value.</a:t>
            </a:r>
            <a:endParaRPr lang="es-ES" i="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22</a:t>
            </a:fld>
            <a:endParaRPr lang="es-ES"/>
          </a:p>
        </p:txBody>
      </p:sp>
    </p:spTree>
    <p:extLst>
      <p:ext uri="{BB962C8B-B14F-4D97-AF65-F5344CB8AC3E}">
        <p14:creationId xmlns:p14="http://schemas.microsoft.com/office/powerpoint/2010/main" val="2761387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high correlation indicates that transcriptome and proteome dynamics are indeed liked but separated temporally.</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220</a:t>
            </a:fld>
            <a:endParaRPr lang="es-ES"/>
          </a:p>
        </p:txBody>
      </p:sp>
    </p:spTree>
    <p:extLst>
      <p:ext uri="{BB962C8B-B14F-4D97-AF65-F5344CB8AC3E}">
        <p14:creationId xmlns:p14="http://schemas.microsoft.com/office/powerpoint/2010/main" val="120349654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order to obtain a deeper understanding of transcript-protein phase offsets</a:t>
            </a:r>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221</a:t>
            </a:fld>
            <a:endParaRPr lang="es-ES"/>
          </a:p>
        </p:txBody>
      </p:sp>
    </p:spTree>
    <p:extLst>
      <p:ext uri="{BB962C8B-B14F-4D97-AF65-F5344CB8AC3E}">
        <p14:creationId xmlns:p14="http://schemas.microsoft.com/office/powerpoint/2010/main" val="421887156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 extensive analysis of its correlation with different protein properties, like hydrophobicity and isoelectric point among others is carried out.</a:t>
            </a:r>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222</a:t>
            </a:fld>
            <a:endParaRPr lang="es-ES"/>
          </a:p>
        </p:txBody>
      </p:sp>
    </p:spTree>
    <p:extLst>
      <p:ext uri="{BB962C8B-B14F-4D97-AF65-F5344CB8AC3E}">
        <p14:creationId xmlns:p14="http://schemas.microsoft.com/office/powerpoint/2010/main" val="373200672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LiberationSerif-Regular"/>
              </a:rPr>
              <a:t>And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results</a:t>
            </a:r>
            <a:r>
              <a:rPr lang="es-ES" sz="1800" b="0" i="0" u="none" strike="noStrike" baseline="0" dirty="0">
                <a:latin typeface="LiberationSerif-Regular"/>
              </a:rPr>
              <a:t> shows no positive </a:t>
            </a:r>
            <a:r>
              <a:rPr lang="es-ES" sz="1800" b="0" i="0" u="none" strike="noStrike" baseline="0" dirty="0" err="1">
                <a:latin typeface="LiberationSerif-Regular"/>
              </a:rPr>
              <a:t>or</a:t>
            </a:r>
            <a:r>
              <a:rPr lang="es-ES" sz="1800" b="0" i="0" u="none" strike="noStrike" baseline="0" dirty="0">
                <a:latin typeface="LiberationSerif-Regular"/>
              </a:rPr>
              <a:t> negative </a:t>
            </a:r>
            <a:r>
              <a:rPr lang="es-ES" sz="1800" b="0" i="0" u="none" strike="noStrike" baseline="0" dirty="0" err="1">
                <a:latin typeface="LiberationSerif-Regular"/>
              </a:rPr>
              <a:t>correlation</a:t>
            </a:r>
            <a:r>
              <a:rPr lang="es-ES" sz="1800" b="0" i="0" u="none" strike="noStrike" baseline="0" dirty="0">
                <a:latin typeface="LiberationSerif-Regular"/>
              </a:rPr>
              <a:t> </a:t>
            </a:r>
            <a:r>
              <a:rPr lang="es-ES" sz="1800" b="0" i="0" u="none" strike="noStrike" baseline="0" dirty="0" err="1">
                <a:latin typeface="LiberationSerif-Regular"/>
              </a:rPr>
              <a:t>between</a:t>
            </a:r>
            <a:r>
              <a:rPr lang="es-ES" sz="1800" b="0" i="0" u="none" strike="noStrike" baseline="0" dirty="0">
                <a:latin typeface="LiberationSerif-Regular"/>
              </a:rPr>
              <a:t> </a:t>
            </a:r>
            <a:r>
              <a:rPr lang="es-ES" sz="1800" b="0" i="0" u="none" strike="noStrike" baseline="0" dirty="0" err="1">
                <a:latin typeface="LiberationSerif-Regular"/>
              </a:rPr>
              <a:t>offsets</a:t>
            </a:r>
            <a:r>
              <a:rPr lang="es-ES" sz="1800" b="0" i="0" u="none" strike="noStrike" baseline="0" dirty="0">
                <a:latin typeface="LiberationSerif-Regular"/>
              </a:rPr>
              <a:t> and </a:t>
            </a:r>
            <a:r>
              <a:rPr lang="es-ES" sz="1800" b="0" i="0" u="none" strike="noStrike" baseline="0" dirty="0" err="1">
                <a:latin typeface="LiberationSerif-Regular"/>
              </a:rPr>
              <a:t>any</a:t>
            </a:r>
            <a:r>
              <a:rPr lang="es-ES" sz="1800" b="0" i="0" u="none" strike="noStrike" baseline="0" dirty="0">
                <a:latin typeface="LiberationSerif-Regular"/>
              </a:rPr>
              <a:t> protein </a:t>
            </a:r>
            <a:r>
              <a:rPr lang="es-ES" sz="1800" b="0" i="0" u="none" strike="noStrike" baseline="0" dirty="0" err="1">
                <a:latin typeface="LiberationSerif-Regular"/>
              </a:rPr>
              <a:t>properties</a:t>
            </a:r>
            <a:r>
              <a:rPr lang="es-ES" sz="1800" b="0" i="0" u="none" strike="noStrike" baseline="0" dirty="0">
                <a:latin typeface="LiberationSerif-Regular"/>
              </a:rPr>
              <a:t> </a:t>
            </a:r>
            <a:r>
              <a:rPr lang="es-ES" sz="1800" b="0" i="0" u="none" strike="noStrike" baseline="0" dirty="0" err="1">
                <a:latin typeface="LiberationSerif-Regular"/>
              </a:rPr>
              <a:t>given</a:t>
            </a:r>
            <a:r>
              <a:rPr lang="es-ES" sz="1800" b="0" i="0" u="none" strike="noStrike" baseline="0" dirty="0">
                <a:latin typeface="LiberationSerif-Regular"/>
              </a:rPr>
              <a:t> </a:t>
            </a:r>
            <a:r>
              <a:rPr lang="es-ES" sz="1800" b="0" i="0" u="none" strike="noStrike" baseline="0" dirty="0" err="1">
                <a:latin typeface="LiberationSerif-Regular"/>
              </a:rPr>
              <a:t>by</a:t>
            </a:r>
            <a:r>
              <a:rPr lang="es-ES" sz="1800" b="0" i="0" u="none" strike="noStrike" baseline="0" dirty="0">
                <a:latin typeface="LiberationSerif-Regular"/>
              </a:rPr>
              <a:t> </a:t>
            </a:r>
            <a:r>
              <a:rPr lang="es-ES" sz="1800" b="0" i="0" u="none" strike="noStrike" baseline="0" dirty="0" err="1">
                <a:latin typeface="LiberationSerif-Regular"/>
              </a:rPr>
              <a:t>its</a:t>
            </a:r>
            <a:r>
              <a:rPr lang="es-ES" sz="1800" b="0" i="0" u="none" strike="noStrike" baseline="0" dirty="0">
                <a:latin typeface="LiberationSerif-Regular"/>
              </a:rPr>
              <a:t> </a:t>
            </a:r>
            <a:r>
              <a:rPr lang="es-ES" sz="1800" b="0" i="0" u="none" strike="noStrike" baseline="0" dirty="0" err="1">
                <a:latin typeface="LiberationSerif-Regular"/>
              </a:rPr>
              <a:t>sequence</a:t>
            </a:r>
            <a:r>
              <a:rPr lang="es-ES" sz="1800" b="0" i="0" u="none" strike="noStrike" baseline="0" dirty="0">
                <a:latin typeface="LiberationSerif-Regular"/>
              </a:rPr>
              <a:t> of </a:t>
            </a:r>
            <a:r>
              <a:rPr lang="es-ES" sz="1800" b="0" i="0" u="none" strike="noStrike" baseline="0" dirty="0" err="1">
                <a:latin typeface="LiberationSerif-Regular"/>
              </a:rPr>
              <a:t>aminoacids</a:t>
            </a:r>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223</a:t>
            </a:fld>
            <a:endParaRPr lang="es-ES"/>
          </a:p>
        </p:txBody>
      </p:sp>
    </p:spTree>
    <p:extLst>
      <p:ext uri="{BB962C8B-B14F-4D97-AF65-F5344CB8AC3E}">
        <p14:creationId xmlns:p14="http://schemas.microsoft.com/office/powerpoint/2010/main" val="154196895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LiberationSerif-Regular"/>
              </a:rPr>
              <a:t>Instead</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transcript</a:t>
            </a:r>
            <a:r>
              <a:rPr lang="es-ES" sz="1800" b="0" i="0" u="none" strike="noStrike" baseline="0" dirty="0">
                <a:latin typeface="LiberationSerif-Regular"/>
              </a:rPr>
              <a:t>-protein offset IS </a:t>
            </a:r>
            <a:r>
              <a:rPr lang="es-ES" sz="1800" b="0" i="0" u="none" strike="noStrike" baseline="0" dirty="0" err="1">
                <a:latin typeface="LiberationSerif-Regular"/>
              </a:rPr>
              <a:t>dependant</a:t>
            </a:r>
            <a:r>
              <a:rPr lang="es-ES" sz="1800" b="0" i="0" u="none" strike="noStrike" baseline="0" dirty="0">
                <a:latin typeface="LiberationSerif-Regular"/>
              </a:rPr>
              <a:t> </a:t>
            </a:r>
            <a:r>
              <a:rPr lang="es-ES" sz="1800" b="0" i="0" u="none" strike="noStrike" baseline="0" dirty="0" err="1">
                <a:latin typeface="LiberationSerif-Regular"/>
              </a:rPr>
              <a:t>on</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a:t>
            </a:r>
            <a:r>
              <a:rPr lang="en-US" sz="1800" b="0" i="0" u="none" strike="noStrike" baseline="0" dirty="0">
                <a:latin typeface="LiberationSerif-Regular"/>
              </a:rPr>
              <a:t>specific biological processes in which the corresponding proteins are involved according to Gene Ontology annotation. </a:t>
            </a:r>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224</a:t>
            </a:fld>
            <a:endParaRPr lang="es-ES"/>
          </a:p>
        </p:txBody>
      </p:sp>
    </p:spTree>
    <p:extLst>
      <p:ext uri="{BB962C8B-B14F-4D97-AF65-F5344CB8AC3E}">
        <p14:creationId xmlns:p14="http://schemas.microsoft.com/office/powerpoint/2010/main" val="268237756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Also there is a seasonal effect over this offset, presenting longer transcript-protein offsets during winter short day photoperiod, as it can be observed in this boxplot. </a:t>
            </a:r>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225</a:t>
            </a:fld>
            <a:endParaRPr lang="es-ES"/>
          </a:p>
        </p:txBody>
      </p:sp>
    </p:spTree>
    <p:extLst>
      <p:ext uri="{BB962C8B-B14F-4D97-AF65-F5344CB8AC3E}">
        <p14:creationId xmlns:p14="http://schemas.microsoft.com/office/powerpoint/2010/main" val="25907708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That means, that proteins involved in the same biological process present similar transcript-protein offset, that differ between processes </a:t>
            </a:r>
            <a:r>
              <a:rPr lang="en-US" sz="1800" dirty="0">
                <a:solidFill>
                  <a:schemeClr val="bg1"/>
                </a:solidFill>
                <a:latin typeface="LiberationSerif-Regular"/>
              </a:rPr>
              <a:t>and are increased under winter short photoperiod</a:t>
            </a:r>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226</a:t>
            </a:fld>
            <a:endParaRPr lang="es-ES"/>
          </a:p>
        </p:txBody>
      </p:sp>
    </p:spTree>
    <p:extLst>
      <p:ext uri="{BB962C8B-B14F-4D97-AF65-F5344CB8AC3E}">
        <p14:creationId xmlns:p14="http://schemas.microsoft.com/office/powerpoint/2010/main" val="195661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Specifically, the biological processes with short offsets are DNA replication and photosynthesis.</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227</a:t>
            </a:fld>
            <a:endParaRPr lang="es-ES"/>
          </a:p>
        </p:txBody>
      </p:sp>
    </p:spTree>
    <p:extLst>
      <p:ext uri="{BB962C8B-B14F-4D97-AF65-F5344CB8AC3E}">
        <p14:creationId xmlns:p14="http://schemas.microsoft.com/office/powerpoint/2010/main" val="271069077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In the transcriptional program we observed that genes involved in photosynthesis presented a short anticipation in time between seasons in order to align with the high irradiance hours</a:t>
            </a:r>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228</a:t>
            </a:fld>
            <a:endParaRPr lang="es-ES"/>
          </a:p>
        </p:txBody>
      </p:sp>
    </p:spTree>
    <p:extLst>
      <p:ext uri="{BB962C8B-B14F-4D97-AF65-F5344CB8AC3E}">
        <p14:creationId xmlns:p14="http://schemas.microsoft.com/office/powerpoint/2010/main" val="56857475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Now, the proteomic analysis suggests that t</a:t>
            </a:r>
            <a:r>
              <a:rPr lang="en-US" sz="1800" b="0" i="0" u="none" strike="noStrike" baseline="0" dirty="0">
                <a:latin typeface="LiberationSerif-Regular"/>
              </a:rPr>
              <a:t>he activation of this set of genes is strategically placed at that time of the day taking in consideration their short transcript-protein offset, so no further anticipation to the high irradiance hours is </a:t>
            </a:r>
            <a:r>
              <a:rPr lang="es-ES" sz="1800" b="0" i="0" u="none" strike="noStrike" baseline="0" dirty="0" err="1">
                <a:latin typeface="LiberationSerif-Regular"/>
              </a:rPr>
              <a:t>needed</a:t>
            </a:r>
            <a:r>
              <a:rPr lang="es-ES" sz="1800" b="0" i="0" u="none" strike="noStrike" baseline="0" dirty="0">
                <a:latin typeface="LiberationSerif-Regular"/>
              </a:rPr>
              <a: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229</a:t>
            </a:fld>
            <a:endParaRPr lang="es-ES"/>
          </a:p>
        </p:txBody>
      </p:sp>
    </p:spTree>
    <p:extLst>
      <p:ext uri="{BB962C8B-B14F-4D97-AF65-F5344CB8AC3E}">
        <p14:creationId xmlns:p14="http://schemas.microsoft.com/office/powerpoint/2010/main" val="2223798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 pink oscillation represents a wave with different phase compared to the black wave. </a:t>
            </a:r>
            <a:endParaRPr lang="es-ES" i="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23</a:t>
            </a:fld>
            <a:endParaRPr lang="es-ES"/>
          </a:p>
        </p:txBody>
      </p:sp>
    </p:spTree>
    <p:extLst>
      <p:ext uri="{BB962C8B-B14F-4D97-AF65-F5344CB8AC3E}">
        <p14:creationId xmlns:p14="http://schemas.microsoft.com/office/powerpoint/2010/main" val="109468995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Whereas, processes involved in translation are the most representative ones exhibiting long transcript-protein offsets.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230</a:t>
            </a:fld>
            <a:endParaRPr lang="es-ES"/>
          </a:p>
        </p:txBody>
      </p:sp>
    </p:spTree>
    <p:extLst>
      <p:ext uri="{BB962C8B-B14F-4D97-AF65-F5344CB8AC3E}">
        <p14:creationId xmlns:p14="http://schemas.microsoft.com/office/powerpoint/2010/main" val="411619930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Which in the transcriptional temporal program presented 12h of anticipation between seasons. </a:t>
            </a:r>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231</a:t>
            </a:fld>
            <a:endParaRPr lang="es-ES"/>
          </a:p>
        </p:txBody>
      </p:sp>
    </p:spTree>
    <p:extLst>
      <p:ext uri="{BB962C8B-B14F-4D97-AF65-F5344CB8AC3E}">
        <p14:creationId xmlns:p14="http://schemas.microsoft.com/office/powerpoint/2010/main" val="380091717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This different behavior could be associated to the long transcript-protein </a:t>
            </a:r>
            <a:r>
              <a:rPr lang="es-ES" sz="1800" b="0" i="0" u="none" strike="noStrike" baseline="0" dirty="0">
                <a:solidFill>
                  <a:srgbClr val="000000"/>
                </a:solidFill>
                <a:latin typeface="LiberationSerif-Regular"/>
              </a:rPr>
              <a:t>offset </a:t>
            </a:r>
            <a:r>
              <a:rPr lang="es-ES" sz="1800" b="0" i="0" u="none" strike="noStrike" baseline="0" dirty="0" err="1">
                <a:solidFill>
                  <a:srgbClr val="000000"/>
                </a:solidFill>
                <a:latin typeface="LiberationSerif-Regular"/>
              </a:rPr>
              <a:t>that</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this</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processes</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actually</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presents</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that</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even</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becomes</a:t>
            </a:r>
            <a:r>
              <a:rPr lang="es-ES" sz="1800" b="0" i="0" u="none" strike="noStrike" baseline="0" dirty="0">
                <a:solidFill>
                  <a:srgbClr val="000000"/>
                </a:solidFill>
                <a:latin typeface="LiberationSerif-Regular"/>
              </a:rPr>
              <a:t> </a:t>
            </a:r>
            <a:r>
              <a:rPr lang="es-ES" sz="1800" b="0" i="0" u="none" strike="noStrike" baseline="0" dirty="0" err="1">
                <a:solidFill>
                  <a:srgbClr val="000000"/>
                </a:solidFill>
                <a:latin typeface="LiberationSerif-Regular"/>
              </a:rPr>
              <a:t>longer</a:t>
            </a:r>
            <a:r>
              <a:rPr lang="es-ES" sz="1800" b="0" i="0" u="none" strike="noStrike" baseline="0" dirty="0">
                <a:solidFill>
                  <a:srgbClr val="000000"/>
                </a:solidFill>
                <a:latin typeface="LiberationSerif-Regular"/>
              </a:rPr>
              <a:t> in Winter </a:t>
            </a:r>
            <a:r>
              <a:rPr lang="es-ES" sz="1800" b="0" i="0" u="none" strike="noStrike" baseline="0" dirty="0" err="1">
                <a:solidFill>
                  <a:srgbClr val="000000"/>
                </a:solidFill>
                <a:latin typeface="LiberationSerif-Regular"/>
              </a:rPr>
              <a:t>photoperiod</a:t>
            </a:r>
            <a:r>
              <a:rPr lang="es-ES" sz="1800" b="0" i="0" u="none" strike="noStrike" baseline="0" dirty="0">
                <a:solidFill>
                  <a:srgbClr val="000000"/>
                </a:solidFill>
                <a:latin typeface="LiberationSerif-Regular"/>
              </a:rPr>
              <a:t>. </a:t>
            </a:r>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232</a:t>
            </a:fld>
            <a:endParaRPr lang="es-ES"/>
          </a:p>
        </p:txBody>
      </p:sp>
    </p:spTree>
    <p:extLst>
      <p:ext uri="{BB962C8B-B14F-4D97-AF65-F5344CB8AC3E}">
        <p14:creationId xmlns:p14="http://schemas.microsoft.com/office/powerpoint/2010/main" val="54786291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233</a:t>
            </a:fld>
            <a:endParaRPr lang="es-ES"/>
          </a:p>
        </p:txBody>
      </p:sp>
    </p:spTree>
    <p:extLst>
      <p:ext uri="{BB962C8B-B14F-4D97-AF65-F5344CB8AC3E}">
        <p14:creationId xmlns:p14="http://schemas.microsoft.com/office/powerpoint/2010/main" val="251644988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Now that </a:t>
            </a:r>
            <a:r>
              <a:rPr lang="en-US" sz="1800" b="0" i="0" u="none" strike="noStrike" baseline="0" dirty="0" err="1">
                <a:latin typeface="LiberationSerif-Regular"/>
              </a:rPr>
              <a:t>multiomic</a:t>
            </a:r>
            <a:r>
              <a:rPr lang="en-US" sz="1800" b="0" i="0" u="none" strike="noStrike" baseline="0" dirty="0">
                <a:latin typeface="LiberationSerif-Regular"/>
              </a:rPr>
              <a:t> data have been </a:t>
            </a:r>
            <a:r>
              <a:rPr lang="en-US" sz="1800" b="0" i="0" u="none" strike="noStrike" baseline="0" dirty="0" err="1">
                <a:latin typeface="LiberationSerif-Regular"/>
              </a:rPr>
              <a:t>analysed</a:t>
            </a:r>
            <a:r>
              <a:rPr lang="en-US" sz="1800" b="0" i="0" u="none" strike="noStrike" baseline="0" dirty="0">
                <a:latin typeface="LiberationSerif-Regular"/>
              </a:rPr>
              <a:t>,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234</a:t>
            </a:fld>
            <a:endParaRPr lang="es-ES"/>
          </a:p>
        </p:txBody>
      </p:sp>
    </p:spTree>
    <p:extLst>
      <p:ext uri="{BB962C8B-B14F-4D97-AF65-F5344CB8AC3E}">
        <p14:creationId xmlns:p14="http://schemas.microsoft.com/office/powerpoint/2010/main" val="332890752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it is imperative to integrate the results with physiological data in order to understand how molecular dynamics regulate physiological processes as a response to seasonal variations in diel cycles. This chapter not only serves as a biological validation of the results, but also as a crucial component to understand rhythmic systems.  </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235</a:t>
            </a:fld>
            <a:endParaRPr lang="es-ES"/>
          </a:p>
        </p:txBody>
      </p:sp>
    </p:spTree>
    <p:extLst>
      <p:ext uri="{BB962C8B-B14F-4D97-AF65-F5344CB8AC3E}">
        <p14:creationId xmlns:p14="http://schemas.microsoft.com/office/powerpoint/2010/main" val="253642835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chapter not only serves as a biological validation of the results, but also as a crucial component to understand rhythmic systems.  </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236</a:t>
            </a:fld>
            <a:endParaRPr lang="es-ES"/>
          </a:p>
        </p:txBody>
      </p:sp>
    </p:spTree>
    <p:extLst>
      <p:ext uri="{BB962C8B-B14F-4D97-AF65-F5344CB8AC3E}">
        <p14:creationId xmlns:p14="http://schemas.microsoft.com/office/powerpoint/2010/main" val="343438539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1" i="0" u="none" strike="noStrike" baseline="0" dirty="0">
                <a:latin typeface="LiberationSerif-Regular"/>
              </a:rPr>
              <a:t>That is approached in the last chapter</a:t>
            </a:r>
            <a:endParaRPr lang="en-US" sz="1800" b="1" i="1"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237</a:t>
            </a:fld>
            <a:endParaRPr lang="es-ES"/>
          </a:p>
        </p:txBody>
      </p:sp>
    </p:spTree>
    <p:extLst>
      <p:ext uri="{BB962C8B-B14F-4D97-AF65-F5344CB8AC3E}">
        <p14:creationId xmlns:p14="http://schemas.microsoft.com/office/powerpoint/2010/main" val="63788289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LiberationSerif-Regular"/>
              </a:rPr>
              <a:t>where physiological processes that present robust rhythmic molecular dynamics and different transcript-proteins offsets are studied in detail</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238</a:t>
            </a:fld>
            <a:endParaRPr lang="es-ES"/>
          </a:p>
        </p:txBody>
      </p:sp>
    </p:spTree>
    <p:extLst>
      <p:ext uri="{BB962C8B-B14F-4D97-AF65-F5344CB8AC3E}">
        <p14:creationId xmlns:p14="http://schemas.microsoft.com/office/powerpoint/2010/main" val="228888095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LiberationSerif-Regular"/>
              </a:rPr>
              <a:t>And, starting with the cell division cycle</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239</a:t>
            </a:fld>
            <a:endParaRPr lang="es-ES"/>
          </a:p>
        </p:txBody>
      </p:sp>
    </p:spTree>
    <p:extLst>
      <p:ext uri="{BB962C8B-B14F-4D97-AF65-F5344CB8AC3E}">
        <p14:creationId xmlns:p14="http://schemas.microsoft.com/office/powerpoint/2010/main" val="326805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“P” stands for period, which corresponds to the time interval between consecutive repetitions of the wave pattern. In circadian research, period is commonly set as 24h, the duration of a diel cycle. </a:t>
            </a:r>
            <a:endParaRPr lang="es-ES" i="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24</a:t>
            </a:fld>
            <a:endParaRPr lang="es-ES"/>
          </a:p>
        </p:txBody>
      </p:sp>
    </p:spTree>
    <p:extLst>
      <p:ext uri="{BB962C8B-B14F-4D97-AF65-F5344CB8AC3E}">
        <p14:creationId xmlns:p14="http://schemas.microsoft.com/office/powerpoint/2010/main" val="36345337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this chapter, the samples taken every 4h during</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240</a:t>
            </a:fld>
            <a:endParaRPr lang="es-ES"/>
          </a:p>
        </p:txBody>
      </p:sp>
    </p:spTree>
    <p:extLst>
      <p:ext uri="{BB962C8B-B14F-4D97-AF65-F5344CB8AC3E}">
        <p14:creationId xmlns:p14="http://schemas.microsoft.com/office/powerpoint/2010/main" val="215707031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3 consecutive days under LD and SD photoperiods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241</a:t>
            </a:fld>
            <a:endParaRPr lang="es-ES"/>
          </a:p>
        </p:txBody>
      </p:sp>
    </p:spTree>
    <p:extLst>
      <p:ext uri="{BB962C8B-B14F-4D97-AF65-F5344CB8AC3E}">
        <p14:creationId xmlns:p14="http://schemas.microsoft.com/office/powerpoint/2010/main" val="398199614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during 3 consecutive days under LD and SD photoperiods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242</a:t>
            </a:fld>
            <a:endParaRPr lang="es-ES"/>
          </a:p>
        </p:txBody>
      </p:sp>
    </p:spTree>
    <p:extLst>
      <p:ext uri="{BB962C8B-B14F-4D97-AF65-F5344CB8AC3E}">
        <p14:creationId xmlns:p14="http://schemas.microsoft.com/office/powerpoint/2010/main" val="24204502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were used in flow cytometry to estimate DNA content in cell population at different times of the day.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243</a:t>
            </a:fld>
            <a:endParaRPr lang="es-ES"/>
          </a:p>
        </p:txBody>
      </p:sp>
    </p:spTree>
    <p:extLst>
      <p:ext uri="{BB962C8B-B14F-4D97-AF65-F5344CB8AC3E}">
        <p14:creationId xmlns:p14="http://schemas.microsoft.com/office/powerpoint/2010/main" val="207959026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Based on the estimation of DNA content, the mean percentage of cells involved in each phase of the cell division cycle at different times of the day WERE calculated, allowing the characterization of the temporal progression of the cell division cycle in Ostreococcus under different photoperiods in our culture systems. Which will be now presented.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244</a:t>
            </a:fld>
            <a:endParaRPr lang="es-ES"/>
          </a:p>
        </p:txBody>
      </p:sp>
    </p:spTree>
    <p:extLst>
      <p:ext uri="{BB962C8B-B14F-4D97-AF65-F5344CB8AC3E}">
        <p14:creationId xmlns:p14="http://schemas.microsoft.com/office/powerpoint/2010/main" val="8667410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The first phase of the cell division cycle, called G1 phase, is where cell growth takes place</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245</a:t>
            </a:fld>
            <a:endParaRPr lang="es-ES"/>
          </a:p>
        </p:txBody>
      </p:sp>
    </p:spTree>
    <p:extLst>
      <p:ext uri="{BB962C8B-B14F-4D97-AF65-F5344CB8AC3E}">
        <p14:creationId xmlns:p14="http://schemas.microsoft.com/office/powerpoint/2010/main" val="194674665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predominantly occurs during the light hours, with the maximum percentage of cells in this phase, represented in yellow</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246</a:t>
            </a:fld>
            <a:endParaRPr lang="es-ES"/>
          </a:p>
        </p:txBody>
      </p:sp>
    </p:spTree>
    <p:extLst>
      <p:ext uri="{BB962C8B-B14F-4D97-AF65-F5344CB8AC3E}">
        <p14:creationId xmlns:p14="http://schemas.microsoft.com/office/powerpoint/2010/main" val="333806612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maximum percentage of cells in this phase, represented in yellow, coinciding with the maximum irradiance hours.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247</a:t>
            </a:fld>
            <a:endParaRPr lang="es-ES"/>
          </a:p>
        </p:txBody>
      </p:sp>
    </p:spTree>
    <p:extLst>
      <p:ext uri="{BB962C8B-B14F-4D97-AF65-F5344CB8AC3E}">
        <p14:creationId xmlns:p14="http://schemas.microsoft.com/office/powerpoint/2010/main" val="241177580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Then, the number of cells in G1 gradually decreases as cells enter in the following phase of the cell cycle, the S phase, where DNA replication takes place</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248</a:t>
            </a:fld>
            <a:endParaRPr lang="es-ES"/>
          </a:p>
        </p:txBody>
      </p:sp>
    </p:spTree>
    <p:extLst>
      <p:ext uri="{BB962C8B-B14F-4D97-AF65-F5344CB8AC3E}">
        <p14:creationId xmlns:p14="http://schemas.microsoft.com/office/powerpoint/2010/main" val="374208766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 highest number of cells in the S phase, here represented in pink is reached SHORTLY AFTER sunset under both photoperiods.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249</a:t>
            </a:fld>
            <a:endParaRPr lang="es-ES"/>
          </a:p>
        </p:txBody>
      </p:sp>
    </p:spTree>
    <p:extLst>
      <p:ext uri="{BB962C8B-B14F-4D97-AF65-F5344CB8AC3E}">
        <p14:creationId xmlns:p14="http://schemas.microsoft.com/office/powerpoint/2010/main" val="3993156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200" b="0" i="0" u="none" strike="noStrike" baseline="0" dirty="0">
                <a:latin typeface="LiberationSerif-Regular"/>
              </a:rPr>
              <a:t>In diel cycles the period is set as 24h. </a:t>
            </a:r>
            <a:endParaRPr lang="es-ES" i="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25</a:t>
            </a:fld>
            <a:endParaRPr lang="es-ES"/>
          </a:p>
        </p:txBody>
      </p:sp>
    </p:spTree>
    <p:extLst>
      <p:ext uri="{BB962C8B-B14F-4D97-AF65-F5344CB8AC3E}">
        <p14:creationId xmlns:p14="http://schemas.microsoft.com/office/powerpoint/2010/main" val="38565615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Subsequently, as DNA REPLICATION is successfully accomplished, the number of cells in the next phase of the cell cycle is increased. This phase is called G2|M and is the phase where division takes place, represented in orange in these heatmaps.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250</a:t>
            </a:fld>
            <a:endParaRPr lang="es-ES"/>
          </a:p>
        </p:txBody>
      </p:sp>
    </p:spTree>
    <p:extLst>
      <p:ext uri="{BB962C8B-B14F-4D97-AF65-F5344CB8AC3E}">
        <p14:creationId xmlns:p14="http://schemas.microsoft.com/office/powerpoint/2010/main" val="132224587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 transition from this phase to the beginning of the cycle again, the G1 phase, marks the moment when cell </a:t>
            </a:r>
            <a:r>
              <a:rPr lang="en-US" sz="1800" b="0" i="0" u="none" strike="noStrike" baseline="0" dirty="0" err="1">
                <a:latin typeface="LiberationSerif-Regular"/>
              </a:rPr>
              <a:t>divisionis</a:t>
            </a:r>
            <a:r>
              <a:rPr lang="en-US" sz="1800" b="0" i="0" u="none" strike="noStrike" baseline="0" dirty="0">
                <a:latin typeface="LiberationSerif-Regular"/>
              </a:rPr>
              <a:t> completed.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251</a:t>
            </a:fld>
            <a:endParaRPr lang="es-ES"/>
          </a:p>
        </p:txBody>
      </p:sp>
    </p:spTree>
    <p:extLst>
      <p:ext uri="{BB962C8B-B14F-4D97-AF65-F5344CB8AC3E}">
        <p14:creationId xmlns:p14="http://schemas.microsoft.com/office/powerpoint/2010/main" val="114880436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event takes place during the first part of the morning IN LD. This indicates that cell division in Ostreococcus takes place during the nights and during the morning in summer long photoperiods.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252</a:t>
            </a:fld>
            <a:endParaRPr lang="es-ES"/>
          </a:p>
        </p:txBody>
      </p:sp>
    </p:spTree>
    <p:extLst>
      <p:ext uri="{BB962C8B-B14F-4D97-AF65-F5344CB8AC3E}">
        <p14:creationId xmlns:p14="http://schemas.microsoft.com/office/powerpoint/2010/main" val="359033281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However, cell division exclusively occurs by night in SD. As soon as the sun rises, cell division is completed, allowing cells to undergo growth in the morning maximizing the utilization of available daylight hours.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253</a:t>
            </a:fld>
            <a:endParaRPr lang="es-ES"/>
          </a:p>
        </p:txBody>
      </p:sp>
    </p:spTree>
    <p:extLst>
      <p:ext uri="{BB962C8B-B14F-4D97-AF65-F5344CB8AC3E}">
        <p14:creationId xmlns:p14="http://schemas.microsoft.com/office/powerpoint/2010/main" val="1309789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This anticipation is also observed in chloroplast division.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254</a:t>
            </a:fld>
            <a:endParaRPr lang="es-ES"/>
          </a:p>
        </p:txBody>
      </p:sp>
    </p:spTree>
    <p:extLst>
      <p:ext uri="{BB962C8B-B14F-4D97-AF65-F5344CB8AC3E}">
        <p14:creationId xmlns:p14="http://schemas.microsoft.com/office/powerpoint/2010/main" val="264590220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Here you can see confocal microscopy pictures where a green fluorescent was used to dye DNA in the nucleus and natural fluorescence of chloroplasts is showing in red.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255</a:t>
            </a:fld>
            <a:endParaRPr lang="es-ES"/>
          </a:p>
        </p:txBody>
      </p:sp>
    </p:spTree>
    <p:extLst>
      <p:ext uri="{BB962C8B-B14F-4D97-AF65-F5344CB8AC3E}">
        <p14:creationId xmlns:p14="http://schemas.microsoft.com/office/powerpoint/2010/main" val="61959436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And in that way it was observed how a significant number of cells still presented 2 chloroplasts by the end of the night.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256</a:t>
            </a:fld>
            <a:endParaRPr lang="es-ES"/>
          </a:p>
        </p:txBody>
      </p:sp>
    </p:spTree>
    <p:extLst>
      <p:ext uri="{BB962C8B-B14F-4D97-AF65-F5344CB8AC3E}">
        <p14:creationId xmlns:p14="http://schemas.microsoft.com/office/powerpoint/2010/main" val="123205293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While in SD they are found around midnight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257</a:t>
            </a:fld>
            <a:endParaRPr lang="es-ES"/>
          </a:p>
        </p:txBody>
      </p:sp>
    </p:spTree>
    <p:extLst>
      <p:ext uri="{BB962C8B-B14F-4D97-AF65-F5344CB8AC3E}">
        <p14:creationId xmlns:p14="http://schemas.microsoft.com/office/powerpoint/2010/main" val="287686253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and by the end of the night , a substantial number of cells already possess only one chloroplast during the short photoperiod</a:t>
            </a:r>
          </a:p>
          <a:p>
            <a:pPr algn="l"/>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258</a:t>
            </a:fld>
            <a:endParaRPr lang="es-ES"/>
          </a:p>
        </p:txBody>
      </p:sp>
    </p:spTree>
    <p:extLst>
      <p:ext uri="{BB962C8B-B14F-4D97-AF65-F5344CB8AC3E}">
        <p14:creationId xmlns:p14="http://schemas.microsoft.com/office/powerpoint/2010/main" val="266595505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These findings suggest that the cell division cycle is strongly influenced by the circadian clock and can anticipate cyclic changes, such as the reduced light period during winter photoperiods. </a:t>
            </a:r>
          </a:p>
          <a:p>
            <a:pPr algn="l"/>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259</a:t>
            </a:fld>
            <a:endParaRPr lang="es-ES"/>
          </a:p>
        </p:txBody>
      </p:sp>
    </p:spTree>
    <p:extLst>
      <p:ext uri="{BB962C8B-B14F-4D97-AF65-F5344CB8AC3E}">
        <p14:creationId xmlns:p14="http://schemas.microsoft.com/office/powerpoint/2010/main" val="3431892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Typically, when a rhythmic environmental signal is studied,  </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26</a:t>
            </a:fld>
            <a:endParaRPr lang="es-ES"/>
          </a:p>
        </p:txBody>
      </p:sp>
    </p:spTree>
    <p:extLst>
      <p:ext uri="{BB962C8B-B14F-4D97-AF65-F5344CB8AC3E}">
        <p14:creationId xmlns:p14="http://schemas.microsoft.com/office/powerpoint/2010/main" val="307826999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Now, I’m going to</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260</a:t>
            </a:fld>
            <a:endParaRPr lang="es-ES"/>
          </a:p>
        </p:txBody>
      </p:sp>
    </p:spTree>
    <p:extLst>
      <p:ext uri="{BB962C8B-B14F-4D97-AF65-F5344CB8AC3E}">
        <p14:creationId xmlns:p14="http://schemas.microsoft.com/office/powerpoint/2010/main" val="378701789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to focus on the S phase, as an example to show how these results were integrated with the generated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omic</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261</a:t>
            </a:fld>
            <a:endParaRPr lang="es-ES"/>
          </a:p>
        </p:txBody>
      </p:sp>
    </p:spTree>
    <p:extLst>
      <p:ext uri="{BB962C8B-B14F-4D97-AF65-F5344CB8AC3E}">
        <p14:creationId xmlns:p14="http://schemas.microsoft.com/office/powerpoint/2010/main" val="76792394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wave described by the change in the % of cells in the S phase during the 3 consecutive days of sampling.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262</a:t>
            </a:fld>
            <a:endParaRPr lang="es-ES"/>
          </a:p>
        </p:txBody>
      </p:sp>
    </p:spTree>
    <p:extLst>
      <p:ext uri="{BB962C8B-B14F-4D97-AF65-F5344CB8AC3E}">
        <p14:creationId xmlns:p14="http://schemas.microsoft.com/office/powerpoint/2010/main" val="350102144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wave described by the change in the % of cells in the S phase the 3 consecutive days of sampling.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263</a:t>
            </a:fld>
            <a:endParaRPr lang="es-ES"/>
          </a:p>
        </p:txBody>
      </p:sp>
    </p:spTree>
    <p:extLst>
      <p:ext uri="{BB962C8B-B14F-4D97-AF65-F5344CB8AC3E}">
        <p14:creationId xmlns:p14="http://schemas.microsoft.com/office/powerpoint/2010/main" val="241765099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wave described by the change in the % of cells in the S phase the 3 consecutive days of sampling.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264</a:t>
            </a:fld>
            <a:endParaRPr lang="es-ES"/>
          </a:p>
        </p:txBody>
      </p:sp>
    </p:spTree>
    <p:extLst>
      <p:ext uri="{BB962C8B-B14F-4D97-AF65-F5344CB8AC3E}">
        <p14:creationId xmlns:p14="http://schemas.microsoft.com/office/powerpoint/2010/main" val="61940656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corresponds to a rhythmic diel profile under both photoperiods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265</a:t>
            </a:fld>
            <a:endParaRPr lang="es-ES"/>
          </a:p>
        </p:txBody>
      </p:sp>
    </p:spTree>
    <p:extLst>
      <p:ext uri="{BB962C8B-B14F-4D97-AF65-F5344CB8AC3E}">
        <p14:creationId xmlns:p14="http://schemas.microsoft.com/office/powerpoint/2010/main" val="259103114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amplitude reductions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266</a:t>
            </a:fld>
            <a:endParaRPr lang="es-ES"/>
          </a:p>
        </p:txBody>
      </p:sp>
    </p:spTree>
    <p:extLst>
      <p:ext uri="{BB962C8B-B14F-4D97-AF65-F5344CB8AC3E}">
        <p14:creationId xmlns:p14="http://schemas.microsoft.com/office/powerpoint/2010/main" val="241806325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phase shifts are also reflected in the actual biological rhythm aligning with the seasonal effects over rhythmic molecular dynamics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267</a:t>
            </a:fld>
            <a:endParaRPr lang="es-ES"/>
          </a:p>
        </p:txBody>
      </p:sp>
    </p:spTree>
    <p:extLst>
      <p:ext uri="{BB962C8B-B14F-4D97-AF65-F5344CB8AC3E}">
        <p14:creationId xmlns:p14="http://schemas.microsoft.com/office/powerpoint/2010/main" val="366133684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Now the mean percentage of cells in the S phase during the day is represented in violin plots, where the wider the violin get, the higher the percentage of cells is in that time point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268</a:t>
            </a:fld>
            <a:endParaRPr lang="es-ES"/>
          </a:p>
        </p:txBody>
      </p:sp>
    </p:spTree>
    <p:extLst>
      <p:ext uri="{BB962C8B-B14F-4D97-AF65-F5344CB8AC3E}">
        <p14:creationId xmlns:p14="http://schemas.microsoft.com/office/powerpoint/2010/main" val="423041828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I do the same with the proteins abundance levels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269</a:t>
            </a:fld>
            <a:endParaRPr lang="es-ES"/>
          </a:p>
        </p:txBody>
      </p:sp>
    </p:spTree>
    <p:extLst>
      <p:ext uri="{BB962C8B-B14F-4D97-AF65-F5344CB8AC3E}">
        <p14:creationId xmlns:p14="http://schemas.microsoft.com/office/powerpoint/2010/main" val="4036088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several biological processes are found showing rhythmic profiles. </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27</a:t>
            </a:fld>
            <a:endParaRPr lang="es-ES"/>
          </a:p>
        </p:txBody>
      </p:sp>
    </p:spTree>
    <p:extLst>
      <p:ext uri="{BB962C8B-B14F-4D97-AF65-F5344CB8AC3E}">
        <p14:creationId xmlns:p14="http://schemas.microsoft.com/office/powerpoint/2010/main" val="84610831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transcripts involved in DNA replication. Here it ca be observed how the dynamics observed in the transcriptomic data are reflected also in the proteomic data and the percentage of cells,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270</a:t>
            </a:fld>
            <a:endParaRPr lang="es-ES"/>
          </a:p>
        </p:txBody>
      </p:sp>
    </p:spTree>
    <p:extLst>
      <p:ext uri="{BB962C8B-B14F-4D97-AF65-F5344CB8AC3E}">
        <p14:creationId xmlns:p14="http://schemas.microsoft.com/office/powerpoint/2010/main" val="88551054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Except for the temporal offset existing between transcripts and proteins, that are </a:t>
            </a:r>
            <a:r>
              <a:rPr lang="en-US" sz="1800" b="0" i="0" u="none" strike="noStrike" baseline="0" dirty="0" err="1">
                <a:latin typeface="LiberationSerif-Regular"/>
              </a:rPr>
              <a:t>aLMOST</a:t>
            </a:r>
            <a:r>
              <a:rPr lang="en-US" sz="1800" b="0" i="0" u="none" strike="noStrike" baseline="0" dirty="0">
                <a:latin typeface="LiberationSerif-Regular"/>
              </a:rPr>
              <a:t> NON-EXISTING IN LD AND BECOMES EVIDENT IN SD.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271</a:t>
            </a:fld>
            <a:endParaRPr lang="es-ES"/>
          </a:p>
        </p:txBody>
      </p:sp>
    </p:spTree>
    <p:extLst>
      <p:ext uri="{BB962C8B-B14F-4D97-AF65-F5344CB8AC3E}">
        <p14:creationId xmlns:p14="http://schemas.microsoft.com/office/powerpoint/2010/main" val="130405384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Except for the temporal offset existing between transcripts and proteins, that are </a:t>
            </a:r>
            <a:r>
              <a:rPr lang="en-US" sz="1800" b="0" i="0" u="none" strike="noStrike" baseline="0" dirty="0" err="1">
                <a:latin typeface="LiberationSerif-Regular"/>
              </a:rPr>
              <a:t>aLMOST</a:t>
            </a:r>
            <a:r>
              <a:rPr lang="en-US" sz="1800" b="0" i="0" u="none" strike="noStrike" baseline="0" dirty="0">
                <a:latin typeface="LiberationSerif-Regular"/>
              </a:rPr>
              <a:t> NON-EXISTING IN LD AND BECOMES EVIDENT IN SD.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272</a:t>
            </a:fld>
            <a:endParaRPr lang="es-ES"/>
          </a:p>
        </p:txBody>
      </p:sp>
    </p:spTree>
    <p:extLst>
      <p:ext uri="{BB962C8B-B14F-4D97-AF65-F5344CB8AC3E}">
        <p14:creationId xmlns:p14="http://schemas.microsoft.com/office/powerpoint/2010/main" val="200377781"/>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Also, in chapter 2 we have seen how genes involved in DNA replication did not maintain their rhythmic expression profiles under DD presenting light-dependance.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273</a:t>
            </a:fld>
            <a:endParaRPr lang="es-ES"/>
          </a:p>
        </p:txBody>
      </p:sp>
    </p:spTree>
    <p:extLst>
      <p:ext uri="{BB962C8B-B14F-4D97-AF65-F5344CB8AC3E}">
        <p14:creationId xmlns:p14="http://schemas.microsoft.com/office/powerpoint/2010/main" val="11702567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That the cell division cycle, possesses a complex regulatory mechanism comprising light-dependence and robust circadian clock transcriptional regulation that allow </a:t>
            </a:r>
            <a:r>
              <a:rPr lang="en-US" sz="1800" b="0" i="1" u="none" strike="noStrike" baseline="0" dirty="0">
                <a:latin typeface="LiberationSerif-Italic"/>
              </a:rPr>
              <a:t>Ostreococcus </a:t>
            </a:r>
            <a:r>
              <a:rPr lang="en-US" sz="1800" b="0" i="0" u="none" strike="noStrike" baseline="0" dirty="0">
                <a:latin typeface="LiberationSerif-Regular"/>
              </a:rPr>
              <a:t>to anticipate cyclic changes like the short day in winter photoperiods.</a:t>
            </a:r>
          </a:p>
          <a:p>
            <a:pPr algn="l"/>
            <a:r>
              <a:rPr lang="en-US" sz="1800" b="0" i="0" u="none" strike="noStrike" baseline="0" dirty="0">
                <a:latin typeface="LiberationSerif-Regular"/>
              </a:rPr>
              <a:t> </a:t>
            </a:r>
            <a:endParaRPr lang="en-US" sz="1800" b="0" i="0" u="none" strike="noStrike" baseline="0" dirty="0">
              <a:solidFill>
                <a:schemeClr val="bg1"/>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274</a:t>
            </a:fld>
            <a:endParaRPr lang="es-ES"/>
          </a:p>
        </p:txBody>
      </p:sp>
    </p:spTree>
    <p:extLst>
      <p:ext uri="{BB962C8B-B14F-4D97-AF65-F5344CB8AC3E}">
        <p14:creationId xmlns:p14="http://schemas.microsoft.com/office/powerpoint/2010/main" val="114461313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The following process studied in detail was photosynthesis and starch metabolism</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275</a:t>
            </a:fld>
            <a:endParaRPr lang="es-ES"/>
          </a:p>
        </p:txBody>
      </p:sp>
    </p:spTree>
    <p:extLst>
      <p:ext uri="{BB962C8B-B14F-4D97-AF65-F5344CB8AC3E}">
        <p14:creationId xmlns:p14="http://schemas.microsoft.com/office/powerpoint/2010/main" val="306424991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order to do that samples were once again taken every 4h</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276</a:t>
            </a:fld>
            <a:endParaRPr lang="es-ES"/>
          </a:p>
        </p:txBody>
      </p:sp>
    </p:spTree>
    <p:extLst>
      <p:ext uri="{BB962C8B-B14F-4D97-AF65-F5344CB8AC3E}">
        <p14:creationId xmlns:p14="http://schemas.microsoft.com/office/powerpoint/2010/main" val="321846632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pals amplitude modulation was used to estimate the maximum quantum efficiency (</a:t>
            </a:r>
            <a:r>
              <a:rPr lang="en-US" sz="1800" b="0" i="0" u="none" strike="noStrike" baseline="0" dirty="0" err="1">
                <a:latin typeface="LiberationSerif-Regular"/>
              </a:rPr>
              <a:t>Fv</a:t>
            </a:r>
            <a:r>
              <a:rPr lang="en-US" sz="1800" b="0" i="0" u="none" strike="noStrike" baseline="0" dirty="0">
                <a:latin typeface="LiberationSerif-Regular"/>
              </a:rPr>
              <a:t>/Fm)</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277</a:t>
            </a:fld>
            <a:endParaRPr lang="es-ES"/>
          </a:p>
        </p:txBody>
      </p:sp>
    </p:spTree>
    <p:extLst>
      <p:ext uri="{BB962C8B-B14F-4D97-AF65-F5344CB8AC3E}">
        <p14:creationId xmlns:p14="http://schemas.microsoft.com/office/powerpoint/2010/main" val="121216888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at different times of the day.</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278</a:t>
            </a:fld>
            <a:endParaRPr lang="es-ES"/>
          </a:p>
        </p:txBody>
      </p:sp>
    </p:spTree>
    <p:extLst>
      <p:ext uri="{BB962C8B-B14F-4D97-AF65-F5344CB8AC3E}">
        <p14:creationId xmlns:p14="http://schemas.microsoft.com/office/powerpoint/2010/main" val="116772824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metric is used to estimate the integrity and efficiency of Photosystem II (PSII)</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279</a:t>
            </a:fld>
            <a:endParaRPr lang="es-ES"/>
          </a:p>
        </p:txBody>
      </p:sp>
    </p:spTree>
    <p:extLst>
      <p:ext uri="{BB962C8B-B14F-4D97-AF65-F5344CB8AC3E}">
        <p14:creationId xmlns:p14="http://schemas.microsoft.com/office/powerpoint/2010/main" val="3840133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Then, when the rhythmic signal becomes constant, which is called free-running conditions. </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28</a:t>
            </a:fld>
            <a:endParaRPr lang="es-ES"/>
          </a:p>
        </p:txBody>
      </p:sp>
    </p:spTree>
    <p:extLst>
      <p:ext uri="{BB962C8B-B14F-4D97-AF65-F5344CB8AC3E}">
        <p14:creationId xmlns:p14="http://schemas.microsoft.com/office/powerpoint/2010/main" val="214698665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so is commonly related to photosynthetic efficiency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280</a:t>
            </a:fld>
            <a:endParaRPr lang="es-ES"/>
          </a:p>
        </p:txBody>
      </p:sp>
    </p:spTree>
    <p:extLst>
      <p:ext uri="{BB962C8B-B14F-4D97-AF65-F5344CB8AC3E}">
        <p14:creationId xmlns:p14="http://schemas.microsoft.com/office/powerpoint/2010/main" val="423497501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In LD entrained cultures, photosynthetic efficiency presents a rhythmic profile with a 24 h period.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281</a:t>
            </a:fld>
            <a:endParaRPr lang="es-ES"/>
          </a:p>
        </p:txBody>
      </p:sp>
    </p:spTree>
    <p:extLst>
      <p:ext uri="{BB962C8B-B14F-4D97-AF65-F5344CB8AC3E}">
        <p14:creationId xmlns:p14="http://schemas.microsoft.com/office/powerpoint/2010/main" val="104110730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Presenting only one peak per day coinciding with the high irradiance hours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282</a:t>
            </a:fld>
            <a:endParaRPr lang="es-ES"/>
          </a:p>
        </p:txBody>
      </p:sp>
    </p:spTree>
    <p:extLst>
      <p:ext uri="{BB962C8B-B14F-4D97-AF65-F5344CB8AC3E}">
        <p14:creationId xmlns:p14="http://schemas.microsoft.com/office/powerpoint/2010/main" val="4181313232"/>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However, in SD entrained cultures </a:t>
            </a:r>
            <a:r>
              <a:rPr lang="en-US" sz="1800" b="0" i="0" u="none" strike="noStrike" baseline="0" dirty="0" err="1">
                <a:latin typeface="LiberationSerif-Regular"/>
              </a:rPr>
              <a:t>phosynthetic</a:t>
            </a:r>
            <a:r>
              <a:rPr lang="en-US" sz="1800" b="0" i="0" u="none" strike="noStrike" baseline="0" dirty="0">
                <a:latin typeface="LiberationSerif-Regular"/>
              </a:rPr>
              <a:t> efficiency present a rhythmic profile with 12h period, presenting two peaks per day</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283</a:t>
            </a:fld>
            <a:endParaRPr lang="es-ES"/>
          </a:p>
        </p:txBody>
      </p:sp>
    </p:spTree>
    <p:extLst>
      <p:ext uri="{BB962C8B-B14F-4D97-AF65-F5344CB8AC3E}">
        <p14:creationId xmlns:p14="http://schemas.microsoft.com/office/powerpoint/2010/main" val="4662805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one of them coinciding with the peak observed in LD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284</a:t>
            </a:fld>
            <a:endParaRPr lang="es-ES"/>
          </a:p>
        </p:txBody>
      </p:sp>
    </p:spTree>
    <p:extLst>
      <p:ext uri="{BB962C8B-B14F-4D97-AF65-F5344CB8AC3E}">
        <p14:creationId xmlns:p14="http://schemas.microsoft.com/office/powerpoint/2010/main" val="367487519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And the other appears as a smaller increment during the last hours of the night.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285</a:t>
            </a:fld>
            <a:endParaRPr lang="es-ES"/>
          </a:p>
        </p:txBody>
      </p:sp>
    </p:spTree>
    <p:extLst>
      <p:ext uri="{BB962C8B-B14F-4D97-AF65-F5344CB8AC3E}">
        <p14:creationId xmlns:p14="http://schemas.microsoft.com/office/powerpoint/2010/main" val="121166400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These rhythms are a biological validation of the 12h period rhythms observed SD transcriptomes.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286</a:t>
            </a:fld>
            <a:endParaRPr lang="es-ES"/>
          </a:p>
        </p:txBody>
      </p:sp>
    </p:spTree>
    <p:extLst>
      <p:ext uri="{BB962C8B-B14F-4D97-AF65-F5344CB8AC3E}">
        <p14:creationId xmlns:p14="http://schemas.microsoft.com/office/powerpoint/2010/main" val="290945324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Now using once again violin plots, the photosynthetic efficiency rhythms are integrated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287</a:t>
            </a:fld>
            <a:endParaRPr lang="es-ES"/>
          </a:p>
        </p:txBody>
      </p:sp>
    </p:spTree>
    <p:extLst>
      <p:ext uri="{BB962C8B-B14F-4D97-AF65-F5344CB8AC3E}">
        <p14:creationId xmlns:p14="http://schemas.microsoft.com/office/powerpoint/2010/main" val="194292083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abundance levels of proteins and transcripts constituting the photosystem two.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288</a:t>
            </a:fld>
            <a:endParaRPr lang="es-ES"/>
          </a:p>
        </p:txBody>
      </p:sp>
    </p:spTree>
    <p:extLst>
      <p:ext uri="{BB962C8B-B14F-4D97-AF65-F5344CB8AC3E}">
        <p14:creationId xmlns:p14="http://schemas.microsoft.com/office/powerpoint/2010/main" val="47091954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Photosynthesis is one of the processes presenting short transcripts-proteins offsets, so in LD entrained cultures almost no temporal offsets are observed between gene expression, translation and high photosynthetic efficiency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289</a:t>
            </a:fld>
            <a:endParaRPr lang="es-ES"/>
          </a:p>
        </p:txBody>
      </p:sp>
    </p:spTree>
    <p:extLst>
      <p:ext uri="{BB962C8B-B14F-4D97-AF65-F5344CB8AC3E}">
        <p14:creationId xmlns:p14="http://schemas.microsoft.com/office/powerpoint/2010/main" val="4056766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Some of these biological processes do not maintain their rhythmicity, indicating that their rhythmic profiles are direct responses to changes in the environment. </a:t>
            </a:r>
            <a:endParaRPr lang="es-ES" sz="180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29</a:t>
            </a:fld>
            <a:endParaRPr lang="es-ES"/>
          </a:p>
        </p:txBody>
      </p:sp>
    </p:spTree>
    <p:extLst>
      <p:ext uri="{BB962C8B-B14F-4D97-AF65-F5344CB8AC3E}">
        <p14:creationId xmlns:p14="http://schemas.microsoft.com/office/powerpoint/2010/main" val="2841225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However, this offset between gene expression and translation becomes evident in short day, as it has been discussed in Chapter 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290</a:t>
            </a:fld>
            <a:endParaRPr lang="es-ES"/>
          </a:p>
        </p:txBody>
      </p:sp>
    </p:spTree>
    <p:extLst>
      <p:ext uri="{BB962C8B-B14F-4D97-AF65-F5344CB8AC3E}">
        <p14:creationId xmlns:p14="http://schemas.microsoft.com/office/powerpoint/2010/main" val="203577294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This observations suggest that </a:t>
            </a:r>
            <a:r>
              <a:rPr lang="en-US" sz="1800" b="0" i="0" u="none" strike="noStrike" baseline="0" dirty="0">
                <a:solidFill>
                  <a:schemeClr val="bg1"/>
                </a:solidFill>
                <a:latin typeface="LiberationSerif-Regular"/>
              </a:rPr>
              <a:t>The secondary peak observed in SD expression profiles of genes encoding the photosynthetic machinery </a:t>
            </a:r>
            <a:r>
              <a:rPr lang="en-US" sz="1800" dirty="0">
                <a:solidFill>
                  <a:schemeClr val="bg1"/>
                </a:solidFill>
                <a:latin typeface="LiberationSerif-Regular"/>
              </a:rPr>
              <a:t>possibly serve</a:t>
            </a:r>
            <a:r>
              <a:rPr lang="en-US" sz="1800" b="0" i="0" u="none" strike="noStrike" baseline="0" dirty="0">
                <a:solidFill>
                  <a:schemeClr val="bg1"/>
                </a:solidFill>
                <a:latin typeface="LiberationSerif-Regular"/>
              </a:rPr>
              <a:t> as an anticipation to </a:t>
            </a:r>
            <a:r>
              <a:rPr lang="en-US" sz="1800" dirty="0">
                <a:solidFill>
                  <a:schemeClr val="bg1"/>
                </a:solidFill>
                <a:latin typeface="LiberationSerif-Regular"/>
              </a:rPr>
              <a:t>short day in winter photoperiod.</a:t>
            </a: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291</a:t>
            </a:fld>
            <a:endParaRPr lang="es-ES"/>
          </a:p>
        </p:txBody>
      </p:sp>
    </p:spTree>
    <p:extLst>
      <p:ext uri="{BB962C8B-B14F-4D97-AF65-F5344CB8AC3E}">
        <p14:creationId xmlns:p14="http://schemas.microsoft.com/office/powerpoint/2010/main" val="130351237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besides PSII, there are other complex are also crucial in photosynthesis.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292</a:t>
            </a:fld>
            <a:endParaRPr lang="es-ES"/>
          </a:p>
        </p:txBody>
      </p:sp>
    </p:spTree>
    <p:extLst>
      <p:ext uri="{BB962C8B-B14F-4D97-AF65-F5344CB8AC3E}">
        <p14:creationId xmlns:p14="http://schemas.microsoft.com/office/powerpoint/2010/main" val="420358161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As </a:t>
            </a:r>
            <a:r>
              <a:rPr lang="en-US" sz="1800" b="0" i="0" u="none" strike="noStrike" baseline="0" dirty="0" err="1">
                <a:latin typeface="LiberationSerif-Regular"/>
              </a:rPr>
              <a:t>Cytocromo</a:t>
            </a:r>
            <a:r>
              <a:rPr lang="en-US" sz="1800" b="0" i="0" u="none" strike="noStrike" baseline="0" dirty="0">
                <a:latin typeface="LiberationSerif-Regular"/>
              </a:rPr>
              <a:t> b6f</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293</a:t>
            </a:fld>
            <a:endParaRPr lang="es-ES"/>
          </a:p>
        </p:txBody>
      </p:sp>
    </p:spTree>
    <p:extLst>
      <p:ext uri="{BB962C8B-B14F-4D97-AF65-F5344CB8AC3E}">
        <p14:creationId xmlns:p14="http://schemas.microsoft.com/office/powerpoint/2010/main" val="118282566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Photosystem I and Ferredoxin NADP reductase complex</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294</a:t>
            </a:fld>
            <a:endParaRPr lang="es-ES"/>
          </a:p>
        </p:txBody>
      </p:sp>
    </p:spTree>
    <p:extLst>
      <p:ext uri="{BB962C8B-B14F-4D97-AF65-F5344CB8AC3E}">
        <p14:creationId xmlns:p14="http://schemas.microsoft.com/office/powerpoint/2010/main" val="120791112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ATP synthase</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295</a:t>
            </a:fld>
            <a:endParaRPr lang="es-ES"/>
          </a:p>
        </p:txBody>
      </p:sp>
    </p:spTree>
    <p:extLst>
      <p:ext uri="{BB962C8B-B14F-4D97-AF65-F5344CB8AC3E}">
        <p14:creationId xmlns:p14="http://schemas.microsoft.com/office/powerpoint/2010/main" val="222406937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 expression profiles of the genes encoding these proteins are now illustrated in heatmaps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296</a:t>
            </a:fld>
            <a:endParaRPr lang="es-ES"/>
          </a:p>
        </p:txBody>
      </p:sp>
    </p:spTree>
    <p:extLst>
      <p:ext uri="{BB962C8B-B14F-4D97-AF65-F5344CB8AC3E}">
        <p14:creationId xmlns:p14="http://schemas.microsoft.com/office/powerpoint/2010/main" val="161709660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 expression profiles of the genes encoding these proteins are now illustrated in heatmaps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297</a:t>
            </a:fld>
            <a:endParaRPr lang="es-ES"/>
          </a:p>
        </p:txBody>
      </p:sp>
    </p:spTree>
    <p:extLst>
      <p:ext uri="{BB962C8B-B14F-4D97-AF65-F5344CB8AC3E}">
        <p14:creationId xmlns:p14="http://schemas.microsoft.com/office/powerpoint/2010/main" val="77606629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 expression profiles of the genes encoding these proteins are now illustrated in heatmaps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298</a:t>
            </a:fld>
            <a:endParaRPr lang="es-ES"/>
          </a:p>
        </p:txBody>
      </p:sp>
    </p:spTree>
    <p:extLst>
      <p:ext uri="{BB962C8B-B14F-4D97-AF65-F5344CB8AC3E}">
        <p14:creationId xmlns:p14="http://schemas.microsoft.com/office/powerpoint/2010/main" val="299198287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where high gene expression is represented in yellow.</a:t>
            </a: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299</a:t>
            </a:fld>
            <a:endParaRPr lang="es-ES"/>
          </a:p>
        </p:txBody>
      </p:sp>
    </p:spTree>
    <p:extLst>
      <p:ext uri="{BB962C8B-B14F-4D97-AF65-F5344CB8AC3E}">
        <p14:creationId xmlns:p14="http://schemas.microsoft.com/office/powerpoint/2010/main" val="3018435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0D0D0D"/>
                </a:solidFill>
                <a:effectLst/>
                <a:latin typeface="Söhne"/>
              </a:rPr>
              <a:t>We will begin with the Introduction, setting the context and significance of my research.</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3</a:t>
            </a:fld>
            <a:endParaRPr lang="es-ES"/>
          </a:p>
        </p:txBody>
      </p:sp>
    </p:spTree>
    <p:extLst>
      <p:ext uri="{BB962C8B-B14F-4D97-AF65-F5344CB8AC3E}">
        <p14:creationId xmlns:p14="http://schemas.microsoft.com/office/powerpoint/2010/main" val="450189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However, </a:t>
            </a:r>
            <a:r>
              <a:rPr lang="en-US" sz="1800" b="0" i="0" u="none" strike="noStrike" baseline="0" dirty="0">
                <a:latin typeface="LiberationSerif-Regular"/>
              </a:rPr>
              <a:t>a subset of biological processes would maintain a rhythmic profile under constant environmental conditions</a:t>
            </a:r>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30</a:t>
            </a:fld>
            <a:endParaRPr lang="es-ES"/>
          </a:p>
        </p:txBody>
      </p:sp>
    </p:spTree>
    <p:extLst>
      <p:ext uri="{BB962C8B-B14F-4D97-AF65-F5344CB8AC3E}">
        <p14:creationId xmlns:p14="http://schemas.microsoft.com/office/powerpoint/2010/main" val="584357018"/>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All these genes, present high gene expression levels during the morning in LD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300</a:t>
            </a:fld>
            <a:endParaRPr lang="es-ES"/>
          </a:p>
        </p:txBody>
      </p:sp>
    </p:spTree>
    <p:extLst>
      <p:ext uri="{BB962C8B-B14F-4D97-AF65-F5344CB8AC3E}">
        <p14:creationId xmlns:p14="http://schemas.microsoft.com/office/powerpoint/2010/main" val="425216297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coinciding with one of the expression peaks that they present in SD.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301</a:t>
            </a:fld>
            <a:endParaRPr lang="es-ES"/>
          </a:p>
        </p:txBody>
      </p:sp>
    </p:spTree>
    <p:extLst>
      <p:ext uri="{BB962C8B-B14F-4D97-AF65-F5344CB8AC3E}">
        <p14:creationId xmlns:p14="http://schemas.microsoft.com/office/powerpoint/2010/main" val="189774564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These genes also present two peaks of expression per day, and the second peak appears during the last hours of the night, as it was also observed in the PSII. </a:t>
            </a: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302</a:t>
            </a:fld>
            <a:endParaRPr lang="es-ES"/>
          </a:p>
        </p:txBody>
      </p:sp>
    </p:spTree>
    <p:extLst>
      <p:ext uri="{BB962C8B-B14F-4D97-AF65-F5344CB8AC3E}">
        <p14:creationId xmlns:p14="http://schemas.microsoft.com/office/powerpoint/2010/main" val="85729731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fact, these molecular dynamics are also found in photosynthetic related processes like the Calvin cycle and starch metabolism. For that reason, starch content was also measured</a:t>
            </a: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303</a:t>
            </a:fld>
            <a:endParaRPr lang="es-ES"/>
          </a:p>
        </p:txBody>
      </p:sp>
    </p:spTree>
    <p:extLst>
      <p:ext uri="{BB962C8B-B14F-4D97-AF65-F5344CB8AC3E}">
        <p14:creationId xmlns:p14="http://schemas.microsoft.com/office/powerpoint/2010/main" val="5420856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Starch content in </a:t>
            </a:r>
            <a:r>
              <a:rPr lang="en-US" sz="1800" b="0" i="1" u="none" strike="noStrike" baseline="0" dirty="0">
                <a:latin typeface="LiberationSerif-Italic"/>
              </a:rPr>
              <a:t>Ostreococcus </a:t>
            </a:r>
            <a:r>
              <a:rPr lang="en-US" sz="1800" b="0" i="0" u="none" strike="noStrike" baseline="0" dirty="0">
                <a:latin typeface="LiberationSerif-Italic"/>
              </a:rPr>
              <a:t>is here represented in heatmaps, using white to represent high content,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304</a:t>
            </a:fld>
            <a:endParaRPr lang="es-ES"/>
          </a:p>
        </p:txBody>
      </p:sp>
    </p:spTree>
    <p:extLst>
      <p:ext uri="{BB962C8B-B14F-4D97-AF65-F5344CB8AC3E}">
        <p14:creationId xmlns:p14="http://schemas.microsoft.com/office/powerpoint/2010/main" val="1279587732"/>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Changes in starch content present a rhythmic profile with 24h period under both photoperiods like transcripts and proteins involved in starch metabolism do.</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305</a:t>
            </a:fld>
            <a:endParaRPr lang="es-ES"/>
          </a:p>
        </p:txBody>
      </p:sp>
    </p:spTree>
    <p:extLst>
      <p:ext uri="{BB962C8B-B14F-4D97-AF65-F5344CB8AC3E}">
        <p14:creationId xmlns:p14="http://schemas.microsoft.com/office/powerpoint/2010/main" val="135500839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 maximum starch content is reached at the high irradiance hours under both long and short day</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306</a:t>
            </a:fld>
            <a:endParaRPr lang="es-ES"/>
          </a:p>
        </p:txBody>
      </p:sp>
    </p:spTree>
    <p:extLst>
      <p:ext uri="{BB962C8B-B14F-4D97-AF65-F5344CB8AC3E}">
        <p14:creationId xmlns:p14="http://schemas.microsoft.com/office/powerpoint/2010/main" val="28640730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Coinciding with low abundance of levels enzymes involved in its degradation like AMY</a:t>
            </a: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307</a:t>
            </a:fld>
            <a:endParaRPr lang="es-ES"/>
          </a:p>
        </p:txBody>
      </p:sp>
    </p:spTree>
    <p:extLst>
      <p:ext uri="{BB962C8B-B14F-4D97-AF65-F5344CB8AC3E}">
        <p14:creationId xmlns:p14="http://schemas.microsoft.com/office/powerpoint/2010/main" val="405474453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increasing </a:t>
            </a:r>
            <a:r>
              <a:rPr lang="en-US" sz="1800" b="0" i="0" u="none" strike="noStrike" baseline="0" dirty="0" err="1">
                <a:latin typeface="LiberationSerif-Regular"/>
              </a:rPr>
              <a:t>abudance</a:t>
            </a:r>
            <a:r>
              <a:rPr lang="en-US" sz="1800" b="0" i="0" u="none" strike="noStrike" baseline="0" dirty="0">
                <a:latin typeface="LiberationSerif-Regular"/>
              </a:rPr>
              <a:t> levels of enzymes involved in starch synthesis like APL, under both photoperiods.</a:t>
            </a:r>
          </a:p>
          <a:p>
            <a:pPr algn="l"/>
            <a:endParaRPr lang="es-ES" sz="1800" b="0" i="0" u="none" strike="noStrike" baseline="0" dirty="0">
              <a:latin typeface="LiberationSerif-Regular"/>
            </a:endParaRPr>
          </a:p>
          <a:p>
            <a:pPr algn="l"/>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308</a:t>
            </a:fld>
            <a:endParaRPr lang="es-ES"/>
          </a:p>
        </p:txBody>
      </p:sp>
    </p:spTree>
    <p:extLst>
      <p:ext uri="{BB962C8B-B14F-4D97-AF65-F5344CB8AC3E}">
        <p14:creationId xmlns:p14="http://schemas.microsoft.com/office/powerpoint/2010/main" val="24093696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These observations suggest that the….. </a:t>
            </a:r>
            <a:r>
              <a:rPr lang="en-US" sz="1800" b="0" i="0" u="none" strike="noStrike" baseline="0" dirty="0">
                <a:solidFill>
                  <a:schemeClr val="bg1"/>
                </a:solidFill>
                <a:latin typeface="LiberationSerif-Regular"/>
              </a:rPr>
              <a:t>processes related with photosynthesis, including not only the complete electron transport chain but also the Calvin cycle and starch metabolism </a:t>
            </a:r>
            <a:r>
              <a:rPr lang="en-US" sz="1800" dirty="0">
                <a:solidFill>
                  <a:schemeClr val="bg1"/>
                </a:solidFill>
                <a:latin typeface="LiberationSerif-Regular"/>
              </a:rPr>
              <a:t>align with </a:t>
            </a:r>
            <a:r>
              <a:rPr lang="en-US" sz="1800" b="1" i="0" u="none" strike="noStrike" baseline="0" dirty="0">
                <a:solidFill>
                  <a:schemeClr val="bg1"/>
                </a:solidFill>
                <a:latin typeface="LiberationSerif-Regular"/>
              </a:rPr>
              <a:t>rhythmic molecular dynamics</a:t>
            </a:r>
            <a:r>
              <a:rPr lang="en-US" sz="1800" b="0" i="0" u="none" strike="noStrike" baseline="0" dirty="0">
                <a:solidFill>
                  <a:schemeClr val="bg1"/>
                </a:solidFill>
                <a:latin typeface="LiberationSerif-Regular"/>
              </a:rPr>
              <a:t> including the anticipation to short days in winter.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309</a:t>
            </a:fld>
            <a:endParaRPr lang="es-ES"/>
          </a:p>
        </p:txBody>
      </p:sp>
    </p:spTree>
    <p:extLst>
      <p:ext uri="{BB962C8B-B14F-4D97-AF65-F5344CB8AC3E}">
        <p14:creationId xmlns:p14="http://schemas.microsoft.com/office/powerpoint/2010/main" val="2233934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a:t>
            </a:r>
            <a:r>
              <a:rPr lang="en-US" sz="1800" b="0" i="0" u="none" strike="noStrike" baseline="0" dirty="0" err="1">
                <a:latin typeface="LiberationSerif-Regular"/>
              </a:rPr>
              <a:t>behaviour</a:t>
            </a:r>
            <a:r>
              <a:rPr lang="en-US" sz="1800" b="0" i="0" u="none" strike="noStrike" baseline="0" dirty="0">
                <a:latin typeface="LiberationSerif-Regular"/>
              </a:rPr>
              <a:t> is </a:t>
            </a:r>
            <a:r>
              <a:rPr lang="en-US" sz="1800" b="0" i="0" u="none" strike="noStrike" baseline="0" dirty="0">
                <a:solidFill>
                  <a:srgbClr val="000000"/>
                </a:solidFill>
                <a:latin typeface="LiberationSerif-Regular"/>
              </a:rPr>
              <a:t>characteristic of clock-regulated biological rhythms, meaning that they o</a:t>
            </a:r>
            <a:r>
              <a:rPr lang="en-US" sz="1800" b="0" i="0" u="none" strike="noStrike" baseline="0" dirty="0">
                <a:latin typeface="LiberationSerif-Regular"/>
              </a:rPr>
              <a:t>nly rely on the rhythmic environmental signal to be entrained but not to maintain its rhythm</a:t>
            </a:r>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31</a:t>
            </a:fld>
            <a:endParaRPr lang="es-ES"/>
          </a:p>
        </p:txBody>
      </p:sp>
    </p:spTree>
    <p:extLst>
      <p:ext uri="{BB962C8B-B14F-4D97-AF65-F5344CB8AC3E}">
        <p14:creationId xmlns:p14="http://schemas.microsoft.com/office/powerpoint/2010/main" val="4081484088"/>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The following process studied is carotenoid biosynthesis.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310</a:t>
            </a:fld>
            <a:endParaRPr lang="es-ES"/>
          </a:p>
        </p:txBody>
      </p:sp>
    </p:spTree>
    <p:extLst>
      <p:ext uri="{BB962C8B-B14F-4D97-AF65-F5344CB8AC3E}">
        <p14:creationId xmlns:p14="http://schemas.microsoft.com/office/powerpoint/2010/main" val="77625742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Italic"/>
              </a:rPr>
              <a:t>In order to do that, carotenoid content was estimated from the samples collected every 4h during 3 consecutive days under LD and SD</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311</a:t>
            </a:fld>
            <a:endParaRPr lang="es-ES"/>
          </a:p>
        </p:txBody>
      </p:sp>
    </p:spTree>
    <p:extLst>
      <p:ext uri="{BB962C8B-B14F-4D97-AF65-F5344CB8AC3E}">
        <p14:creationId xmlns:p14="http://schemas.microsoft.com/office/powerpoint/2010/main" val="87275180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Italic"/>
              </a:rPr>
              <a:t>So diel changes in all carotenoids present in </a:t>
            </a:r>
            <a:r>
              <a:rPr lang="en-US" sz="1800" b="0" i="0" u="none" strike="noStrike" baseline="0" dirty="0" err="1">
                <a:latin typeface="LiberationSerif-Italic"/>
              </a:rPr>
              <a:t>Ostreocccus</a:t>
            </a:r>
            <a:r>
              <a:rPr lang="en-US" sz="1800" b="0" i="0" u="none" strike="noStrike" baseline="0" dirty="0">
                <a:latin typeface="LiberationSerif-Italic"/>
              </a:rPr>
              <a:t> tauri were estimated at different times of the day.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312</a:t>
            </a:fld>
            <a:endParaRPr lang="es-ES"/>
          </a:p>
        </p:txBody>
      </p:sp>
    </p:spTree>
    <p:extLst>
      <p:ext uri="{BB962C8B-B14F-4D97-AF65-F5344CB8AC3E}">
        <p14:creationId xmlns:p14="http://schemas.microsoft.com/office/powerpoint/2010/main" val="719999070"/>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Italic"/>
              </a:rPr>
              <a:t>So diel changes in all carotenoids present in </a:t>
            </a:r>
            <a:r>
              <a:rPr lang="en-US" sz="1800" b="0" i="0" u="none" strike="noStrike" baseline="0" dirty="0" err="1">
                <a:latin typeface="LiberationSerif-Italic"/>
              </a:rPr>
              <a:t>Ostreocccus</a:t>
            </a:r>
            <a:r>
              <a:rPr lang="en-US" sz="1800" b="0" i="0" u="none" strike="noStrike" baseline="0" dirty="0">
                <a:latin typeface="LiberationSerif-Italic"/>
              </a:rPr>
              <a:t> tauri were estimated at different times of the day. In this section, I will focus on the </a:t>
            </a:r>
            <a:r>
              <a:rPr lang="en-US" sz="1800" b="0" i="0" u="none" strike="noStrike" baseline="0" dirty="0" err="1">
                <a:latin typeface="LiberationSerif-Italic"/>
              </a:rPr>
              <a:t>xantophylls</a:t>
            </a:r>
            <a:r>
              <a:rPr lang="en-US" sz="1800" b="0" i="0" u="none" strike="noStrike" baseline="0" dirty="0">
                <a:latin typeface="LiberationSerif-Italic"/>
              </a:rPr>
              <a:t> to show an example of how these results are integrated with </a:t>
            </a:r>
            <a:r>
              <a:rPr lang="en-US" sz="1800" b="0" i="0" u="none" strike="noStrike" baseline="0" dirty="0" err="1">
                <a:latin typeface="LiberationSerif-Italic"/>
              </a:rPr>
              <a:t>omic</a:t>
            </a:r>
            <a:r>
              <a:rPr lang="en-US" sz="1800" b="0" i="0" u="none" strike="noStrike" baseline="0" dirty="0">
                <a:latin typeface="LiberationSerif-Italic"/>
              </a:rPr>
              <a:t> data.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313</a:t>
            </a:fld>
            <a:endParaRPr lang="es-ES"/>
          </a:p>
        </p:txBody>
      </p:sp>
    </p:spTree>
    <p:extLst>
      <p:ext uri="{BB962C8B-B14F-4D97-AF65-F5344CB8AC3E}">
        <p14:creationId xmlns:p14="http://schemas.microsoft.com/office/powerpoint/2010/main" val="299170614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Italic"/>
              </a:rPr>
              <a:t>Here, diel changes in </a:t>
            </a:r>
            <a:r>
              <a:rPr lang="en-US" sz="1800" b="0" i="0" u="none" strike="noStrike" baseline="0" dirty="0" err="1">
                <a:latin typeface="LiberationSerif-Italic"/>
              </a:rPr>
              <a:t>xantophylls</a:t>
            </a:r>
            <a:r>
              <a:rPr lang="en-US" sz="1800" b="0" i="0" u="none" strike="noStrike" baseline="0" dirty="0">
                <a:latin typeface="LiberationSerif-Italic"/>
              </a:rPr>
              <a:t> for both photoperiods are represented.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314</a:t>
            </a:fld>
            <a:endParaRPr lang="es-ES"/>
          </a:p>
        </p:txBody>
      </p:sp>
    </p:spTree>
    <p:extLst>
      <p:ext uri="{BB962C8B-B14F-4D97-AF65-F5344CB8AC3E}">
        <p14:creationId xmlns:p14="http://schemas.microsoft.com/office/powerpoint/2010/main" val="149865559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the changes in carotenoids content present rhythmic profiles with 24h periods under both photoperiods. However in SD are harder to see, diel changes in carotenoids are not that drastic as they are in LD, but still are rhythmic.</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315</a:t>
            </a:fld>
            <a:endParaRPr lang="es-ES"/>
          </a:p>
        </p:txBody>
      </p:sp>
    </p:spTree>
    <p:extLst>
      <p:ext uri="{BB962C8B-B14F-4D97-AF65-F5344CB8AC3E}">
        <p14:creationId xmlns:p14="http://schemas.microsoft.com/office/powerpoint/2010/main" val="365171540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Italic"/>
              </a:rPr>
              <a:t>This is now integrated with heatmaps representing Transcripts and proteins abundance levels corresponding to these enzymes,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316</a:t>
            </a:fld>
            <a:endParaRPr lang="es-ES"/>
          </a:p>
        </p:txBody>
      </p:sp>
    </p:spTree>
    <p:extLst>
      <p:ext uri="{BB962C8B-B14F-4D97-AF65-F5344CB8AC3E}">
        <p14:creationId xmlns:p14="http://schemas.microsoft.com/office/powerpoint/2010/main" val="235299342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Italic"/>
              </a:rPr>
              <a:t>They present strong transcriptional regulation that activate the expression of these genes sequentially under both photoperiods.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317</a:t>
            </a:fld>
            <a:endParaRPr lang="es-ES"/>
          </a:p>
        </p:txBody>
      </p:sp>
    </p:spTree>
    <p:extLst>
      <p:ext uri="{BB962C8B-B14F-4D97-AF65-F5344CB8AC3E}">
        <p14:creationId xmlns:p14="http://schemas.microsoft.com/office/powerpoint/2010/main" val="279228853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Italic"/>
              </a:rPr>
              <a:t>And a strong transcriptional regulation that activate the expression of these genes sequentially under both photoperiods.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318</a:t>
            </a:fld>
            <a:endParaRPr lang="es-ES"/>
          </a:p>
        </p:txBody>
      </p:sp>
    </p:spTree>
    <p:extLst>
      <p:ext uri="{BB962C8B-B14F-4D97-AF65-F5344CB8AC3E}">
        <p14:creationId xmlns:p14="http://schemas.microsoft.com/office/powerpoint/2010/main" val="219143862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Italic"/>
              </a:rPr>
              <a:t>And a strong transcriptional regulation that activate the expression of these genes sequentially under both photoperiods.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319</a:t>
            </a:fld>
            <a:endParaRPr lang="es-ES"/>
          </a:p>
        </p:txBody>
      </p:sp>
    </p:spTree>
    <p:extLst>
      <p:ext uri="{BB962C8B-B14F-4D97-AF65-F5344CB8AC3E}">
        <p14:creationId xmlns:p14="http://schemas.microsoft.com/office/powerpoint/2010/main" val="257073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Following this experimental design, chronobiologists have described biological rhythms in almost all phyla, from animals to fungus, plants and algae. </a:t>
            </a:r>
            <a:endParaRPr lang="es-ES" sz="180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32</a:t>
            </a:fld>
            <a:endParaRPr lang="es-ES"/>
          </a:p>
        </p:txBody>
      </p:sp>
    </p:spTree>
    <p:extLst>
      <p:ext uri="{BB962C8B-B14F-4D97-AF65-F5344CB8AC3E}">
        <p14:creationId xmlns:p14="http://schemas.microsoft.com/office/powerpoint/2010/main" val="1906849776"/>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This sequential activation is also reflected in the proteomic data under both photoperiods..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320</a:t>
            </a:fld>
            <a:endParaRPr lang="es-ES"/>
          </a:p>
        </p:txBody>
      </p:sp>
    </p:spTree>
    <p:extLst>
      <p:ext uri="{BB962C8B-B14F-4D97-AF65-F5344CB8AC3E}">
        <p14:creationId xmlns:p14="http://schemas.microsoft.com/office/powerpoint/2010/main" val="3873484000"/>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This sequential activation is also reflected in the proteomic data under both photoperiods..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321</a:t>
            </a:fld>
            <a:endParaRPr lang="es-ES"/>
          </a:p>
        </p:txBody>
      </p:sp>
    </p:spTree>
    <p:extLst>
      <p:ext uri="{BB962C8B-B14F-4D97-AF65-F5344CB8AC3E}">
        <p14:creationId xmlns:p14="http://schemas.microsoft.com/office/powerpoint/2010/main" val="341808051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This sequential activation is also reflected in the proteomic data under both photoperiods..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322</a:t>
            </a:fld>
            <a:endParaRPr lang="es-ES"/>
          </a:p>
        </p:txBody>
      </p:sp>
    </p:spTree>
    <p:extLst>
      <p:ext uri="{BB962C8B-B14F-4D97-AF65-F5344CB8AC3E}">
        <p14:creationId xmlns:p14="http://schemas.microsoft.com/office/powerpoint/2010/main" val="122540328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Now, representing diel changes in these carotenoids using heatmaps where yellow means high content</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323</a:t>
            </a:fld>
            <a:endParaRPr lang="es-ES"/>
          </a:p>
        </p:txBody>
      </p:sp>
    </p:spTree>
    <p:extLst>
      <p:ext uri="{BB962C8B-B14F-4D97-AF65-F5344CB8AC3E}">
        <p14:creationId xmlns:p14="http://schemas.microsoft.com/office/powerpoint/2010/main" val="326242570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It is easily observed how this transcriptional activation is also reflected in the carotenoids content, which also appear in that sequential order</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324</a:t>
            </a:fld>
            <a:endParaRPr lang="es-ES"/>
          </a:p>
        </p:txBody>
      </p:sp>
    </p:spTree>
    <p:extLst>
      <p:ext uri="{BB962C8B-B14F-4D97-AF65-F5344CB8AC3E}">
        <p14:creationId xmlns:p14="http://schemas.microsoft.com/office/powerpoint/2010/main" val="1442669319"/>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It is easily observed how this transcriptional activation is also reflected in the carotenoids content, which also appear in that sequential order</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325</a:t>
            </a:fld>
            <a:endParaRPr lang="es-ES"/>
          </a:p>
        </p:txBody>
      </p:sp>
    </p:spTree>
    <p:extLst>
      <p:ext uri="{BB962C8B-B14F-4D97-AF65-F5344CB8AC3E}">
        <p14:creationId xmlns:p14="http://schemas.microsoft.com/office/powerpoint/2010/main" val="284863148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It is easily observed how this transcriptional activation is also reflected in the carotenoids content, which also appear in that sequential order</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326</a:t>
            </a:fld>
            <a:endParaRPr lang="es-ES"/>
          </a:p>
        </p:txBody>
      </p:sp>
    </p:spTree>
    <p:extLst>
      <p:ext uri="{BB962C8B-B14F-4D97-AF65-F5344CB8AC3E}">
        <p14:creationId xmlns:p14="http://schemas.microsoft.com/office/powerpoint/2010/main" val="58956135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n-US" sz="1800" dirty="0">
                <a:solidFill>
                  <a:schemeClr val="bg1"/>
                </a:solidFill>
                <a:latin typeface="LiberationSerif-Regular"/>
              </a:rPr>
              <a:t>Overall, Carotenoid contents are in agreement with the rhythmic molecular dynamics. Indeed, the enzymes involved in this process present a clear temporal program that is transcriptionally regulated. </a:t>
            </a:r>
            <a:r>
              <a:rPr lang="en-US" sz="1800" b="0" i="0" u="none" strike="noStrike" baseline="0" dirty="0">
                <a:solidFill>
                  <a:schemeClr val="bg1"/>
                </a:solidFill>
                <a:latin typeface="LiberationSerif-Regular"/>
              </a:rPr>
              <a:t> </a:t>
            </a:r>
            <a:endParaRPr lang="es-ES" sz="2800" dirty="0"/>
          </a:p>
          <a:p>
            <a:pPr algn="l"/>
            <a:endParaRPr lang="en-US" sz="1800" b="0" i="0" u="none" strike="noStrike" baseline="0" dirty="0">
              <a:solidFill>
                <a:srgbClr val="000000"/>
              </a:solidFill>
              <a:latin typeface="LiberationSerif-Regular"/>
            </a:endParaRPr>
          </a:p>
          <a:p>
            <a:pPr algn="l"/>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327</a:t>
            </a:fld>
            <a:endParaRPr lang="es-ES"/>
          </a:p>
        </p:txBody>
      </p:sp>
    </p:spTree>
    <p:extLst>
      <p:ext uri="{BB962C8B-B14F-4D97-AF65-F5344CB8AC3E}">
        <p14:creationId xmlns:p14="http://schemas.microsoft.com/office/powerpoint/2010/main" val="342152446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Nitrate assimilation is, finally, the last biological process studied in detail.</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328</a:t>
            </a:fld>
            <a:endParaRPr lang="es-ES"/>
          </a:p>
        </p:txBody>
      </p:sp>
    </p:spTree>
    <p:extLst>
      <p:ext uri="{BB962C8B-B14F-4D97-AF65-F5344CB8AC3E}">
        <p14:creationId xmlns:p14="http://schemas.microsoft.com/office/powerpoint/2010/main" val="3832675904"/>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Nitrate assimilation pathway depend on nitrate transporters and 4 enzymes.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329</a:t>
            </a:fld>
            <a:endParaRPr lang="es-ES"/>
          </a:p>
        </p:txBody>
      </p:sp>
    </p:spTree>
    <p:extLst>
      <p:ext uri="{BB962C8B-B14F-4D97-AF65-F5344CB8AC3E}">
        <p14:creationId xmlns:p14="http://schemas.microsoft.com/office/powerpoint/2010/main" val="1218605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fact, for photosynthesis organisms like plants and algae light is their main energy source</a:t>
            </a:r>
            <a:endParaRPr lang="es-ES" sz="180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33</a:t>
            </a:fld>
            <a:endParaRPr lang="es-ES"/>
          </a:p>
        </p:txBody>
      </p:sp>
    </p:spTree>
    <p:extLst>
      <p:ext uri="{BB962C8B-B14F-4D97-AF65-F5344CB8AC3E}">
        <p14:creationId xmlns:p14="http://schemas.microsoft.com/office/powerpoint/2010/main" val="27349987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biological process present long offsets between transcription and translation.</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330</a:t>
            </a:fld>
            <a:endParaRPr lang="es-ES"/>
          </a:p>
        </p:txBody>
      </p:sp>
    </p:spTree>
    <p:extLst>
      <p:ext uri="{BB962C8B-B14F-4D97-AF65-F5344CB8AC3E}">
        <p14:creationId xmlns:p14="http://schemas.microsoft.com/office/powerpoint/2010/main" val="1095351570"/>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Transcripts and proteins abundance profiles of the ones involved in this pathway are now represented in heatmaps.</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331</a:t>
            </a:fld>
            <a:endParaRPr lang="es-ES"/>
          </a:p>
        </p:txBody>
      </p:sp>
    </p:spTree>
    <p:extLst>
      <p:ext uri="{BB962C8B-B14F-4D97-AF65-F5344CB8AC3E}">
        <p14:creationId xmlns:p14="http://schemas.microsoft.com/office/powerpoint/2010/main" val="76366004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LD entrained cultures, all these genes present their peak of expression around sunrise</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332</a:t>
            </a:fld>
            <a:endParaRPr lang="es-ES"/>
          </a:p>
        </p:txBody>
      </p:sp>
    </p:spTree>
    <p:extLst>
      <p:ext uri="{BB962C8B-B14F-4D97-AF65-F5344CB8AC3E}">
        <p14:creationId xmlns:p14="http://schemas.microsoft.com/office/powerpoint/2010/main" val="366924439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preceding their corresponding proteins by 8h.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333</a:t>
            </a:fld>
            <a:endParaRPr lang="es-ES"/>
          </a:p>
        </p:txBody>
      </p:sp>
    </p:spTree>
    <p:extLst>
      <p:ext uri="{BB962C8B-B14F-4D97-AF65-F5344CB8AC3E}">
        <p14:creationId xmlns:p14="http://schemas.microsoft.com/office/powerpoint/2010/main" val="33863458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despite the long transcript-protein offset, enzymes are ready during the day, which is important because nitrate assimilation must take place during the light hours.</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334</a:t>
            </a:fld>
            <a:endParaRPr lang="es-ES"/>
          </a:p>
        </p:txBody>
      </p:sp>
    </p:spTree>
    <p:extLst>
      <p:ext uri="{BB962C8B-B14F-4D97-AF65-F5344CB8AC3E}">
        <p14:creationId xmlns:p14="http://schemas.microsoft.com/office/powerpoint/2010/main" val="3887350789"/>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However, in SD there is only 8h of light, so the Ostreococcus have to severely reorganize its transcriptional program</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335</a:t>
            </a:fld>
            <a:endParaRPr lang="es-ES"/>
          </a:p>
        </p:txBody>
      </p:sp>
    </p:spTree>
    <p:extLst>
      <p:ext uri="{BB962C8B-B14F-4D97-AF65-F5344CB8AC3E}">
        <p14:creationId xmlns:p14="http://schemas.microsoft.com/office/powerpoint/2010/main" val="2821101458"/>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and activate these genes in the first hours of the</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336</a:t>
            </a:fld>
            <a:endParaRPr lang="es-ES"/>
          </a:p>
        </p:txBody>
      </p:sp>
    </p:spTree>
    <p:extLst>
      <p:ext uri="{BB962C8B-B14F-4D97-AF65-F5344CB8AC3E}">
        <p14:creationId xmlns:p14="http://schemas.microsoft.com/office/powerpoint/2010/main" val="3608457915"/>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in order to have the proteins ready around sunrise despite the long transcript protein offset, that in SD conditions increase to 12h in some proteins.</a:t>
            </a: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a:p>
            <a:pPr algn="l"/>
            <a:r>
              <a:rPr lang="en-US" sz="1800" b="0" i="0" u="none" strike="noStrike" baseline="0" dirty="0">
                <a:latin typeface="LiberationSerif-Regular"/>
              </a:rPr>
              <a:t>RESPUESTA: post-transcriptional  </a:t>
            </a:r>
          </a:p>
          <a:p>
            <a:pPr algn="l"/>
            <a:endParaRPr lang="en-US" sz="1800" b="0" i="0" u="none" strike="noStrike" baseline="0" dirty="0">
              <a:latin typeface="LiberationSerif-Regular"/>
            </a:endParaRPr>
          </a:p>
          <a:p>
            <a:pPr algn="l"/>
            <a:r>
              <a:rPr lang="en-US" sz="1800" b="0" i="0" u="none" strike="noStrike" baseline="0" dirty="0">
                <a:latin typeface="LiberationSerif-Regular"/>
              </a:rPr>
              <a:t>DARLE VIDILLA</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337</a:t>
            </a:fld>
            <a:endParaRPr lang="es-ES"/>
          </a:p>
        </p:txBody>
      </p:sp>
    </p:spTree>
    <p:extLst>
      <p:ext uri="{BB962C8B-B14F-4D97-AF65-F5344CB8AC3E}">
        <p14:creationId xmlns:p14="http://schemas.microsoft.com/office/powerpoint/2010/main" val="68933966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Now </a:t>
            </a:r>
            <a:r>
              <a:rPr lang="en-US" sz="1800" b="0" i="0" u="none" strike="noStrike" baseline="0" dirty="0" err="1">
                <a:latin typeface="LiberationSerif-Regular"/>
              </a:rPr>
              <a:t>im</a:t>
            </a:r>
            <a:r>
              <a:rPr lang="en-US" sz="1800" b="0" i="0" u="none" strike="noStrike" baseline="0" dirty="0">
                <a:latin typeface="LiberationSerif-Regular"/>
              </a:rPr>
              <a:t> going to focus on these two enzymes. </a:t>
            </a: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338</a:t>
            </a:fld>
            <a:endParaRPr lang="es-ES"/>
          </a:p>
        </p:txBody>
      </p:sp>
    </p:spTree>
    <p:extLst>
      <p:ext uri="{BB962C8B-B14F-4D97-AF65-F5344CB8AC3E}">
        <p14:creationId xmlns:p14="http://schemas.microsoft.com/office/powerpoint/2010/main" val="284591564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Here, nitrate reductase and glutamine synthetase enzymatic activities are represented in heatmaps </a:t>
            </a:r>
            <a:r>
              <a:rPr lang="en-US" sz="1800" b="0" i="0" u="none" strike="noStrike" baseline="0" dirty="0">
                <a:latin typeface="LiberationSerif-Italic"/>
              </a:rPr>
              <a:t>using yellow to represent high activity</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339</a:t>
            </a:fld>
            <a:endParaRPr lang="es-ES"/>
          </a:p>
        </p:txBody>
      </p:sp>
    </p:spTree>
    <p:extLst>
      <p:ext uri="{BB962C8B-B14F-4D97-AF65-F5344CB8AC3E}">
        <p14:creationId xmlns:p14="http://schemas.microsoft.com/office/powerpoint/2010/main" val="3430445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so they are highly affected cyclic environmental changes like diel cycles and changes in day length or photoperiods during seasonal cycles</a:t>
            </a:r>
            <a:endParaRPr lang="es-ES" sz="180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34</a:t>
            </a:fld>
            <a:endParaRPr lang="es-ES"/>
          </a:p>
        </p:txBody>
      </p:sp>
    </p:spTree>
    <p:extLst>
      <p:ext uri="{BB962C8B-B14F-4D97-AF65-F5344CB8AC3E}">
        <p14:creationId xmlns:p14="http://schemas.microsoft.com/office/powerpoint/2010/main" val="358128612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The enzymatic activities of Nitrate reductase and </a:t>
            </a:r>
            <a:r>
              <a:rPr lang="en-US" sz="1800" b="0" i="0" u="none" strike="noStrike" baseline="0" dirty="0" err="1">
                <a:latin typeface="LiberationSerif-Regular"/>
              </a:rPr>
              <a:t>Glumatine</a:t>
            </a:r>
            <a:r>
              <a:rPr lang="en-US" sz="1800" b="0" i="0" u="none" strike="noStrike" baseline="0" dirty="0">
                <a:latin typeface="LiberationSerif-Regular"/>
              </a:rPr>
              <a:t> Synthetase present a clear rhythmic profile presenting</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340</a:t>
            </a:fld>
            <a:endParaRPr lang="es-ES"/>
          </a:p>
        </p:txBody>
      </p:sp>
    </p:spTree>
    <p:extLst>
      <p:ext uri="{BB962C8B-B14F-4D97-AF65-F5344CB8AC3E}">
        <p14:creationId xmlns:p14="http://schemas.microsoft.com/office/powerpoint/2010/main" val="335094395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Italic"/>
              </a:rPr>
              <a:t>Their peak of activity take place at similar time of the day regardless the photoperiod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341</a:t>
            </a:fld>
            <a:endParaRPr lang="es-ES"/>
          </a:p>
        </p:txBody>
      </p:sp>
    </p:spTree>
    <p:extLst>
      <p:ext uri="{BB962C8B-B14F-4D97-AF65-F5344CB8AC3E}">
        <p14:creationId xmlns:p14="http://schemas.microsoft.com/office/powerpoint/2010/main" val="1027834554"/>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Italic"/>
              </a:rPr>
              <a:t>Their peak of activity take place at similar time of the day regardless the photoperiod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342</a:t>
            </a:fld>
            <a:endParaRPr lang="es-ES"/>
          </a:p>
        </p:txBody>
      </p:sp>
    </p:spTree>
    <p:extLst>
      <p:ext uri="{BB962C8B-B14F-4D97-AF65-F5344CB8AC3E}">
        <p14:creationId xmlns:p14="http://schemas.microsoft.com/office/powerpoint/2010/main" val="386415912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Italic"/>
              </a:rPr>
              <a:t>Also the protein abundance level profile of Nitrate reductase is almost coincident under LD and SD</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343</a:t>
            </a:fld>
            <a:endParaRPr lang="es-ES"/>
          </a:p>
        </p:txBody>
      </p:sp>
    </p:spTree>
    <p:extLst>
      <p:ext uri="{BB962C8B-B14F-4D97-AF65-F5344CB8AC3E}">
        <p14:creationId xmlns:p14="http://schemas.microsoft.com/office/powerpoint/2010/main" val="2756801458"/>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Italic"/>
              </a:rPr>
              <a:t>as it also happens with Glutamine synthetase protein abundance levels.  Just by looking at these data, you could think that nitrate assimilation is not affected by seasonal cycles since the enzymatic activities and abundance profiles of it enzymes do not present any significant difference between seasons.</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344</a:t>
            </a:fld>
            <a:endParaRPr lang="es-ES"/>
          </a:p>
        </p:txBody>
      </p:sp>
    </p:spTree>
    <p:extLst>
      <p:ext uri="{BB962C8B-B14F-4D97-AF65-F5344CB8AC3E}">
        <p14:creationId xmlns:p14="http://schemas.microsoft.com/office/powerpoint/2010/main" val="155231645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Italic"/>
              </a:rPr>
              <a:t>However, despite these similarities under different photoperiods</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345</a:t>
            </a:fld>
            <a:endParaRPr lang="es-ES"/>
          </a:p>
        </p:txBody>
      </p:sp>
    </p:spTree>
    <p:extLst>
      <p:ext uri="{BB962C8B-B14F-4D97-AF65-F5344CB8AC3E}">
        <p14:creationId xmlns:p14="http://schemas.microsoft.com/office/powerpoint/2010/main" val="1787930656"/>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Italic"/>
              </a:rPr>
              <a:t>, gene expression takes place at totally different times depending on the photoperiod.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346</a:t>
            </a:fld>
            <a:endParaRPr lang="es-ES"/>
          </a:p>
        </p:txBody>
      </p:sp>
    </p:spTree>
    <p:extLst>
      <p:ext uri="{BB962C8B-B14F-4D97-AF65-F5344CB8AC3E}">
        <p14:creationId xmlns:p14="http://schemas.microsoft.com/office/powerpoint/2010/main" val="305535314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Italic"/>
              </a:rPr>
              <a:t>, gene expression takes place at totally different times depending on the photoperiod.</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347</a:t>
            </a:fld>
            <a:endParaRPr lang="es-ES"/>
          </a:p>
        </p:txBody>
      </p:sp>
    </p:spTree>
    <p:extLst>
      <p:ext uri="{BB962C8B-B14F-4D97-AF65-F5344CB8AC3E}">
        <p14:creationId xmlns:p14="http://schemas.microsoft.com/office/powerpoint/2010/main" val="225461393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is an example of how Ostreococcus adjust its transcriptional </a:t>
            </a:r>
            <a:r>
              <a:rPr lang="en-US" sz="1800" b="0" i="0" u="none" strike="noStrike" baseline="0" dirty="0" err="1">
                <a:latin typeface="LiberationSerif-Regular"/>
              </a:rPr>
              <a:t>programme</a:t>
            </a:r>
            <a:r>
              <a:rPr lang="en-US" sz="1800" b="0" i="0" u="none" strike="noStrike" baseline="0" dirty="0">
                <a:latin typeface="LiberationSerif-Regular"/>
              </a:rPr>
              <a:t> in order to ensure the presence of proteins at the exact right time, in spite of their specific translation offset.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348</a:t>
            </a:fld>
            <a:endParaRPr lang="es-ES"/>
          </a:p>
        </p:txBody>
      </p:sp>
    </p:spTree>
    <p:extLst>
      <p:ext uri="{BB962C8B-B14F-4D97-AF65-F5344CB8AC3E}">
        <p14:creationId xmlns:p14="http://schemas.microsoft.com/office/powerpoint/2010/main" val="3516205198"/>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Finally, with all the objectives of this work already completed, with the permission of the tribunal, I will move on to read the final conclusions:</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349</a:t>
            </a:fld>
            <a:endParaRPr lang="es-ES"/>
          </a:p>
        </p:txBody>
      </p:sp>
    </p:spTree>
    <p:extLst>
      <p:ext uri="{BB962C8B-B14F-4D97-AF65-F5344CB8AC3E}">
        <p14:creationId xmlns:p14="http://schemas.microsoft.com/office/powerpoint/2010/main" val="1721967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order, to focus on this responses in photosynthetic organisms </a:t>
            </a:r>
            <a:r>
              <a:rPr lang="en-US" sz="1800" b="0" i="1" u="none" strike="noStrike" baseline="0" dirty="0">
                <a:latin typeface="LiberationSerif-Regular"/>
              </a:rPr>
              <a:t>Ostreococcus tauri </a:t>
            </a:r>
            <a:r>
              <a:rPr lang="en-US" sz="1800" b="0" i="0" u="none" strike="noStrike" baseline="0" dirty="0">
                <a:latin typeface="LiberationSerif-Regular"/>
              </a:rPr>
              <a:t>is chosen as a model organism in this work, based in several reasons.</a:t>
            </a:r>
            <a:endParaRPr lang="es-ES" sz="1800"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35</a:t>
            </a:fld>
            <a:endParaRPr lang="es-ES"/>
          </a:p>
        </p:txBody>
      </p:sp>
    </p:spTree>
    <p:extLst>
      <p:ext uri="{BB962C8B-B14F-4D97-AF65-F5344CB8AC3E}">
        <p14:creationId xmlns:p14="http://schemas.microsoft.com/office/powerpoint/2010/main" val="1775972774"/>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350</a:t>
            </a:fld>
            <a:endParaRPr lang="es-ES"/>
          </a:p>
        </p:txBody>
      </p:sp>
    </p:spTree>
    <p:extLst>
      <p:ext uri="{BB962C8B-B14F-4D97-AF65-F5344CB8AC3E}">
        <p14:creationId xmlns:p14="http://schemas.microsoft.com/office/powerpoint/2010/main" val="128023817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351</a:t>
            </a:fld>
            <a:endParaRPr lang="es-ES"/>
          </a:p>
        </p:txBody>
      </p:sp>
    </p:spTree>
    <p:extLst>
      <p:ext uri="{BB962C8B-B14F-4D97-AF65-F5344CB8AC3E}">
        <p14:creationId xmlns:p14="http://schemas.microsoft.com/office/powerpoint/2010/main" val="1866484688"/>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352</a:t>
            </a:fld>
            <a:endParaRPr lang="es-ES"/>
          </a:p>
        </p:txBody>
      </p:sp>
    </p:spTree>
    <p:extLst>
      <p:ext uri="{BB962C8B-B14F-4D97-AF65-F5344CB8AC3E}">
        <p14:creationId xmlns:p14="http://schemas.microsoft.com/office/powerpoint/2010/main" val="2878313752"/>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0D0D0D"/>
                </a:solidFill>
                <a:effectLst/>
                <a:latin typeface="Söhne"/>
              </a:rPr>
              <a:t>"Thank you for your time. I am now eager to hear any questions or feedback from the committee.“</a:t>
            </a:r>
          </a:p>
          <a:p>
            <a:endParaRPr lang="en-US" b="0" i="0" dirty="0">
              <a:solidFill>
                <a:srgbClr val="0D0D0D"/>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353</a:t>
            </a:fld>
            <a:endParaRPr lang="es-ES"/>
          </a:p>
        </p:txBody>
      </p:sp>
    </p:spTree>
    <p:extLst>
      <p:ext uri="{BB962C8B-B14F-4D97-AF65-F5344CB8AC3E}">
        <p14:creationId xmlns:p14="http://schemas.microsoft.com/office/powerpoint/2010/main" val="3959966849"/>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 genome of these algae are fully sequenced but their genome sequences and annotations are scattered in different databases like </a:t>
            </a:r>
            <a:r>
              <a:rPr lang="en-US" sz="1800" b="0" i="0" u="none" strike="noStrike" baseline="0" dirty="0" err="1">
                <a:latin typeface="LiberationSerif-Regular"/>
              </a:rPr>
              <a:t>Ensembl</a:t>
            </a:r>
            <a:r>
              <a:rPr lang="en-US" sz="1800" b="0" i="0" u="none" strike="noStrike" baseline="0" dirty="0">
                <a:latin typeface="LiberationSerif-Regular"/>
              </a:rPr>
              <a:t> protists, </a:t>
            </a:r>
            <a:r>
              <a:rPr lang="en-US" sz="1800" b="0" i="0" u="none" strike="noStrike" baseline="0" dirty="0" err="1">
                <a:latin typeface="LiberationSerif-Regular"/>
              </a:rPr>
              <a:t>Phytozome</a:t>
            </a:r>
            <a:r>
              <a:rPr lang="en-US" sz="1800" b="0" i="0" u="none" strike="noStrike" baseline="0" dirty="0">
                <a:latin typeface="LiberationSerif-Regular"/>
              </a:rPr>
              <a:t>, NCBI and even individual </a:t>
            </a:r>
            <a:r>
              <a:rPr lang="en-US" sz="1800" b="0" i="0" u="none" strike="noStrike" baseline="0" dirty="0" err="1">
                <a:latin typeface="LiberationSerif-Regular"/>
              </a:rPr>
              <a:t>Figshares</a:t>
            </a:r>
            <a:r>
              <a:rPr lang="en-US" sz="1800" b="0" i="0" u="none" strike="noStrike" baseline="0" dirty="0">
                <a:latin typeface="LiberationSerif-Regular"/>
              </a:rPr>
              <a:t> associated to publications. Genome sequences, genomic feature annotation and functional annotation files are integrated into a single modular tool based on two kind of R packages: Functional annotation packages that </a:t>
            </a:r>
            <a:r>
              <a:rPr lang="en-US" sz="2800" b="1" i="0" dirty="0">
                <a:solidFill>
                  <a:srgbClr val="5F6368"/>
                </a:solidFill>
                <a:effectLst/>
                <a:latin typeface="arial" panose="020B0604020202020204" pitchFamily="34" charset="0"/>
              </a:rPr>
              <a:t>attach biological information to coding sequences</a:t>
            </a:r>
            <a:r>
              <a:rPr lang="en-US" sz="1800" b="0" i="0" u="none" strike="noStrike" baseline="0" dirty="0">
                <a:solidFill>
                  <a:srgbClr val="5F6368"/>
                </a:solidFill>
                <a:effectLst/>
                <a:latin typeface="LiberationSerif-Regular"/>
              </a:rPr>
              <a:t> </a:t>
            </a:r>
            <a:r>
              <a:rPr lang="en-US" sz="1800" b="0" i="0" u="none" strike="noStrike" baseline="0" dirty="0">
                <a:latin typeface="LiberationSerif-Regular"/>
              </a:rPr>
              <a:t>using the main annotation systems like Gene Ontology that brings information about their biological functions, KEGG for metabolic pathways, PFAM for proteins domains, PANTHER for evolutionary relationships, </a:t>
            </a:r>
            <a:r>
              <a:rPr lang="en-US" sz="1800" b="0" i="0" u="none" strike="noStrike" baseline="0" dirty="0" err="1">
                <a:latin typeface="LiberationSerif-Regular"/>
              </a:rPr>
              <a:t>etc</a:t>
            </a:r>
            <a:r>
              <a:rPr lang="en-US" sz="1800" b="0" i="0" u="none" strike="noStrike" baseline="0" dirty="0">
                <a:latin typeface="LiberationSerif-Regular"/>
              </a:rPr>
              <a:t>)// And gene featuring annotation packages, where every CDS, exon ,intron and UTR regions are identified. these two kind of R packages are developed for each microalgae and are used to implement ALGAEFUN with MARACAS.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354</a:t>
            </a:fld>
            <a:endParaRPr lang="es-ES"/>
          </a:p>
        </p:txBody>
      </p:sp>
    </p:spTree>
    <p:extLst>
      <p:ext uri="{BB962C8B-B14F-4D97-AF65-F5344CB8AC3E}">
        <p14:creationId xmlns:p14="http://schemas.microsoft.com/office/powerpoint/2010/main" val="400465698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However, although the rhythmic expression profile of some  genes under the free running conditions are maintained, there are changes in the waves parameters described under each condition, these changes are studied using the </a:t>
            </a:r>
            <a:r>
              <a:rPr lang="en-US" sz="1800" b="0" i="0" u="none" strike="noStrike" baseline="0" dirty="0" err="1">
                <a:latin typeface="LiberationSerif-Regular"/>
              </a:rPr>
              <a:t>cosinusoidal</a:t>
            </a:r>
            <a:r>
              <a:rPr lang="en-US" sz="1800" b="0" i="0" u="none" strike="noStrike" baseline="0" dirty="0">
                <a:latin typeface="LiberationSerif-Regular"/>
              </a:rPr>
              <a:t> parametric method implemented in the R package </a:t>
            </a:r>
            <a:r>
              <a:rPr lang="es-ES" sz="1800" b="0" i="0" u="none" strike="noStrike" baseline="0" dirty="0" err="1">
                <a:latin typeface="LiberationSerif-Regular"/>
              </a:rPr>
              <a:t>circacompare</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detrimental</a:t>
            </a:r>
            <a:r>
              <a:rPr lang="es-ES" sz="1800" b="0" i="0" u="none" strike="noStrike" baseline="0" dirty="0">
                <a:latin typeface="LiberationSerif-Regular"/>
              </a:rPr>
              <a:t> </a:t>
            </a:r>
            <a:r>
              <a:rPr lang="es-ES" sz="1800" b="0" i="0" u="none" strike="noStrike" baseline="0" dirty="0" err="1">
                <a:latin typeface="LiberationSerif-Regular"/>
              </a:rPr>
              <a:t>effect</a:t>
            </a:r>
            <a:r>
              <a:rPr lang="es-ES" sz="1800" b="0" i="0" u="none" strike="noStrike" baseline="0" dirty="0">
                <a:latin typeface="LiberationSerif-Regular"/>
              </a:rPr>
              <a:t> of LL </a:t>
            </a:r>
            <a:r>
              <a:rPr lang="es-ES" sz="1800" b="0" i="0" u="none" strike="noStrike" baseline="0" dirty="0" err="1">
                <a:latin typeface="LiberationSerif-Regular"/>
              </a:rPr>
              <a:t>over</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rhythmicity</a:t>
            </a:r>
            <a:r>
              <a:rPr lang="es-ES" sz="1800" b="0" i="0" u="none" strike="noStrike" baseline="0" dirty="0">
                <a:latin typeface="LiberationSerif-Regular"/>
              </a:rPr>
              <a:t> of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transcriptome</a:t>
            </a:r>
            <a:r>
              <a:rPr lang="es-ES" sz="1800" b="0" i="0" u="none" strike="noStrike" baseline="0" dirty="0">
                <a:latin typeface="LiberationSerif-Regular"/>
              </a:rPr>
              <a:t> </a:t>
            </a:r>
            <a:r>
              <a:rPr lang="es-ES" sz="1800" b="0" i="0" u="none" strike="noStrike" baseline="0" dirty="0" err="1">
                <a:latin typeface="LiberationSerif-Regular"/>
              </a:rPr>
              <a:t>become</a:t>
            </a:r>
            <a:r>
              <a:rPr lang="es-ES" sz="1800" b="0" i="0" u="none" strike="noStrike" baseline="0" dirty="0">
                <a:latin typeface="LiberationSerif-Regular"/>
              </a:rPr>
              <a:t> more </a:t>
            </a:r>
            <a:r>
              <a:rPr lang="es-ES" sz="1800" b="0" i="0" u="none" strike="noStrike" baseline="0" dirty="0" err="1">
                <a:latin typeface="LiberationSerif-Regular"/>
              </a:rPr>
              <a:t>clear</a:t>
            </a:r>
            <a:r>
              <a:rPr lang="es-ES" sz="1800" b="0" i="0" u="none" strike="noStrike" baseline="0" dirty="0">
                <a:latin typeface="LiberationSerif-Regular"/>
              </a:rPr>
              <a:t> </a:t>
            </a:r>
            <a:r>
              <a:rPr lang="es-ES" sz="1800" b="0" i="0" u="none" strike="noStrike" baseline="0" dirty="0" err="1">
                <a:latin typeface="LiberationSerif-Regular"/>
              </a:rPr>
              <a:t>here</a:t>
            </a:r>
            <a:r>
              <a:rPr lang="es-ES" sz="1800" b="0" i="0" u="none" strike="noStrike" baseline="0" dirty="0">
                <a:latin typeface="LiberationSerif-Regular"/>
              </a:rPr>
              <a:t>, in </a:t>
            </a:r>
            <a:r>
              <a:rPr lang="es-ES" sz="1800" b="0" i="0" u="none" strike="noStrike" baseline="0" dirty="0" err="1">
                <a:latin typeface="LiberationSerif-Regular"/>
              </a:rPr>
              <a:t>these</a:t>
            </a:r>
            <a:r>
              <a:rPr lang="es-ES" sz="1800" b="0" i="0" u="none" strike="noStrike" baseline="0" dirty="0">
                <a:latin typeface="LiberationSerif-Regular"/>
              </a:rPr>
              <a:t> </a:t>
            </a:r>
            <a:r>
              <a:rPr lang="es-ES" sz="1800" b="0" i="0" u="none" strike="noStrike" baseline="0" dirty="0" err="1">
                <a:latin typeface="LiberationSerif-Regular"/>
              </a:rPr>
              <a:t>boxplots</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amplitude</a:t>
            </a:r>
            <a:r>
              <a:rPr lang="es-ES" sz="1800" b="0" i="0" u="none" strike="noStrike" baseline="0" dirty="0">
                <a:latin typeface="LiberationSerif-Regular"/>
              </a:rPr>
              <a:t> of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waves</a:t>
            </a:r>
            <a:r>
              <a:rPr lang="es-ES" sz="1800" b="0" i="0" u="none" strike="noStrike" baseline="0" dirty="0">
                <a:latin typeface="LiberationSerif-Regular"/>
              </a:rPr>
              <a:t> </a:t>
            </a:r>
            <a:r>
              <a:rPr lang="es-ES" sz="1800" b="0" i="0" u="none" strike="noStrike" baseline="0" dirty="0" err="1">
                <a:latin typeface="LiberationSerif-Regular"/>
              </a:rPr>
              <a:t>described</a:t>
            </a:r>
            <a:r>
              <a:rPr lang="es-ES" sz="1800" b="0" i="0" u="none" strike="noStrike" baseline="0" dirty="0">
                <a:latin typeface="LiberationSerif-Regular"/>
              </a:rPr>
              <a:t> </a:t>
            </a:r>
            <a:r>
              <a:rPr lang="es-ES" sz="1800" b="0" i="0" u="none" strike="noStrike" baseline="0" dirty="0" err="1">
                <a:latin typeface="LiberationSerif-Regular"/>
              </a:rPr>
              <a:t>by</a:t>
            </a:r>
            <a:r>
              <a:rPr lang="es-ES" sz="1800" b="0" i="0" u="none" strike="noStrike" baseline="0" dirty="0">
                <a:latin typeface="LiberationSerif-Regular"/>
              </a:rPr>
              <a:t> </a:t>
            </a:r>
            <a:r>
              <a:rPr lang="es-ES" sz="1800" b="0" i="0" u="none" strike="noStrike" baseline="0" dirty="0" err="1">
                <a:latin typeface="LiberationSerif-Regular"/>
              </a:rPr>
              <a:t>all</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rhythmic</a:t>
            </a:r>
            <a:r>
              <a:rPr lang="es-ES" sz="1800" b="0" i="0" u="none" strike="noStrike" baseline="0" dirty="0">
                <a:latin typeface="LiberationSerif-Regular"/>
              </a:rPr>
              <a:t> </a:t>
            </a:r>
            <a:r>
              <a:rPr lang="es-ES" sz="1800" b="0" i="0" u="none" strike="noStrike" baseline="0" dirty="0" err="1">
                <a:latin typeface="LiberationSerif-Regular"/>
              </a:rPr>
              <a:t>expression</a:t>
            </a:r>
            <a:r>
              <a:rPr lang="es-ES" sz="1800" b="0" i="0" u="none" strike="noStrike" baseline="0" dirty="0">
                <a:latin typeface="LiberationSerif-Regular"/>
              </a:rPr>
              <a:t> </a:t>
            </a:r>
            <a:r>
              <a:rPr lang="es-ES" sz="1800" b="0" i="0" u="none" strike="noStrike" baseline="0" dirty="0" err="1">
                <a:latin typeface="LiberationSerif-Regular"/>
              </a:rPr>
              <a:t>profiles</a:t>
            </a:r>
            <a:r>
              <a:rPr lang="es-ES" sz="1800" b="0" i="0" u="none" strike="noStrike" baseline="0" dirty="0">
                <a:latin typeface="LiberationSerif-Regular"/>
              </a:rPr>
              <a:t> are </a:t>
            </a:r>
            <a:r>
              <a:rPr lang="es-ES" sz="1800" b="0" i="0" u="none" strike="noStrike" baseline="0" dirty="0" err="1">
                <a:latin typeface="LiberationSerif-Regular"/>
              </a:rPr>
              <a:t>represented</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amplitude</a:t>
            </a:r>
            <a:r>
              <a:rPr lang="es-ES" sz="1800" b="0" i="0" u="none" strike="noStrike" baseline="0" dirty="0">
                <a:latin typeface="LiberationSerif-Regular"/>
              </a:rPr>
              <a:t> </a:t>
            </a:r>
            <a:r>
              <a:rPr lang="es-ES" sz="1800" b="0" i="0" u="none" strike="noStrike" baseline="0" dirty="0" err="1">
                <a:latin typeface="LiberationSerif-Regular"/>
              </a:rPr>
              <a:t>is</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difference</a:t>
            </a:r>
            <a:r>
              <a:rPr lang="es-ES" sz="1800" b="0" i="0" u="none" strike="noStrike" baseline="0" dirty="0">
                <a:latin typeface="LiberationSerif-Regular"/>
              </a:rPr>
              <a:t> </a:t>
            </a:r>
            <a:r>
              <a:rPr lang="es-ES" sz="1800" b="0" i="0" u="none" strike="noStrike" baseline="0" dirty="0" err="1">
                <a:latin typeface="LiberationSerif-Regular"/>
              </a:rPr>
              <a:t>between</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mínimum and máximum </a:t>
            </a:r>
            <a:r>
              <a:rPr lang="es-ES" sz="1800" b="0" i="0" u="none" strike="noStrike" baseline="0" dirty="0" err="1">
                <a:latin typeface="LiberationSerif-Regular"/>
              </a:rPr>
              <a:t>value</a:t>
            </a:r>
            <a:r>
              <a:rPr lang="es-ES" sz="1800" b="0" i="0" u="none" strike="noStrike" baseline="0" dirty="0">
                <a:latin typeface="LiberationSerif-Regular"/>
              </a:rPr>
              <a:t> in wave, and a </a:t>
            </a:r>
            <a:r>
              <a:rPr lang="es-ES" sz="1800" b="0" i="0" u="none" strike="noStrike" baseline="0" dirty="0" err="1">
                <a:latin typeface="LiberationSerif-Regular"/>
              </a:rPr>
              <a:t>decrease</a:t>
            </a:r>
            <a:r>
              <a:rPr lang="es-ES" sz="1800" b="0" i="0" u="none" strike="noStrike" baseline="0" dirty="0">
                <a:latin typeface="LiberationSerif-Regular"/>
              </a:rPr>
              <a:t> in </a:t>
            </a:r>
            <a:r>
              <a:rPr lang="es-ES" sz="1800" b="0" i="0" u="none" strike="noStrike" baseline="0" dirty="0" err="1">
                <a:latin typeface="LiberationSerif-Regular"/>
              </a:rPr>
              <a:t>amplitude</a:t>
            </a:r>
            <a:r>
              <a:rPr lang="es-ES" sz="1800" b="0" i="0" u="none" strike="noStrike" baseline="0" dirty="0">
                <a:latin typeface="LiberationSerif-Regular"/>
              </a:rPr>
              <a:t> </a:t>
            </a:r>
            <a:r>
              <a:rPr lang="es-ES" sz="1800" b="0" i="0" u="none" strike="noStrike" baseline="0" dirty="0" err="1">
                <a:latin typeface="LiberationSerif-Regular"/>
              </a:rPr>
              <a:t>is</a:t>
            </a:r>
            <a:r>
              <a:rPr lang="es-ES" sz="1800" b="0" i="0" u="none" strike="noStrike" baseline="0" dirty="0">
                <a:latin typeface="LiberationSerif-Regular"/>
              </a:rPr>
              <a:t> </a:t>
            </a:r>
            <a:r>
              <a:rPr lang="es-ES" sz="1800" b="0" i="0" u="none" strike="noStrike" baseline="0" dirty="0" err="1">
                <a:latin typeface="LiberationSerif-Regular"/>
              </a:rPr>
              <a:t>associated</a:t>
            </a:r>
            <a:r>
              <a:rPr lang="es-ES" sz="1800" b="0" i="0" u="none" strike="noStrike" baseline="0" dirty="0">
                <a:latin typeface="LiberationSerif-Regular"/>
              </a:rPr>
              <a:t> </a:t>
            </a:r>
            <a:r>
              <a:rPr lang="es-ES" sz="1800" b="0" i="0" u="none" strike="noStrike" baseline="0" dirty="0" err="1">
                <a:latin typeface="LiberationSerif-Regular"/>
              </a:rPr>
              <a:t>with</a:t>
            </a:r>
            <a:r>
              <a:rPr lang="es-ES" sz="1800" b="0" i="0" u="none" strike="noStrike" baseline="0" dirty="0">
                <a:latin typeface="LiberationSerif-Regular"/>
              </a:rPr>
              <a:t> a </a:t>
            </a:r>
            <a:r>
              <a:rPr lang="es-ES" sz="1800" b="0" i="0" u="none" strike="noStrike" baseline="0" dirty="0" err="1">
                <a:latin typeface="LiberationSerif-Regular"/>
              </a:rPr>
              <a:t>loss</a:t>
            </a:r>
            <a:r>
              <a:rPr lang="es-ES" sz="1800" b="0" i="0" u="none" strike="noStrike" baseline="0" dirty="0">
                <a:latin typeface="LiberationSerif-Regular"/>
              </a:rPr>
              <a:t> of culture </a:t>
            </a:r>
            <a:r>
              <a:rPr lang="es-ES" sz="1800" b="0" i="0" u="none" strike="noStrike" baseline="0" dirty="0" err="1">
                <a:latin typeface="LiberationSerif-Regular"/>
              </a:rPr>
              <a:t>synchrony</a:t>
            </a:r>
            <a:r>
              <a:rPr lang="en-US" sz="1800" b="0" i="0" u="none" strike="noStrike" baseline="0" dirty="0">
                <a:latin typeface="LiberationSerif-Regular"/>
              </a:rPr>
              <a:t>. In this work, the decrease of amplitude described under free running conditions that is more drastic under LL could suggest that, although O tauri is a photosynthetic organisms, </a:t>
            </a:r>
            <a:r>
              <a:rPr lang="en-US" sz="1800" b="0" i="0" u="none" strike="noStrike" baseline="0" dirty="0" err="1">
                <a:latin typeface="LiberationSerif-Regular"/>
              </a:rPr>
              <a:t>constand</a:t>
            </a:r>
            <a:r>
              <a:rPr lang="en-US" sz="1800" b="0" i="0" u="none" strike="noStrike" baseline="0" dirty="0">
                <a:latin typeface="LiberationSerif-Regular"/>
              </a:rPr>
              <a:t> light is a more desynchronization signal than constant dark. </a:t>
            </a:r>
          </a:p>
          <a:p>
            <a:pPr algn="l"/>
            <a:r>
              <a:rPr lang="en-US" sz="1800" b="0" i="0" u="none" strike="noStrike" baseline="0" dirty="0">
                <a:latin typeface="LiberationSerif-Regular"/>
              </a:rPr>
              <a:t>There is also a difference in phase, the time point when the maximum value is reached, when cultures are transferred to free-running conditions. These histograms represent the number of genes presenting positive phase shifts, found in constant light transcriptomes; and negative phase </a:t>
            </a:r>
            <a:r>
              <a:rPr lang="en-US" sz="1800" b="0" i="0" u="none" strike="noStrike" baseline="0" dirty="0" err="1">
                <a:latin typeface="LiberationSerif-Regular"/>
              </a:rPr>
              <a:t>shifts,found</a:t>
            </a:r>
            <a:r>
              <a:rPr lang="en-US" sz="1800" b="0" i="0" u="none" strike="noStrike" baseline="0" dirty="0">
                <a:latin typeface="LiberationSerif-Regular"/>
              </a:rPr>
              <a:t> in constant dark transcriptomes, although after SD entrainment the most genes present phase differences close to 0 when transferred to DD. </a:t>
            </a:r>
          </a:p>
          <a:p>
            <a:pPr algn="l"/>
            <a:r>
              <a:rPr lang="en-US" sz="1800" b="0" i="0" u="none" strike="noStrike" baseline="0" dirty="0">
                <a:latin typeface="LiberationSerif-Regular"/>
              </a:rPr>
              <a:t>This effect, along with the decline in amplitude has been reported in other circadian studies including free-running conditions.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355</a:t>
            </a:fld>
            <a:endParaRPr lang="es-ES"/>
          </a:p>
        </p:txBody>
      </p:sp>
    </p:spTree>
    <p:extLst>
      <p:ext uri="{BB962C8B-B14F-4D97-AF65-F5344CB8AC3E}">
        <p14:creationId xmlns:p14="http://schemas.microsoft.com/office/powerpoint/2010/main" val="172061587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6434957C-733B-453B-B359-3C26A52D67B0}"/>
              </a:ext>
            </a:extLst>
          </p:cNvPr>
          <p:cNvSpPr txBox="1">
            <a:spLocks noGrp="1"/>
          </p:cNvSpPr>
          <p:nvPr>
            <p:ph type="sldNum" sz="quarter" idx="5"/>
          </p:nvPr>
        </p:nvSpPr>
        <p:spPr>
          <a:ln/>
        </p:spPr>
        <p:txBody>
          <a:bodyPr vert="horz" lIns="0" tIns="0" rIns="0" bIns="0" anchor="b" anchorCtr="0">
            <a:noAutofit/>
          </a:bodyPr>
          <a:lstStyle/>
          <a:p>
            <a:pPr lvl="0"/>
            <a:fld id="{6CDC977F-0F6E-4409-AE27-328E07F125A6}" type="slidenum">
              <a:t>356</a:t>
            </a:fld>
            <a:endParaRPr lang="en-US"/>
          </a:p>
        </p:txBody>
      </p:sp>
      <p:sp>
        <p:nvSpPr>
          <p:cNvPr id="2" name="Marcador de imagen de diapositiva 1">
            <a:extLst>
              <a:ext uri="{FF2B5EF4-FFF2-40B4-BE49-F238E27FC236}">
                <a16:creationId xmlns:a16="http://schemas.microsoft.com/office/drawing/2014/main" id="{3E5B96AE-D57B-4E50-8009-305075C5D659}"/>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C59FAF07-63D6-48D9-9397-8592D5B8F10F}"/>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A53A20E8-231E-455D-9685-FE4FB2CA5A14}"/>
              </a:ext>
            </a:extLst>
          </p:cNvPr>
          <p:cNvSpPr txBox="1">
            <a:spLocks noGrp="1"/>
          </p:cNvSpPr>
          <p:nvPr>
            <p:ph type="sldNum" sz="quarter" idx="5"/>
          </p:nvPr>
        </p:nvSpPr>
        <p:spPr>
          <a:ln/>
        </p:spPr>
        <p:txBody>
          <a:bodyPr vert="horz" lIns="0" tIns="0" rIns="0" bIns="0" anchor="b" anchorCtr="0">
            <a:noAutofit/>
          </a:bodyPr>
          <a:lstStyle/>
          <a:p>
            <a:pPr lvl="0"/>
            <a:fld id="{1DEC26D2-A189-4244-8021-C4AAB5455958}" type="slidenum">
              <a:t>357</a:t>
            </a:fld>
            <a:endParaRPr lang="en-US"/>
          </a:p>
        </p:txBody>
      </p:sp>
      <p:sp>
        <p:nvSpPr>
          <p:cNvPr id="2" name="Marcador de imagen de diapositiva 1">
            <a:extLst>
              <a:ext uri="{FF2B5EF4-FFF2-40B4-BE49-F238E27FC236}">
                <a16:creationId xmlns:a16="http://schemas.microsoft.com/office/drawing/2014/main" id="{532D5648-1C1E-463B-8127-13CACF53AE2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A3AF6F52-4583-45B3-8574-F02602AE581C}"/>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0"/>
            <a:r>
              <a:rPr lang="es-ES" sz="1800" b="1" i="0" u="none" strike="noStrike" dirty="0" err="1">
                <a:solidFill>
                  <a:prstClr val="black"/>
                </a:solidFill>
                <a:latin typeface="Liberation Sans" panose="020B0604020202020204" pitchFamily="34" charset="0"/>
              </a:rPr>
              <a:t>Otauri</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is</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an</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aukariotic</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photosynthetic</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organism</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that</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is</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include</a:t>
            </a:r>
            <a:r>
              <a:rPr lang="es-ES" sz="1800" b="1" i="0" u="none" strike="noStrike" dirty="0">
                <a:solidFill>
                  <a:prstClr val="black"/>
                </a:solidFill>
                <a:latin typeface="Liberation Sans" panose="020B0604020202020204" pitchFamily="34" charset="0"/>
              </a:rPr>
              <a:t> in </a:t>
            </a:r>
            <a:r>
              <a:rPr lang="es-ES" sz="1800" b="1" i="0" u="none" strike="noStrike" dirty="0" err="1">
                <a:solidFill>
                  <a:prstClr val="black"/>
                </a:solidFill>
                <a:latin typeface="Liberation Sans" panose="020B0604020202020204" pitchFamily="34" charset="0"/>
              </a:rPr>
              <a:t>Viridiplantae</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here</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36</a:t>
            </a:fld>
            <a:endParaRPr lang="es-ES"/>
          </a:p>
        </p:txBody>
      </p:sp>
    </p:spTree>
    <p:extLst>
      <p:ext uri="{BB962C8B-B14F-4D97-AF65-F5344CB8AC3E}">
        <p14:creationId xmlns:p14="http://schemas.microsoft.com/office/powerpoint/2010/main" val="2659045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0"/>
            <a:r>
              <a:rPr lang="es-ES" sz="1800" b="1" i="0" u="none" strike="noStrike" dirty="0" err="1">
                <a:solidFill>
                  <a:prstClr val="black"/>
                </a:solidFill>
                <a:latin typeface="Liberation Sans" panose="020B0604020202020204" pitchFamily="34" charset="0"/>
              </a:rPr>
              <a:t>Viridiplantae</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which</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is</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the</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taxonomic</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name</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for</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the</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green</a:t>
            </a:r>
            <a:r>
              <a:rPr lang="es-ES" sz="1800" b="1" i="0" u="none" strike="noStrike" dirty="0">
                <a:solidFill>
                  <a:prstClr val="black"/>
                </a:solidFill>
                <a:latin typeface="Liberation Sans" panose="020B0604020202020204" pitchFamily="34" charset="0"/>
              </a:rPr>
              <a:t> </a:t>
            </a:r>
            <a:r>
              <a:rPr lang="es-ES" sz="1800" b="1" i="0" u="none" strike="noStrike" dirty="0" err="1">
                <a:solidFill>
                  <a:prstClr val="black"/>
                </a:solidFill>
                <a:latin typeface="Liberation Sans" panose="020B0604020202020204" pitchFamily="34" charset="0"/>
              </a:rPr>
              <a:t>lineage</a:t>
            </a:r>
            <a:endParaRPr lang="en-US" sz="1800" b="0" i="0" u="none" strike="noStrike" baseline="0" dirty="0">
              <a:solidFill>
                <a:prstClr val="black"/>
              </a:solidFill>
              <a:latin typeface="Lohit Devanagari"/>
            </a:endParaRPr>
          </a:p>
          <a:p>
            <a:pPr algn="l"/>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37</a:t>
            </a:fld>
            <a:endParaRPr lang="es-ES"/>
          </a:p>
        </p:txBody>
      </p:sp>
    </p:spTree>
    <p:extLst>
      <p:ext uri="{BB962C8B-B14F-4D97-AF65-F5344CB8AC3E}">
        <p14:creationId xmlns:p14="http://schemas.microsoft.com/office/powerpoint/2010/main" val="4033324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err="1"/>
              <a:t>That</a:t>
            </a:r>
            <a:r>
              <a:rPr lang="es-ES" dirty="0"/>
              <a:t> </a:t>
            </a:r>
            <a:r>
              <a:rPr lang="es-ES" dirty="0" err="1"/>
              <a:t>includes</a:t>
            </a:r>
            <a:r>
              <a:rPr lang="es-ES" dirty="0"/>
              <a:t> </a:t>
            </a:r>
            <a:r>
              <a:rPr lang="es-ES" dirty="0" err="1"/>
              <a:t>microalgae</a:t>
            </a:r>
            <a:r>
              <a:rPr lang="es-ES" dirty="0"/>
              <a:t> and </a:t>
            </a:r>
            <a:r>
              <a:rPr lang="es-ES" dirty="0" err="1"/>
              <a:t>plants</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38</a:t>
            </a:fld>
            <a:endParaRPr lang="es-ES"/>
          </a:p>
        </p:txBody>
      </p:sp>
    </p:spTree>
    <p:extLst>
      <p:ext uri="{BB962C8B-B14F-4D97-AF65-F5344CB8AC3E}">
        <p14:creationId xmlns:p14="http://schemas.microsoft.com/office/powerpoint/2010/main" val="3428278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err="1"/>
              <a:t>That</a:t>
            </a:r>
            <a:r>
              <a:rPr lang="es-ES" dirty="0"/>
              <a:t> </a:t>
            </a:r>
            <a:r>
              <a:rPr lang="es-ES" dirty="0" err="1"/>
              <a:t>includes</a:t>
            </a:r>
            <a:r>
              <a:rPr lang="es-ES" dirty="0"/>
              <a:t> </a:t>
            </a:r>
            <a:r>
              <a:rPr lang="es-ES" dirty="0" err="1"/>
              <a:t>microalgae</a:t>
            </a:r>
            <a:r>
              <a:rPr lang="es-ES" dirty="0"/>
              <a:t> and </a:t>
            </a:r>
            <a:r>
              <a:rPr lang="es-ES" dirty="0" err="1"/>
              <a:t>plants</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39</a:t>
            </a:fld>
            <a:endParaRPr lang="es-ES"/>
          </a:p>
        </p:txBody>
      </p:sp>
    </p:spTree>
    <p:extLst>
      <p:ext uri="{BB962C8B-B14F-4D97-AF65-F5344CB8AC3E}">
        <p14:creationId xmlns:p14="http://schemas.microsoft.com/office/powerpoint/2010/main" val="2056790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0D0D0D"/>
                </a:solidFill>
                <a:effectLst/>
                <a:latin typeface="Söhne"/>
              </a:rPr>
              <a:t>Following this, I will indicate the Hypothesis and Objectives, </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4</a:t>
            </a:fld>
            <a:endParaRPr lang="es-ES"/>
          </a:p>
        </p:txBody>
      </p:sp>
    </p:spTree>
    <p:extLst>
      <p:ext uri="{BB962C8B-B14F-4D97-AF65-F5344CB8AC3E}">
        <p14:creationId xmlns:p14="http://schemas.microsoft.com/office/powerpoint/2010/main" val="1367262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0"/>
            <a:r>
              <a:rPr lang="es-ES" sz="1200" b="0" i="0" u="none" strike="noStrike" dirty="0" err="1">
                <a:solidFill>
                  <a:prstClr val="black"/>
                </a:solidFill>
                <a:latin typeface="Lohit Devanagari"/>
              </a:rPr>
              <a:t>Microalgae</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inside</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the</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green</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lineage</a:t>
            </a:r>
            <a:r>
              <a:rPr lang="es-ES" sz="1200" b="0" i="0" u="none" strike="noStrike" dirty="0">
                <a:solidFill>
                  <a:prstClr val="black"/>
                </a:solidFill>
                <a:latin typeface="Lohit Devanagari"/>
              </a:rPr>
              <a:t> are </a:t>
            </a:r>
            <a:r>
              <a:rPr lang="es-ES" sz="1200" b="0" i="0" u="none" strike="noStrike" dirty="0" err="1">
                <a:solidFill>
                  <a:prstClr val="black"/>
                </a:solidFill>
                <a:latin typeface="Lohit Devanagari"/>
              </a:rPr>
              <a:t>organized</a:t>
            </a:r>
            <a:r>
              <a:rPr lang="es-ES" sz="1200" b="0" i="0" u="none" strike="noStrike" dirty="0">
                <a:solidFill>
                  <a:prstClr val="black"/>
                </a:solidFill>
                <a:latin typeface="Lohit Devanagari"/>
              </a:rPr>
              <a:t> in </a:t>
            </a:r>
            <a:r>
              <a:rPr lang="es-ES" sz="1200" b="0" i="0" u="none" strike="noStrike" dirty="0" err="1">
                <a:solidFill>
                  <a:prstClr val="black"/>
                </a:solidFill>
                <a:latin typeface="Lohit Devanagari"/>
              </a:rPr>
              <a:t>two</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main</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groups</a:t>
            </a:r>
            <a:r>
              <a:rPr lang="es-ES" sz="1200" b="0" i="0" u="none" strike="noStrike" dirty="0">
                <a:solidFill>
                  <a:prstClr val="black"/>
                </a:solidFill>
                <a:latin typeface="Lohit Devanagari"/>
              </a:rPr>
              <a:t> </a:t>
            </a:r>
            <a:r>
              <a:rPr lang="es-ES" sz="1200" b="1" i="0" u="none" strike="noStrike" dirty="0" err="1">
                <a:solidFill>
                  <a:prstClr val="black"/>
                </a:solidFill>
                <a:latin typeface="Lohit Devanagari"/>
              </a:rPr>
              <a:t>chlorophyta</a:t>
            </a:r>
            <a:r>
              <a:rPr lang="es-ES" sz="1200" b="1" i="0" u="none" strike="noStrike" dirty="0">
                <a:solidFill>
                  <a:prstClr val="black"/>
                </a:solidFill>
                <a:latin typeface="Lohit Devanagari"/>
              </a:rPr>
              <a:t> and </a:t>
            </a:r>
            <a:r>
              <a:rPr lang="es-ES" sz="1200" b="1" i="0" u="none" strike="noStrike" dirty="0" err="1">
                <a:solidFill>
                  <a:prstClr val="black"/>
                </a:solidFill>
                <a:latin typeface="Lohit Devanagari"/>
              </a:rPr>
              <a:t>charophyta</a:t>
            </a:r>
            <a:r>
              <a:rPr lang="es-ES" sz="1200" b="0" i="0" u="none" strike="noStrike" dirty="0">
                <a:solidFill>
                  <a:prstClr val="black"/>
                </a:solidFill>
                <a:latin typeface="Lohit Devanagari"/>
              </a:rPr>
              <a:t>. </a:t>
            </a:r>
            <a:endParaRPr lang="en-US" sz="1200" b="1" i="0" u="none" strike="noStrike" baseline="0" dirty="0">
              <a:solidFill>
                <a:prstClr val="black"/>
              </a:solidFill>
              <a:latin typeface="Lohit Devanagari"/>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40</a:t>
            </a:fld>
            <a:endParaRPr lang="es-ES"/>
          </a:p>
        </p:txBody>
      </p:sp>
    </p:spTree>
    <p:extLst>
      <p:ext uri="{BB962C8B-B14F-4D97-AF65-F5344CB8AC3E}">
        <p14:creationId xmlns:p14="http://schemas.microsoft.com/office/powerpoint/2010/main" val="993538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0"/>
            <a:r>
              <a:rPr lang="es-ES" sz="1200" b="0" i="0" u="none" strike="noStrike" dirty="0" err="1">
                <a:solidFill>
                  <a:prstClr val="black"/>
                </a:solidFill>
                <a:latin typeface="Lohit Devanagari"/>
              </a:rPr>
              <a:t>According</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to</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phylogenomic</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studies</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microalgae</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could</a:t>
            </a:r>
            <a:r>
              <a:rPr lang="es-ES" sz="1200" b="0" i="0" u="none" strike="noStrike" dirty="0">
                <a:solidFill>
                  <a:prstClr val="black"/>
                </a:solidFill>
                <a:latin typeface="Lohit Devanagari"/>
              </a:rPr>
              <a:t> be </a:t>
            </a:r>
            <a:r>
              <a:rPr lang="es-ES" sz="1200" b="0" i="0" u="none" strike="noStrike" dirty="0" err="1">
                <a:solidFill>
                  <a:prstClr val="black"/>
                </a:solidFill>
                <a:latin typeface="Lohit Devanagari"/>
              </a:rPr>
              <a:t>considered</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the</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ancestors</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or</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elder</a:t>
            </a:r>
            <a:r>
              <a:rPr lang="es-ES" sz="1200" b="0" i="0" u="none" strike="noStrike" dirty="0">
                <a:solidFill>
                  <a:prstClr val="black"/>
                </a:solidFill>
                <a:latin typeface="Lohit Devanagari"/>
              </a:rPr>
              <a:t> </a:t>
            </a:r>
            <a:r>
              <a:rPr lang="es-ES" sz="1200" b="0" i="0" u="none" strike="noStrike" dirty="0" err="1">
                <a:solidFill>
                  <a:prstClr val="black"/>
                </a:solidFill>
                <a:latin typeface="Lohit Devanagari"/>
              </a:rPr>
              <a:t>sisters</a:t>
            </a:r>
            <a:r>
              <a:rPr lang="es-ES" sz="1200" b="0" i="0" u="none" strike="noStrike" dirty="0">
                <a:solidFill>
                  <a:prstClr val="black"/>
                </a:solidFill>
                <a:latin typeface="Lohit Devanagari"/>
              </a:rPr>
              <a:t> of </a:t>
            </a:r>
            <a:r>
              <a:rPr lang="es-ES" sz="1200" b="0" i="0" u="none" strike="noStrike" dirty="0" err="1">
                <a:solidFill>
                  <a:prstClr val="black"/>
                </a:solidFill>
                <a:latin typeface="Lohit Devanagari"/>
              </a:rPr>
              <a:t>plants</a:t>
            </a:r>
            <a:endParaRPr lang="en-US" sz="1200" b="1" i="0" u="none" strike="noStrike" baseline="0" dirty="0">
              <a:solidFill>
                <a:prstClr val="black"/>
              </a:solidFill>
              <a:latin typeface="Lohit Devanagari"/>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41</a:t>
            </a:fld>
            <a:endParaRPr lang="es-ES"/>
          </a:p>
        </p:txBody>
      </p:sp>
    </p:spTree>
    <p:extLst>
      <p:ext uri="{BB962C8B-B14F-4D97-AF65-F5344CB8AC3E}">
        <p14:creationId xmlns:p14="http://schemas.microsoft.com/office/powerpoint/2010/main" val="2992361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0"/>
            <a:r>
              <a:rPr lang="es-ES" sz="1200" b="0" i="0" u="none" strike="noStrike" dirty="0">
                <a:solidFill>
                  <a:prstClr val="black"/>
                </a:solidFill>
                <a:latin typeface="Lohit Devanagari"/>
              </a:rPr>
              <a:t>and </a:t>
            </a:r>
            <a:r>
              <a:rPr lang="en-US" sz="1200" b="0" i="1" u="none" strike="noStrike" baseline="0" dirty="0">
                <a:solidFill>
                  <a:prstClr val="black"/>
                </a:solidFill>
                <a:latin typeface="Liberation Sans" panose="020B0604020202020204" pitchFamily="34" charset="0"/>
              </a:rPr>
              <a:t>Ostreococcus tauri</a:t>
            </a:r>
            <a:r>
              <a:rPr lang="en-US" sz="1200" b="0" i="0" u="none" strike="noStrike" baseline="0" dirty="0">
                <a:solidFill>
                  <a:prstClr val="black"/>
                </a:solidFill>
                <a:latin typeface="Lohit Devanagari"/>
              </a:rPr>
              <a:t> could be considered the eldest sister of the complete green lineage. so the molecular systems that are characterized in </a:t>
            </a:r>
            <a:r>
              <a:rPr lang="en-US" sz="1200" b="0" i="0" u="none" strike="noStrike" baseline="0" dirty="0" err="1">
                <a:solidFill>
                  <a:prstClr val="black"/>
                </a:solidFill>
                <a:latin typeface="Lohit Devanagari"/>
              </a:rPr>
              <a:t>ostreococcus</a:t>
            </a:r>
            <a:r>
              <a:rPr lang="en-US" sz="1200" b="0" i="0" u="none" strike="noStrike" baseline="0" dirty="0">
                <a:solidFill>
                  <a:prstClr val="black"/>
                </a:solidFill>
                <a:latin typeface="Lohit Devanagari"/>
              </a:rPr>
              <a:t> could be more easily extrapolated to other organisms in the green lineage.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42</a:t>
            </a:fld>
            <a:endParaRPr lang="es-ES"/>
          </a:p>
        </p:txBody>
      </p:sp>
    </p:spTree>
    <p:extLst>
      <p:ext uri="{BB962C8B-B14F-4D97-AF65-F5344CB8AC3E}">
        <p14:creationId xmlns:p14="http://schemas.microsoft.com/office/powerpoint/2010/main" val="1036127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solidFill>
                  <a:prstClr val="black"/>
                </a:solidFill>
                <a:latin typeface="Liberation Sans" panose="020B0604020202020204" pitchFamily="34" charset="0"/>
              </a:rPr>
              <a:t>Apart</a:t>
            </a:r>
            <a:r>
              <a:rPr lang="es-ES" sz="1800" b="0" i="0" u="none" strike="noStrike" baseline="0" dirty="0">
                <a:solidFill>
                  <a:prstClr val="black"/>
                </a:solidFill>
                <a:latin typeface="Liberation Sans" panose="020B0604020202020204" pitchFamily="34" charset="0"/>
              </a:rPr>
              <a:t> </a:t>
            </a:r>
            <a:r>
              <a:rPr lang="es-ES" sz="1800" b="0" i="0" u="none" strike="noStrike" baseline="0" dirty="0" err="1">
                <a:solidFill>
                  <a:prstClr val="black"/>
                </a:solidFill>
                <a:latin typeface="Liberation Sans" panose="020B0604020202020204" pitchFamily="34" charset="0"/>
              </a:rPr>
              <a:t>from</a:t>
            </a:r>
            <a:r>
              <a:rPr lang="es-ES" sz="1800" b="0" i="0" u="none" strike="noStrike" baseline="0" dirty="0">
                <a:solidFill>
                  <a:prstClr val="black"/>
                </a:solidFill>
                <a:latin typeface="Liberation Sans" panose="020B0604020202020204" pitchFamily="34" charset="0"/>
              </a:rPr>
              <a:t> </a:t>
            </a:r>
            <a:r>
              <a:rPr lang="es-ES" sz="1800" b="0" i="0" u="none" strike="noStrike" baseline="0" dirty="0" err="1">
                <a:solidFill>
                  <a:prstClr val="black"/>
                </a:solidFill>
                <a:latin typeface="Liberation Sans" panose="020B0604020202020204" pitchFamily="34" charset="0"/>
              </a:rPr>
              <a:t>that</a:t>
            </a:r>
            <a:r>
              <a:rPr lang="es-ES" sz="1800" b="0" i="0" u="none" strike="noStrike" baseline="0" dirty="0">
                <a:solidFill>
                  <a:prstClr val="black"/>
                </a:solidFill>
                <a:latin typeface="Liberation Sans" panose="020B0604020202020204" pitchFamily="34" charset="0"/>
              </a:rPr>
              <a:t>, Ostreococcus </a:t>
            </a:r>
            <a:r>
              <a:rPr lang="es-ES" sz="1800" b="0" i="0" u="none" strike="noStrike" baseline="0" dirty="0" err="1">
                <a:solidFill>
                  <a:prstClr val="black"/>
                </a:solidFill>
                <a:latin typeface="Liberation Sans" panose="020B0604020202020204" pitchFamily="34" charset="0"/>
              </a:rPr>
              <a:t>is</a:t>
            </a:r>
            <a:r>
              <a:rPr lang="es-ES" sz="1800" b="0" i="0" u="none" strike="noStrike" baseline="0" dirty="0">
                <a:solidFill>
                  <a:prstClr val="black"/>
                </a:solidFill>
                <a:latin typeface="Liberation Sans" panose="020B0604020202020204" pitchFamily="34" charset="0"/>
              </a:rPr>
              <a:t> </a:t>
            </a:r>
            <a:r>
              <a:rPr lang="es-ES" sz="1800" b="0" i="0" u="none" strike="noStrike" baseline="0" dirty="0" err="1">
                <a:solidFill>
                  <a:prstClr val="black"/>
                </a:solidFill>
                <a:latin typeface="Liberation Sans" panose="020B0604020202020204" pitchFamily="34" charset="0"/>
              </a:rPr>
              <a:t>also</a:t>
            </a:r>
            <a:r>
              <a:rPr lang="es-ES" sz="1800" b="0" i="0" u="none" strike="noStrike" baseline="0" dirty="0">
                <a:solidFill>
                  <a:prstClr val="black"/>
                </a:solidFill>
                <a:latin typeface="Liberation Sans" panose="020B0604020202020204" pitchFamily="34" charset="0"/>
              </a:rPr>
              <a:t> </a:t>
            </a:r>
            <a:r>
              <a:rPr lang="es-ES" sz="1800" b="0" i="0" u="none" strike="noStrike" baseline="0" dirty="0" err="1">
                <a:solidFill>
                  <a:prstClr val="black"/>
                </a:solidFill>
                <a:latin typeface="Liberation Sans" panose="020B0604020202020204" pitchFamily="34" charset="0"/>
              </a:rPr>
              <a:t>interesting</a:t>
            </a:r>
            <a:r>
              <a:rPr lang="es-ES" sz="1800" b="0" i="0" u="none" strike="noStrike" baseline="0" dirty="0">
                <a:solidFill>
                  <a:prstClr val="black"/>
                </a:solidFill>
                <a:latin typeface="Liberation Sans" panose="020B0604020202020204" pitchFamily="34" charset="0"/>
              </a:rPr>
              <a:t> </a:t>
            </a:r>
            <a:r>
              <a:rPr lang="es-ES" sz="1800" b="0" i="0" u="none" strike="noStrike" baseline="0" dirty="0" err="1">
                <a:solidFill>
                  <a:prstClr val="black"/>
                </a:solidFill>
                <a:latin typeface="Liberation Sans" panose="020B0604020202020204" pitchFamily="34" charset="0"/>
              </a:rPr>
              <a:t>because</a:t>
            </a:r>
            <a:r>
              <a:rPr lang="es-ES" sz="1800" b="0" i="0" u="none" strike="noStrike" baseline="0" dirty="0">
                <a:solidFill>
                  <a:prstClr val="black"/>
                </a:solidFill>
                <a:latin typeface="Liberation Sans" panose="020B0604020202020204" pitchFamily="34" charset="0"/>
              </a:rPr>
              <a:t> </a:t>
            </a:r>
            <a:r>
              <a:rPr lang="es-ES" sz="1800" b="0" i="0" u="none" strike="noStrike" baseline="0" dirty="0" err="1">
                <a:solidFill>
                  <a:prstClr val="black"/>
                </a:solidFill>
                <a:latin typeface="Liberation Sans" panose="020B0604020202020204" pitchFamily="34" charset="0"/>
              </a:rPr>
              <a:t>its</a:t>
            </a:r>
            <a:r>
              <a:rPr lang="es-ES" sz="1800" b="0" i="0" u="none" strike="noStrike" baseline="0" dirty="0">
                <a:solidFill>
                  <a:prstClr val="black"/>
                </a:solidFill>
                <a:latin typeface="Liberation Sans" panose="020B0604020202020204" pitchFamily="34" charset="0"/>
              </a:rPr>
              <a:t> simple </a:t>
            </a:r>
            <a:r>
              <a:rPr lang="es-ES" sz="1800" b="0" i="0" u="none" strike="noStrike" baseline="0" dirty="0" err="1">
                <a:solidFill>
                  <a:prstClr val="black"/>
                </a:solidFill>
                <a:latin typeface="Liberation Sans" panose="020B0604020202020204" pitchFamily="34" charset="0"/>
              </a:rPr>
              <a:t>cell</a:t>
            </a:r>
            <a:r>
              <a:rPr lang="es-ES" sz="1800" b="0" i="0" u="none" strike="noStrike" baseline="0" dirty="0">
                <a:solidFill>
                  <a:prstClr val="black"/>
                </a:solidFill>
                <a:latin typeface="Liberation Sans" panose="020B0604020202020204" pitchFamily="34" charset="0"/>
              </a:rPr>
              <a:t> </a:t>
            </a:r>
            <a:r>
              <a:rPr lang="es-ES" sz="1800" b="0" i="0" u="none" strike="noStrike" baseline="0" dirty="0" err="1">
                <a:solidFill>
                  <a:prstClr val="black"/>
                </a:solidFill>
                <a:latin typeface="Liberation Sans" panose="020B0604020202020204" pitchFamily="34" charset="0"/>
              </a:rPr>
              <a:t>structure</a:t>
            </a:r>
            <a:r>
              <a:rPr lang="es-ES" sz="1800" b="0" i="0" u="none" strike="noStrike" baseline="0" dirty="0">
                <a:solidFill>
                  <a:prstClr val="black"/>
                </a:solidFill>
                <a:latin typeface="Liberation Sans" panose="020B0604020202020204" pitchFamily="34" charset="0"/>
              </a:rPr>
              <a:t> .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43</a:t>
            </a:fld>
            <a:endParaRPr lang="es-ES"/>
          </a:p>
        </p:txBody>
      </p:sp>
    </p:spTree>
    <p:extLst>
      <p:ext uri="{BB962C8B-B14F-4D97-AF65-F5344CB8AC3E}">
        <p14:creationId xmlns:p14="http://schemas.microsoft.com/office/powerpoint/2010/main" val="3095310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solidFill>
                  <a:prstClr val="black"/>
                </a:solidFill>
                <a:latin typeface="Liberation Sans" panose="020B0604020202020204" pitchFamily="34" charset="0"/>
              </a:rPr>
              <a:t>It</a:t>
            </a:r>
            <a:r>
              <a:rPr lang="es-ES" sz="1800" b="0" i="0" u="none" strike="noStrike" baseline="0" dirty="0">
                <a:solidFill>
                  <a:prstClr val="black"/>
                </a:solidFill>
                <a:latin typeface="Liberation Sans" panose="020B0604020202020204" pitchFamily="34" charset="0"/>
              </a:rPr>
              <a:t> </a:t>
            </a:r>
            <a:r>
              <a:rPr lang="es-ES" sz="1800" b="0" i="0" u="none" strike="noStrike" baseline="0" dirty="0" err="1">
                <a:solidFill>
                  <a:prstClr val="black"/>
                </a:solidFill>
                <a:latin typeface="Liberation Sans" panose="020B0604020202020204" pitchFamily="34" charset="0"/>
              </a:rPr>
              <a:t>is</a:t>
            </a:r>
            <a:r>
              <a:rPr lang="es-ES" sz="1800" b="0" i="0" u="none" strike="noStrike" baseline="0" dirty="0">
                <a:solidFill>
                  <a:prstClr val="black"/>
                </a:solidFill>
                <a:latin typeface="Liberation Sans" panose="020B0604020202020204" pitchFamily="34" charset="0"/>
              </a:rPr>
              <a:t> </a:t>
            </a:r>
            <a:r>
              <a:rPr lang="es-ES" sz="1800" b="0" i="0" u="none" strike="noStrike" baseline="0" dirty="0" err="1">
                <a:solidFill>
                  <a:prstClr val="black"/>
                </a:solidFill>
                <a:latin typeface="Liberation Sans" panose="020B0604020202020204" pitchFamily="34" charset="0"/>
              </a:rPr>
              <a:t>the</a:t>
            </a:r>
            <a:r>
              <a:rPr lang="es-ES" sz="1800" b="0" i="0" u="none" strike="noStrike" baseline="0" dirty="0">
                <a:solidFill>
                  <a:prstClr val="black"/>
                </a:solidFill>
                <a:latin typeface="Liberation Sans" panose="020B0604020202020204" pitchFamily="34" charset="0"/>
              </a:rPr>
              <a:t> </a:t>
            </a:r>
            <a:r>
              <a:rPr lang="es-ES" sz="1800" b="0" i="0" u="none" strike="noStrike" baseline="0" dirty="0" err="1">
                <a:solidFill>
                  <a:prstClr val="black"/>
                </a:solidFill>
                <a:latin typeface="Liberation Sans" panose="020B0604020202020204" pitchFamily="34" charset="0"/>
              </a:rPr>
              <a:t>smallest</a:t>
            </a:r>
            <a:r>
              <a:rPr lang="es-ES" sz="1800" b="0" i="0" u="none" strike="noStrike" baseline="0" dirty="0">
                <a:solidFill>
                  <a:prstClr val="black"/>
                </a:solidFill>
                <a:latin typeface="Liberation Sans" panose="020B0604020202020204" pitchFamily="34" charset="0"/>
              </a:rPr>
              <a:t> </a:t>
            </a:r>
            <a:r>
              <a:rPr lang="es-ES" sz="1800" b="0" i="0" u="none" strike="noStrike" baseline="0" dirty="0">
                <a:solidFill>
                  <a:prstClr val="black"/>
                </a:solidFill>
                <a:latin typeface="Lohit Devanagari"/>
              </a:rPr>
              <a:t>free living </a:t>
            </a:r>
            <a:r>
              <a:rPr lang="es-ES" sz="1800" b="0" i="0" u="none" strike="noStrike" baseline="0" dirty="0" err="1">
                <a:solidFill>
                  <a:prstClr val="black"/>
                </a:solidFill>
                <a:latin typeface="Lohit Devanagari"/>
              </a:rPr>
              <a:t>eukariote</a:t>
            </a:r>
            <a:r>
              <a:rPr lang="es-ES" sz="1800" b="0" i="0" u="none" strike="noStrike" baseline="0" dirty="0">
                <a:solidFill>
                  <a:prstClr val="black"/>
                </a:solidFill>
                <a:latin typeface="Lohit Devanagari"/>
              </a:rPr>
              <a:t> </a:t>
            </a:r>
            <a:r>
              <a:rPr lang="es-ES" sz="1800" b="0" i="0" u="none" strike="noStrike" baseline="0" dirty="0" err="1">
                <a:solidFill>
                  <a:prstClr val="black"/>
                </a:solidFill>
                <a:latin typeface="Lohit Devanagari"/>
              </a:rPr>
              <a:t>known</a:t>
            </a:r>
            <a:r>
              <a:rPr lang="es-ES" sz="1800" b="0" i="0" u="none" strike="noStrike" baseline="0" dirty="0">
                <a:solidFill>
                  <a:prstClr val="black"/>
                </a:solidFill>
                <a:latin typeface="Lohit Devanagari"/>
              </a:rPr>
              <a:t> </a:t>
            </a:r>
            <a:r>
              <a:rPr lang="es-ES" sz="1800" b="0" i="0" u="none" strike="noStrike" baseline="0" dirty="0" err="1">
                <a:solidFill>
                  <a:prstClr val="black"/>
                </a:solidFill>
                <a:latin typeface="Lohit Devanagari"/>
              </a:rPr>
              <a:t>to</a:t>
            </a:r>
            <a:r>
              <a:rPr lang="es-ES" sz="1800" b="0" i="0" u="none" strike="noStrike" baseline="0" dirty="0">
                <a:solidFill>
                  <a:prstClr val="black"/>
                </a:solidFill>
                <a:latin typeface="Lohit Devanagari"/>
              </a:rPr>
              <a:t> date</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44</a:t>
            </a:fld>
            <a:endParaRPr lang="es-ES"/>
          </a:p>
        </p:txBody>
      </p:sp>
    </p:spTree>
    <p:extLst>
      <p:ext uri="{BB962C8B-B14F-4D97-AF65-F5344CB8AC3E}">
        <p14:creationId xmlns:p14="http://schemas.microsoft.com/office/powerpoint/2010/main" val="324609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prstClr val="black"/>
                </a:solidFill>
                <a:latin typeface="Lohit Devanagari"/>
              </a:rPr>
              <a:t>and </a:t>
            </a:r>
            <a:r>
              <a:rPr lang="es-ES" sz="1800" b="0" i="0" u="none" strike="noStrike" baseline="0" dirty="0" err="1">
                <a:solidFill>
                  <a:prstClr val="black"/>
                </a:solidFill>
                <a:latin typeface="Lohit Devanagari"/>
              </a:rPr>
              <a:t>it</a:t>
            </a:r>
            <a:r>
              <a:rPr lang="es-ES" sz="1800" b="0" i="0" u="none" strike="noStrike" baseline="0" dirty="0">
                <a:solidFill>
                  <a:prstClr val="black"/>
                </a:solidFill>
                <a:latin typeface="Lohit Devanagari"/>
              </a:rPr>
              <a:t> </a:t>
            </a:r>
            <a:r>
              <a:rPr lang="es-ES" sz="1800" b="0" i="0" u="none" strike="noStrike" baseline="0" dirty="0" err="1">
                <a:solidFill>
                  <a:prstClr val="black"/>
                </a:solidFill>
                <a:latin typeface="Lohit Devanagari"/>
              </a:rPr>
              <a:t>only</a:t>
            </a:r>
            <a:r>
              <a:rPr lang="es-ES" sz="1800" b="0" i="0" u="none" strike="noStrike" baseline="0" dirty="0">
                <a:solidFill>
                  <a:prstClr val="black"/>
                </a:solidFill>
                <a:latin typeface="Lohit Devanagari"/>
              </a:rPr>
              <a:t> </a:t>
            </a:r>
            <a:r>
              <a:rPr lang="es-ES" sz="1800" b="0" i="0" u="none" strike="noStrike" baseline="0" dirty="0" err="1">
                <a:solidFill>
                  <a:prstClr val="black"/>
                </a:solidFill>
                <a:latin typeface="Lohit Devanagari"/>
              </a:rPr>
              <a:t>present</a:t>
            </a:r>
            <a:r>
              <a:rPr lang="es-ES" sz="1800" b="0" i="0" u="none" strike="noStrike" baseline="0" dirty="0">
                <a:solidFill>
                  <a:prstClr val="black"/>
                </a:solidFill>
                <a:latin typeface="Lohit Devanagari"/>
              </a:rPr>
              <a:t> </a:t>
            </a:r>
            <a:r>
              <a:rPr lang="es-ES" sz="1800" b="0" i="0" u="none" strike="noStrike" baseline="0" dirty="0" err="1">
                <a:solidFill>
                  <a:prstClr val="black"/>
                </a:solidFill>
                <a:latin typeface="Lohit Devanagari"/>
              </a:rPr>
              <a:t>one</a:t>
            </a:r>
            <a:r>
              <a:rPr lang="es-ES" sz="1800" b="0" i="0" u="none" strike="noStrike" baseline="0" dirty="0">
                <a:solidFill>
                  <a:prstClr val="black"/>
                </a:solidFill>
                <a:latin typeface="Lohit Devanagari"/>
              </a:rPr>
              <a:t> </a:t>
            </a:r>
            <a:r>
              <a:rPr lang="es-ES" sz="1800" b="0" i="0" u="none" strike="noStrike" baseline="0" dirty="0" err="1">
                <a:solidFill>
                  <a:prstClr val="black"/>
                </a:solidFill>
                <a:latin typeface="Lohit Devanagari"/>
              </a:rPr>
              <a:t>chloroplast</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45</a:t>
            </a:fld>
            <a:endParaRPr lang="es-ES"/>
          </a:p>
        </p:txBody>
      </p:sp>
    </p:spTree>
    <p:extLst>
      <p:ext uri="{BB962C8B-B14F-4D97-AF65-F5344CB8AC3E}">
        <p14:creationId xmlns:p14="http://schemas.microsoft.com/office/powerpoint/2010/main" val="1455048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solidFill>
                  <a:prstClr val="black"/>
                </a:solidFill>
                <a:latin typeface="Lohit Devanagari"/>
              </a:rPr>
              <a:t>One</a:t>
            </a:r>
            <a:r>
              <a:rPr lang="es-ES" sz="1800" b="0" i="0" u="none" strike="noStrike" baseline="0" dirty="0">
                <a:solidFill>
                  <a:prstClr val="black"/>
                </a:solidFill>
                <a:latin typeface="Lohit Devanagari"/>
              </a:rPr>
              <a:t> mitocondria</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46</a:t>
            </a:fld>
            <a:endParaRPr lang="es-ES"/>
          </a:p>
        </p:txBody>
      </p:sp>
    </p:spTree>
    <p:extLst>
      <p:ext uri="{BB962C8B-B14F-4D97-AF65-F5344CB8AC3E}">
        <p14:creationId xmlns:p14="http://schemas.microsoft.com/office/powerpoint/2010/main" val="3796489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prstClr val="black"/>
                </a:solidFill>
                <a:latin typeface="Lohit Devanagari"/>
              </a:rPr>
              <a:t>and </a:t>
            </a:r>
            <a:r>
              <a:rPr lang="es-ES" sz="1800" b="0" i="0" u="none" strike="noStrike" baseline="0" dirty="0" err="1">
                <a:solidFill>
                  <a:prstClr val="black"/>
                </a:solidFill>
                <a:latin typeface="Lohit Devanagari"/>
              </a:rPr>
              <a:t>the</a:t>
            </a:r>
            <a:r>
              <a:rPr lang="es-ES" sz="1800" b="0" i="0" u="none" strike="noStrike" baseline="0" dirty="0">
                <a:solidFill>
                  <a:prstClr val="black"/>
                </a:solidFill>
                <a:latin typeface="Lohit Devanagari"/>
              </a:rPr>
              <a:t> </a:t>
            </a:r>
            <a:r>
              <a:rPr lang="es-ES" sz="1800" b="0" i="0" u="none" strike="noStrike" baseline="0" dirty="0" err="1">
                <a:solidFill>
                  <a:prstClr val="black"/>
                </a:solidFill>
                <a:latin typeface="Lohit Devanagari"/>
              </a:rPr>
              <a:t>rest</a:t>
            </a:r>
            <a:r>
              <a:rPr lang="es-ES" sz="1800" b="0" i="0" u="none" strike="noStrike" baseline="0" dirty="0">
                <a:solidFill>
                  <a:prstClr val="black"/>
                </a:solidFill>
                <a:latin typeface="Lohit Devanagari"/>
              </a:rPr>
              <a:t> of </a:t>
            </a:r>
            <a:r>
              <a:rPr lang="es-ES" sz="1800" b="0" i="0" u="none" strike="noStrike" baseline="0" dirty="0" err="1">
                <a:solidFill>
                  <a:prstClr val="black"/>
                </a:solidFill>
                <a:latin typeface="Lohit Devanagari"/>
              </a:rPr>
              <a:t>basic</a:t>
            </a:r>
            <a:r>
              <a:rPr lang="es-ES" sz="1800" b="0" i="0" u="none" strike="noStrike" baseline="0" dirty="0">
                <a:solidFill>
                  <a:prstClr val="black"/>
                </a:solidFill>
                <a:latin typeface="Lohit Devanagari"/>
              </a:rPr>
              <a:t> </a:t>
            </a:r>
            <a:r>
              <a:rPr lang="es-ES" sz="1800" b="0" i="0" u="none" strike="noStrike" baseline="0" dirty="0" err="1">
                <a:solidFill>
                  <a:prstClr val="black"/>
                </a:solidFill>
                <a:latin typeface="Lohit Devanagari"/>
              </a:rPr>
              <a:t>organella</a:t>
            </a:r>
            <a:r>
              <a:rPr lang="es-ES" sz="1800" b="0" i="0" u="none" strike="noStrike" baseline="0" dirty="0">
                <a:solidFill>
                  <a:prstClr val="black"/>
                </a:solidFill>
                <a:latin typeface="Lohit Devanagari"/>
              </a:rPr>
              <a:t>, </a:t>
            </a:r>
            <a:r>
              <a:rPr lang="es-ES" sz="1800" b="0" i="0" u="none" strike="noStrike" baseline="0" dirty="0" err="1">
                <a:solidFill>
                  <a:prstClr val="black"/>
                </a:solidFill>
                <a:latin typeface="Lohit Devanagari"/>
              </a:rPr>
              <a:t>leaving</a:t>
            </a:r>
            <a:r>
              <a:rPr lang="es-ES" sz="1800" b="0" i="0" u="none" strike="noStrike" baseline="0" dirty="0">
                <a:solidFill>
                  <a:prstClr val="black"/>
                </a:solidFill>
                <a:latin typeface="Lohit Devanagari"/>
              </a:rPr>
              <a:t> </a:t>
            </a:r>
            <a:r>
              <a:rPr lang="es-ES" sz="1800" b="0" i="0" u="none" strike="noStrike" baseline="0" dirty="0" err="1">
                <a:solidFill>
                  <a:prstClr val="black"/>
                </a:solidFill>
                <a:latin typeface="Lohit Devanagari"/>
              </a:rPr>
              <a:t>almost</a:t>
            </a:r>
            <a:r>
              <a:rPr lang="es-ES" sz="1800" b="0" i="0" u="none" strike="noStrike" baseline="0" dirty="0">
                <a:solidFill>
                  <a:prstClr val="black"/>
                </a:solidFill>
                <a:latin typeface="Lohit Devanagari"/>
              </a:rPr>
              <a:t> no </a:t>
            </a:r>
            <a:r>
              <a:rPr lang="es-ES" sz="1800" b="0" i="0" u="none" strike="noStrike" baseline="0" dirty="0" err="1">
                <a:solidFill>
                  <a:prstClr val="black"/>
                </a:solidFill>
                <a:latin typeface="Lohit Devanagari"/>
              </a:rPr>
              <a:t>citoplasmatic</a:t>
            </a:r>
            <a:r>
              <a:rPr lang="es-ES" sz="1800" b="0" i="0" u="none" strike="noStrike" baseline="0" dirty="0">
                <a:solidFill>
                  <a:prstClr val="black"/>
                </a:solidFill>
                <a:latin typeface="Lohit Devanagari"/>
              </a:rPr>
              <a:t> free </a:t>
            </a:r>
            <a:r>
              <a:rPr lang="es-ES" sz="1800" b="0" i="0" u="none" strike="noStrike" baseline="0" dirty="0" err="1">
                <a:solidFill>
                  <a:prstClr val="black"/>
                </a:solidFill>
                <a:latin typeface="Lohit Devanagari"/>
              </a:rPr>
              <a:t>space</a:t>
            </a:r>
            <a:r>
              <a:rPr lang="es-ES" sz="1800" b="0" i="0" u="none" strike="noStrike" baseline="0" dirty="0">
                <a:solidFill>
                  <a:prstClr val="black"/>
                </a:solidFill>
                <a:latin typeface="Lohit Devanagari"/>
              </a:rPr>
              <a:t>.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47</a:t>
            </a:fld>
            <a:endParaRPr lang="es-ES"/>
          </a:p>
        </p:txBody>
      </p:sp>
    </p:spTree>
    <p:extLst>
      <p:ext uri="{BB962C8B-B14F-4D97-AF65-F5344CB8AC3E}">
        <p14:creationId xmlns:p14="http://schemas.microsoft.com/office/powerpoint/2010/main" val="2869443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solidFill>
                  <a:prstClr val="black"/>
                </a:solidFill>
                <a:latin typeface="Lohit Devanagari"/>
              </a:rPr>
              <a:t>However</a:t>
            </a:r>
            <a:r>
              <a:rPr lang="es-ES" sz="1800" b="0" i="0" u="none" strike="noStrike" baseline="0" dirty="0">
                <a:solidFill>
                  <a:prstClr val="black"/>
                </a:solidFill>
                <a:latin typeface="Lohit Devanagari"/>
              </a:rPr>
              <a:t>, in </a:t>
            </a:r>
            <a:r>
              <a:rPr lang="es-ES" sz="1800" b="0" i="0" u="none" strike="noStrike" baseline="0" dirty="0" err="1">
                <a:solidFill>
                  <a:prstClr val="black"/>
                </a:solidFill>
                <a:latin typeface="Lohit Devanagari"/>
              </a:rPr>
              <a:t>spite</a:t>
            </a:r>
            <a:r>
              <a:rPr lang="es-ES" sz="1800" b="0" i="0" u="none" strike="noStrike" baseline="0" dirty="0">
                <a:solidFill>
                  <a:prstClr val="black"/>
                </a:solidFill>
                <a:latin typeface="Lohit Devanagari"/>
              </a:rPr>
              <a:t> of </a:t>
            </a:r>
            <a:r>
              <a:rPr lang="es-ES" sz="1800" b="0" i="0" u="none" strike="noStrike" baseline="0" dirty="0" err="1">
                <a:solidFill>
                  <a:prstClr val="black"/>
                </a:solidFill>
                <a:latin typeface="Lohit Devanagari"/>
              </a:rPr>
              <a:t>its</a:t>
            </a:r>
            <a:r>
              <a:rPr lang="es-ES" sz="1800" b="0" i="0" u="none" strike="noStrike" baseline="0" dirty="0">
                <a:solidFill>
                  <a:prstClr val="black"/>
                </a:solidFill>
                <a:latin typeface="Lohit Devanagari"/>
              </a:rPr>
              <a:t> </a:t>
            </a:r>
            <a:r>
              <a:rPr lang="es-ES" sz="1800" b="0" i="0" u="none" strike="noStrike" baseline="0" dirty="0" err="1">
                <a:solidFill>
                  <a:prstClr val="black"/>
                </a:solidFill>
                <a:latin typeface="Lohit Devanagari"/>
              </a:rPr>
              <a:t>reduced</a:t>
            </a:r>
            <a:r>
              <a:rPr lang="es-ES" sz="1800" b="0" i="0" u="none" strike="noStrike" baseline="0" dirty="0">
                <a:solidFill>
                  <a:prstClr val="black"/>
                </a:solidFill>
                <a:latin typeface="Lohit Devanagari"/>
              </a:rPr>
              <a:t> size, </a:t>
            </a:r>
            <a:r>
              <a:rPr lang="en-US" sz="1800" b="0" i="0" u="none" strike="noStrike" baseline="0" dirty="0">
                <a:latin typeface="LiberationSerif-Regular"/>
              </a:rPr>
              <a:t>its contribution to marine phytoplankton is crucial in a wide range of oceans and seas all over the world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48</a:t>
            </a:fld>
            <a:endParaRPr lang="es-ES"/>
          </a:p>
        </p:txBody>
      </p:sp>
    </p:spTree>
    <p:extLst>
      <p:ext uri="{BB962C8B-B14F-4D97-AF65-F5344CB8AC3E}">
        <p14:creationId xmlns:p14="http://schemas.microsoft.com/office/powerpoint/2010/main" val="3685196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solidFill>
                  <a:prstClr val="black"/>
                </a:solidFill>
                <a:latin typeface="Liberation Sans" panose="020B0604020202020204" pitchFamily="34" charset="0"/>
              </a:rPr>
              <a:t>In addition, nowadays the small genome of Ostreococcus is full sequenced is fully sequenced and annotated</a:t>
            </a:r>
            <a:r>
              <a:rPr lang="en-US" sz="1800" b="0" i="0" u="none" strike="noStrike" baseline="0" dirty="0">
                <a:solidFill>
                  <a:prstClr val="black"/>
                </a:solidFill>
                <a:latin typeface="Lohit Devanagar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prstClr val="black"/>
              </a:solidFill>
              <a:latin typeface="Lohit Devanagari"/>
            </a:endParaRPr>
          </a:p>
          <a:p>
            <a:pPr marR="0"/>
            <a:r>
              <a:rPr lang="en-US" sz="1800" b="0" i="0" u="none" strike="noStrike" baseline="0" dirty="0">
                <a:solidFill>
                  <a:prstClr val="black"/>
                </a:solidFill>
                <a:latin typeface="Lohit Devanagari"/>
              </a:rPr>
              <a:t>PREGUNTA POR LA NUEVA? </a:t>
            </a:r>
            <a:r>
              <a:rPr lang="en-US" sz="1800" b="0" i="0" u="none" strike="noStrike" baseline="0" dirty="0" err="1">
                <a:solidFill>
                  <a:prstClr val="black"/>
                </a:solidFill>
                <a:latin typeface="Lohit Devanagari"/>
              </a:rPr>
              <a:t>Nuevas</a:t>
            </a:r>
            <a:r>
              <a:rPr lang="en-US" sz="1800" b="0" i="0" u="none" strike="noStrike" baseline="0" dirty="0">
                <a:solidFill>
                  <a:prstClr val="black"/>
                </a:solidFill>
                <a:latin typeface="Lohit Devanagari"/>
              </a:rPr>
              <a:t> versions del </a:t>
            </a:r>
            <a:r>
              <a:rPr lang="en-US" sz="1800" b="0" i="0" u="none" strike="noStrike" baseline="0" dirty="0" err="1">
                <a:solidFill>
                  <a:prstClr val="black"/>
                </a:solidFill>
                <a:latin typeface="Lohit Devanagari"/>
              </a:rPr>
              <a:t>genoma</a:t>
            </a:r>
            <a:r>
              <a:rPr lang="en-US" sz="1800" b="0" i="0" u="none" strike="noStrike" baseline="0" dirty="0">
                <a:solidFill>
                  <a:prstClr val="black"/>
                </a:solidFill>
                <a:latin typeface="Lohit Devanagari"/>
              </a:rPr>
              <a:t> con 13mb 7668 genes y 147 FT </a:t>
            </a:r>
          </a:p>
          <a:p>
            <a:pPr marR="0"/>
            <a:endParaRPr lang="en-US" sz="1800" b="0" i="0" u="none" strike="noStrike" baseline="0" dirty="0">
              <a:solidFill>
                <a:prstClr val="black"/>
              </a:solidFill>
              <a:latin typeface="Lohit Devanagari"/>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49</a:t>
            </a:fld>
            <a:endParaRPr lang="es-ES"/>
          </a:p>
        </p:txBody>
      </p:sp>
    </p:spTree>
    <p:extLst>
      <p:ext uri="{BB962C8B-B14F-4D97-AF65-F5344CB8AC3E}">
        <p14:creationId xmlns:p14="http://schemas.microsoft.com/office/powerpoint/2010/main" val="3306341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0D0D0D"/>
                </a:solidFill>
                <a:effectLst/>
                <a:latin typeface="Söhne"/>
              </a:rPr>
              <a:t>and each objective will be approached in the different chapters included in the Results section. </a:t>
            </a:r>
          </a:p>
          <a:p>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5</a:t>
            </a:fld>
            <a:endParaRPr lang="es-ES"/>
          </a:p>
        </p:txBody>
      </p:sp>
    </p:spTree>
    <p:extLst>
      <p:ext uri="{BB962C8B-B14F-4D97-AF65-F5344CB8AC3E}">
        <p14:creationId xmlns:p14="http://schemas.microsoft.com/office/powerpoint/2010/main" val="3285608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prstClr val="black"/>
                </a:solidFill>
                <a:latin typeface="Lohit Devanagari"/>
              </a:rPr>
              <a:t>Its simplicity is easily observed when its genome features are compared with other microalgae.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prstClr val="black"/>
              </a:solidFill>
              <a:latin typeface="Lohit Devanagari"/>
            </a:endParaRPr>
          </a:p>
          <a:p>
            <a:pPr marR="0"/>
            <a:endParaRPr lang="en-US" sz="1800" b="0" i="0" u="none" strike="noStrike" baseline="0" dirty="0">
              <a:solidFill>
                <a:prstClr val="black"/>
              </a:solidFill>
              <a:latin typeface="Lohit Devanagari"/>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50</a:t>
            </a:fld>
            <a:endParaRPr lang="es-ES"/>
          </a:p>
        </p:txBody>
      </p:sp>
    </p:spTree>
    <p:extLst>
      <p:ext uri="{BB962C8B-B14F-4D97-AF65-F5344CB8AC3E}">
        <p14:creationId xmlns:p14="http://schemas.microsoft.com/office/powerpoint/2010/main" val="2160949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1" u="none" strike="noStrike" baseline="0" dirty="0">
                <a:solidFill>
                  <a:prstClr val="black"/>
                </a:solidFill>
                <a:latin typeface="Lohit Devanagari"/>
              </a:rPr>
              <a:t>Ostreococcus</a:t>
            </a:r>
            <a:r>
              <a:rPr lang="en-US" sz="1800" b="0" i="0" u="none" strike="noStrike" baseline="0" dirty="0">
                <a:solidFill>
                  <a:prstClr val="black"/>
                </a:solidFill>
                <a:latin typeface="Lohit Devanagari"/>
              </a:rPr>
              <a:t> present around 8000 protein coding genes, which makes this microalgae the organism with the highest gene density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prstClr val="black"/>
              </a:solidFill>
              <a:latin typeface="Lohit Devanaga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prstClr val="black"/>
              </a:solidFill>
              <a:latin typeface="Lohit Devanaga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prstClr val="black"/>
              </a:solidFill>
              <a:latin typeface="Lohit Devanagari"/>
            </a:endParaRPr>
          </a:p>
          <a:p>
            <a:pPr marR="0"/>
            <a:endParaRPr lang="en-US" sz="1800" b="0" i="0" u="none" strike="noStrike" baseline="0" dirty="0">
              <a:solidFill>
                <a:prstClr val="black"/>
              </a:solidFill>
              <a:latin typeface="Lohit Devanagari"/>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51</a:t>
            </a:fld>
            <a:endParaRPr lang="es-ES"/>
          </a:p>
        </p:txBody>
      </p:sp>
    </p:spTree>
    <p:extLst>
      <p:ext uri="{BB962C8B-B14F-4D97-AF65-F5344CB8AC3E}">
        <p14:creationId xmlns:p14="http://schemas.microsoft.com/office/powerpoint/2010/main" val="2414749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prstClr val="black"/>
                </a:solidFill>
                <a:latin typeface="Lohit Devanagari"/>
              </a:rPr>
              <a:t>its number of TF around 100</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52</a:t>
            </a:fld>
            <a:endParaRPr lang="es-ES"/>
          </a:p>
        </p:txBody>
      </p:sp>
    </p:spTree>
    <p:extLst>
      <p:ext uri="{BB962C8B-B14F-4D97-AF65-F5344CB8AC3E}">
        <p14:creationId xmlns:p14="http://schemas.microsoft.com/office/powerpoint/2010/main" val="2698473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prstClr val="black"/>
                </a:solidFill>
                <a:latin typeface="Lohit Devanagari"/>
              </a:rPr>
              <a:t>and present only one copy of most genes.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prstClr val="black"/>
              </a:solidFill>
              <a:latin typeface="Lohit Devanaga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prstClr val="black"/>
              </a:solidFill>
              <a:latin typeface="Lohit Devanagari"/>
            </a:endParaRPr>
          </a:p>
          <a:p>
            <a:pPr marR="0"/>
            <a:endParaRPr lang="en-US" sz="1800" b="0" i="0" u="none" strike="noStrike" baseline="0" dirty="0">
              <a:solidFill>
                <a:prstClr val="black"/>
              </a:solidFill>
              <a:latin typeface="Lohit Devanagari"/>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53</a:t>
            </a:fld>
            <a:endParaRPr lang="es-ES"/>
          </a:p>
        </p:txBody>
      </p:sp>
    </p:spTree>
    <p:extLst>
      <p:ext uri="{BB962C8B-B14F-4D97-AF65-F5344CB8AC3E}">
        <p14:creationId xmlns:p14="http://schemas.microsoft.com/office/powerpoint/2010/main" val="19755752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prstClr val="black"/>
                </a:solidFill>
                <a:latin typeface="Lohit Devanagari"/>
              </a:rPr>
              <a:t>and its molecular systems include only the basics required to 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prstClr val="black"/>
              </a:solidFill>
              <a:latin typeface="Lohit Devanaga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prstClr val="black"/>
              </a:solidFill>
              <a:latin typeface="Lohit Devanagari"/>
            </a:endParaRPr>
          </a:p>
          <a:p>
            <a:pPr marR="0"/>
            <a:endParaRPr lang="en-US" sz="1800" b="0" i="0" u="none" strike="noStrike" baseline="0" dirty="0">
              <a:solidFill>
                <a:prstClr val="black"/>
              </a:solidFill>
              <a:latin typeface="Lohit Devanagari"/>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54</a:t>
            </a:fld>
            <a:endParaRPr lang="es-ES"/>
          </a:p>
        </p:txBody>
      </p:sp>
    </p:spTree>
    <p:extLst>
      <p:ext uri="{BB962C8B-B14F-4D97-AF65-F5344CB8AC3E}">
        <p14:creationId xmlns:p14="http://schemas.microsoft.com/office/powerpoint/2010/main" val="15208795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0"/>
            <a:r>
              <a:rPr lang="en-US" sz="1800" b="0" i="0" u="none" strike="noStrike" baseline="0" dirty="0">
                <a:solidFill>
                  <a:prstClr val="black"/>
                </a:solidFill>
                <a:latin typeface="Lohit Devanagari"/>
              </a:rPr>
              <a:t>Overall, Ostreococcus tauri is chosen as a model organism in this work for its phylogenomic position in the green lineage, its significant presence in marine phytoplankton and its simple cell structure and genome features. </a:t>
            </a:r>
          </a:p>
          <a:p>
            <a:pPr marR="0"/>
            <a:r>
              <a:rPr lang="en-US" sz="1800" b="0" i="0" u="none" strike="noStrike" baseline="0" dirty="0">
                <a:solidFill>
                  <a:prstClr val="black"/>
                </a:solidFill>
                <a:latin typeface="Lohit Devanagari"/>
              </a:rPr>
              <a:t> </a:t>
            </a:r>
          </a:p>
          <a:p>
            <a:pPr marR="0"/>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55</a:t>
            </a:fld>
            <a:endParaRPr lang="es-ES"/>
          </a:p>
        </p:txBody>
      </p:sp>
    </p:spTree>
    <p:extLst>
      <p:ext uri="{BB962C8B-B14F-4D97-AF65-F5344CB8AC3E}">
        <p14:creationId xmlns:p14="http://schemas.microsoft.com/office/powerpoint/2010/main" val="3283048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err="1"/>
              <a:t>Specifically</a:t>
            </a:r>
            <a:r>
              <a:rPr lang="es-ES" dirty="0"/>
              <a:t>, </a:t>
            </a:r>
            <a:r>
              <a:rPr lang="es-ES" dirty="0" err="1"/>
              <a:t>the</a:t>
            </a:r>
            <a:r>
              <a:rPr lang="es-ES" dirty="0"/>
              <a:t> simple </a:t>
            </a:r>
            <a:r>
              <a:rPr lang="es-ES" dirty="0" err="1"/>
              <a:t>genomic</a:t>
            </a:r>
            <a:r>
              <a:rPr lang="es-ES" dirty="0"/>
              <a:t> </a:t>
            </a:r>
            <a:r>
              <a:rPr lang="es-ES" dirty="0" err="1"/>
              <a:t>features</a:t>
            </a:r>
            <a:r>
              <a:rPr lang="es-ES" dirty="0"/>
              <a:t> </a:t>
            </a:r>
            <a:r>
              <a:rPr lang="es-ES" dirty="0" err="1"/>
              <a:t>that</a:t>
            </a:r>
            <a:r>
              <a:rPr lang="es-ES" dirty="0"/>
              <a:t> Ostreococcus tauri </a:t>
            </a:r>
            <a:r>
              <a:rPr lang="es-ES" dirty="0" err="1"/>
              <a:t>presents</a:t>
            </a:r>
            <a:r>
              <a:rPr lang="es-ES" dirty="0"/>
              <a:t> </a:t>
            </a:r>
            <a:r>
              <a:rPr lang="es-ES" dirty="0" err="1"/>
              <a:t>could</a:t>
            </a:r>
            <a:r>
              <a:rPr lang="es-ES" dirty="0"/>
              <a:t> </a:t>
            </a:r>
            <a:r>
              <a:rPr lang="es-ES" dirty="0" err="1"/>
              <a:t>make</a:t>
            </a:r>
            <a:r>
              <a:rPr lang="es-ES" dirty="0"/>
              <a:t> </a:t>
            </a:r>
            <a:r>
              <a:rPr lang="es-ES" dirty="0" err="1"/>
              <a:t>it</a:t>
            </a:r>
            <a:r>
              <a:rPr lang="es-ES" dirty="0"/>
              <a:t> </a:t>
            </a:r>
            <a:r>
              <a:rPr lang="en-US" sz="1200" b="0" i="0" u="none" strike="noStrike" baseline="0" dirty="0">
                <a:solidFill>
                  <a:prstClr val="black"/>
                </a:solidFill>
                <a:latin typeface="Lohit Devanagari"/>
              </a:rPr>
              <a:t>an excellent model organism for Systems Biology studies, like the one achieved in this work.</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56</a:t>
            </a:fld>
            <a:endParaRPr lang="es-ES"/>
          </a:p>
        </p:txBody>
      </p:sp>
    </p:spTree>
    <p:extLst>
      <p:ext uri="{BB962C8B-B14F-4D97-AF65-F5344CB8AC3E}">
        <p14:creationId xmlns:p14="http://schemas.microsoft.com/office/powerpoint/2010/main" val="4090234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err="1"/>
              <a:t>Systems</a:t>
            </a:r>
            <a:r>
              <a:rPr lang="es-ES" dirty="0"/>
              <a:t> </a:t>
            </a:r>
            <a:r>
              <a:rPr lang="es-ES" dirty="0" err="1"/>
              <a:t>biology</a:t>
            </a:r>
            <a:r>
              <a:rPr lang="es-ES" dirty="0"/>
              <a:t> </a:t>
            </a:r>
            <a:r>
              <a:rPr lang="es-ES" dirty="0" err="1"/>
              <a:t>is</a:t>
            </a:r>
            <a:r>
              <a:rPr lang="es-ES" dirty="0"/>
              <a:t> </a:t>
            </a:r>
            <a:r>
              <a:rPr lang="es-ES" dirty="0" err="1"/>
              <a:t>based</a:t>
            </a:r>
            <a:r>
              <a:rPr lang="es-ES" dirty="0"/>
              <a:t> in </a:t>
            </a:r>
            <a:r>
              <a:rPr lang="es-ES" dirty="0" err="1"/>
              <a:t>the</a:t>
            </a:r>
            <a:r>
              <a:rPr lang="es-ES" dirty="0"/>
              <a:t> </a:t>
            </a:r>
            <a:r>
              <a:rPr lang="es-ES" dirty="0" err="1"/>
              <a:t>integration</a:t>
            </a:r>
            <a:r>
              <a:rPr lang="es-ES" dirty="0"/>
              <a:t> of </a:t>
            </a:r>
            <a:r>
              <a:rPr lang="es-ES" dirty="0" err="1"/>
              <a:t>omic</a:t>
            </a:r>
            <a:r>
              <a:rPr lang="es-ES" dirty="0"/>
              <a:t> data </a:t>
            </a:r>
            <a:r>
              <a:rPr lang="es-ES" dirty="0" err="1"/>
              <a:t>generated</a:t>
            </a:r>
            <a:r>
              <a:rPr lang="es-ES" dirty="0"/>
              <a:t> </a:t>
            </a:r>
            <a:r>
              <a:rPr lang="es-ES" dirty="0" err="1"/>
              <a:t>with</a:t>
            </a:r>
            <a:r>
              <a:rPr lang="es-ES" dirty="0"/>
              <a:t> </a:t>
            </a:r>
            <a:r>
              <a:rPr lang="es-ES" dirty="0" err="1"/>
              <a:t>omic</a:t>
            </a:r>
            <a:r>
              <a:rPr lang="es-ES" dirty="0"/>
              <a:t> </a:t>
            </a:r>
            <a:r>
              <a:rPr lang="es-ES" dirty="0" err="1"/>
              <a:t>techniques</a:t>
            </a:r>
            <a:r>
              <a:rPr lang="es-ES" dirty="0"/>
              <a:t>.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57</a:t>
            </a:fld>
            <a:endParaRPr lang="es-ES"/>
          </a:p>
        </p:txBody>
      </p:sp>
    </p:spTree>
    <p:extLst>
      <p:ext uri="{BB962C8B-B14F-4D97-AF65-F5344CB8AC3E}">
        <p14:creationId xmlns:p14="http://schemas.microsoft.com/office/powerpoint/2010/main" val="37948698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these </a:t>
            </a:r>
            <a:r>
              <a:rPr lang="en-US" sz="1800" b="0" i="0" u="none" strike="noStrike" baseline="0" dirty="0" err="1">
                <a:latin typeface="LiberationSerif-Regular"/>
              </a:rPr>
              <a:t>omic</a:t>
            </a:r>
            <a:r>
              <a:rPr lang="en-US" sz="1800" b="0" i="0" u="none" strike="noStrike" baseline="0" dirty="0">
                <a:latin typeface="LiberationSerif-Regular"/>
              </a:rPr>
              <a:t> data is extracted from different molecular levels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58</a:t>
            </a:fld>
            <a:endParaRPr lang="es-ES"/>
          </a:p>
        </p:txBody>
      </p:sp>
    </p:spTree>
    <p:extLst>
      <p:ext uri="{BB962C8B-B14F-4D97-AF65-F5344CB8AC3E}">
        <p14:creationId xmlns:p14="http://schemas.microsoft.com/office/powerpoint/2010/main" val="9489494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In </a:t>
            </a:r>
            <a:r>
              <a:rPr lang="es-ES" dirty="0" err="1"/>
              <a:t>that</a:t>
            </a:r>
            <a:r>
              <a:rPr lang="es-ES" dirty="0"/>
              <a:t> </a:t>
            </a:r>
            <a:r>
              <a:rPr lang="es-ES" dirty="0" err="1"/>
              <a:t>way</a:t>
            </a:r>
            <a:r>
              <a:rPr lang="es-ES" dirty="0"/>
              <a:t>, </a:t>
            </a:r>
            <a:r>
              <a:rPr lang="es-ES" dirty="0" err="1"/>
              <a:t>genomics</a:t>
            </a:r>
            <a:r>
              <a:rPr lang="es-ES" dirty="0"/>
              <a:t> and </a:t>
            </a:r>
            <a:r>
              <a:rPr lang="es-ES" dirty="0" err="1"/>
              <a:t>epigenomics</a:t>
            </a:r>
            <a:r>
              <a:rPr lang="es-ES" dirty="0"/>
              <a:t> </a:t>
            </a:r>
            <a:r>
              <a:rPr lang="es-ES" dirty="0" err="1"/>
              <a:t>generate</a:t>
            </a:r>
            <a:r>
              <a:rPr lang="es-ES" dirty="0"/>
              <a:t> </a:t>
            </a:r>
            <a:r>
              <a:rPr lang="es-ES" dirty="0" err="1"/>
              <a:t>massive</a:t>
            </a:r>
            <a:r>
              <a:rPr lang="es-ES" dirty="0"/>
              <a:t> data </a:t>
            </a:r>
            <a:r>
              <a:rPr lang="es-ES" dirty="0" err="1"/>
              <a:t>from</a:t>
            </a:r>
            <a:r>
              <a:rPr lang="es-ES" dirty="0"/>
              <a:t> </a:t>
            </a:r>
            <a:r>
              <a:rPr lang="es-ES" dirty="0" err="1"/>
              <a:t>the</a:t>
            </a:r>
            <a:r>
              <a:rPr lang="es-ES" dirty="0"/>
              <a:t> DNA</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59</a:t>
            </a:fld>
            <a:endParaRPr lang="es-ES"/>
          </a:p>
        </p:txBody>
      </p:sp>
    </p:spTree>
    <p:extLst>
      <p:ext uri="{BB962C8B-B14F-4D97-AF65-F5344CB8AC3E}">
        <p14:creationId xmlns:p14="http://schemas.microsoft.com/office/powerpoint/2010/main" val="329017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0D0D0D"/>
                </a:solidFill>
                <a:effectLst/>
                <a:latin typeface="Söhne"/>
              </a:rPr>
              <a:t>Finally, we will, as expected, conclude enumerating the relevant Conclusions of this work</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6</a:t>
            </a:fld>
            <a:endParaRPr lang="es-ES"/>
          </a:p>
        </p:txBody>
      </p:sp>
    </p:spTree>
    <p:extLst>
      <p:ext uri="{BB962C8B-B14F-4D97-AF65-F5344CB8AC3E}">
        <p14:creationId xmlns:p14="http://schemas.microsoft.com/office/powerpoint/2010/main" val="48483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err="1"/>
              <a:t>With</a:t>
            </a:r>
            <a:r>
              <a:rPr lang="es-ES" dirty="0"/>
              <a:t> </a:t>
            </a:r>
            <a:r>
              <a:rPr lang="es-ES" dirty="0" err="1"/>
              <a:t>genomic</a:t>
            </a:r>
            <a:r>
              <a:rPr lang="es-ES" dirty="0"/>
              <a:t> data </a:t>
            </a:r>
            <a:r>
              <a:rPr lang="es-ES" dirty="0" err="1"/>
              <a:t>the</a:t>
            </a:r>
            <a:r>
              <a:rPr lang="es-ES" dirty="0"/>
              <a:t> complete </a:t>
            </a:r>
            <a:r>
              <a:rPr lang="es-ES" dirty="0" err="1"/>
              <a:t>sequence</a:t>
            </a:r>
            <a:r>
              <a:rPr lang="es-ES" dirty="0"/>
              <a:t> of a </a:t>
            </a:r>
            <a:r>
              <a:rPr lang="es-ES" dirty="0" err="1"/>
              <a:t>genome</a:t>
            </a:r>
            <a:r>
              <a:rPr lang="es-ES" dirty="0"/>
              <a:t> can be </a:t>
            </a:r>
            <a:r>
              <a:rPr lang="es-ES" dirty="0" err="1"/>
              <a:t>unveiled</a:t>
            </a:r>
            <a:r>
              <a:rPr lang="es-ES" dirty="0"/>
              <a:t>, and </a:t>
            </a:r>
            <a:r>
              <a:rPr lang="es-ES" dirty="0" err="1"/>
              <a:t>with</a:t>
            </a:r>
            <a:r>
              <a:rPr lang="es-ES" dirty="0"/>
              <a:t> </a:t>
            </a:r>
            <a:r>
              <a:rPr lang="es-ES" dirty="0" err="1"/>
              <a:t>epigenomics</a:t>
            </a:r>
            <a:r>
              <a:rPr lang="es-ES" dirty="0"/>
              <a:t> </a:t>
            </a:r>
            <a:r>
              <a:rPr lang="es-ES" dirty="0" err="1"/>
              <a:t>researchers</a:t>
            </a:r>
            <a:r>
              <a:rPr lang="es-ES" dirty="0"/>
              <a:t> can </a:t>
            </a:r>
            <a:r>
              <a:rPr lang="es-ES" dirty="0" err="1"/>
              <a:t>identify</a:t>
            </a:r>
            <a:r>
              <a:rPr lang="es-ES" dirty="0"/>
              <a:t> </a:t>
            </a:r>
            <a:r>
              <a:rPr lang="es-ES" dirty="0" err="1"/>
              <a:t>the</a:t>
            </a:r>
            <a:r>
              <a:rPr lang="es-ES" dirty="0"/>
              <a:t> </a:t>
            </a:r>
            <a:r>
              <a:rPr lang="es-ES" dirty="0" err="1"/>
              <a:t>genomic</a:t>
            </a:r>
            <a:r>
              <a:rPr lang="es-ES" dirty="0"/>
              <a:t> loci </a:t>
            </a:r>
            <a:r>
              <a:rPr lang="es-ES" dirty="0" err="1"/>
              <a:t>where</a:t>
            </a:r>
            <a:r>
              <a:rPr lang="es-ES" dirty="0"/>
              <a:t> </a:t>
            </a:r>
            <a:r>
              <a:rPr lang="es-ES" dirty="0" err="1"/>
              <a:t>epigenetic</a:t>
            </a:r>
            <a:r>
              <a:rPr lang="es-ES" dirty="0"/>
              <a:t> </a:t>
            </a:r>
            <a:r>
              <a:rPr lang="es-ES" dirty="0" err="1"/>
              <a:t>marks</a:t>
            </a:r>
            <a:r>
              <a:rPr lang="es-ES" dirty="0"/>
              <a:t> are placed,</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60</a:t>
            </a:fld>
            <a:endParaRPr lang="es-ES"/>
          </a:p>
        </p:txBody>
      </p:sp>
    </p:spTree>
    <p:extLst>
      <p:ext uri="{BB962C8B-B14F-4D97-AF65-F5344CB8AC3E}">
        <p14:creationId xmlns:p14="http://schemas.microsoft.com/office/powerpoint/2010/main" val="17561118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and </a:t>
            </a:r>
            <a:r>
              <a:rPr lang="es-ES" dirty="0" err="1"/>
              <a:t>with</a:t>
            </a:r>
            <a:r>
              <a:rPr lang="es-ES" dirty="0"/>
              <a:t> </a:t>
            </a:r>
            <a:r>
              <a:rPr lang="es-ES" dirty="0" err="1"/>
              <a:t>epigenomics</a:t>
            </a:r>
            <a:r>
              <a:rPr lang="es-ES" dirty="0"/>
              <a:t> </a:t>
            </a:r>
            <a:r>
              <a:rPr lang="es-ES" dirty="0" err="1"/>
              <a:t>researchers</a:t>
            </a:r>
            <a:r>
              <a:rPr lang="es-ES" dirty="0"/>
              <a:t> can </a:t>
            </a:r>
            <a:r>
              <a:rPr lang="es-ES" dirty="0" err="1"/>
              <a:t>identify</a:t>
            </a:r>
            <a:r>
              <a:rPr lang="es-ES" dirty="0"/>
              <a:t> </a:t>
            </a:r>
            <a:r>
              <a:rPr lang="es-ES" dirty="0" err="1"/>
              <a:t>the</a:t>
            </a:r>
            <a:r>
              <a:rPr lang="es-ES" dirty="0"/>
              <a:t> </a:t>
            </a:r>
            <a:r>
              <a:rPr lang="es-ES" dirty="0" err="1"/>
              <a:t>genomic</a:t>
            </a:r>
            <a:r>
              <a:rPr lang="es-ES" dirty="0"/>
              <a:t> loci </a:t>
            </a:r>
            <a:r>
              <a:rPr lang="es-ES" dirty="0" err="1"/>
              <a:t>where</a:t>
            </a:r>
            <a:r>
              <a:rPr lang="es-ES" dirty="0"/>
              <a:t> </a:t>
            </a:r>
            <a:r>
              <a:rPr lang="es-ES" dirty="0" err="1"/>
              <a:t>epigenetic</a:t>
            </a:r>
            <a:r>
              <a:rPr lang="es-ES" dirty="0"/>
              <a:t> </a:t>
            </a:r>
            <a:r>
              <a:rPr lang="es-ES" dirty="0" err="1"/>
              <a:t>marks</a:t>
            </a:r>
            <a:r>
              <a:rPr lang="es-ES" dirty="0"/>
              <a:t> are placed</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61</a:t>
            </a:fld>
            <a:endParaRPr lang="es-ES"/>
          </a:p>
        </p:txBody>
      </p:sp>
    </p:spTree>
    <p:extLst>
      <p:ext uri="{BB962C8B-B14F-4D97-AF65-F5344CB8AC3E}">
        <p14:creationId xmlns:p14="http://schemas.microsoft.com/office/powerpoint/2010/main" val="34979065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err="1"/>
              <a:t>Meanwhile</a:t>
            </a:r>
            <a:r>
              <a:rPr lang="es-ES" dirty="0"/>
              <a:t>, </a:t>
            </a:r>
            <a:r>
              <a:rPr lang="es-ES" dirty="0" err="1"/>
              <a:t>tanscriptomics</a:t>
            </a:r>
            <a:r>
              <a:rPr lang="es-ES" dirty="0"/>
              <a:t> </a:t>
            </a:r>
            <a:r>
              <a:rPr lang="es-ES" dirty="0" err="1"/>
              <a:t>moves</a:t>
            </a:r>
            <a:r>
              <a:rPr lang="es-ES" dirty="0"/>
              <a:t> </a:t>
            </a:r>
            <a:r>
              <a:rPr lang="es-ES" dirty="0" err="1"/>
              <a:t>the</a:t>
            </a:r>
            <a:r>
              <a:rPr lang="es-ES" dirty="0"/>
              <a:t> </a:t>
            </a:r>
            <a:r>
              <a:rPr lang="es-ES" dirty="0" err="1"/>
              <a:t>focus</a:t>
            </a:r>
            <a:r>
              <a:rPr lang="es-ES" dirty="0"/>
              <a:t> </a:t>
            </a:r>
            <a:r>
              <a:rPr lang="es-ES" dirty="0" err="1"/>
              <a:t>to</a:t>
            </a:r>
            <a:r>
              <a:rPr lang="es-ES" dirty="0"/>
              <a:t> </a:t>
            </a:r>
            <a:r>
              <a:rPr lang="es-ES" dirty="0" err="1"/>
              <a:t>the</a:t>
            </a:r>
            <a:r>
              <a:rPr lang="es-ES" dirty="0"/>
              <a:t> RNA.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62</a:t>
            </a:fld>
            <a:endParaRPr lang="es-ES"/>
          </a:p>
        </p:txBody>
      </p:sp>
    </p:spTree>
    <p:extLst>
      <p:ext uri="{BB962C8B-B14F-4D97-AF65-F5344CB8AC3E}">
        <p14:creationId xmlns:p14="http://schemas.microsoft.com/office/powerpoint/2010/main" val="4242852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err="1"/>
              <a:t>With</a:t>
            </a:r>
            <a:r>
              <a:rPr lang="es-ES" dirty="0"/>
              <a:t> </a:t>
            </a:r>
            <a:r>
              <a:rPr lang="es-ES" dirty="0" err="1"/>
              <a:t>transcriptomics</a:t>
            </a:r>
            <a:r>
              <a:rPr lang="es-ES" dirty="0"/>
              <a:t> </a:t>
            </a:r>
            <a:r>
              <a:rPr lang="es-ES" dirty="0" err="1"/>
              <a:t>all</a:t>
            </a:r>
            <a:r>
              <a:rPr lang="es-ES" dirty="0"/>
              <a:t> </a:t>
            </a:r>
            <a:r>
              <a:rPr lang="es-ES" dirty="0" err="1"/>
              <a:t>the</a:t>
            </a:r>
            <a:r>
              <a:rPr lang="es-ES" dirty="0"/>
              <a:t> </a:t>
            </a:r>
            <a:r>
              <a:rPr lang="es-ES" dirty="0" err="1"/>
              <a:t>transcripts</a:t>
            </a:r>
            <a:r>
              <a:rPr lang="es-ES" dirty="0"/>
              <a:t> </a:t>
            </a:r>
            <a:r>
              <a:rPr lang="es-ES" dirty="0" err="1"/>
              <a:t>that</a:t>
            </a:r>
            <a:r>
              <a:rPr lang="es-ES" dirty="0"/>
              <a:t> are </a:t>
            </a:r>
            <a:r>
              <a:rPr lang="es-ES" dirty="0" err="1"/>
              <a:t>being</a:t>
            </a:r>
            <a:r>
              <a:rPr lang="es-ES" dirty="0"/>
              <a:t> </a:t>
            </a:r>
            <a:r>
              <a:rPr lang="es-ES" dirty="0" err="1"/>
              <a:t>exprest</a:t>
            </a:r>
            <a:r>
              <a:rPr lang="es-ES" dirty="0"/>
              <a:t> </a:t>
            </a:r>
            <a:r>
              <a:rPr lang="es-ES" dirty="0" err="1"/>
              <a:t>under</a:t>
            </a:r>
            <a:r>
              <a:rPr lang="es-ES" dirty="0"/>
              <a:t> a </a:t>
            </a:r>
            <a:r>
              <a:rPr lang="es-ES" dirty="0" err="1"/>
              <a:t>specific</a:t>
            </a:r>
            <a:r>
              <a:rPr lang="es-ES" dirty="0"/>
              <a:t> experimental </a:t>
            </a:r>
            <a:r>
              <a:rPr lang="es-ES" dirty="0" err="1"/>
              <a:t>condition</a:t>
            </a:r>
            <a:r>
              <a:rPr lang="es-ES" dirty="0"/>
              <a:t> can be </a:t>
            </a:r>
            <a:r>
              <a:rPr lang="es-ES" dirty="0" err="1"/>
              <a:t>identified</a:t>
            </a:r>
            <a:r>
              <a:rPr lang="es-ES" dirty="0"/>
              <a:t> and </a:t>
            </a:r>
            <a:r>
              <a:rPr lang="es-ES" dirty="0" err="1"/>
              <a:t>quantified</a:t>
            </a:r>
            <a:r>
              <a:rPr lang="es-ES" dirty="0"/>
              <a:t>.</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63</a:t>
            </a:fld>
            <a:endParaRPr lang="es-ES"/>
          </a:p>
        </p:txBody>
      </p:sp>
    </p:spTree>
    <p:extLst>
      <p:ext uri="{BB962C8B-B14F-4D97-AF65-F5344CB8AC3E}">
        <p14:creationId xmlns:p14="http://schemas.microsoft.com/office/powerpoint/2010/main" val="29065904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err="1"/>
              <a:t>Then</a:t>
            </a:r>
            <a:r>
              <a:rPr lang="es-ES" dirty="0"/>
              <a:t>, </a:t>
            </a:r>
            <a:r>
              <a:rPr lang="es-ES" dirty="0" err="1"/>
              <a:t>those</a:t>
            </a:r>
            <a:r>
              <a:rPr lang="es-ES" dirty="0"/>
              <a:t> </a:t>
            </a:r>
            <a:r>
              <a:rPr lang="es-ES" dirty="0" err="1"/>
              <a:t>transcripts</a:t>
            </a:r>
            <a:r>
              <a:rPr lang="es-ES" dirty="0"/>
              <a:t> are </a:t>
            </a:r>
            <a:r>
              <a:rPr lang="es-ES" dirty="0" err="1"/>
              <a:t>translated</a:t>
            </a:r>
            <a:r>
              <a:rPr lang="es-ES" dirty="0"/>
              <a:t> </a:t>
            </a:r>
            <a:r>
              <a:rPr lang="es-ES" dirty="0" err="1"/>
              <a:t>into</a:t>
            </a:r>
            <a:r>
              <a:rPr lang="es-ES" dirty="0"/>
              <a:t> </a:t>
            </a:r>
            <a:r>
              <a:rPr lang="es-ES" dirty="0" err="1"/>
              <a:t>proteins</a:t>
            </a:r>
            <a:r>
              <a:rPr lang="es-ES" dirty="0"/>
              <a:t> and </a:t>
            </a:r>
            <a:r>
              <a:rPr lang="es-ES" dirty="0" err="1"/>
              <a:t>with</a:t>
            </a:r>
            <a:r>
              <a:rPr lang="es-ES" dirty="0"/>
              <a:t> </a:t>
            </a:r>
            <a:r>
              <a:rPr lang="es-ES" dirty="0" err="1"/>
              <a:t>proteomics</a:t>
            </a:r>
            <a:r>
              <a:rPr lang="es-ES" dirty="0"/>
              <a:t> </a:t>
            </a:r>
            <a:r>
              <a:rPr lang="es-ES" dirty="0" err="1"/>
              <a:t>those</a:t>
            </a:r>
            <a:r>
              <a:rPr lang="es-ES" dirty="0"/>
              <a:t> </a:t>
            </a:r>
            <a:r>
              <a:rPr lang="es-ES" dirty="0" err="1"/>
              <a:t>proteins</a:t>
            </a:r>
            <a:r>
              <a:rPr lang="es-ES" dirty="0"/>
              <a:t> can be </a:t>
            </a:r>
            <a:r>
              <a:rPr lang="es-ES" dirty="0" err="1"/>
              <a:t>identified</a:t>
            </a:r>
            <a:r>
              <a:rPr lang="es-ES" dirty="0"/>
              <a:t> and </a:t>
            </a:r>
            <a:r>
              <a:rPr lang="es-ES" dirty="0" err="1"/>
              <a:t>quantified</a:t>
            </a:r>
            <a:r>
              <a:rPr lang="es-ES" dirty="0"/>
              <a:t>.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64</a:t>
            </a:fld>
            <a:endParaRPr lang="es-ES"/>
          </a:p>
        </p:txBody>
      </p:sp>
    </p:spTree>
    <p:extLst>
      <p:ext uri="{BB962C8B-B14F-4D97-AF65-F5344CB8AC3E}">
        <p14:creationId xmlns:p14="http://schemas.microsoft.com/office/powerpoint/2010/main" val="2084545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err="1"/>
              <a:t>When</a:t>
            </a:r>
            <a:r>
              <a:rPr lang="es-ES" dirty="0"/>
              <a:t> </a:t>
            </a:r>
            <a:r>
              <a:rPr lang="es-ES" dirty="0" err="1"/>
              <a:t>the</a:t>
            </a:r>
            <a:r>
              <a:rPr lang="es-ES" dirty="0"/>
              <a:t> </a:t>
            </a:r>
            <a:r>
              <a:rPr lang="es-ES" dirty="0" err="1"/>
              <a:t>proteins</a:t>
            </a:r>
            <a:r>
              <a:rPr lang="es-ES" dirty="0"/>
              <a:t> are </a:t>
            </a:r>
            <a:r>
              <a:rPr lang="es-ES" dirty="0" err="1"/>
              <a:t>ready</a:t>
            </a:r>
            <a:r>
              <a:rPr lang="es-ES" dirty="0"/>
              <a:t> </a:t>
            </a:r>
            <a:r>
              <a:rPr lang="es-ES" dirty="0" err="1"/>
              <a:t>they</a:t>
            </a:r>
            <a:r>
              <a:rPr lang="es-ES" dirty="0"/>
              <a:t> can </a:t>
            </a:r>
            <a:r>
              <a:rPr lang="es-ES" dirty="0" err="1"/>
              <a:t>execute</a:t>
            </a:r>
            <a:r>
              <a:rPr lang="es-ES" dirty="0"/>
              <a:t> </a:t>
            </a:r>
            <a:r>
              <a:rPr lang="es-ES" dirty="0" err="1"/>
              <a:t>their</a:t>
            </a:r>
            <a:r>
              <a:rPr lang="es-ES" dirty="0"/>
              <a:t> </a:t>
            </a:r>
            <a:r>
              <a:rPr lang="es-ES" dirty="0" err="1"/>
              <a:t>biological</a:t>
            </a:r>
            <a:r>
              <a:rPr lang="es-ES" dirty="0"/>
              <a:t> </a:t>
            </a:r>
            <a:r>
              <a:rPr lang="es-ES" dirty="0" err="1"/>
              <a:t>function</a:t>
            </a:r>
            <a:r>
              <a:rPr lang="es-ES" dirty="0"/>
              <a:t> and in case of </a:t>
            </a:r>
            <a:r>
              <a:rPr lang="es-ES" dirty="0" err="1"/>
              <a:t>enzymes</a:t>
            </a:r>
            <a:r>
              <a:rPr lang="es-ES" dirty="0"/>
              <a:t>, </a:t>
            </a:r>
            <a:r>
              <a:rPr lang="es-ES" dirty="0" err="1"/>
              <a:t>using</a:t>
            </a:r>
            <a:r>
              <a:rPr lang="es-ES" dirty="0"/>
              <a:t> </a:t>
            </a:r>
            <a:r>
              <a:rPr lang="es-ES" dirty="0" err="1"/>
              <a:t>metabolomics</a:t>
            </a:r>
            <a:r>
              <a:rPr lang="es-ES" dirty="0"/>
              <a:t> </a:t>
            </a:r>
            <a:r>
              <a:rPr lang="es-ES" dirty="0" err="1"/>
              <a:t>all</a:t>
            </a:r>
            <a:r>
              <a:rPr lang="es-ES" dirty="0"/>
              <a:t> </a:t>
            </a:r>
            <a:r>
              <a:rPr lang="es-ES" dirty="0" err="1"/>
              <a:t>the</a:t>
            </a:r>
            <a:r>
              <a:rPr lang="es-ES" dirty="0"/>
              <a:t> </a:t>
            </a:r>
            <a:r>
              <a:rPr lang="es-ES" dirty="0" err="1"/>
              <a:t>metabolites</a:t>
            </a:r>
            <a:r>
              <a:rPr lang="es-ES" dirty="0"/>
              <a:t> </a:t>
            </a:r>
            <a:r>
              <a:rPr lang="es-ES" dirty="0" err="1"/>
              <a:t>being</a:t>
            </a:r>
            <a:r>
              <a:rPr lang="es-ES" dirty="0"/>
              <a:t> </a:t>
            </a:r>
            <a:r>
              <a:rPr lang="es-ES" dirty="0" err="1"/>
              <a:t>produced</a:t>
            </a:r>
            <a:r>
              <a:rPr lang="es-ES" dirty="0"/>
              <a:t> can be </a:t>
            </a:r>
            <a:r>
              <a:rPr lang="es-ES" dirty="0" err="1"/>
              <a:t>identified</a:t>
            </a:r>
            <a:r>
              <a:rPr lang="es-ES" dirty="0"/>
              <a:t> and </a:t>
            </a:r>
            <a:r>
              <a:rPr lang="es-ES" dirty="0" err="1"/>
              <a:t>quantified</a:t>
            </a:r>
            <a:r>
              <a:rPr lang="es-ES" dirty="0"/>
              <a: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65</a:t>
            </a:fld>
            <a:endParaRPr lang="es-ES"/>
          </a:p>
        </p:txBody>
      </p:sp>
    </p:spTree>
    <p:extLst>
      <p:ext uri="{BB962C8B-B14F-4D97-AF65-F5344CB8AC3E}">
        <p14:creationId xmlns:p14="http://schemas.microsoft.com/office/powerpoint/2010/main" val="33490967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err="1"/>
              <a:t>With</a:t>
            </a:r>
            <a:r>
              <a:rPr lang="es-ES" dirty="0"/>
              <a:t> </a:t>
            </a:r>
            <a:r>
              <a:rPr lang="es-ES" dirty="0" err="1"/>
              <a:t>any</a:t>
            </a:r>
            <a:r>
              <a:rPr lang="es-ES" dirty="0"/>
              <a:t> of </a:t>
            </a:r>
            <a:r>
              <a:rPr lang="es-ES" dirty="0" err="1"/>
              <a:t>them</a:t>
            </a:r>
            <a:r>
              <a:rPr lang="es-ES" dirty="0"/>
              <a:t>, </a:t>
            </a:r>
            <a:r>
              <a:rPr lang="es-ES" dirty="0" err="1"/>
              <a:t>massive</a:t>
            </a:r>
            <a:r>
              <a:rPr lang="es-ES" dirty="0"/>
              <a:t> </a:t>
            </a:r>
            <a:r>
              <a:rPr lang="es-ES" dirty="0" err="1"/>
              <a:t>amount</a:t>
            </a:r>
            <a:r>
              <a:rPr lang="es-ES" dirty="0"/>
              <a:t> of data </a:t>
            </a:r>
            <a:r>
              <a:rPr lang="es-ES" dirty="0" err="1"/>
              <a:t>is</a:t>
            </a:r>
            <a:r>
              <a:rPr lang="es-ES" dirty="0"/>
              <a:t> </a:t>
            </a:r>
            <a:r>
              <a:rPr lang="es-ES" dirty="0" err="1"/>
              <a:t>generated</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66</a:t>
            </a:fld>
            <a:endParaRPr lang="es-ES"/>
          </a:p>
        </p:txBody>
      </p:sp>
    </p:spTree>
    <p:extLst>
      <p:ext uri="{BB962C8B-B14F-4D97-AF65-F5344CB8AC3E}">
        <p14:creationId xmlns:p14="http://schemas.microsoft.com/office/powerpoint/2010/main" val="37598885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and </a:t>
            </a:r>
            <a:r>
              <a:rPr lang="es-ES" dirty="0" err="1"/>
              <a:t>computational</a:t>
            </a:r>
            <a:r>
              <a:rPr lang="es-ES" dirty="0"/>
              <a:t> </a:t>
            </a:r>
            <a:r>
              <a:rPr lang="es-ES" dirty="0" err="1"/>
              <a:t>sciences</a:t>
            </a:r>
            <a:r>
              <a:rPr lang="es-ES" dirty="0"/>
              <a:t> are </a:t>
            </a:r>
            <a:r>
              <a:rPr lang="es-ES" dirty="0" err="1"/>
              <a:t>needed</a:t>
            </a:r>
            <a:r>
              <a:rPr lang="es-ES" dirty="0"/>
              <a:t> </a:t>
            </a:r>
            <a:r>
              <a:rPr lang="es-ES" dirty="0" err="1"/>
              <a:t>to</a:t>
            </a:r>
            <a:r>
              <a:rPr lang="es-ES" dirty="0"/>
              <a:t> </a:t>
            </a:r>
            <a:r>
              <a:rPr lang="es-ES" dirty="0" err="1"/>
              <a:t>analyse</a:t>
            </a:r>
            <a:r>
              <a:rPr lang="es-ES" dirty="0"/>
              <a:t> and </a:t>
            </a:r>
            <a:r>
              <a:rPr lang="es-ES" dirty="0" err="1"/>
              <a:t>integrate</a:t>
            </a:r>
            <a:r>
              <a:rPr lang="es-ES" dirty="0"/>
              <a:t> </a:t>
            </a:r>
            <a:r>
              <a:rPr lang="es-ES" dirty="0" err="1"/>
              <a:t>that</a:t>
            </a:r>
            <a:r>
              <a:rPr lang="es-ES" dirty="0"/>
              <a:t> </a:t>
            </a:r>
            <a:r>
              <a:rPr lang="es-ES" dirty="0" err="1"/>
              <a:t>amount</a:t>
            </a:r>
            <a:r>
              <a:rPr lang="es-ES" dirty="0"/>
              <a:t> of data</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67</a:t>
            </a:fld>
            <a:endParaRPr lang="es-ES"/>
          </a:p>
        </p:txBody>
      </p:sp>
    </p:spTree>
    <p:extLst>
      <p:ext uri="{BB962C8B-B14F-4D97-AF65-F5344CB8AC3E}">
        <p14:creationId xmlns:p14="http://schemas.microsoft.com/office/powerpoint/2010/main" val="6689009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err="1"/>
              <a:t>Also</a:t>
            </a:r>
            <a:r>
              <a:rPr lang="es-ES" dirty="0"/>
              <a:t>, </a:t>
            </a:r>
            <a:r>
              <a:rPr lang="es-ES" dirty="0" err="1"/>
              <a:t>nowadays</a:t>
            </a:r>
            <a:r>
              <a:rPr lang="es-ES" dirty="0"/>
              <a:t>, artificial </a:t>
            </a:r>
            <a:r>
              <a:rPr lang="es-ES" dirty="0" err="1"/>
              <a:t>intelligence</a:t>
            </a:r>
            <a:r>
              <a:rPr lang="es-ES" dirty="0"/>
              <a:t> and </a:t>
            </a:r>
            <a:r>
              <a:rPr lang="es-ES" dirty="0" err="1"/>
              <a:t>other</a:t>
            </a:r>
            <a:r>
              <a:rPr lang="es-ES" dirty="0"/>
              <a:t> </a:t>
            </a:r>
            <a:r>
              <a:rPr lang="es-ES" dirty="0" err="1"/>
              <a:t>technological</a:t>
            </a:r>
            <a:r>
              <a:rPr lang="es-ES" dirty="0"/>
              <a:t> </a:t>
            </a:r>
            <a:r>
              <a:rPr lang="es-ES" dirty="0" err="1"/>
              <a:t>advances</a:t>
            </a:r>
            <a:r>
              <a:rPr lang="es-ES" dirty="0"/>
              <a:t> has </a:t>
            </a:r>
            <a:r>
              <a:rPr lang="es-ES" dirty="0" err="1"/>
              <a:t>contributed</a:t>
            </a:r>
            <a:r>
              <a:rPr lang="es-ES" dirty="0"/>
              <a:t> </a:t>
            </a:r>
            <a:r>
              <a:rPr lang="es-ES" dirty="0" err="1"/>
              <a:t>the</a:t>
            </a:r>
            <a:r>
              <a:rPr lang="es-ES" dirty="0"/>
              <a:t> </a:t>
            </a:r>
            <a:r>
              <a:rPr lang="es-ES" dirty="0" err="1"/>
              <a:t>development</a:t>
            </a:r>
            <a:r>
              <a:rPr lang="es-ES" dirty="0"/>
              <a:t> of web-</a:t>
            </a:r>
            <a:r>
              <a:rPr lang="es-ES" dirty="0" err="1"/>
              <a:t>tools</a:t>
            </a:r>
            <a:r>
              <a:rPr lang="es-ES" dirty="0"/>
              <a:t> </a:t>
            </a:r>
            <a:r>
              <a:rPr lang="es-ES" dirty="0" err="1"/>
              <a:t>that</a:t>
            </a:r>
            <a:r>
              <a:rPr lang="es-ES" dirty="0"/>
              <a:t> </a:t>
            </a:r>
            <a:r>
              <a:rPr lang="es-ES" dirty="0" err="1"/>
              <a:t>makes</a:t>
            </a:r>
            <a:r>
              <a:rPr lang="es-ES" dirty="0"/>
              <a:t> </a:t>
            </a:r>
            <a:r>
              <a:rPr lang="es-ES" dirty="0" err="1"/>
              <a:t>the</a:t>
            </a:r>
            <a:r>
              <a:rPr lang="es-ES" dirty="0"/>
              <a:t> </a:t>
            </a:r>
            <a:r>
              <a:rPr lang="es-ES" dirty="0" err="1"/>
              <a:t>interpretation</a:t>
            </a:r>
            <a:r>
              <a:rPr lang="es-ES" dirty="0"/>
              <a:t> of </a:t>
            </a:r>
            <a:r>
              <a:rPr lang="es-ES" dirty="0" err="1"/>
              <a:t>results</a:t>
            </a:r>
            <a:r>
              <a:rPr lang="es-ES" dirty="0"/>
              <a:t> </a:t>
            </a:r>
            <a:r>
              <a:rPr lang="es-ES" dirty="0" err="1"/>
              <a:t>easier</a:t>
            </a:r>
            <a:r>
              <a:rPr lang="es-ES" dirty="0"/>
              <a:t>. </a:t>
            </a:r>
          </a:p>
          <a:p>
            <a:pPr algn="l"/>
            <a:endParaRPr lang="es-ES" dirty="0"/>
          </a:p>
          <a:p>
            <a:pPr algn="l"/>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68</a:t>
            </a:fld>
            <a:endParaRPr lang="es-ES"/>
          </a:p>
        </p:txBody>
      </p:sp>
    </p:spTree>
    <p:extLst>
      <p:ext uri="{BB962C8B-B14F-4D97-AF65-F5344CB8AC3E}">
        <p14:creationId xmlns:p14="http://schemas.microsoft.com/office/powerpoint/2010/main" val="29210898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So, with the context of my work already settled, I will move on to the Hypothesis and Objectives section</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69</a:t>
            </a:fld>
            <a:endParaRPr lang="es-ES"/>
          </a:p>
        </p:txBody>
      </p:sp>
    </p:spTree>
    <p:extLst>
      <p:ext uri="{BB962C8B-B14F-4D97-AF65-F5344CB8AC3E}">
        <p14:creationId xmlns:p14="http://schemas.microsoft.com/office/powerpoint/2010/main" val="2285269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SO, Gravitational forces exerted by the Sun </a:t>
            </a:r>
            <a:r>
              <a:rPr lang="es-ES" sz="1800" b="0" i="0" u="none" strike="noStrike" baseline="0" dirty="0" err="1">
                <a:latin typeface="LiberationSerif-Regular"/>
              </a:rPr>
              <a:t>over</a:t>
            </a:r>
            <a:r>
              <a:rPr lang="es-ES" sz="1800" b="0" i="0" u="none" strike="noStrike" baseline="0" dirty="0">
                <a:latin typeface="LiberationSerif-Regular"/>
              </a:rPr>
              <a:t> </a:t>
            </a:r>
            <a:r>
              <a:rPr lang="es-ES" sz="1800" b="0" i="0" u="none" strike="noStrike" baseline="0" dirty="0" err="1">
                <a:latin typeface="LiberationSerif-Regular"/>
              </a:rPr>
              <a:t>our</a:t>
            </a:r>
            <a:r>
              <a:rPr lang="es-ES" sz="1800" b="0" i="0" u="none" strike="noStrike" baseline="0" dirty="0">
                <a:latin typeface="LiberationSerif-Regular"/>
              </a:rPr>
              <a:t> </a:t>
            </a:r>
            <a:r>
              <a:rPr lang="es-ES" sz="1800" b="0" i="0" u="none" strike="noStrike" baseline="0" dirty="0" err="1">
                <a:latin typeface="LiberationSerif-Regular"/>
              </a:rPr>
              <a:t>planet</a:t>
            </a:r>
            <a:r>
              <a:rPr lang="es-ES" sz="1800" b="0" i="0" u="none" strike="noStrike" baseline="0" dirty="0">
                <a:latin typeface="LiberationSerif-Regular"/>
              </a:rPr>
              <a:t> </a:t>
            </a:r>
            <a:r>
              <a:rPr lang="es-ES" sz="1800" b="0" i="0" u="none" strike="noStrike" baseline="0" dirty="0" err="1">
                <a:latin typeface="LiberationSerif-Regular"/>
              </a:rPr>
              <a:t>generate</a:t>
            </a:r>
            <a:r>
              <a:rPr lang="es-ES" sz="1800" b="0" i="0" u="none" strike="noStrike" baseline="0" dirty="0">
                <a:latin typeface="LiberationSerif-Regular"/>
              </a:rPr>
              <a:t> </a:t>
            </a:r>
            <a:r>
              <a:rPr lang="es-ES" sz="1800" b="0" i="0" u="none" strike="noStrike" baseline="0" dirty="0" err="1">
                <a:latin typeface="LiberationSerif-Regular"/>
              </a:rPr>
              <a:t>cyclic</a:t>
            </a:r>
            <a:r>
              <a:rPr lang="es-ES" sz="1800" b="0" i="0" u="none" strike="noStrike" baseline="0" dirty="0">
                <a:latin typeface="LiberationSerif-Regular"/>
              </a:rPr>
              <a:t> </a:t>
            </a:r>
            <a:r>
              <a:rPr lang="es-ES" sz="1800" b="0" i="0" u="none" strike="noStrike" baseline="0" dirty="0" err="1">
                <a:latin typeface="LiberationSerif-Regular"/>
              </a:rPr>
              <a:t>enviromental</a:t>
            </a:r>
            <a:r>
              <a:rPr lang="es-ES" sz="1800" b="0" i="0" u="none" strike="noStrike" baseline="0" dirty="0">
                <a:latin typeface="LiberationSerif-Regular"/>
              </a:rPr>
              <a:t> </a:t>
            </a:r>
            <a:r>
              <a:rPr lang="es-ES" sz="1800" b="0" i="0" u="none" strike="noStrike" baseline="0" dirty="0" err="1">
                <a:latin typeface="LiberationSerif-Regular"/>
              </a:rPr>
              <a:t>signals</a:t>
            </a:r>
            <a:r>
              <a:rPr lang="es-ES" sz="1800" b="0" i="0" u="none" strike="noStrike" baseline="0" dirty="0">
                <a:latin typeface="LiberationSerif-Regular"/>
              </a:rPr>
              <a:t> </a:t>
            </a:r>
            <a:r>
              <a:rPr lang="es-ES" sz="1800" b="0" i="0" u="none" strike="noStrike" baseline="0" dirty="0" err="1">
                <a:latin typeface="LiberationSerif-Regular"/>
              </a:rPr>
              <a:t>like</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7</a:t>
            </a:fld>
            <a:endParaRPr lang="es-ES"/>
          </a:p>
        </p:txBody>
      </p:sp>
    </p:spTree>
    <p:extLst>
      <p:ext uri="{BB962C8B-B14F-4D97-AF65-F5344CB8AC3E}">
        <p14:creationId xmlns:p14="http://schemas.microsoft.com/office/powerpoint/2010/main" val="34728926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As I </a:t>
            </a:r>
            <a:r>
              <a:rPr lang="es-ES" dirty="0" err="1"/>
              <a:t>already</a:t>
            </a:r>
            <a:r>
              <a:rPr lang="es-ES" dirty="0"/>
              <a:t> </a:t>
            </a:r>
            <a:r>
              <a:rPr lang="es-ES" dirty="0" err="1"/>
              <a:t>mentioned</a:t>
            </a:r>
            <a:r>
              <a:rPr lang="es-ES" dirty="0"/>
              <a:t>, </a:t>
            </a:r>
            <a:r>
              <a:rPr lang="es-ES" dirty="0" err="1"/>
              <a:t>Photosynthesis</a:t>
            </a:r>
            <a:r>
              <a:rPr lang="es-ES" dirty="0"/>
              <a:t> </a:t>
            </a:r>
            <a:r>
              <a:rPr lang="es-ES" dirty="0" err="1"/>
              <a:t>organisms</a:t>
            </a:r>
            <a:r>
              <a:rPr lang="es-ES" dirty="0"/>
              <a:t> are </a:t>
            </a:r>
            <a:r>
              <a:rPr lang="es-ES" dirty="0" err="1"/>
              <a:t>highly</a:t>
            </a:r>
            <a:r>
              <a:rPr lang="es-ES" dirty="0"/>
              <a:t> </a:t>
            </a:r>
            <a:r>
              <a:rPr lang="es-ES" dirty="0" err="1"/>
              <a:t>affected</a:t>
            </a:r>
            <a:r>
              <a:rPr lang="es-ES" dirty="0"/>
              <a:t> </a:t>
            </a:r>
            <a:r>
              <a:rPr lang="es-ES" dirty="0" err="1"/>
              <a:t>by</a:t>
            </a:r>
            <a:r>
              <a:rPr lang="es-ES" dirty="0"/>
              <a:t> </a:t>
            </a:r>
            <a:r>
              <a:rPr lang="es-ES" dirty="0" err="1"/>
              <a:t>seasonal</a:t>
            </a:r>
            <a:r>
              <a:rPr lang="es-ES" dirty="0"/>
              <a:t> </a:t>
            </a:r>
            <a:r>
              <a:rPr lang="es-ES" dirty="0" err="1"/>
              <a:t>cycles</a:t>
            </a:r>
            <a:r>
              <a:rPr lang="es-ES" dirty="0"/>
              <a:t> </a:t>
            </a:r>
            <a:r>
              <a:rPr lang="es-ES" dirty="0" err="1"/>
              <a:t>like</a:t>
            </a:r>
            <a:r>
              <a:rPr lang="es-ES" dirty="0"/>
              <a:t> </a:t>
            </a:r>
            <a:r>
              <a:rPr lang="es-ES" dirty="0" err="1"/>
              <a:t>changes</a:t>
            </a:r>
            <a:r>
              <a:rPr lang="es-ES" dirty="0"/>
              <a:t> in </a:t>
            </a:r>
            <a:r>
              <a:rPr lang="es-ES" dirty="0" err="1"/>
              <a:t>photoperiod</a:t>
            </a:r>
            <a:r>
              <a:rPr lang="es-ES" dirty="0"/>
              <a:t>.</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70</a:t>
            </a:fld>
            <a:endParaRPr lang="es-ES"/>
          </a:p>
        </p:txBody>
      </p:sp>
    </p:spTree>
    <p:extLst>
      <p:ext uri="{BB962C8B-B14F-4D97-AF65-F5344CB8AC3E}">
        <p14:creationId xmlns:p14="http://schemas.microsoft.com/office/powerpoint/2010/main" val="29318179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In </a:t>
            </a:r>
            <a:r>
              <a:rPr lang="es-ES" dirty="0" err="1"/>
              <a:t>fact</a:t>
            </a:r>
            <a:r>
              <a:rPr lang="es-ES" dirty="0"/>
              <a:t>, s</a:t>
            </a:r>
            <a:r>
              <a:rPr lang="en-US" sz="1800" b="0" i="0" u="none" strike="noStrike" dirty="0" err="1">
                <a:solidFill>
                  <a:prstClr val="black"/>
                </a:solidFill>
                <a:latin typeface="Liberation Sans" panose="020B0604020202020204" pitchFamily="34" charset="0"/>
              </a:rPr>
              <a:t>easonal</a:t>
            </a:r>
            <a:r>
              <a:rPr lang="en-US" sz="1800" b="0" i="0" u="none" strike="noStrike" dirty="0">
                <a:solidFill>
                  <a:prstClr val="black"/>
                </a:solidFill>
                <a:latin typeface="Liberation Sans" panose="020B0604020202020204" pitchFamily="34" charset="0"/>
              </a:rPr>
              <a:t> cycles are associated with</a:t>
            </a:r>
            <a:r>
              <a:rPr lang="en-US" sz="1800" b="1" i="0" u="none" strike="noStrike" dirty="0">
                <a:solidFill>
                  <a:prstClr val="black"/>
                </a:solidFill>
                <a:latin typeface="Lohit Devanagari"/>
              </a:rPr>
              <a:t> massive changes in the marine phytoplankton which generates</a:t>
            </a:r>
            <a:r>
              <a:rPr lang="en-US" sz="1800" b="0" i="0" u="none" strike="noStrike" baseline="0" dirty="0">
                <a:latin typeface="LiberationSerif-Regular"/>
              </a:rPr>
              <a:t> blooms of microalgae that can be observed </a:t>
            </a:r>
            <a:r>
              <a:rPr lang="es-ES" sz="1800" b="0" i="0" u="none" strike="noStrike" baseline="0" dirty="0" err="1">
                <a:latin typeface="LiberationSerif-Regular"/>
              </a:rPr>
              <a:t>from</a:t>
            </a:r>
            <a:r>
              <a:rPr lang="es-ES" sz="1800" b="0" i="0" u="none" strike="noStrike" baseline="0" dirty="0">
                <a:latin typeface="LiberationSerif-Regular"/>
              </a:rPr>
              <a:t> </a:t>
            </a:r>
            <a:r>
              <a:rPr lang="es-ES" sz="1800" b="0" i="0" u="none" strike="noStrike" baseline="0" dirty="0" err="1">
                <a:latin typeface="LiberationSerif-Regular"/>
              </a:rPr>
              <a:t>outer</a:t>
            </a:r>
            <a:r>
              <a:rPr lang="es-ES" sz="1800" b="0" i="0" u="none" strike="noStrike" baseline="0" dirty="0">
                <a:latin typeface="LiberationSerif-Regular"/>
              </a:rPr>
              <a:t> </a:t>
            </a:r>
            <a:r>
              <a:rPr lang="es-ES" sz="1800" b="0" i="0" u="none" strike="noStrike" baseline="0" dirty="0" err="1">
                <a:latin typeface="LiberationSerif-Regular"/>
              </a:rPr>
              <a:t>space</a:t>
            </a:r>
            <a:r>
              <a:rPr lang="es-ES" sz="1800" b="0" i="0" u="none" strike="noStrike" baseline="0" dirty="0">
                <a:latin typeface="LiberationSerif-Regular"/>
              </a:rPr>
              <a:t>. </a:t>
            </a:r>
            <a:endParaRPr lang="en-US" sz="1800" b="0" i="0" u="none" strike="noStrike" baseline="0" dirty="0">
              <a:latin typeface="LiberationSerif-Regular"/>
            </a:endParaRP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71</a:t>
            </a:fld>
            <a:endParaRPr lang="es-ES"/>
          </a:p>
        </p:txBody>
      </p:sp>
    </p:spTree>
    <p:extLst>
      <p:ext uri="{BB962C8B-B14F-4D97-AF65-F5344CB8AC3E}">
        <p14:creationId xmlns:p14="http://schemas.microsoft.com/office/powerpoint/2010/main" val="4352807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baseline="0" dirty="0" err="1">
                <a:latin typeface="LiberationSerif-Regular"/>
              </a:rPr>
              <a:t>Nevertheless</a:t>
            </a:r>
            <a:r>
              <a:rPr lang="es-ES" sz="1200" b="0" i="0" u="none" strike="noStrike" baseline="0" dirty="0">
                <a:latin typeface="LiberationSerif-Regular"/>
              </a:rPr>
              <a:t>, </a:t>
            </a:r>
            <a:r>
              <a:rPr lang="es-ES" sz="1200" b="0" i="0" u="none" strike="noStrike" baseline="0" dirty="0" err="1">
                <a:latin typeface="LiberationSerif-Regular"/>
              </a:rPr>
              <a:t>the</a:t>
            </a:r>
            <a:r>
              <a:rPr lang="es-ES" sz="1200" b="0" i="0" u="none" strike="noStrike" baseline="0" dirty="0">
                <a:latin typeface="LiberationSerif-Regular"/>
              </a:rPr>
              <a:t> responses of </a:t>
            </a:r>
            <a:r>
              <a:rPr lang="es-ES" sz="1200" b="0" i="0" u="none" strike="noStrike" baseline="0" dirty="0" err="1">
                <a:latin typeface="LiberationSerif-Regular"/>
              </a:rPr>
              <a:t>microalgae</a:t>
            </a:r>
            <a:r>
              <a:rPr lang="es-ES" sz="1200" b="0" i="0" u="none" strike="noStrike" baseline="0" dirty="0">
                <a:latin typeface="LiberationSerif-Regular"/>
              </a:rPr>
              <a:t> </a:t>
            </a:r>
            <a:r>
              <a:rPr lang="es-ES" sz="1200" b="0" i="0" u="none" strike="noStrike" baseline="0" dirty="0" err="1">
                <a:latin typeface="LiberationSerif-Regular"/>
              </a:rPr>
              <a:t>to</a:t>
            </a:r>
            <a:r>
              <a:rPr lang="es-ES" sz="1200" b="0" i="0" u="none" strike="noStrike" baseline="0" dirty="0">
                <a:latin typeface="LiberationSerif-Regular"/>
              </a:rPr>
              <a:t> </a:t>
            </a:r>
            <a:r>
              <a:rPr lang="es-ES" sz="1200" b="0" i="0" u="none" strike="noStrike" baseline="0" dirty="0" err="1">
                <a:latin typeface="LiberationSerif-Regular"/>
              </a:rPr>
              <a:t>seasonal</a:t>
            </a:r>
            <a:r>
              <a:rPr lang="es-ES" sz="1200" b="0" i="0" u="none" strike="noStrike" baseline="0" dirty="0">
                <a:latin typeface="LiberationSerif-Regular"/>
              </a:rPr>
              <a:t> </a:t>
            </a:r>
            <a:r>
              <a:rPr lang="es-ES" sz="1200" b="0" i="0" u="none" strike="noStrike" baseline="0" dirty="0" err="1">
                <a:latin typeface="LiberationSerif-Regular"/>
              </a:rPr>
              <a:t>variations</a:t>
            </a:r>
            <a:r>
              <a:rPr lang="es-ES" sz="1200" b="0" i="0" u="none" strike="noStrike" baseline="0" dirty="0">
                <a:latin typeface="LiberationSerif-Regular"/>
              </a:rPr>
              <a:t> are </a:t>
            </a:r>
            <a:r>
              <a:rPr lang="es-ES" sz="1200" b="0" i="0" u="none" strike="noStrike" baseline="0" dirty="0" err="1">
                <a:latin typeface="LiberationSerif-Regular"/>
              </a:rPr>
              <a:t>not</a:t>
            </a:r>
            <a:r>
              <a:rPr lang="es-ES" sz="1200" b="0" i="0" u="none" strike="noStrike" baseline="0" dirty="0">
                <a:latin typeface="LiberationSerif-Regular"/>
              </a:rPr>
              <a:t> </a:t>
            </a:r>
            <a:r>
              <a:rPr lang="es-ES" sz="1200" b="0" i="0" u="none" strike="noStrike" baseline="0" dirty="0" err="1">
                <a:latin typeface="LiberationSerif-Regular"/>
              </a:rPr>
              <a:t>characterized</a:t>
            </a:r>
            <a:r>
              <a:rPr lang="es-ES" sz="1200" b="0" i="0" u="none" strike="noStrike" baseline="0" dirty="0">
                <a:latin typeface="LiberationSerif-Regular"/>
              </a:rPr>
              <a:t> </a:t>
            </a:r>
            <a:r>
              <a:rPr lang="es-ES" sz="1200" b="0" i="0" u="none" strike="noStrike" baseline="0" dirty="0" err="1">
                <a:latin typeface="LiberationSerif-Regular"/>
              </a:rPr>
              <a:t>using</a:t>
            </a:r>
            <a:r>
              <a:rPr lang="es-ES" sz="1200" b="0" i="0" u="none" strike="noStrike" baseline="0" dirty="0">
                <a:latin typeface="LiberationSerif-Regular"/>
              </a:rPr>
              <a:t> </a:t>
            </a:r>
            <a:r>
              <a:rPr lang="es-ES" sz="1200" b="0" i="0" u="none" strike="noStrike" baseline="0" dirty="0" err="1">
                <a:latin typeface="LiberationSerif-Regular"/>
              </a:rPr>
              <a:t>omics</a:t>
            </a:r>
            <a:r>
              <a:rPr lang="es-ES" sz="1200" b="0" i="0" u="none" strike="noStrike" baseline="0" dirty="0">
                <a:latin typeface="LiberationSerif-Regular"/>
              </a:rPr>
              <a:t> </a:t>
            </a:r>
            <a:r>
              <a:rPr lang="es-ES" sz="1200" b="0" i="0" u="none" strike="noStrike" baseline="0" dirty="0" err="1">
                <a:latin typeface="LiberationSerif-Regular"/>
              </a:rPr>
              <a:t>techniques</a:t>
            </a:r>
            <a:r>
              <a:rPr lang="es-ES" sz="1200" b="0" i="0" u="none" strike="noStrike" baseline="0" dirty="0">
                <a:latin typeface="LiberationSerif-Regular"/>
              </a:rPr>
              <a:t> </a:t>
            </a:r>
            <a:r>
              <a:rPr lang="es-ES" sz="1200" b="0" i="0" u="none" strike="noStrike" baseline="0" dirty="0" err="1">
                <a:latin typeface="LiberationSerif-Regular"/>
              </a:rPr>
              <a:t>yet</a:t>
            </a:r>
            <a:r>
              <a:rPr lang="es-ES" sz="1200" b="0" i="0" u="none" strike="noStrike" baseline="0" dirty="0">
                <a:latin typeface="LiberationSerif-Regular"/>
              </a:rPr>
              <a:t>. </a:t>
            </a:r>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72</a:t>
            </a:fld>
            <a:endParaRPr lang="es-ES"/>
          </a:p>
        </p:txBody>
      </p:sp>
    </p:spTree>
    <p:extLst>
      <p:ext uri="{BB962C8B-B14F-4D97-AF65-F5344CB8AC3E}">
        <p14:creationId xmlns:p14="http://schemas.microsoft.com/office/powerpoint/2010/main" val="1357397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u="none" strike="noStrike" baseline="0" dirty="0">
                <a:latin typeface="LiberationSerif-Regular"/>
              </a:rPr>
              <a:t>So, integrative </a:t>
            </a:r>
            <a:r>
              <a:rPr lang="es-ES" sz="1800" b="0" i="0" u="none" strike="noStrike" baseline="0" dirty="0" err="1">
                <a:latin typeface="LiberationSerif-Regular"/>
              </a:rPr>
              <a:t>analysis</a:t>
            </a:r>
            <a:r>
              <a:rPr lang="es-ES" sz="1800" b="0" i="0" u="none" strike="noStrike" baseline="0" dirty="0">
                <a:latin typeface="LiberationSerif-Regular"/>
              </a:rPr>
              <a:t> </a:t>
            </a:r>
            <a:r>
              <a:rPr lang="en-US" sz="1800" b="0" i="0" u="none" strike="noStrike" baseline="0" dirty="0">
                <a:latin typeface="LiberationSerif-Regular"/>
              </a:rPr>
              <a:t>between rhythmic patterns at the transcriptomic, proteomic and physiological levels have not been performed and are expected to shed light on the responses of living organisms to seasonal variations in diel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berationSerif-Regular"/>
            </a:endParaRP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73</a:t>
            </a:fld>
            <a:endParaRPr lang="es-ES"/>
          </a:p>
        </p:txBody>
      </p:sp>
    </p:spTree>
    <p:extLst>
      <p:ext uri="{BB962C8B-B14F-4D97-AF65-F5344CB8AC3E}">
        <p14:creationId xmlns:p14="http://schemas.microsoft.com/office/powerpoint/2010/main" val="15816846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The general objective in this work consists on a </a:t>
            </a:r>
            <a:r>
              <a:rPr lang="en-US" sz="1800" b="0" i="0" u="none" strike="noStrike" baseline="0" dirty="0" err="1">
                <a:latin typeface="LiberationSerif-Regular"/>
              </a:rPr>
              <a:t>multiomic</a:t>
            </a:r>
            <a:r>
              <a:rPr lang="en-US" sz="1800" b="0" i="0" u="none" strike="noStrike" baseline="0" dirty="0">
                <a:latin typeface="LiberationSerif-Regular"/>
              </a:rPr>
              <a:t> characterization of the responses to seasonal variations in diel cycles in </a:t>
            </a:r>
            <a:r>
              <a:rPr lang="en-US" sz="1800" b="0" i="1" u="none" strike="noStrike" baseline="0" dirty="0">
                <a:latin typeface="LiberationSerif-Italic"/>
              </a:rPr>
              <a:t>Ostreococcus tauri</a:t>
            </a:r>
            <a:r>
              <a:rPr lang="en-US" sz="1800" b="0" i="0" u="none" strike="noStrike" baseline="0" dirty="0">
                <a:latin typeface="LiberationSerif-Regular"/>
              </a:rPr>
              <a:t>. This is achieved following these specific objectives:</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74</a:t>
            </a:fld>
            <a:endParaRPr lang="es-ES"/>
          </a:p>
        </p:txBody>
      </p:sp>
    </p:spTree>
    <p:extLst>
      <p:ext uri="{BB962C8B-B14F-4D97-AF65-F5344CB8AC3E}">
        <p14:creationId xmlns:p14="http://schemas.microsoft.com/office/powerpoint/2010/main" val="28479935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To develop software tools, computational pipelines, and models to enhance systems biology studies in microalgae, with a specific focus on exploring the results presented in </a:t>
            </a:r>
            <a:r>
              <a:rPr lang="es-ES" sz="1800" b="0" i="0" u="none" strike="noStrike" baseline="0" dirty="0" err="1">
                <a:latin typeface="LiberationSerif-Regular"/>
              </a:rPr>
              <a:t>this</a:t>
            </a:r>
            <a:r>
              <a:rPr lang="es-ES" sz="1800" b="0" i="0" u="none" strike="noStrike" baseline="0" dirty="0">
                <a:latin typeface="LiberationSerif-Regular"/>
              </a:rPr>
              <a:t> </a:t>
            </a:r>
            <a:r>
              <a:rPr lang="es-ES" sz="1800" b="0" i="0" u="none" strike="noStrike" baseline="0" dirty="0" err="1">
                <a:latin typeface="LiberationSerif-Regular"/>
              </a:rPr>
              <a:t>thesis</a:t>
            </a:r>
            <a:r>
              <a:rPr lang="es-ES" sz="1800" b="0" i="0" u="none" strike="noStrike" baseline="0" dirty="0">
                <a:latin typeface="LiberationSerif-Regular"/>
              </a:rPr>
              <a:t>.</a:t>
            </a:r>
          </a:p>
          <a:p>
            <a:pPr algn="l"/>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75</a:t>
            </a:fld>
            <a:endParaRPr lang="es-ES"/>
          </a:p>
        </p:txBody>
      </p:sp>
    </p:spTree>
    <p:extLst>
      <p:ext uri="{BB962C8B-B14F-4D97-AF65-F5344CB8AC3E}">
        <p14:creationId xmlns:p14="http://schemas.microsoft.com/office/powerpoint/2010/main" val="19890561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2. To characterize transcriptomic seasonal variations during diel cycles and </a:t>
            </a:r>
            <a:r>
              <a:rPr lang="es-ES" sz="1800" b="0" i="0" u="none" strike="noStrike" baseline="0" dirty="0">
                <a:latin typeface="LiberationSerif-Regular"/>
              </a:rPr>
              <a:t>free-running </a:t>
            </a:r>
            <a:r>
              <a:rPr lang="es-ES" sz="1800" b="0" i="0" u="none" strike="noStrike" baseline="0" dirty="0" err="1">
                <a:latin typeface="LiberationSerif-Regular"/>
              </a:rPr>
              <a:t>conditions</a:t>
            </a:r>
            <a:r>
              <a:rPr lang="es-ES" sz="1800" b="0" i="0" u="none" strike="noStrike" baseline="0" dirty="0">
                <a:latin typeface="LiberationSerif-Regular"/>
              </a:rPr>
              <a:t>.</a:t>
            </a:r>
          </a:p>
          <a:p>
            <a:pPr algn="l"/>
            <a:endParaRPr lang="es-E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76</a:t>
            </a:fld>
            <a:endParaRPr lang="es-ES"/>
          </a:p>
        </p:txBody>
      </p:sp>
    </p:spTree>
    <p:extLst>
      <p:ext uri="{BB962C8B-B14F-4D97-AF65-F5344CB8AC3E}">
        <p14:creationId xmlns:p14="http://schemas.microsoft.com/office/powerpoint/2010/main" val="3285073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3. To characterize proteomic seasonal variations during diel cycles and their integration with </a:t>
            </a:r>
            <a:r>
              <a:rPr lang="es-ES" sz="1800" b="0" i="0" u="none" strike="noStrike" baseline="0" dirty="0" err="1">
                <a:latin typeface="LiberationSerif-Regular"/>
              </a:rPr>
              <a:t>transcriptomic</a:t>
            </a:r>
            <a:r>
              <a:rPr lang="es-ES" sz="1800" b="0" i="0" u="none" strike="noStrike" baseline="0" dirty="0">
                <a:latin typeface="LiberationSerif-Regular"/>
              </a:rPr>
              <a:t> responses.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77</a:t>
            </a:fld>
            <a:endParaRPr lang="es-ES"/>
          </a:p>
        </p:txBody>
      </p:sp>
    </p:spTree>
    <p:extLst>
      <p:ext uri="{BB962C8B-B14F-4D97-AF65-F5344CB8AC3E}">
        <p14:creationId xmlns:p14="http://schemas.microsoft.com/office/powerpoint/2010/main" val="31577782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4. To characterize seasonal variations in relevant physiological processes during diel cycles and conduct multi-omics integration with transcriptomic and proteomic data.</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78</a:t>
            </a:fld>
            <a:endParaRPr lang="es-ES"/>
          </a:p>
        </p:txBody>
      </p:sp>
    </p:spTree>
    <p:extLst>
      <p:ext uri="{BB962C8B-B14F-4D97-AF65-F5344CB8AC3E}">
        <p14:creationId xmlns:p14="http://schemas.microsoft.com/office/powerpoint/2010/main" val="34664417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Each of these specific objectives are approached in the different chapters of this doctoral thesis.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berationSerif-Regular"/>
              </a:rPr>
              <a:t>Starting with chapter 1</a:t>
            </a:r>
          </a:p>
          <a:p>
            <a:pPr algn="l"/>
            <a:endParaRPr lang="en-US" sz="1800" b="0" i="0" u="none" strike="noStrike" baseline="0" dirty="0">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79</a:t>
            </a:fld>
            <a:endParaRPr lang="es-ES"/>
          </a:p>
        </p:txBody>
      </p:sp>
    </p:spTree>
    <p:extLst>
      <p:ext uri="{BB962C8B-B14F-4D97-AF65-F5344CB8AC3E}">
        <p14:creationId xmlns:p14="http://schemas.microsoft.com/office/powerpoint/2010/main" val="144004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LiberationSerif-Regular"/>
              </a:rPr>
              <a:t>diel</a:t>
            </a:r>
            <a:r>
              <a:rPr lang="es-ES" sz="1800" b="0" i="0" u="none" strike="noStrike" baseline="0" dirty="0">
                <a:latin typeface="LiberationSerif-Regular"/>
              </a:rPr>
              <a:t> </a:t>
            </a:r>
            <a:r>
              <a:rPr lang="es-ES" sz="1800" b="0" i="0" u="none" strike="noStrike" baseline="0" dirty="0" err="1">
                <a:latin typeface="LiberationSerif-Regular"/>
              </a:rPr>
              <a:t>cycles</a:t>
            </a:r>
            <a:r>
              <a:rPr lang="es-ES" sz="1200" b="0" i="0" u="none" strike="noStrike" baseline="0" dirty="0">
                <a:latin typeface="LiberationSerif-Regular"/>
              </a:rPr>
              <a:t> </a:t>
            </a:r>
            <a:r>
              <a:rPr lang="es-ES" sz="1200" b="0" i="0" u="none" strike="noStrike" baseline="0" dirty="0" err="1">
                <a:latin typeface="LiberationSerif-Regular"/>
              </a:rPr>
              <a:t>caused</a:t>
            </a:r>
            <a:r>
              <a:rPr lang="es-ES" sz="1200" b="0" i="0" u="none" strike="noStrike" baseline="0" dirty="0">
                <a:latin typeface="LiberationSerif-Regular"/>
              </a:rPr>
              <a:t> </a:t>
            </a:r>
            <a:r>
              <a:rPr lang="es-ES" sz="1200" b="0" i="0" u="none" strike="noStrike" baseline="0" dirty="0" err="1">
                <a:latin typeface="LiberationSerif-Regular"/>
              </a:rPr>
              <a:t>by</a:t>
            </a:r>
            <a:r>
              <a:rPr lang="es-ES" sz="1200" b="0" i="0" u="none" strike="noStrike" baseline="0" dirty="0">
                <a:latin typeface="LiberationSerif-Regular"/>
              </a:rPr>
              <a:t> </a:t>
            </a:r>
            <a:r>
              <a:rPr lang="es-ES" sz="1200" b="0" i="0" u="none" strike="noStrike" baseline="0" dirty="0" err="1">
                <a:latin typeface="LiberationSerif-Regular"/>
              </a:rPr>
              <a:t>earth</a:t>
            </a:r>
            <a:r>
              <a:rPr lang="es-ES" sz="1200" b="0" i="0" u="none" strike="noStrike" baseline="0" dirty="0">
                <a:latin typeface="LiberationSerif-Regular"/>
              </a:rPr>
              <a:t> </a:t>
            </a:r>
            <a:r>
              <a:rPr lang="es-ES" sz="1200" b="0" i="0" u="none" strike="noStrike" baseline="0" dirty="0" err="1">
                <a:latin typeface="LiberationSerif-Regular"/>
              </a:rPr>
              <a:t>rotation</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8</a:t>
            </a:fld>
            <a:endParaRPr lang="es-ES"/>
          </a:p>
        </p:txBody>
      </p:sp>
    </p:spTree>
    <p:extLst>
      <p:ext uri="{BB962C8B-B14F-4D97-AF65-F5344CB8AC3E}">
        <p14:creationId xmlns:p14="http://schemas.microsoft.com/office/powerpoint/2010/main" val="9087667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where ALGAEFUN </a:t>
            </a:r>
            <a:r>
              <a:rPr lang="en-US" sz="1800" b="0" i="1" u="none" strike="noStrike" baseline="0" dirty="0">
                <a:latin typeface="LiberationSerif-Regular"/>
              </a:rPr>
              <a:t>with MARACAS is developed, which is a web based tool for the</a:t>
            </a:r>
            <a:r>
              <a:rPr lang="en-US" sz="1800" b="0" i="0" u="none" strike="noStrike" baseline="0" dirty="0">
                <a:latin typeface="LiberationSerif-Regular"/>
              </a:rPr>
              <a:t> analysis and interpretation of </a:t>
            </a:r>
            <a:r>
              <a:rPr lang="en-US" sz="1800" b="0" i="0" u="none" strike="noStrike" baseline="0" dirty="0" err="1">
                <a:latin typeface="LiberationSerif-Regular"/>
              </a:rPr>
              <a:t>omic</a:t>
            </a:r>
            <a:r>
              <a:rPr lang="en-US" sz="1800" b="0" i="0" u="none" strike="noStrike" baseline="0" dirty="0">
                <a:latin typeface="LiberationSerif-Regular"/>
              </a:rPr>
              <a:t> data in microalgae.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80</a:t>
            </a:fld>
            <a:endParaRPr lang="es-ES"/>
          </a:p>
        </p:txBody>
      </p:sp>
    </p:spTree>
    <p:extLst>
      <p:ext uri="{BB962C8B-B14F-4D97-AF65-F5344CB8AC3E}">
        <p14:creationId xmlns:p14="http://schemas.microsoft.com/office/powerpoint/2010/main" val="12156598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This tool is developed aiming the establishment of systems biology studies in microalgae, so a wide variety of them is supported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81</a:t>
            </a:fld>
            <a:endParaRPr lang="es-ES"/>
          </a:p>
        </p:txBody>
      </p:sp>
    </p:spTree>
    <p:extLst>
      <p:ext uri="{BB962C8B-B14F-4D97-AF65-F5344CB8AC3E}">
        <p14:creationId xmlns:p14="http://schemas.microsoft.com/office/powerpoint/2010/main" val="2047553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this phylogenetic tree, all the microalgae supported in ALGAEFUN with MARACAS are represented.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82</a:t>
            </a:fld>
            <a:endParaRPr lang="es-ES"/>
          </a:p>
        </p:txBody>
      </p:sp>
    </p:spTree>
    <p:extLst>
      <p:ext uri="{BB962C8B-B14F-4D97-AF65-F5344CB8AC3E}">
        <p14:creationId xmlns:p14="http://schemas.microsoft.com/office/powerpoint/2010/main" val="15962689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Several microalgae from both groups Chlorophyta, like Ostreococcus or </a:t>
            </a:r>
            <a:r>
              <a:rPr lang="en-US" sz="1800" b="0" i="0" u="none" strike="noStrike" baseline="0" dirty="0" err="1">
                <a:latin typeface="LiberationSerif-Regular"/>
              </a:rPr>
              <a:t>Micromonas</a:t>
            </a:r>
            <a:r>
              <a:rPr lang="en-US" sz="1800" b="0" i="0" u="none" strike="noStrike" baseline="0" dirty="0">
                <a:latin typeface="LiberationSerif-Regular"/>
              </a:rPr>
              <a:t>,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83</a:t>
            </a:fld>
            <a:endParaRPr lang="es-ES"/>
          </a:p>
        </p:txBody>
      </p:sp>
    </p:spTree>
    <p:extLst>
      <p:ext uri="{BB962C8B-B14F-4D97-AF65-F5344CB8AC3E}">
        <p14:creationId xmlns:p14="http://schemas.microsoft.com/office/powerpoint/2010/main" val="16107772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Charophyta, like Klebsormidium and </a:t>
            </a:r>
            <a:r>
              <a:rPr lang="en-US" sz="1800" b="0" i="0" u="none" strike="noStrike" baseline="0" dirty="0" err="1">
                <a:latin typeface="LiberationSerif-Regular"/>
              </a:rPr>
              <a:t>mesotenium</a:t>
            </a:r>
            <a:r>
              <a:rPr lang="en-US" sz="1800" b="0" i="0" u="none" strike="noStrike" baseline="0" dirty="0">
                <a:latin typeface="LiberationSerif-Regular"/>
              </a:rPr>
              <a:t> are included.</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84</a:t>
            </a:fld>
            <a:endParaRPr lang="es-ES"/>
          </a:p>
        </p:txBody>
      </p:sp>
    </p:spTree>
    <p:extLst>
      <p:ext uri="{BB962C8B-B14F-4D97-AF65-F5344CB8AC3E}">
        <p14:creationId xmlns:p14="http://schemas.microsoft.com/office/powerpoint/2010/main" val="9191453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And in addition, two algae from the group </a:t>
            </a:r>
            <a:r>
              <a:rPr lang="en-US" sz="1800" b="0" i="0" u="none" strike="noStrike" baseline="0" dirty="0" err="1">
                <a:latin typeface="LiberationSerif-Regular"/>
              </a:rPr>
              <a:t>Stramenopails</a:t>
            </a:r>
            <a:r>
              <a:rPr lang="en-US" sz="1800" b="0" i="0" u="none" strike="noStrike" baseline="0" dirty="0">
                <a:latin typeface="LiberationSerif-Regular"/>
              </a:rPr>
              <a:t>, like Phaeodactylum, are also supported by ALGAEFUN with MARACAS. This group that </a:t>
            </a:r>
            <a:r>
              <a:rPr lang="en-US" sz="1800" b="0" i="0" u="none" strike="noStrike" baseline="0" dirty="0" err="1">
                <a:latin typeface="LiberationSerif-Regular"/>
              </a:rPr>
              <a:t>isnot</a:t>
            </a:r>
            <a:r>
              <a:rPr lang="en-US" sz="1800" b="0" i="0" u="none" strike="noStrike" baseline="0" dirty="0">
                <a:latin typeface="LiberationSerif-Regular"/>
              </a:rPr>
              <a:t> included in the green-lineage, but they are relevant in biotechnology industry</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85</a:t>
            </a:fld>
            <a:endParaRPr lang="es-ES"/>
          </a:p>
        </p:txBody>
      </p:sp>
    </p:spTree>
    <p:extLst>
      <p:ext uri="{BB962C8B-B14F-4D97-AF65-F5344CB8AC3E}">
        <p14:creationId xmlns:p14="http://schemas.microsoft.com/office/powerpoint/2010/main" val="3760633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In fact, in this list of microalgae there is a balanced representation of algae mainly used in basic biological science, like Chlamydomonas</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86</a:t>
            </a:fld>
            <a:endParaRPr lang="es-ES"/>
          </a:p>
        </p:txBody>
      </p:sp>
    </p:spTree>
    <p:extLst>
      <p:ext uri="{BB962C8B-B14F-4D97-AF65-F5344CB8AC3E}">
        <p14:creationId xmlns:p14="http://schemas.microsoft.com/office/powerpoint/2010/main" val="18470533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as well as biotechnology, like </a:t>
            </a:r>
            <a:r>
              <a:rPr lang="en-US" sz="1800" b="0" i="0" u="none" strike="noStrike" baseline="0" dirty="0" err="1">
                <a:latin typeface="LiberationSerif-Regular"/>
              </a:rPr>
              <a:t>Haematococcus</a:t>
            </a:r>
            <a:r>
              <a:rPr lang="en-US" sz="1800" b="0" i="0" u="none" strike="noStrike" baseline="0" dirty="0">
                <a:latin typeface="LiberationSerif-Regular"/>
              </a:rPr>
              <a:t>.</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87</a:t>
            </a:fld>
            <a:endParaRPr lang="es-ES"/>
          </a:p>
        </p:txBody>
      </p:sp>
    </p:spTree>
    <p:extLst>
      <p:ext uri="{BB962C8B-B14F-4D97-AF65-F5344CB8AC3E}">
        <p14:creationId xmlns:p14="http://schemas.microsoft.com/office/powerpoint/2010/main" val="42808447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Now I will simplify the implementation of ALGAEFUN with MARACAS in order to bring a simple picture of how it works. </a:t>
            </a:r>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88</a:t>
            </a:fld>
            <a:endParaRPr lang="es-ES"/>
          </a:p>
        </p:txBody>
      </p:sp>
    </p:spTree>
    <p:extLst>
      <p:ext uri="{BB962C8B-B14F-4D97-AF65-F5344CB8AC3E}">
        <p14:creationId xmlns:p14="http://schemas.microsoft.com/office/powerpoint/2010/main" val="27323086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LiberationSerif-Regular"/>
              </a:rPr>
              <a:t>ALGAEFUN with MARACAS is a web based tool that consists in two different functions: </a:t>
            </a:r>
            <a:r>
              <a:rPr lang="pt-BR" sz="1800" b="0" i="0" u="none" strike="noStrike" baseline="0" dirty="0" err="1">
                <a:solidFill>
                  <a:srgbClr val="000000"/>
                </a:solidFill>
                <a:latin typeface="LiberationSerif-Regular"/>
              </a:rPr>
              <a:t>First</a:t>
            </a:r>
            <a:r>
              <a:rPr lang="pt-BR" sz="1800" b="0" i="0" u="none" strike="noStrike" baseline="0" dirty="0">
                <a:solidFill>
                  <a:srgbClr val="000000"/>
                </a:solidFill>
                <a:latin typeface="LiberationSerif-Regular"/>
              </a:rPr>
              <a:t>, MARACAS </a:t>
            </a:r>
            <a:r>
              <a:rPr lang="pt-BR" sz="1800" b="0" i="0" u="none" strike="noStrike" baseline="0" dirty="0" err="1">
                <a:solidFill>
                  <a:srgbClr val="000000"/>
                </a:solidFill>
                <a:latin typeface="LiberationSerif-Regular"/>
              </a:rPr>
              <a:t>which</a:t>
            </a:r>
            <a:r>
              <a:rPr lang="pt-BR" sz="1800" b="0" i="0" u="none" strike="noStrike" baseline="0" dirty="0">
                <a:solidFill>
                  <a:srgbClr val="000000"/>
                </a:solidFill>
                <a:latin typeface="LiberationSerif-Regular"/>
              </a:rPr>
              <a:t> stands for </a:t>
            </a:r>
            <a:r>
              <a:rPr lang="pt-BR" sz="1800" b="0" i="0" u="none" strike="noStrike" baseline="0" dirty="0" err="1">
                <a:solidFill>
                  <a:srgbClr val="000000"/>
                </a:solidFill>
                <a:latin typeface="LiberationSerif-Regular"/>
              </a:rPr>
              <a:t>MicroAlgae</a:t>
            </a:r>
            <a:r>
              <a:rPr lang="pt-BR" sz="1800" b="0" i="0" u="none" strike="noStrike" baseline="0" dirty="0">
                <a:solidFill>
                  <a:srgbClr val="000000"/>
                </a:solidFill>
                <a:latin typeface="LiberationSerif-Regular"/>
              </a:rPr>
              <a:t> </a:t>
            </a:r>
            <a:r>
              <a:rPr lang="pt-BR" sz="1800" b="0" i="0" u="none" strike="noStrike" baseline="0" dirty="0" err="1">
                <a:solidFill>
                  <a:srgbClr val="000000"/>
                </a:solidFill>
                <a:latin typeface="LiberationSerif-Regular"/>
              </a:rPr>
              <a:t>RnA-seq</a:t>
            </a:r>
            <a:r>
              <a:rPr lang="pt-BR" sz="1800" b="0" i="0" u="none" strike="noStrike" baseline="0" dirty="0">
                <a:solidFill>
                  <a:srgbClr val="000000"/>
                </a:solidFill>
                <a:latin typeface="LiberationSerif-Regular"/>
              </a:rPr>
              <a:t> </a:t>
            </a:r>
            <a:r>
              <a:rPr lang="pt-BR" sz="1800" b="0" i="0" u="none" strike="noStrike" baseline="0" dirty="0" err="1">
                <a:solidFill>
                  <a:srgbClr val="000000"/>
                </a:solidFill>
                <a:latin typeface="LiberationSerif-Regular"/>
              </a:rPr>
              <a:t>and</a:t>
            </a:r>
            <a:r>
              <a:rPr lang="pt-BR" sz="1800" b="0" i="0" u="none" strike="noStrike" baseline="0" dirty="0">
                <a:solidFill>
                  <a:srgbClr val="000000"/>
                </a:solidFill>
                <a:latin typeface="LiberationSerif-Regular"/>
              </a:rPr>
              <a:t> </a:t>
            </a:r>
            <a:r>
              <a:rPr lang="en-US" sz="1800" b="0" i="0" u="none" strike="noStrike" baseline="0" dirty="0">
                <a:solidFill>
                  <a:srgbClr val="000000"/>
                </a:solidFill>
                <a:latin typeface="LiberationSerif-Regular"/>
              </a:rPr>
              <a:t>Chip-seq </a:t>
            </a:r>
            <a:r>
              <a:rPr lang="en-US" sz="1800" b="0" i="0" u="none" strike="noStrike" baseline="0" dirty="0" err="1">
                <a:solidFill>
                  <a:srgbClr val="000000"/>
                </a:solidFill>
                <a:latin typeface="LiberationSerif-Regular"/>
              </a:rPr>
              <a:t>AnalysiS</a:t>
            </a:r>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89</a:t>
            </a:fld>
            <a:endParaRPr lang="es-ES"/>
          </a:p>
        </p:txBody>
      </p:sp>
    </p:spTree>
    <p:extLst>
      <p:ext uri="{BB962C8B-B14F-4D97-AF65-F5344CB8AC3E}">
        <p14:creationId xmlns:p14="http://schemas.microsoft.com/office/powerpoint/2010/main" val="3868061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LiberationSerif-Regular"/>
              </a:rPr>
              <a:t>and </a:t>
            </a:r>
            <a:r>
              <a:rPr lang="es-ES" sz="1800" b="0" i="0" u="none" strike="noStrike" baseline="0" dirty="0" err="1">
                <a:latin typeface="LiberationSerif-Regular"/>
              </a:rPr>
              <a:t>seasonal</a:t>
            </a:r>
            <a:r>
              <a:rPr lang="es-ES" sz="1800" b="0" i="0" u="none" strike="noStrike" baseline="0" dirty="0">
                <a:latin typeface="LiberationSerif-Regular"/>
              </a:rPr>
              <a:t> </a:t>
            </a:r>
            <a:r>
              <a:rPr lang="es-ES" sz="1800" b="0" i="0" u="none" strike="noStrike" baseline="0" dirty="0" err="1">
                <a:latin typeface="LiberationSerif-Regular"/>
              </a:rPr>
              <a:t>cycles</a:t>
            </a:r>
            <a:r>
              <a:rPr lang="es-ES" sz="1800" b="0" i="0" u="none" strike="noStrike" baseline="0" dirty="0">
                <a:latin typeface="LiberationSerif-Regular"/>
              </a:rPr>
              <a:t> </a:t>
            </a:r>
            <a:r>
              <a:rPr lang="es-ES" sz="1800" b="0" i="0" u="none" strike="noStrike" baseline="0" dirty="0" err="1">
                <a:latin typeface="LiberationSerif-Regular"/>
              </a:rPr>
              <a:t>caused</a:t>
            </a:r>
            <a:r>
              <a:rPr lang="es-ES" sz="1800" b="0" i="0" u="none" strike="noStrike" baseline="0" dirty="0">
                <a:latin typeface="LiberationSerif-Regular"/>
              </a:rPr>
              <a:t> </a:t>
            </a:r>
            <a:r>
              <a:rPr lang="es-ES" sz="1800" b="0" i="0" u="none" strike="noStrike" baseline="0" dirty="0" err="1">
                <a:latin typeface="LiberationSerif-Regular"/>
              </a:rPr>
              <a:t>by</a:t>
            </a:r>
            <a:r>
              <a:rPr lang="es-ES" sz="1800" b="0" i="0" u="none" strike="noStrike" baseline="0" dirty="0">
                <a:latin typeface="LiberationSerif-Regular"/>
              </a:rPr>
              <a:t> </a:t>
            </a:r>
            <a:r>
              <a:rPr lang="es-ES" sz="1800" b="0" i="0" u="none" strike="noStrike" baseline="0" dirty="0" err="1">
                <a:latin typeface="LiberationSerif-Regular"/>
              </a:rPr>
              <a:t>earth</a:t>
            </a:r>
            <a:r>
              <a:rPr lang="es-ES" sz="1800" b="0" i="0" u="none" strike="noStrike" baseline="0" dirty="0">
                <a:latin typeface="LiberationSerif-Regular"/>
              </a:rPr>
              <a:t> </a:t>
            </a:r>
            <a:r>
              <a:rPr lang="es-ES" sz="1800" b="0" i="0" u="none" strike="noStrike" baseline="0" dirty="0" err="1">
                <a:latin typeface="LiberationSerif-Regular"/>
              </a:rPr>
              <a:t>translation</a:t>
            </a:r>
            <a:r>
              <a:rPr lang="es-ES" sz="1800" b="0" i="0" u="none" strike="noStrike" baseline="0" dirty="0">
                <a:latin typeface="LiberationSerif-Regular"/>
              </a:rPr>
              <a:t> </a:t>
            </a:r>
            <a:r>
              <a:rPr lang="es-ES" sz="1800" b="0" i="0" u="none" strike="noStrike" baseline="0" dirty="0" err="1">
                <a:latin typeface="LiberationSerif-Regular"/>
              </a:rPr>
              <a:t>around</a:t>
            </a:r>
            <a:r>
              <a:rPr lang="es-ES" sz="1800" b="0" i="0" u="none" strike="noStrike" baseline="0" dirty="0">
                <a:latin typeface="LiberationSerif-Regular"/>
              </a:rPr>
              <a:t> </a:t>
            </a: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sun</a:t>
            </a:r>
            <a:r>
              <a:rPr lang="es-ES" sz="1800" b="0" i="0" u="none" strike="noStrike" baseline="0" dirty="0">
                <a:latin typeface="LiberationSerif-Regular"/>
              </a:rPr>
              <a:t>. </a:t>
            </a:r>
            <a:r>
              <a:rPr lang="es-ES" sz="1800" b="0" i="0" u="none" strike="noStrike" baseline="0" dirty="0" err="1">
                <a:latin typeface="LiberationSerif-Regular"/>
              </a:rPr>
              <a:t>That</a:t>
            </a:r>
            <a:r>
              <a:rPr lang="es-ES" sz="1800" b="0" i="0" u="none" strike="noStrike" baseline="0" dirty="0">
                <a:latin typeface="LiberationSerif-Regular"/>
              </a:rPr>
              <a:t> </a:t>
            </a:r>
            <a:r>
              <a:rPr lang="es-ES" sz="1800" b="0" i="0" u="none" strike="noStrike" baseline="0" dirty="0" err="1">
                <a:latin typeface="LiberationSerif-Regular"/>
              </a:rPr>
              <a:t>movement</a:t>
            </a:r>
            <a:r>
              <a:rPr lang="es-ES" sz="1800" b="0" i="0" u="none" strike="noStrike" baseline="0" dirty="0">
                <a:latin typeface="LiberationSerif-Regular"/>
              </a:rPr>
              <a:t> produce </a:t>
            </a:r>
            <a:r>
              <a:rPr lang="es-ES" sz="1800" b="0" i="0" u="none" strike="noStrike" baseline="0" dirty="0" err="1">
                <a:latin typeface="LiberationSerif-Regular"/>
              </a:rPr>
              <a:t>changes</a:t>
            </a:r>
            <a:r>
              <a:rPr lang="es-ES" sz="1800" b="0" i="0" u="none" strike="noStrike" baseline="0" dirty="0">
                <a:latin typeface="LiberationSerif-Regular"/>
              </a:rPr>
              <a:t> in </a:t>
            </a:r>
            <a:r>
              <a:rPr lang="es-ES" sz="1800" b="0" i="0" u="none" strike="noStrike" baseline="0" dirty="0" err="1">
                <a:latin typeface="LiberationSerif-Regular"/>
              </a:rPr>
              <a:t>day</a:t>
            </a:r>
            <a:r>
              <a:rPr lang="es-ES" sz="1800" b="0" i="0" u="none" strike="noStrike" baseline="0" dirty="0">
                <a:latin typeface="LiberationSerif-Regular"/>
              </a:rPr>
              <a:t> </a:t>
            </a:r>
            <a:r>
              <a:rPr lang="es-ES" sz="1800" b="0" i="0" u="none" strike="noStrike" baseline="0" dirty="0" err="1">
                <a:latin typeface="LiberationSerif-Regular"/>
              </a:rPr>
              <a:t>length</a:t>
            </a:r>
            <a:r>
              <a:rPr lang="es-ES" sz="1800" b="0" i="0" u="none" strike="noStrike" baseline="0" dirty="0">
                <a:latin typeface="LiberationSerif-Regular"/>
              </a:rPr>
              <a:t> </a:t>
            </a:r>
            <a:r>
              <a:rPr lang="es-ES" sz="1800" b="0" i="0" u="none" strike="noStrike" baseline="0" dirty="0" err="1">
                <a:latin typeface="LiberationSerif-Regular"/>
              </a:rPr>
              <a:t>or</a:t>
            </a:r>
            <a:r>
              <a:rPr lang="es-ES" sz="1800" b="0" i="0" u="none" strike="noStrike" baseline="0" dirty="0">
                <a:latin typeface="LiberationSerif-Regular"/>
              </a:rPr>
              <a:t> </a:t>
            </a:r>
            <a:r>
              <a:rPr lang="es-ES" sz="1800" b="0" i="0" u="none" strike="noStrike" baseline="0" dirty="0" err="1">
                <a:latin typeface="LiberationSerif-Regular"/>
              </a:rPr>
              <a:t>photoperiods</a:t>
            </a:r>
            <a:r>
              <a:rPr lang="es-ES" sz="1800" b="0" i="0" u="none" strike="noStrike" baseline="0" dirty="0">
                <a:latin typeface="LiberationSerif-Regular"/>
              </a:rPr>
              <a:t>.</a:t>
            </a:r>
            <a:endParaRPr lang="es-ES" dirty="0"/>
          </a:p>
        </p:txBody>
      </p:sp>
      <p:sp>
        <p:nvSpPr>
          <p:cNvPr id="4" name="Marcador de número de diapositiva 3"/>
          <p:cNvSpPr>
            <a:spLocks noGrp="1"/>
          </p:cNvSpPr>
          <p:nvPr>
            <p:ph type="sldNum" sz="quarter" idx="5"/>
          </p:nvPr>
        </p:nvSpPr>
        <p:spPr/>
        <p:txBody>
          <a:bodyPr/>
          <a:lstStyle/>
          <a:p>
            <a:fld id="{8D0FD23F-627E-425A-B844-6ACE9A563E7C}" type="slidenum">
              <a:rPr lang="es-ES" smtClean="0"/>
              <a:t>9</a:t>
            </a:fld>
            <a:endParaRPr lang="es-ES"/>
          </a:p>
        </p:txBody>
      </p:sp>
    </p:spTree>
    <p:extLst>
      <p:ext uri="{BB962C8B-B14F-4D97-AF65-F5344CB8AC3E}">
        <p14:creationId xmlns:p14="http://schemas.microsoft.com/office/powerpoint/2010/main" val="6884892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MARACAS implements a fully automatic computational pipeline to </a:t>
            </a:r>
            <a:r>
              <a:rPr lang="en-US" sz="1800" b="0" i="0" u="none" strike="noStrike" baseline="0" dirty="0" err="1">
                <a:solidFill>
                  <a:srgbClr val="000000"/>
                </a:solidFill>
                <a:latin typeface="LiberationSerif-Regular"/>
              </a:rPr>
              <a:t>analyse</a:t>
            </a:r>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90</a:t>
            </a:fld>
            <a:endParaRPr lang="es-ES"/>
          </a:p>
        </p:txBody>
      </p:sp>
    </p:spTree>
    <p:extLst>
      <p:ext uri="{BB962C8B-B14F-4D97-AF65-F5344CB8AC3E}">
        <p14:creationId xmlns:p14="http://schemas.microsoft.com/office/powerpoint/2010/main" val="35801011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raw sequencing data from RNA-seq and CHIP-seq studies in microalgae. </a:t>
            </a:r>
          </a:p>
          <a:p>
            <a:pPr algn="l"/>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91</a:t>
            </a:fld>
            <a:endParaRPr lang="es-ES"/>
          </a:p>
        </p:txBody>
      </p:sp>
    </p:spTree>
    <p:extLst>
      <p:ext uri="{BB962C8B-B14F-4D97-AF65-F5344CB8AC3E}">
        <p14:creationId xmlns:p14="http://schemas.microsoft.com/office/powerpoint/2010/main" val="26828252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As a result, MARACAS generates a set of differentially expressed genes in RNA-seq pipeline</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92</a:t>
            </a:fld>
            <a:endParaRPr lang="es-ES"/>
          </a:p>
        </p:txBody>
      </p:sp>
    </p:spTree>
    <p:extLst>
      <p:ext uri="{BB962C8B-B14F-4D97-AF65-F5344CB8AC3E}">
        <p14:creationId xmlns:p14="http://schemas.microsoft.com/office/powerpoint/2010/main" val="10326141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or the list of genomic loci in the </a:t>
            </a:r>
            <a:r>
              <a:rPr lang="en-US" sz="1800" b="0" i="0" u="none" strike="noStrike" baseline="0" dirty="0" err="1">
                <a:solidFill>
                  <a:srgbClr val="000000"/>
                </a:solidFill>
                <a:latin typeface="LiberationSerif-Regular"/>
              </a:rPr>
              <a:t>ChIP</a:t>
            </a:r>
            <a:r>
              <a:rPr lang="en-US" sz="1800" b="0" i="0" u="none" strike="noStrike" baseline="0" dirty="0">
                <a:solidFill>
                  <a:srgbClr val="000000"/>
                </a:solidFill>
                <a:latin typeface="LiberationSerif-Regular"/>
              </a:rPr>
              <a:t>-seq pipeline</a:t>
            </a:r>
            <a:endParaRPr lang="da-DK" sz="1800" b="0" i="0" u="none" strike="noStrike" baseline="0" dirty="0">
              <a:solidFill>
                <a:srgbClr val="000000"/>
              </a:solidFill>
              <a:latin typeface="LiberationSerif-Regular"/>
            </a:endParaRPr>
          </a:p>
          <a:p>
            <a:pPr algn="l"/>
            <a:endParaRPr lang="en-US"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93</a:t>
            </a:fld>
            <a:endParaRPr lang="es-ES"/>
          </a:p>
        </p:txBody>
      </p:sp>
    </p:spTree>
    <p:extLst>
      <p:ext uri="{BB962C8B-B14F-4D97-AF65-F5344CB8AC3E}">
        <p14:creationId xmlns:p14="http://schemas.microsoft.com/office/powerpoint/2010/main" val="3886891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LiberationSerif-Regular"/>
              </a:rPr>
              <a:t>and they can be further analyzed using the second tool, ALGAEFUN which stands for </a:t>
            </a:r>
            <a:r>
              <a:rPr lang="en-US" sz="1800" b="0" i="0" u="none" strike="noStrike" baseline="0" dirty="0" err="1">
                <a:solidFill>
                  <a:srgbClr val="000000"/>
                </a:solidFill>
                <a:latin typeface="LiberationSerif-Regular"/>
              </a:rPr>
              <a:t>microAlgae</a:t>
            </a:r>
            <a:r>
              <a:rPr lang="en-US" sz="1800" b="0" i="0" u="none" strike="noStrike" baseline="0" dirty="0">
                <a:solidFill>
                  <a:srgbClr val="000000"/>
                </a:solidFill>
                <a:latin typeface="LiberationSerif-Regular"/>
              </a:rPr>
              <a:t> </a:t>
            </a:r>
            <a:r>
              <a:rPr lang="en-US" sz="1800" b="0" i="0" u="none" strike="noStrike" baseline="0" dirty="0" err="1">
                <a:solidFill>
                  <a:srgbClr val="000000"/>
                </a:solidFill>
                <a:latin typeface="LiberationSerif-Regular"/>
              </a:rPr>
              <a:t>FUNctional</a:t>
            </a:r>
            <a:r>
              <a:rPr lang="en-US" sz="1800" b="0" i="0" u="none" strike="noStrike" baseline="0" dirty="0">
                <a:solidFill>
                  <a:srgbClr val="000000"/>
                </a:solidFill>
                <a:latin typeface="LiberationSerif-Regular"/>
              </a:rPr>
              <a:t> enrichment tool. </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94</a:t>
            </a:fld>
            <a:endParaRPr lang="es-ES"/>
          </a:p>
        </p:txBody>
      </p:sp>
    </p:spTree>
    <p:extLst>
      <p:ext uri="{BB962C8B-B14F-4D97-AF65-F5344CB8AC3E}">
        <p14:creationId xmlns:p14="http://schemas.microsoft.com/office/powerpoint/2010/main" val="31811436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800" b="0" i="0" u="none" strike="noStrike" baseline="0" dirty="0">
                <a:solidFill>
                  <a:srgbClr val="000000"/>
                </a:solidFill>
                <a:latin typeface="LiberationSerif-Regular"/>
              </a:rPr>
              <a:t>This is how the web of ALGAEFUN looks like. In that web the user can input the desired settings of the analysis, like the microalgae of interest and the type of analysis and introduce the data needed to carry out the analysis. The results are also displayed in this web.</a:t>
            </a:r>
          </a:p>
        </p:txBody>
      </p:sp>
      <p:sp>
        <p:nvSpPr>
          <p:cNvPr id="4" name="Marcador de número de diapositiva 3"/>
          <p:cNvSpPr>
            <a:spLocks noGrp="1"/>
          </p:cNvSpPr>
          <p:nvPr>
            <p:ph type="sldNum" sz="quarter" idx="5"/>
          </p:nvPr>
        </p:nvSpPr>
        <p:spPr/>
        <p:txBody>
          <a:bodyPr/>
          <a:lstStyle/>
          <a:p>
            <a:fld id="{8D0FD23F-627E-425A-B844-6ACE9A563E7C}" type="slidenum">
              <a:rPr lang="es-ES" smtClean="0"/>
              <a:t>95</a:t>
            </a:fld>
            <a:endParaRPr lang="es-ES"/>
          </a:p>
        </p:txBody>
      </p:sp>
    </p:spTree>
    <p:extLst>
      <p:ext uri="{BB962C8B-B14F-4D97-AF65-F5344CB8AC3E}">
        <p14:creationId xmlns:p14="http://schemas.microsoft.com/office/powerpoint/2010/main" val="34699015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When ALGAEFUN receives the results from an RNA-seq analysis, the differentially expressed set of genes are functionally annotated by performing two kind of functional enrichment analysis:  First, Gene Ontology (GO) enrichment.</a:t>
            </a: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96</a:t>
            </a:fld>
            <a:endParaRPr lang="es-ES"/>
          </a:p>
        </p:txBody>
      </p:sp>
    </p:spTree>
    <p:extLst>
      <p:ext uri="{BB962C8B-B14F-4D97-AF65-F5344CB8AC3E}">
        <p14:creationId xmlns:p14="http://schemas.microsoft.com/office/powerpoint/2010/main" val="4838008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The results from this analysis are represented in several ways by ALGAEFUN, and one of them is this </a:t>
            </a:r>
            <a:r>
              <a:rPr lang="en-US" sz="1800" b="0" i="0" u="none" strike="noStrike" baseline="0" dirty="0" err="1">
                <a:solidFill>
                  <a:srgbClr val="000000"/>
                </a:solidFill>
                <a:latin typeface="LiberationSerif-Regular"/>
              </a:rPr>
              <a:t>barplot</a:t>
            </a: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97</a:t>
            </a:fld>
            <a:endParaRPr lang="es-ES"/>
          </a:p>
        </p:txBody>
      </p:sp>
    </p:spTree>
    <p:extLst>
      <p:ext uri="{BB962C8B-B14F-4D97-AF65-F5344CB8AC3E}">
        <p14:creationId xmlns:p14="http://schemas.microsoft.com/office/powerpoint/2010/main" val="34670915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where the biological processes that are found to be enriched in this set of genes</a:t>
            </a: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98</a:t>
            </a:fld>
            <a:endParaRPr lang="es-ES"/>
          </a:p>
        </p:txBody>
      </p:sp>
    </p:spTree>
    <p:extLst>
      <p:ext uri="{BB962C8B-B14F-4D97-AF65-F5344CB8AC3E}">
        <p14:creationId xmlns:p14="http://schemas.microsoft.com/office/powerpoint/2010/main" val="41790852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LiberationSerif-Regular"/>
              </a:rPr>
              <a:t>Along with their significance level of the results using different colors.</a:t>
            </a:r>
            <a:endParaRPr lang="da-DK" sz="1800" b="0" i="0" u="none" strike="noStrike" baseline="0" dirty="0">
              <a:solidFill>
                <a:srgbClr val="000000"/>
              </a:solidFill>
              <a:latin typeface="LiberationSerif-Regular"/>
            </a:endParaRPr>
          </a:p>
        </p:txBody>
      </p:sp>
      <p:sp>
        <p:nvSpPr>
          <p:cNvPr id="4" name="Marcador de número de diapositiva 3"/>
          <p:cNvSpPr>
            <a:spLocks noGrp="1"/>
          </p:cNvSpPr>
          <p:nvPr>
            <p:ph type="sldNum" sz="quarter" idx="5"/>
          </p:nvPr>
        </p:nvSpPr>
        <p:spPr/>
        <p:txBody>
          <a:bodyPr/>
          <a:lstStyle/>
          <a:p>
            <a:fld id="{8D0FD23F-627E-425A-B844-6ACE9A563E7C}" type="slidenum">
              <a:rPr lang="es-ES" smtClean="0"/>
              <a:t>99</a:t>
            </a:fld>
            <a:endParaRPr lang="es-ES"/>
          </a:p>
        </p:txBody>
      </p:sp>
    </p:spTree>
    <p:extLst>
      <p:ext uri="{BB962C8B-B14F-4D97-AF65-F5344CB8AC3E}">
        <p14:creationId xmlns:p14="http://schemas.microsoft.com/office/powerpoint/2010/main" val="870573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4830B-6B64-4D1C-A793-A789B6E637E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9DBD7A3-323A-43F7-8A88-C71F1F5E76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A30A67F-0B10-48AA-B52A-11B98AE8E567}"/>
              </a:ext>
            </a:extLst>
          </p:cNvPr>
          <p:cNvSpPr>
            <a:spLocks noGrp="1"/>
          </p:cNvSpPr>
          <p:nvPr>
            <p:ph type="dt" sz="half" idx="10"/>
          </p:nvPr>
        </p:nvSpPr>
        <p:spPr/>
        <p:txBody>
          <a:bodyPr/>
          <a:lstStyle/>
          <a:p>
            <a:fld id="{9BF599A8-C497-4B05-A25E-5565A5FDE3AA}" type="datetimeFigureOut">
              <a:rPr lang="es-ES" smtClean="0"/>
              <a:t>07/03/2024</a:t>
            </a:fld>
            <a:endParaRPr lang="es-ES"/>
          </a:p>
        </p:txBody>
      </p:sp>
      <p:sp>
        <p:nvSpPr>
          <p:cNvPr id="5" name="Marcador de pie de página 4">
            <a:extLst>
              <a:ext uri="{FF2B5EF4-FFF2-40B4-BE49-F238E27FC236}">
                <a16:creationId xmlns:a16="http://schemas.microsoft.com/office/drawing/2014/main" id="{4FD7D2F9-76A1-4C20-9DA4-FE2C32B7256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D5C13DA-2E41-48E5-9CC0-250117B7B877}"/>
              </a:ext>
            </a:extLst>
          </p:cNvPr>
          <p:cNvSpPr>
            <a:spLocks noGrp="1"/>
          </p:cNvSpPr>
          <p:nvPr>
            <p:ph type="sldNum" sz="quarter" idx="12"/>
          </p:nvPr>
        </p:nvSpPr>
        <p:spPr/>
        <p:txBody>
          <a:bodyPr/>
          <a:lstStyle/>
          <a:p>
            <a:fld id="{BE91C024-4BB1-4A41-A2E3-33D736A9A21A}" type="slidenum">
              <a:rPr lang="es-ES" smtClean="0"/>
              <a:t>‹Nº›</a:t>
            </a:fld>
            <a:endParaRPr lang="es-ES"/>
          </a:p>
        </p:txBody>
      </p:sp>
    </p:spTree>
    <p:extLst>
      <p:ext uri="{BB962C8B-B14F-4D97-AF65-F5344CB8AC3E}">
        <p14:creationId xmlns:p14="http://schemas.microsoft.com/office/powerpoint/2010/main" val="223857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D121F-CB62-4E98-ACDF-4C3053E25FA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1854515-16F8-4936-8FD5-5B7BBACD230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D058124-B936-440B-AFDA-2A8828D749FF}"/>
              </a:ext>
            </a:extLst>
          </p:cNvPr>
          <p:cNvSpPr>
            <a:spLocks noGrp="1"/>
          </p:cNvSpPr>
          <p:nvPr>
            <p:ph type="dt" sz="half" idx="10"/>
          </p:nvPr>
        </p:nvSpPr>
        <p:spPr/>
        <p:txBody>
          <a:bodyPr/>
          <a:lstStyle/>
          <a:p>
            <a:fld id="{9BF599A8-C497-4B05-A25E-5565A5FDE3AA}" type="datetimeFigureOut">
              <a:rPr lang="es-ES" smtClean="0"/>
              <a:t>07/03/2024</a:t>
            </a:fld>
            <a:endParaRPr lang="es-ES"/>
          </a:p>
        </p:txBody>
      </p:sp>
      <p:sp>
        <p:nvSpPr>
          <p:cNvPr id="5" name="Marcador de pie de página 4">
            <a:extLst>
              <a:ext uri="{FF2B5EF4-FFF2-40B4-BE49-F238E27FC236}">
                <a16:creationId xmlns:a16="http://schemas.microsoft.com/office/drawing/2014/main" id="{21BF40CD-B220-47E0-93AB-0E88BD039F7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59C5FDA-FD17-4CE0-B434-51525E3F7882}"/>
              </a:ext>
            </a:extLst>
          </p:cNvPr>
          <p:cNvSpPr>
            <a:spLocks noGrp="1"/>
          </p:cNvSpPr>
          <p:nvPr>
            <p:ph type="sldNum" sz="quarter" idx="12"/>
          </p:nvPr>
        </p:nvSpPr>
        <p:spPr/>
        <p:txBody>
          <a:bodyPr/>
          <a:lstStyle/>
          <a:p>
            <a:fld id="{BE91C024-4BB1-4A41-A2E3-33D736A9A21A}" type="slidenum">
              <a:rPr lang="es-ES" smtClean="0"/>
              <a:t>‹Nº›</a:t>
            </a:fld>
            <a:endParaRPr lang="es-ES"/>
          </a:p>
        </p:txBody>
      </p:sp>
    </p:spTree>
    <p:extLst>
      <p:ext uri="{BB962C8B-B14F-4D97-AF65-F5344CB8AC3E}">
        <p14:creationId xmlns:p14="http://schemas.microsoft.com/office/powerpoint/2010/main" val="91414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B50FFA8-57A2-4774-92CB-B956DCDD65C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C525AB4-AE0A-434A-8BC9-98558500382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0FEE4D-AA01-4CEE-833F-DB596C0C2862}"/>
              </a:ext>
            </a:extLst>
          </p:cNvPr>
          <p:cNvSpPr>
            <a:spLocks noGrp="1"/>
          </p:cNvSpPr>
          <p:nvPr>
            <p:ph type="dt" sz="half" idx="10"/>
          </p:nvPr>
        </p:nvSpPr>
        <p:spPr/>
        <p:txBody>
          <a:bodyPr/>
          <a:lstStyle/>
          <a:p>
            <a:fld id="{9BF599A8-C497-4B05-A25E-5565A5FDE3AA}" type="datetimeFigureOut">
              <a:rPr lang="es-ES" smtClean="0"/>
              <a:t>07/03/2024</a:t>
            </a:fld>
            <a:endParaRPr lang="es-ES"/>
          </a:p>
        </p:txBody>
      </p:sp>
      <p:sp>
        <p:nvSpPr>
          <p:cNvPr id="5" name="Marcador de pie de página 4">
            <a:extLst>
              <a:ext uri="{FF2B5EF4-FFF2-40B4-BE49-F238E27FC236}">
                <a16:creationId xmlns:a16="http://schemas.microsoft.com/office/drawing/2014/main" id="{568856D4-FA69-4652-9018-99875FBDE21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CDCD518-7C31-459C-803E-451242619C25}"/>
              </a:ext>
            </a:extLst>
          </p:cNvPr>
          <p:cNvSpPr>
            <a:spLocks noGrp="1"/>
          </p:cNvSpPr>
          <p:nvPr>
            <p:ph type="sldNum" sz="quarter" idx="12"/>
          </p:nvPr>
        </p:nvSpPr>
        <p:spPr/>
        <p:txBody>
          <a:bodyPr/>
          <a:lstStyle/>
          <a:p>
            <a:fld id="{BE91C024-4BB1-4A41-A2E3-33D736A9A21A}" type="slidenum">
              <a:rPr lang="es-ES" smtClean="0"/>
              <a:t>‹Nº›</a:t>
            </a:fld>
            <a:endParaRPr lang="es-ES"/>
          </a:p>
        </p:txBody>
      </p:sp>
    </p:spTree>
    <p:extLst>
      <p:ext uri="{BB962C8B-B14F-4D97-AF65-F5344CB8AC3E}">
        <p14:creationId xmlns:p14="http://schemas.microsoft.com/office/powerpoint/2010/main" val="3483654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D23357-5B40-4D4E-B56C-DE7A58C2372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A5E6602-E44A-4E3C-8CF8-B56A4010D63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5F4E8CD-82DE-4D31-965B-4C774DCC3CB3}"/>
              </a:ext>
            </a:extLst>
          </p:cNvPr>
          <p:cNvSpPr>
            <a:spLocks noGrp="1"/>
          </p:cNvSpPr>
          <p:nvPr>
            <p:ph type="dt" sz="half" idx="10"/>
          </p:nvPr>
        </p:nvSpPr>
        <p:spPr/>
        <p:txBody>
          <a:bodyPr/>
          <a:lstStyle/>
          <a:p>
            <a:fld id="{9BF599A8-C497-4B05-A25E-5565A5FDE3AA}" type="datetimeFigureOut">
              <a:rPr lang="es-ES" smtClean="0"/>
              <a:t>07/03/2024</a:t>
            </a:fld>
            <a:endParaRPr lang="es-ES"/>
          </a:p>
        </p:txBody>
      </p:sp>
      <p:sp>
        <p:nvSpPr>
          <p:cNvPr id="5" name="Marcador de pie de página 4">
            <a:extLst>
              <a:ext uri="{FF2B5EF4-FFF2-40B4-BE49-F238E27FC236}">
                <a16:creationId xmlns:a16="http://schemas.microsoft.com/office/drawing/2014/main" id="{C2E41F4D-74B7-47D9-9845-2B48DED50EB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6245024-34B2-4FDD-AC40-8D75C071EA62}"/>
              </a:ext>
            </a:extLst>
          </p:cNvPr>
          <p:cNvSpPr>
            <a:spLocks noGrp="1"/>
          </p:cNvSpPr>
          <p:nvPr>
            <p:ph type="sldNum" sz="quarter" idx="12"/>
          </p:nvPr>
        </p:nvSpPr>
        <p:spPr/>
        <p:txBody>
          <a:bodyPr/>
          <a:lstStyle/>
          <a:p>
            <a:fld id="{BE91C024-4BB1-4A41-A2E3-33D736A9A21A}" type="slidenum">
              <a:rPr lang="es-ES" smtClean="0"/>
              <a:t>‹Nº›</a:t>
            </a:fld>
            <a:endParaRPr lang="es-ES"/>
          </a:p>
        </p:txBody>
      </p:sp>
    </p:spTree>
    <p:extLst>
      <p:ext uri="{BB962C8B-B14F-4D97-AF65-F5344CB8AC3E}">
        <p14:creationId xmlns:p14="http://schemas.microsoft.com/office/powerpoint/2010/main" val="520643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ACF93-92AA-401B-810B-B2263B9F4CE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585214D-12CB-4767-A06A-EEF7606BED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0BD6D9C-C1F4-44D4-97CA-9345A44166BB}"/>
              </a:ext>
            </a:extLst>
          </p:cNvPr>
          <p:cNvSpPr>
            <a:spLocks noGrp="1"/>
          </p:cNvSpPr>
          <p:nvPr>
            <p:ph type="dt" sz="half" idx="10"/>
          </p:nvPr>
        </p:nvSpPr>
        <p:spPr/>
        <p:txBody>
          <a:bodyPr/>
          <a:lstStyle/>
          <a:p>
            <a:fld id="{9BF599A8-C497-4B05-A25E-5565A5FDE3AA}" type="datetimeFigureOut">
              <a:rPr lang="es-ES" smtClean="0"/>
              <a:t>07/03/2024</a:t>
            </a:fld>
            <a:endParaRPr lang="es-ES"/>
          </a:p>
        </p:txBody>
      </p:sp>
      <p:sp>
        <p:nvSpPr>
          <p:cNvPr id="5" name="Marcador de pie de página 4">
            <a:extLst>
              <a:ext uri="{FF2B5EF4-FFF2-40B4-BE49-F238E27FC236}">
                <a16:creationId xmlns:a16="http://schemas.microsoft.com/office/drawing/2014/main" id="{93878825-4065-4237-B1CA-D5D948B7390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36FE62A-DC1B-4724-9D01-131DCC00C883}"/>
              </a:ext>
            </a:extLst>
          </p:cNvPr>
          <p:cNvSpPr>
            <a:spLocks noGrp="1"/>
          </p:cNvSpPr>
          <p:nvPr>
            <p:ph type="sldNum" sz="quarter" idx="12"/>
          </p:nvPr>
        </p:nvSpPr>
        <p:spPr/>
        <p:txBody>
          <a:bodyPr/>
          <a:lstStyle/>
          <a:p>
            <a:fld id="{BE91C024-4BB1-4A41-A2E3-33D736A9A21A}" type="slidenum">
              <a:rPr lang="es-ES" smtClean="0"/>
              <a:t>‹Nº›</a:t>
            </a:fld>
            <a:endParaRPr lang="es-ES"/>
          </a:p>
        </p:txBody>
      </p:sp>
    </p:spTree>
    <p:extLst>
      <p:ext uri="{BB962C8B-B14F-4D97-AF65-F5344CB8AC3E}">
        <p14:creationId xmlns:p14="http://schemas.microsoft.com/office/powerpoint/2010/main" val="170858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44DA8-5B14-4D2A-839A-B8150A201A5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4907417-9A28-46E4-99B5-5219BF2F32C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971F679-D267-40FA-BBDD-70DC199A63C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24C83EB-A7A9-41E8-A6E7-594BA1589472}"/>
              </a:ext>
            </a:extLst>
          </p:cNvPr>
          <p:cNvSpPr>
            <a:spLocks noGrp="1"/>
          </p:cNvSpPr>
          <p:nvPr>
            <p:ph type="dt" sz="half" idx="10"/>
          </p:nvPr>
        </p:nvSpPr>
        <p:spPr/>
        <p:txBody>
          <a:bodyPr/>
          <a:lstStyle/>
          <a:p>
            <a:fld id="{9BF599A8-C497-4B05-A25E-5565A5FDE3AA}" type="datetimeFigureOut">
              <a:rPr lang="es-ES" smtClean="0"/>
              <a:t>07/03/2024</a:t>
            </a:fld>
            <a:endParaRPr lang="es-ES"/>
          </a:p>
        </p:txBody>
      </p:sp>
      <p:sp>
        <p:nvSpPr>
          <p:cNvPr id="6" name="Marcador de pie de página 5">
            <a:extLst>
              <a:ext uri="{FF2B5EF4-FFF2-40B4-BE49-F238E27FC236}">
                <a16:creationId xmlns:a16="http://schemas.microsoft.com/office/drawing/2014/main" id="{DBE43B0E-AF0F-43C8-9748-B06B180FABF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5EB1E0F-9D22-4470-96AE-ECF55E98DDD5}"/>
              </a:ext>
            </a:extLst>
          </p:cNvPr>
          <p:cNvSpPr>
            <a:spLocks noGrp="1"/>
          </p:cNvSpPr>
          <p:nvPr>
            <p:ph type="sldNum" sz="quarter" idx="12"/>
          </p:nvPr>
        </p:nvSpPr>
        <p:spPr/>
        <p:txBody>
          <a:bodyPr/>
          <a:lstStyle/>
          <a:p>
            <a:fld id="{BE91C024-4BB1-4A41-A2E3-33D736A9A21A}" type="slidenum">
              <a:rPr lang="es-ES" smtClean="0"/>
              <a:t>‹Nº›</a:t>
            </a:fld>
            <a:endParaRPr lang="es-ES"/>
          </a:p>
        </p:txBody>
      </p:sp>
    </p:spTree>
    <p:extLst>
      <p:ext uri="{BB962C8B-B14F-4D97-AF65-F5344CB8AC3E}">
        <p14:creationId xmlns:p14="http://schemas.microsoft.com/office/powerpoint/2010/main" val="244792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D0909-DF77-4355-9399-1BA0D8360C0A}"/>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DFED1BE-42EE-4127-B506-D6357C1F0C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18155FB-09F3-41D0-AE90-0E004BEA468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81EE5CF-CDE0-4DCC-B12F-D7919B1AD7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8BE16B1-9C35-4299-8528-2898F94A46F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CEDCBD7-E02C-4A90-A8C6-C2920D687626}"/>
              </a:ext>
            </a:extLst>
          </p:cNvPr>
          <p:cNvSpPr>
            <a:spLocks noGrp="1"/>
          </p:cNvSpPr>
          <p:nvPr>
            <p:ph type="dt" sz="half" idx="10"/>
          </p:nvPr>
        </p:nvSpPr>
        <p:spPr/>
        <p:txBody>
          <a:bodyPr/>
          <a:lstStyle/>
          <a:p>
            <a:fld id="{9BF599A8-C497-4B05-A25E-5565A5FDE3AA}" type="datetimeFigureOut">
              <a:rPr lang="es-ES" smtClean="0"/>
              <a:t>07/03/2024</a:t>
            </a:fld>
            <a:endParaRPr lang="es-ES"/>
          </a:p>
        </p:txBody>
      </p:sp>
      <p:sp>
        <p:nvSpPr>
          <p:cNvPr id="8" name="Marcador de pie de página 7">
            <a:extLst>
              <a:ext uri="{FF2B5EF4-FFF2-40B4-BE49-F238E27FC236}">
                <a16:creationId xmlns:a16="http://schemas.microsoft.com/office/drawing/2014/main" id="{29E3431D-2CED-4AAA-9B47-CC458EB5A07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1AE04574-3580-4004-A6C2-1E24479C3630}"/>
              </a:ext>
            </a:extLst>
          </p:cNvPr>
          <p:cNvSpPr>
            <a:spLocks noGrp="1"/>
          </p:cNvSpPr>
          <p:nvPr>
            <p:ph type="sldNum" sz="quarter" idx="12"/>
          </p:nvPr>
        </p:nvSpPr>
        <p:spPr/>
        <p:txBody>
          <a:bodyPr/>
          <a:lstStyle/>
          <a:p>
            <a:fld id="{BE91C024-4BB1-4A41-A2E3-33D736A9A21A}" type="slidenum">
              <a:rPr lang="es-ES" smtClean="0"/>
              <a:t>‹Nº›</a:t>
            </a:fld>
            <a:endParaRPr lang="es-ES"/>
          </a:p>
        </p:txBody>
      </p:sp>
    </p:spTree>
    <p:extLst>
      <p:ext uri="{BB962C8B-B14F-4D97-AF65-F5344CB8AC3E}">
        <p14:creationId xmlns:p14="http://schemas.microsoft.com/office/powerpoint/2010/main" val="429046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AF7392-DE35-4DB0-BDCD-A85A8E6A70D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E936F1A-58A5-4FBF-AB69-265EC107C185}"/>
              </a:ext>
            </a:extLst>
          </p:cNvPr>
          <p:cNvSpPr>
            <a:spLocks noGrp="1"/>
          </p:cNvSpPr>
          <p:nvPr>
            <p:ph type="dt" sz="half" idx="10"/>
          </p:nvPr>
        </p:nvSpPr>
        <p:spPr/>
        <p:txBody>
          <a:bodyPr/>
          <a:lstStyle/>
          <a:p>
            <a:fld id="{9BF599A8-C497-4B05-A25E-5565A5FDE3AA}" type="datetimeFigureOut">
              <a:rPr lang="es-ES" smtClean="0"/>
              <a:t>07/03/2024</a:t>
            </a:fld>
            <a:endParaRPr lang="es-ES"/>
          </a:p>
        </p:txBody>
      </p:sp>
      <p:sp>
        <p:nvSpPr>
          <p:cNvPr id="4" name="Marcador de pie de página 3">
            <a:extLst>
              <a:ext uri="{FF2B5EF4-FFF2-40B4-BE49-F238E27FC236}">
                <a16:creationId xmlns:a16="http://schemas.microsoft.com/office/drawing/2014/main" id="{1694623D-E903-4C68-8D3C-B6CD132C959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83DB522-61D6-485E-8557-97148DF49CB8}"/>
              </a:ext>
            </a:extLst>
          </p:cNvPr>
          <p:cNvSpPr>
            <a:spLocks noGrp="1"/>
          </p:cNvSpPr>
          <p:nvPr>
            <p:ph type="sldNum" sz="quarter" idx="12"/>
          </p:nvPr>
        </p:nvSpPr>
        <p:spPr/>
        <p:txBody>
          <a:bodyPr/>
          <a:lstStyle/>
          <a:p>
            <a:fld id="{BE91C024-4BB1-4A41-A2E3-33D736A9A21A}" type="slidenum">
              <a:rPr lang="es-ES" smtClean="0"/>
              <a:t>‹Nº›</a:t>
            </a:fld>
            <a:endParaRPr lang="es-ES"/>
          </a:p>
        </p:txBody>
      </p:sp>
    </p:spTree>
    <p:extLst>
      <p:ext uri="{BB962C8B-B14F-4D97-AF65-F5344CB8AC3E}">
        <p14:creationId xmlns:p14="http://schemas.microsoft.com/office/powerpoint/2010/main" val="249590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DFA0C9D-2A79-4BE7-9E89-59968AB111A3}"/>
              </a:ext>
            </a:extLst>
          </p:cNvPr>
          <p:cNvSpPr>
            <a:spLocks noGrp="1"/>
          </p:cNvSpPr>
          <p:nvPr>
            <p:ph type="dt" sz="half" idx="10"/>
          </p:nvPr>
        </p:nvSpPr>
        <p:spPr/>
        <p:txBody>
          <a:bodyPr/>
          <a:lstStyle/>
          <a:p>
            <a:fld id="{9BF599A8-C497-4B05-A25E-5565A5FDE3AA}" type="datetimeFigureOut">
              <a:rPr lang="es-ES" smtClean="0"/>
              <a:t>07/03/2024</a:t>
            </a:fld>
            <a:endParaRPr lang="es-ES"/>
          </a:p>
        </p:txBody>
      </p:sp>
      <p:sp>
        <p:nvSpPr>
          <p:cNvPr id="3" name="Marcador de pie de página 2">
            <a:extLst>
              <a:ext uri="{FF2B5EF4-FFF2-40B4-BE49-F238E27FC236}">
                <a16:creationId xmlns:a16="http://schemas.microsoft.com/office/drawing/2014/main" id="{A2EF0C6F-B8E7-4D75-AB48-898379BB8C9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5AF3FFE-3497-4003-9DEE-2E6E01BC6B1C}"/>
              </a:ext>
            </a:extLst>
          </p:cNvPr>
          <p:cNvSpPr>
            <a:spLocks noGrp="1"/>
          </p:cNvSpPr>
          <p:nvPr>
            <p:ph type="sldNum" sz="quarter" idx="12"/>
          </p:nvPr>
        </p:nvSpPr>
        <p:spPr/>
        <p:txBody>
          <a:bodyPr/>
          <a:lstStyle/>
          <a:p>
            <a:fld id="{BE91C024-4BB1-4A41-A2E3-33D736A9A21A}" type="slidenum">
              <a:rPr lang="es-ES" smtClean="0"/>
              <a:t>‹Nº›</a:t>
            </a:fld>
            <a:endParaRPr lang="es-ES"/>
          </a:p>
        </p:txBody>
      </p:sp>
    </p:spTree>
    <p:extLst>
      <p:ext uri="{BB962C8B-B14F-4D97-AF65-F5344CB8AC3E}">
        <p14:creationId xmlns:p14="http://schemas.microsoft.com/office/powerpoint/2010/main" val="3836091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8E322-D997-464E-994D-9198806FA93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E799E70-7304-4440-B795-F8CD38C9D0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0B1C73F-4AC7-44FD-9BA4-1095E8CA7C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8571FB2-DD06-46C5-ABB2-2E2A5F04A274}"/>
              </a:ext>
            </a:extLst>
          </p:cNvPr>
          <p:cNvSpPr>
            <a:spLocks noGrp="1"/>
          </p:cNvSpPr>
          <p:nvPr>
            <p:ph type="dt" sz="half" idx="10"/>
          </p:nvPr>
        </p:nvSpPr>
        <p:spPr/>
        <p:txBody>
          <a:bodyPr/>
          <a:lstStyle/>
          <a:p>
            <a:fld id="{9BF599A8-C497-4B05-A25E-5565A5FDE3AA}" type="datetimeFigureOut">
              <a:rPr lang="es-ES" smtClean="0"/>
              <a:t>07/03/2024</a:t>
            </a:fld>
            <a:endParaRPr lang="es-ES"/>
          </a:p>
        </p:txBody>
      </p:sp>
      <p:sp>
        <p:nvSpPr>
          <p:cNvPr id="6" name="Marcador de pie de página 5">
            <a:extLst>
              <a:ext uri="{FF2B5EF4-FFF2-40B4-BE49-F238E27FC236}">
                <a16:creationId xmlns:a16="http://schemas.microsoft.com/office/drawing/2014/main" id="{34D03F0C-3219-4DDE-8268-083472A35AF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BA99FE-5A66-4A60-902F-A44E69A17630}"/>
              </a:ext>
            </a:extLst>
          </p:cNvPr>
          <p:cNvSpPr>
            <a:spLocks noGrp="1"/>
          </p:cNvSpPr>
          <p:nvPr>
            <p:ph type="sldNum" sz="quarter" idx="12"/>
          </p:nvPr>
        </p:nvSpPr>
        <p:spPr/>
        <p:txBody>
          <a:bodyPr/>
          <a:lstStyle/>
          <a:p>
            <a:fld id="{BE91C024-4BB1-4A41-A2E3-33D736A9A21A}" type="slidenum">
              <a:rPr lang="es-ES" smtClean="0"/>
              <a:t>‹Nº›</a:t>
            </a:fld>
            <a:endParaRPr lang="es-ES"/>
          </a:p>
        </p:txBody>
      </p:sp>
    </p:spTree>
    <p:extLst>
      <p:ext uri="{BB962C8B-B14F-4D97-AF65-F5344CB8AC3E}">
        <p14:creationId xmlns:p14="http://schemas.microsoft.com/office/powerpoint/2010/main" val="3274569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D0155E-68B6-48A0-9186-24ED351983D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BFEB69D-9BBF-4250-8887-B57B287BDC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839F02E7-D6CC-41EB-8D59-97E5DA60D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3CFB402-2B7E-4F54-9D82-A113B14D3C32}"/>
              </a:ext>
            </a:extLst>
          </p:cNvPr>
          <p:cNvSpPr>
            <a:spLocks noGrp="1"/>
          </p:cNvSpPr>
          <p:nvPr>
            <p:ph type="dt" sz="half" idx="10"/>
          </p:nvPr>
        </p:nvSpPr>
        <p:spPr/>
        <p:txBody>
          <a:bodyPr/>
          <a:lstStyle/>
          <a:p>
            <a:fld id="{9BF599A8-C497-4B05-A25E-5565A5FDE3AA}" type="datetimeFigureOut">
              <a:rPr lang="es-ES" smtClean="0"/>
              <a:t>07/03/2024</a:t>
            </a:fld>
            <a:endParaRPr lang="es-ES"/>
          </a:p>
        </p:txBody>
      </p:sp>
      <p:sp>
        <p:nvSpPr>
          <p:cNvPr id="6" name="Marcador de pie de página 5">
            <a:extLst>
              <a:ext uri="{FF2B5EF4-FFF2-40B4-BE49-F238E27FC236}">
                <a16:creationId xmlns:a16="http://schemas.microsoft.com/office/drawing/2014/main" id="{AAF90E3E-815C-43E4-9E46-D8AA328038D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4242BF6-60B7-4F8C-8692-88948B6322E7}"/>
              </a:ext>
            </a:extLst>
          </p:cNvPr>
          <p:cNvSpPr>
            <a:spLocks noGrp="1"/>
          </p:cNvSpPr>
          <p:nvPr>
            <p:ph type="sldNum" sz="quarter" idx="12"/>
          </p:nvPr>
        </p:nvSpPr>
        <p:spPr/>
        <p:txBody>
          <a:bodyPr/>
          <a:lstStyle/>
          <a:p>
            <a:fld id="{BE91C024-4BB1-4A41-A2E3-33D736A9A21A}" type="slidenum">
              <a:rPr lang="es-ES" smtClean="0"/>
              <a:t>‹Nº›</a:t>
            </a:fld>
            <a:endParaRPr lang="es-ES"/>
          </a:p>
        </p:txBody>
      </p:sp>
    </p:spTree>
    <p:extLst>
      <p:ext uri="{BB962C8B-B14F-4D97-AF65-F5344CB8AC3E}">
        <p14:creationId xmlns:p14="http://schemas.microsoft.com/office/powerpoint/2010/main" val="303765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9FC683B-FD11-42B3-8947-81B8115341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EC7EEC7-5D21-4BE5-AB62-B35F8EF384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A83035A-8E90-4764-B8DF-3E2259C6D4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599A8-C497-4B05-A25E-5565A5FDE3AA}" type="datetimeFigureOut">
              <a:rPr lang="es-ES" smtClean="0"/>
              <a:t>07/03/2024</a:t>
            </a:fld>
            <a:endParaRPr lang="es-ES"/>
          </a:p>
        </p:txBody>
      </p:sp>
      <p:sp>
        <p:nvSpPr>
          <p:cNvPr id="5" name="Marcador de pie de página 4">
            <a:extLst>
              <a:ext uri="{FF2B5EF4-FFF2-40B4-BE49-F238E27FC236}">
                <a16:creationId xmlns:a16="http://schemas.microsoft.com/office/drawing/2014/main" id="{A644B7E9-0042-49A5-9E8E-4F6A540A2E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FB12D93-208A-42B7-8D8A-F8997F673E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91C024-4BB1-4A41-A2E3-33D736A9A21A}" type="slidenum">
              <a:rPr lang="es-ES" smtClean="0"/>
              <a:t>‹Nº›</a:t>
            </a:fld>
            <a:endParaRPr lang="es-ES"/>
          </a:p>
        </p:txBody>
      </p:sp>
    </p:spTree>
    <p:extLst>
      <p:ext uri="{BB962C8B-B14F-4D97-AF65-F5344CB8AC3E}">
        <p14:creationId xmlns:p14="http://schemas.microsoft.com/office/powerpoint/2010/main" val="3935443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emf"/><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29.svg"/></Relationships>
</file>

<file path=ppt/slides/_rels/slide1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emf"/><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3.png"/></Relationships>
</file>

<file path=ppt/slides/_rels/slide1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3.png"/></Relationships>
</file>

<file path=ppt/slides/_rels/slide1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3.png"/></Relationships>
</file>

<file path=ppt/slides/_rels/slide1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3.png"/></Relationships>
</file>

<file path=ppt/slides/_rels/slide1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3.png"/></Relationships>
</file>

<file path=ppt/slides/_rels/slide12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3.png"/></Relationships>
</file>

<file path=ppt/slides/_rels/slide1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3.png"/></Relationships>
</file>

<file path=ppt/slides/_rels/slide12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3.png"/></Relationships>
</file>

<file path=ppt/slides/_rels/slide1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3.png"/></Relationships>
</file>

<file path=ppt/slides/_rels/slide1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emf"/><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1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5.png"/></Relationships>
</file>

<file path=ppt/slides/_rels/slide1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emf"/><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46.png"/></Relationships>
</file>

<file path=ppt/slides/_rels/slide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1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9.png"/></Relationships>
</file>

<file path=ppt/slides/_rels/slide1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8.emf"/><Relationship Id="rId4" Type="http://schemas.openxmlformats.org/officeDocument/2006/relationships/image" Target="../media/image49.png"/></Relationships>
</file>

<file path=ppt/slides/_rels/slide1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3.png"/></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0.jpe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3.png"/></Relationships>
</file>

<file path=ppt/slides/_rels/slide1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8.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55.png"/></Relationships>
</file>

<file path=ppt/slides/_rels/slide1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2.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4.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6.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emf"/></Relationships>
</file>

<file path=ppt/slides/_rels/slide1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8.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3.emf"/></Relationships>
</file>

<file path=ppt/slides/_rels/slide20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63.emf"/></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0.png"/></Relationships>
</file>

<file path=ppt/slides/_rels/slide2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5.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2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6.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77.emf"/></Relationships>
</file>

<file path=ppt/slides/_rels/slide2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emf"/></Relationships>
</file>

<file path=ppt/slides/_rels/slide2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3.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78.png"/></Relationships>
</file>

<file path=ppt/slides/_rels/slide2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7.xml"/><Relationship Id="rId1" Type="http://schemas.openxmlformats.org/officeDocument/2006/relationships/slideLayout" Target="../slideLayouts/slideLayout2.xml"/><Relationship Id="rId5" Type="http://schemas.openxmlformats.org/officeDocument/2006/relationships/image" Target="../media/image84.svg"/><Relationship Id="rId4" Type="http://schemas.openxmlformats.org/officeDocument/2006/relationships/image" Target="../media/image83.png"/></Relationships>
</file>

<file path=ppt/slides/_rels/slide2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3.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2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4.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90.png"/></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78.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7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7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28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7.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2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8.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2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9.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2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0.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1.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91.emf"/></Relationships>
</file>

<file path=ppt/slides/_rels/slide2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6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3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63.emf"/></Relationships>
</file>

<file path=ppt/slides/_rels/slide3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1.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63.emf"/></Relationships>
</file>

<file path=ppt/slides/_rels/slide3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2.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63.emf"/></Relationships>
</file>

<file path=ppt/slides/_rels/slide3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3.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63.emf"/></Relationships>
</file>

<file path=ppt/slides/_rels/slide3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6.xml"/><Relationship Id="rId1" Type="http://schemas.openxmlformats.org/officeDocument/2006/relationships/slideLayout" Target="../slideLayouts/slideLayout2.xml"/><Relationship Id="rId5" Type="http://schemas.openxmlformats.org/officeDocument/2006/relationships/image" Target="../media/image97.svg"/><Relationship Id="rId4" Type="http://schemas.openxmlformats.org/officeDocument/2006/relationships/image" Target="../media/image96.png"/></Relationships>
</file>

<file path=ppt/slides/_rels/slide3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7.xml"/><Relationship Id="rId1" Type="http://schemas.openxmlformats.org/officeDocument/2006/relationships/slideLayout" Target="../slideLayouts/slideLayout2.xml"/><Relationship Id="rId5" Type="http://schemas.openxmlformats.org/officeDocument/2006/relationships/image" Target="../media/image97.svg"/><Relationship Id="rId4" Type="http://schemas.openxmlformats.org/officeDocument/2006/relationships/image" Target="../media/image96.png"/></Relationships>
</file>

<file path=ppt/slides/_rels/slide3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8.xml"/><Relationship Id="rId1" Type="http://schemas.openxmlformats.org/officeDocument/2006/relationships/slideLayout" Target="../slideLayouts/slideLayout2.xml"/><Relationship Id="rId5" Type="http://schemas.openxmlformats.org/officeDocument/2006/relationships/image" Target="../media/image97.svg"/><Relationship Id="rId4" Type="http://schemas.openxmlformats.org/officeDocument/2006/relationships/image" Target="../media/image96.png"/></Relationships>
</file>

<file path=ppt/slides/_rels/slide3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9.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97.svg"/><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4.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7.png"/></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6.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99.png"/></Relationships>
</file>

<file path=ppt/slides/_rels/slide3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7.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99.png"/></Relationships>
</file>

<file path=ppt/slides/_rels/slide3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8.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99.png"/></Relationships>
</file>

<file path=ppt/slides/_rels/slide3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9.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99.png"/></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4.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7.png"/></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0.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1.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99.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2.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99.png"/></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63.emf"/><Relationship Id="rId4" Type="http://schemas.openxmlformats.org/officeDocument/2006/relationships/image" Target="../media/image99.png"/></Relationships>
</file>

<file path=ppt/slides/_rels/slide3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63.emf"/><Relationship Id="rId4" Type="http://schemas.openxmlformats.org/officeDocument/2006/relationships/image" Target="../media/image99.png"/></Relationships>
</file>

<file path=ppt/slides/_rels/slide3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63.emf"/><Relationship Id="rId4" Type="http://schemas.openxmlformats.org/officeDocument/2006/relationships/image" Target="../media/image99.png"/></Relationships>
</file>

<file path=ppt/slides/_rels/slide3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63.emf"/><Relationship Id="rId4" Type="http://schemas.openxmlformats.org/officeDocument/2006/relationships/image" Target="../media/image99.png"/></Relationships>
</file>

<file path=ppt/slides/_rels/slide32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30.jpe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63.emf"/><Relationship Id="rId4" Type="http://schemas.openxmlformats.org/officeDocument/2006/relationships/image" Target="../media/image99.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emf"/><Relationship Id="rId7" Type="http://schemas.openxmlformats.org/officeDocument/2006/relationships/image" Target="../media/image24.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7.png"/></Relationships>
</file>

<file path=ppt/slides/_rels/slide3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0.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1.png"/></Relationships>
</file>

<file path=ppt/slides/_rels/slide3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2.png"/><Relationship Id="rId4" Type="http://schemas.openxmlformats.org/officeDocument/2006/relationships/image" Target="../media/image104.png"/></Relationships>
</file>

<file path=ppt/slides/_rels/slide3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2.png"/><Relationship Id="rId4" Type="http://schemas.openxmlformats.org/officeDocument/2006/relationships/image" Target="../media/image104.png"/></Relationships>
</file>

<file path=ppt/slides/_rels/slide33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86.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2.png"/><Relationship Id="rId4" Type="http://schemas.openxmlformats.org/officeDocument/2006/relationships/image" Target="../media/image104.png"/></Relationships>
</file>

<file path=ppt/slides/_rels/slide3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33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2.png"/><Relationship Id="rId4" Type="http://schemas.openxmlformats.org/officeDocument/2006/relationships/image" Target="../media/image104.png"/></Relationships>
</file>

<file path=ppt/slides/_rels/slide33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33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2.png"/><Relationship Id="rId4" Type="http://schemas.openxmlformats.org/officeDocument/2006/relationships/image" Target="../media/image104.png"/></Relationships>
</file>

<file path=ppt/slides/_rels/slide33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2.png"/><Relationship Id="rId4" Type="http://schemas.openxmlformats.org/officeDocument/2006/relationships/image" Target="../media/image104.png"/><Relationship Id="rId9" Type="http://schemas.openxmlformats.org/officeDocument/2006/relationships/image" Target="../media/image86.png"/></Relationships>
</file>

<file path=ppt/slides/_rels/slide3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9.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7.emf"/></Relationships>
</file>

<file path=ppt/slides/_rels/slide3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emf"/><Relationship Id="rId7" Type="http://schemas.openxmlformats.org/officeDocument/2006/relationships/image" Target="../media/image24.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7.png"/></Relationships>
</file>

<file path=ppt/slides/_rels/slide3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0.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7.emf"/></Relationships>
</file>

<file path=ppt/slides/_rels/slide3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1.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7.emf"/></Relationships>
</file>

<file path=ppt/slides/_rels/slide3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2.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7.emf"/></Relationships>
</file>

<file path=ppt/slides/_rels/slide343.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101.png"/><Relationship Id="rId7" Type="http://schemas.openxmlformats.org/officeDocument/2006/relationships/image" Target="../media/image108.png"/><Relationship Id="rId2" Type="http://schemas.openxmlformats.org/officeDocument/2006/relationships/notesSlide" Target="../notesSlides/notesSlide343.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6.png"/><Relationship Id="rId4" Type="http://schemas.openxmlformats.org/officeDocument/2006/relationships/image" Target="../media/image107.emf"/></Relationships>
</file>

<file path=ppt/slides/_rels/slide344.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101.png"/><Relationship Id="rId7" Type="http://schemas.openxmlformats.org/officeDocument/2006/relationships/image" Target="../media/image108.png"/><Relationship Id="rId2" Type="http://schemas.openxmlformats.org/officeDocument/2006/relationships/notesSlide" Target="../notesSlides/notesSlide34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6.png"/><Relationship Id="rId4" Type="http://schemas.openxmlformats.org/officeDocument/2006/relationships/image" Target="../media/image107.emf"/><Relationship Id="rId9" Type="http://schemas.openxmlformats.org/officeDocument/2006/relationships/image" Target="../media/image109.png"/></Relationships>
</file>

<file path=ppt/slides/_rels/slide34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1.png"/><Relationship Id="rId7" Type="http://schemas.openxmlformats.org/officeDocument/2006/relationships/image" Target="../media/image109.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6.png"/><Relationship Id="rId4" Type="http://schemas.openxmlformats.org/officeDocument/2006/relationships/image" Target="../media/image107.emf"/><Relationship Id="rId9" Type="http://schemas.openxmlformats.org/officeDocument/2006/relationships/image" Target="../media/image63.emf"/></Relationships>
</file>

<file path=ppt/slides/_rels/slide34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1.png"/><Relationship Id="rId7" Type="http://schemas.openxmlformats.org/officeDocument/2006/relationships/image" Target="../media/image99.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63.emf"/><Relationship Id="rId5" Type="http://schemas.openxmlformats.org/officeDocument/2006/relationships/image" Target="../media/image105.png"/><Relationship Id="rId10" Type="http://schemas.openxmlformats.org/officeDocument/2006/relationships/image" Target="../media/image108.png"/><Relationship Id="rId4" Type="http://schemas.openxmlformats.org/officeDocument/2006/relationships/image" Target="../media/image107.emf"/><Relationship Id="rId9" Type="http://schemas.openxmlformats.org/officeDocument/2006/relationships/image" Target="../media/image110.png"/></Relationships>
</file>

<file path=ppt/slides/_rels/slide34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1.png"/><Relationship Id="rId7" Type="http://schemas.openxmlformats.org/officeDocument/2006/relationships/image" Target="../media/image99.png"/><Relationship Id="rId12" Type="http://schemas.openxmlformats.org/officeDocument/2006/relationships/image" Target="../media/image63.emf"/><Relationship Id="rId2" Type="http://schemas.openxmlformats.org/officeDocument/2006/relationships/notesSlide" Target="../notesSlides/notesSlide347.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08.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7.emf"/><Relationship Id="rId9" Type="http://schemas.openxmlformats.org/officeDocument/2006/relationships/image" Target="../media/image111.png"/></Relationships>
</file>

<file path=ppt/slides/_rels/slide34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30.jpeg"/><Relationship Id="rId3" Type="http://schemas.openxmlformats.org/officeDocument/2006/relationships/image" Target="../media/image101.png"/><Relationship Id="rId7" Type="http://schemas.openxmlformats.org/officeDocument/2006/relationships/image" Target="../media/image99.png"/><Relationship Id="rId12" Type="http://schemas.openxmlformats.org/officeDocument/2006/relationships/image" Target="../media/image63.emf"/><Relationship Id="rId2" Type="http://schemas.openxmlformats.org/officeDocument/2006/relationships/notesSlide" Target="../notesSlides/notesSlide348.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08.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7.emf"/><Relationship Id="rId9" Type="http://schemas.openxmlformats.org/officeDocument/2006/relationships/image" Target="../media/image111.png"/></Relationships>
</file>

<file path=ppt/slides/_rels/slide3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9.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emf"/><Relationship Id="rId7" Type="http://schemas.openxmlformats.org/officeDocument/2006/relationships/image" Target="../media/image24.sv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7.png"/></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3.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5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356.xml"/><Relationship Id="rId1" Type="http://schemas.openxmlformats.org/officeDocument/2006/relationships/slideLayout" Target="../slideLayouts/slideLayout7.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s>
</file>

<file path=ppt/slides/_rels/slide35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357.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4790CB6-82E7-4212-A133-F70B70C2E8A5}"/>
              </a:ext>
            </a:extLst>
          </p:cNvPr>
          <p:cNvSpPr/>
          <p:nvPr/>
        </p:nvSpPr>
        <p:spPr>
          <a:xfrm>
            <a:off x="4565808" y="-6369"/>
            <a:ext cx="7093259" cy="685800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3C3C2738-0F10-409A-93E6-30160A1A6985}"/>
              </a:ext>
            </a:extLst>
          </p:cNvPr>
          <p:cNvSpPr>
            <a:spLocks noGrp="1"/>
          </p:cNvSpPr>
          <p:nvPr>
            <p:ph type="ctrTitle"/>
          </p:nvPr>
        </p:nvSpPr>
        <p:spPr>
          <a:xfrm>
            <a:off x="5028712" y="485995"/>
            <a:ext cx="6286366" cy="3503929"/>
          </a:xfrm>
        </p:spPr>
        <p:txBody>
          <a:bodyPr>
            <a:noAutofit/>
          </a:bodyPr>
          <a:lstStyle/>
          <a:p>
            <a:pPr algn="l"/>
            <a:r>
              <a:rPr lang="en-US" sz="4000" b="1" dirty="0">
                <a:solidFill>
                  <a:schemeClr val="bg1"/>
                </a:solidFill>
                <a:latin typeface="+mn-lt"/>
                <a:cs typeface="Times New Roman" panose="02020603050405020304" pitchFamily="18" charset="0"/>
              </a:rPr>
              <a:t>Multi-omics Characterization of the Responses to Seasonal Variations in </a:t>
            </a:r>
            <a:br>
              <a:rPr lang="en-US" sz="4000" b="1" dirty="0">
                <a:solidFill>
                  <a:schemeClr val="bg1"/>
                </a:solidFill>
                <a:latin typeface="+mn-lt"/>
                <a:cs typeface="Times New Roman" panose="02020603050405020304" pitchFamily="18" charset="0"/>
              </a:rPr>
            </a:br>
            <a:r>
              <a:rPr lang="en-US" sz="4000" b="1" dirty="0">
                <a:solidFill>
                  <a:schemeClr val="bg1"/>
                </a:solidFill>
                <a:latin typeface="+mn-lt"/>
                <a:cs typeface="Times New Roman" panose="02020603050405020304" pitchFamily="18" charset="0"/>
              </a:rPr>
              <a:t>Diel Cycles in the </a:t>
            </a:r>
            <a:br>
              <a:rPr lang="en-US" sz="4000" b="1" dirty="0">
                <a:solidFill>
                  <a:schemeClr val="bg1"/>
                </a:solidFill>
                <a:latin typeface="+mn-lt"/>
                <a:cs typeface="Times New Roman" panose="02020603050405020304" pitchFamily="18" charset="0"/>
              </a:rPr>
            </a:br>
            <a:r>
              <a:rPr lang="en-US" sz="4000" b="1" dirty="0">
                <a:solidFill>
                  <a:schemeClr val="bg1"/>
                </a:solidFill>
                <a:latin typeface="+mn-lt"/>
                <a:cs typeface="Times New Roman" panose="02020603050405020304" pitchFamily="18" charset="0"/>
              </a:rPr>
              <a:t>Marine Picoeukaryote </a:t>
            </a:r>
            <a:r>
              <a:rPr lang="en-US" sz="4000" b="1" i="1" dirty="0">
                <a:solidFill>
                  <a:schemeClr val="bg1"/>
                </a:solidFill>
                <a:latin typeface="+mn-lt"/>
                <a:cs typeface="Times New Roman" panose="02020603050405020304" pitchFamily="18" charset="0"/>
              </a:rPr>
              <a:t>Ostreococcus tauri</a:t>
            </a:r>
            <a:endParaRPr lang="es-ES" sz="4000" b="1" i="1" dirty="0">
              <a:solidFill>
                <a:schemeClr val="bg1"/>
              </a:solidFill>
              <a:latin typeface="+mn-lt"/>
              <a:cs typeface="Times New Roman" panose="02020603050405020304" pitchFamily="18" charset="0"/>
            </a:endParaRPr>
          </a:p>
        </p:txBody>
      </p:sp>
      <p:sp>
        <p:nvSpPr>
          <p:cNvPr id="3" name="Subtítulo 2">
            <a:extLst>
              <a:ext uri="{FF2B5EF4-FFF2-40B4-BE49-F238E27FC236}">
                <a16:creationId xmlns:a16="http://schemas.microsoft.com/office/drawing/2014/main" id="{4DB66DAC-A50A-43E5-A380-89CBEB606BC1}"/>
              </a:ext>
            </a:extLst>
          </p:cNvPr>
          <p:cNvSpPr>
            <a:spLocks noGrp="1"/>
          </p:cNvSpPr>
          <p:nvPr>
            <p:ph type="subTitle" idx="1"/>
          </p:nvPr>
        </p:nvSpPr>
        <p:spPr>
          <a:xfrm>
            <a:off x="5028712" y="4560570"/>
            <a:ext cx="9144000" cy="1655762"/>
          </a:xfrm>
        </p:spPr>
        <p:txBody>
          <a:bodyPr>
            <a:normAutofit/>
          </a:bodyPr>
          <a:lstStyle/>
          <a:p>
            <a:pPr algn="l"/>
            <a:r>
              <a:rPr lang="es-ES" sz="2800" dirty="0">
                <a:solidFill>
                  <a:schemeClr val="bg1"/>
                </a:solidFill>
              </a:rPr>
              <a:t>Doctoral </a:t>
            </a:r>
            <a:r>
              <a:rPr lang="es-ES" sz="2800" dirty="0" err="1">
                <a:solidFill>
                  <a:schemeClr val="bg1"/>
                </a:solidFill>
              </a:rPr>
              <a:t>thesis</a:t>
            </a:r>
            <a:r>
              <a:rPr lang="es-ES" sz="2800" dirty="0">
                <a:solidFill>
                  <a:schemeClr val="bg1"/>
                </a:solidFill>
              </a:rPr>
              <a:t> of </a:t>
            </a:r>
          </a:p>
          <a:p>
            <a:pPr algn="l"/>
            <a:r>
              <a:rPr lang="es-ES" sz="2800" dirty="0">
                <a:solidFill>
                  <a:schemeClr val="bg1"/>
                </a:solidFill>
              </a:rPr>
              <a:t>Ana Belén Romero-Losada</a:t>
            </a:r>
          </a:p>
        </p:txBody>
      </p:sp>
      <p:pic>
        <p:nvPicPr>
          <p:cNvPr id="5" name="Imagen 4">
            <a:extLst>
              <a:ext uri="{FF2B5EF4-FFF2-40B4-BE49-F238E27FC236}">
                <a16:creationId xmlns:a16="http://schemas.microsoft.com/office/drawing/2014/main" id="{A8731712-9ED4-42EA-A476-4D58027F690B}"/>
              </a:ext>
            </a:extLst>
          </p:cNvPr>
          <p:cNvPicPr>
            <a:picLocks noChangeAspect="1"/>
          </p:cNvPicPr>
          <p:nvPr/>
        </p:nvPicPr>
        <p:blipFill rotWithShape="1">
          <a:blip r:embed="rId3">
            <a:extLst>
              <a:ext uri="{28A0092B-C50C-407E-A947-70E740481C1C}">
                <a14:useLocalDpi xmlns:a14="http://schemas.microsoft.com/office/drawing/2010/main" val="0"/>
              </a:ext>
            </a:extLst>
          </a:blip>
          <a:srcRect r="17523"/>
          <a:stretch/>
        </p:blipFill>
        <p:spPr>
          <a:xfrm flipH="1">
            <a:off x="0" y="868185"/>
            <a:ext cx="4199632" cy="5241474"/>
          </a:xfrm>
          <a:prstGeom prst="rect">
            <a:avLst/>
          </a:prstGeom>
        </p:spPr>
      </p:pic>
    </p:spTree>
    <p:extLst>
      <p:ext uri="{BB962C8B-B14F-4D97-AF65-F5344CB8AC3E}">
        <p14:creationId xmlns:p14="http://schemas.microsoft.com/office/powerpoint/2010/main" val="3985106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9" name="Rectángulo 18">
            <a:extLst>
              <a:ext uri="{FF2B5EF4-FFF2-40B4-BE49-F238E27FC236}">
                <a16:creationId xmlns:a16="http://schemas.microsoft.com/office/drawing/2014/main" id="{64AA5522-F2A5-4597-82C5-43FAC7A9EF78}"/>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AE8E8005-869D-48C2-ACD6-12DDEC3EE0D1}"/>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28" name="Imagen 27">
            <a:extLst>
              <a:ext uri="{FF2B5EF4-FFF2-40B4-BE49-F238E27FC236}">
                <a16:creationId xmlns:a16="http://schemas.microsoft.com/office/drawing/2014/main" id="{B8FBD202-D09E-4B63-816E-3C984A19731B}"/>
              </a:ext>
            </a:extLst>
          </p:cNvPr>
          <p:cNvPicPr>
            <a:picLocks noChangeAspect="1"/>
          </p:cNvPicPr>
          <p:nvPr/>
        </p:nvPicPr>
        <p:blipFill>
          <a:blip r:embed="rId3"/>
          <a:stretch>
            <a:fillRect/>
          </a:stretch>
        </p:blipFill>
        <p:spPr>
          <a:xfrm>
            <a:off x="5323202" y="2061905"/>
            <a:ext cx="4763672" cy="3622367"/>
          </a:xfrm>
          <a:prstGeom prst="rect">
            <a:avLst/>
          </a:prstGeom>
        </p:spPr>
      </p:pic>
      <p:sp>
        <p:nvSpPr>
          <p:cNvPr id="8" name="CuadroTexto 7">
            <a:extLst>
              <a:ext uri="{FF2B5EF4-FFF2-40B4-BE49-F238E27FC236}">
                <a16:creationId xmlns:a16="http://schemas.microsoft.com/office/drawing/2014/main" id="{0F667FF1-2135-42C4-961B-E881E60DB488}"/>
              </a:ext>
            </a:extLst>
          </p:cNvPr>
          <p:cNvSpPr txBox="1"/>
          <p:nvPr/>
        </p:nvSpPr>
        <p:spPr>
          <a:xfrm>
            <a:off x="360141" y="848194"/>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Kuhlman</a:t>
            </a:r>
            <a:r>
              <a:rPr lang="es-ES" sz="2000" b="0" i="0" u="none" strike="noStrike" baseline="0" dirty="0">
                <a:solidFill>
                  <a:srgbClr val="347F70"/>
                </a:solidFill>
                <a:latin typeface="LiberationSerif-Regular"/>
              </a:rPr>
              <a:t> et al., 2018)</a:t>
            </a:r>
            <a:endParaRPr lang="es-ES" sz="2000" dirty="0"/>
          </a:p>
        </p:txBody>
      </p:sp>
    </p:spTree>
    <p:extLst>
      <p:ext uri="{BB962C8B-B14F-4D97-AF65-F5344CB8AC3E}">
        <p14:creationId xmlns:p14="http://schemas.microsoft.com/office/powerpoint/2010/main" val="19293988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sp>
        <p:nvSpPr>
          <p:cNvPr id="24" name="CuadroTexto 23">
            <a:extLst>
              <a:ext uri="{FF2B5EF4-FFF2-40B4-BE49-F238E27FC236}">
                <a16:creationId xmlns:a16="http://schemas.microsoft.com/office/drawing/2014/main" id="{E5579AFE-B61C-4D44-AE72-E004F6F58AA7}"/>
              </a:ext>
            </a:extLst>
          </p:cNvPr>
          <p:cNvSpPr txBox="1"/>
          <p:nvPr/>
        </p:nvSpPr>
        <p:spPr>
          <a:xfrm>
            <a:off x="4660770" y="2164848"/>
            <a:ext cx="2118805" cy="461665"/>
          </a:xfrm>
          <a:prstGeom prst="rect">
            <a:avLst/>
          </a:prstGeom>
          <a:noFill/>
        </p:spPr>
        <p:txBody>
          <a:bodyPr wrap="square" rtlCol="0">
            <a:spAutoFit/>
          </a:bodyPr>
          <a:lstStyle/>
          <a:p>
            <a:r>
              <a:rPr lang="es-ES" sz="2400" b="1" dirty="0"/>
              <a:t>GO </a:t>
            </a:r>
            <a:r>
              <a:rPr lang="es-ES" sz="2400" b="1" dirty="0" err="1"/>
              <a:t>enrichment</a:t>
            </a:r>
            <a:endParaRPr lang="es-ES" sz="2400" b="1" dirty="0"/>
          </a:p>
        </p:txBody>
      </p:sp>
      <p:pic>
        <p:nvPicPr>
          <p:cNvPr id="18" name="Picture 6" descr="Plot object">
            <a:extLst>
              <a:ext uri="{FF2B5EF4-FFF2-40B4-BE49-F238E27FC236}">
                <a16:creationId xmlns:a16="http://schemas.microsoft.com/office/drawing/2014/main" id="{0DF98822-C06C-48C3-B9B8-FEB556E7D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73"/>
          <a:stretch/>
        </p:blipFill>
        <p:spPr bwMode="auto">
          <a:xfrm>
            <a:off x="6954555" y="812580"/>
            <a:ext cx="4958323" cy="3008586"/>
          </a:xfrm>
          <a:prstGeom prst="rect">
            <a:avLst/>
          </a:prstGeom>
          <a:noFill/>
          <a:extLst>
            <a:ext uri="{909E8E84-426E-40DD-AFC4-6F175D3DCCD1}">
              <a14:hiddenFill xmlns:a14="http://schemas.microsoft.com/office/drawing/2010/main">
                <a:solidFill>
                  <a:srgbClr val="FFFFFF"/>
                </a:solidFill>
              </a14:hiddenFill>
            </a:ext>
          </a:extLst>
        </p:spPr>
      </p:pic>
      <p:sp>
        <p:nvSpPr>
          <p:cNvPr id="30" name="CuadroTexto 29">
            <a:extLst>
              <a:ext uri="{FF2B5EF4-FFF2-40B4-BE49-F238E27FC236}">
                <a16:creationId xmlns:a16="http://schemas.microsoft.com/office/drawing/2014/main" id="{CE1866ED-0C52-48A4-BF4F-069B99D4B1A5}"/>
              </a:ext>
            </a:extLst>
          </p:cNvPr>
          <p:cNvSpPr txBox="1"/>
          <p:nvPr/>
        </p:nvSpPr>
        <p:spPr>
          <a:xfrm>
            <a:off x="5028292" y="3173152"/>
            <a:ext cx="2307303" cy="1200329"/>
          </a:xfrm>
          <a:prstGeom prst="rect">
            <a:avLst/>
          </a:prstGeom>
          <a:noFill/>
        </p:spPr>
        <p:txBody>
          <a:bodyPr wrap="square" rtlCol="0">
            <a:spAutoFit/>
          </a:bodyPr>
          <a:lstStyle/>
          <a:p>
            <a:r>
              <a:rPr lang="es-ES" sz="2400" b="1" dirty="0" err="1"/>
              <a:t>Metabolic</a:t>
            </a:r>
            <a:r>
              <a:rPr lang="es-ES" sz="2400" b="1" dirty="0"/>
              <a:t> </a:t>
            </a:r>
            <a:r>
              <a:rPr lang="es-ES" sz="2400" b="1" dirty="0" err="1"/>
              <a:t>pathway</a:t>
            </a:r>
            <a:r>
              <a:rPr lang="es-ES" sz="2400" b="1" dirty="0"/>
              <a:t> </a:t>
            </a:r>
            <a:r>
              <a:rPr lang="es-ES" sz="2400" b="1" dirty="0" err="1"/>
              <a:t>enrichment</a:t>
            </a:r>
            <a:endParaRPr lang="es-ES" sz="2400" b="1" dirty="0"/>
          </a:p>
        </p:txBody>
      </p:sp>
      <p:sp>
        <p:nvSpPr>
          <p:cNvPr id="31" name="Arco 30">
            <a:extLst>
              <a:ext uri="{FF2B5EF4-FFF2-40B4-BE49-F238E27FC236}">
                <a16:creationId xmlns:a16="http://schemas.microsoft.com/office/drawing/2014/main" id="{94842EA8-67A2-4D2E-AA27-B2154AD6CEF6}"/>
              </a:ext>
            </a:extLst>
          </p:cNvPr>
          <p:cNvSpPr/>
          <p:nvPr/>
        </p:nvSpPr>
        <p:spPr>
          <a:xfrm>
            <a:off x="4024400" y="2965044"/>
            <a:ext cx="1372251" cy="567061"/>
          </a:xfrm>
          <a:prstGeom prst="arc">
            <a:avLst/>
          </a:prstGeom>
          <a:ln w="47625">
            <a:gradFill flip="none" rotWithShape="1">
              <a:gsLst>
                <a:gs pos="0">
                  <a:srgbClr val="ABBAA6"/>
                </a:gs>
                <a:gs pos="45000">
                  <a:srgbClr val="4E5859"/>
                </a:gs>
                <a:gs pos="100000">
                  <a:srgbClr val="222A35"/>
                </a:gs>
              </a:gsLst>
              <a:lin ang="0" scaled="1"/>
              <a:tileRect/>
            </a:gra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32" name="Arco 31">
            <a:extLst>
              <a:ext uri="{FF2B5EF4-FFF2-40B4-BE49-F238E27FC236}">
                <a16:creationId xmlns:a16="http://schemas.microsoft.com/office/drawing/2014/main" id="{7E05CAC3-A407-4402-81BA-181854C35EA4}"/>
              </a:ext>
            </a:extLst>
          </p:cNvPr>
          <p:cNvSpPr/>
          <p:nvPr/>
        </p:nvSpPr>
        <p:spPr>
          <a:xfrm flipV="1">
            <a:off x="4030651" y="2316873"/>
            <a:ext cx="1372251" cy="567061"/>
          </a:xfrm>
          <a:prstGeom prst="arc">
            <a:avLst/>
          </a:prstGeom>
          <a:ln w="47625">
            <a:gradFill flip="none" rotWithShape="1">
              <a:gsLst>
                <a:gs pos="0">
                  <a:srgbClr val="ABBAA6"/>
                </a:gs>
                <a:gs pos="45000">
                  <a:srgbClr val="4E5859"/>
                </a:gs>
                <a:gs pos="100000">
                  <a:srgbClr val="222A35"/>
                </a:gs>
              </a:gsLst>
              <a:lin ang="0" scaled="1"/>
              <a:tileRect/>
            </a:gra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996222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sp>
        <p:nvSpPr>
          <p:cNvPr id="24" name="CuadroTexto 23">
            <a:extLst>
              <a:ext uri="{FF2B5EF4-FFF2-40B4-BE49-F238E27FC236}">
                <a16:creationId xmlns:a16="http://schemas.microsoft.com/office/drawing/2014/main" id="{E5579AFE-B61C-4D44-AE72-E004F6F58AA7}"/>
              </a:ext>
            </a:extLst>
          </p:cNvPr>
          <p:cNvSpPr txBox="1"/>
          <p:nvPr/>
        </p:nvSpPr>
        <p:spPr>
          <a:xfrm>
            <a:off x="4660770" y="2164848"/>
            <a:ext cx="2118805" cy="461665"/>
          </a:xfrm>
          <a:prstGeom prst="rect">
            <a:avLst/>
          </a:prstGeom>
          <a:noFill/>
        </p:spPr>
        <p:txBody>
          <a:bodyPr wrap="square" rtlCol="0">
            <a:spAutoFit/>
          </a:bodyPr>
          <a:lstStyle/>
          <a:p>
            <a:r>
              <a:rPr lang="es-ES" sz="2400" b="1" dirty="0"/>
              <a:t>GO </a:t>
            </a:r>
            <a:r>
              <a:rPr lang="es-ES" sz="2400" b="1" dirty="0" err="1"/>
              <a:t>enrichment</a:t>
            </a:r>
            <a:endParaRPr lang="es-ES" sz="2400" b="1" dirty="0"/>
          </a:p>
        </p:txBody>
      </p:sp>
      <p:pic>
        <p:nvPicPr>
          <p:cNvPr id="18" name="Picture 6" descr="Plot object">
            <a:extLst>
              <a:ext uri="{FF2B5EF4-FFF2-40B4-BE49-F238E27FC236}">
                <a16:creationId xmlns:a16="http://schemas.microsoft.com/office/drawing/2014/main" id="{0DF98822-C06C-48C3-B9B8-FEB556E7D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73"/>
          <a:stretch/>
        </p:blipFill>
        <p:spPr bwMode="auto">
          <a:xfrm>
            <a:off x="6954555" y="812580"/>
            <a:ext cx="4958323" cy="3008586"/>
          </a:xfrm>
          <a:prstGeom prst="rect">
            <a:avLst/>
          </a:prstGeom>
          <a:noFill/>
          <a:extLst>
            <a:ext uri="{909E8E84-426E-40DD-AFC4-6F175D3DCCD1}">
              <a14:hiddenFill xmlns:a14="http://schemas.microsoft.com/office/drawing/2010/main">
                <a:solidFill>
                  <a:srgbClr val="FFFFFF"/>
                </a:solidFill>
              </a14:hiddenFill>
            </a:ext>
          </a:extLst>
        </p:spPr>
      </p:pic>
      <p:sp>
        <p:nvSpPr>
          <p:cNvPr id="30" name="CuadroTexto 29">
            <a:extLst>
              <a:ext uri="{FF2B5EF4-FFF2-40B4-BE49-F238E27FC236}">
                <a16:creationId xmlns:a16="http://schemas.microsoft.com/office/drawing/2014/main" id="{CE1866ED-0C52-48A4-BF4F-069B99D4B1A5}"/>
              </a:ext>
            </a:extLst>
          </p:cNvPr>
          <p:cNvSpPr txBox="1"/>
          <p:nvPr/>
        </p:nvSpPr>
        <p:spPr>
          <a:xfrm>
            <a:off x="5028292" y="3173152"/>
            <a:ext cx="2307303" cy="1200329"/>
          </a:xfrm>
          <a:prstGeom prst="rect">
            <a:avLst/>
          </a:prstGeom>
          <a:noFill/>
        </p:spPr>
        <p:txBody>
          <a:bodyPr wrap="square" rtlCol="0">
            <a:spAutoFit/>
          </a:bodyPr>
          <a:lstStyle/>
          <a:p>
            <a:r>
              <a:rPr lang="es-ES" sz="2400" b="1" dirty="0" err="1"/>
              <a:t>Metabolic</a:t>
            </a:r>
            <a:r>
              <a:rPr lang="es-ES" sz="2400" b="1" dirty="0"/>
              <a:t> </a:t>
            </a:r>
            <a:r>
              <a:rPr lang="es-ES" sz="2400" b="1" dirty="0" err="1"/>
              <a:t>pathway</a:t>
            </a:r>
            <a:r>
              <a:rPr lang="es-ES" sz="2400" b="1" dirty="0"/>
              <a:t> </a:t>
            </a:r>
            <a:r>
              <a:rPr lang="es-ES" sz="2400" b="1" dirty="0" err="1"/>
              <a:t>enrichment</a:t>
            </a:r>
            <a:endParaRPr lang="es-ES" sz="2400" b="1" dirty="0"/>
          </a:p>
        </p:txBody>
      </p:sp>
      <p:sp>
        <p:nvSpPr>
          <p:cNvPr id="31" name="Arco 30">
            <a:extLst>
              <a:ext uri="{FF2B5EF4-FFF2-40B4-BE49-F238E27FC236}">
                <a16:creationId xmlns:a16="http://schemas.microsoft.com/office/drawing/2014/main" id="{94842EA8-67A2-4D2E-AA27-B2154AD6CEF6}"/>
              </a:ext>
            </a:extLst>
          </p:cNvPr>
          <p:cNvSpPr/>
          <p:nvPr/>
        </p:nvSpPr>
        <p:spPr>
          <a:xfrm>
            <a:off x="4024400" y="2965044"/>
            <a:ext cx="1372251" cy="567061"/>
          </a:xfrm>
          <a:prstGeom prst="arc">
            <a:avLst/>
          </a:prstGeom>
          <a:ln w="47625">
            <a:gradFill flip="none" rotWithShape="1">
              <a:gsLst>
                <a:gs pos="0">
                  <a:srgbClr val="ABBAA6"/>
                </a:gs>
                <a:gs pos="45000">
                  <a:srgbClr val="4E5859"/>
                </a:gs>
                <a:gs pos="100000">
                  <a:srgbClr val="222A35"/>
                </a:gs>
              </a:gsLst>
              <a:lin ang="0" scaled="1"/>
              <a:tileRect/>
            </a:gra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32" name="Arco 31">
            <a:extLst>
              <a:ext uri="{FF2B5EF4-FFF2-40B4-BE49-F238E27FC236}">
                <a16:creationId xmlns:a16="http://schemas.microsoft.com/office/drawing/2014/main" id="{7E05CAC3-A407-4402-81BA-181854C35EA4}"/>
              </a:ext>
            </a:extLst>
          </p:cNvPr>
          <p:cNvSpPr/>
          <p:nvPr/>
        </p:nvSpPr>
        <p:spPr>
          <a:xfrm flipV="1">
            <a:off x="4030651" y="2316873"/>
            <a:ext cx="1372251" cy="567061"/>
          </a:xfrm>
          <a:prstGeom prst="arc">
            <a:avLst/>
          </a:prstGeom>
          <a:ln w="47625">
            <a:gradFill flip="none" rotWithShape="1">
              <a:gsLst>
                <a:gs pos="0">
                  <a:srgbClr val="ABBAA6"/>
                </a:gs>
                <a:gs pos="45000">
                  <a:srgbClr val="4E5859"/>
                </a:gs>
                <a:gs pos="100000">
                  <a:srgbClr val="222A35"/>
                </a:gs>
              </a:gsLst>
              <a:lin ang="0" scaled="1"/>
              <a:tileRect/>
            </a:gra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cxnSp>
        <p:nvCxnSpPr>
          <p:cNvPr id="33" name="Conector recto 32">
            <a:extLst>
              <a:ext uri="{FF2B5EF4-FFF2-40B4-BE49-F238E27FC236}">
                <a16:creationId xmlns:a16="http://schemas.microsoft.com/office/drawing/2014/main" id="{EE66399F-B580-4C51-AF18-267377B59F9A}"/>
              </a:ext>
            </a:extLst>
          </p:cNvPr>
          <p:cNvCxnSpPr>
            <a:cxnSpLocks/>
          </p:cNvCxnSpPr>
          <p:nvPr/>
        </p:nvCxnSpPr>
        <p:spPr>
          <a:xfrm flipV="1">
            <a:off x="5791200" y="4494640"/>
            <a:ext cx="0" cy="730503"/>
          </a:xfrm>
          <a:prstGeom prst="line">
            <a:avLst/>
          </a:prstGeom>
          <a:ln w="57150">
            <a:gradFill flip="none" rotWithShape="1">
              <a:gsLst>
                <a:gs pos="0">
                  <a:schemeClr val="accent1">
                    <a:lumMod val="5000"/>
                    <a:lumOff val="95000"/>
                  </a:schemeClr>
                </a:gs>
                <a:gs pos="53000">
                  <a:srgbClr val="5A616A"/>
                </a:gs>
                <a:gs pos="100000">
                  <a:srgbClr val="222A35"/>
                </a:gs>
              </a:gsLst>
              <a:lin ang="162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202B89F6-3056-4CBF-9DE0-03C328FBD117}"/>
              </a:ext>
            </a:extLst>
          </p:cNvPr>
          <p:cNvSpPr txBox="1"/>
          <p:nvPr/>
        </p:nvSpPr>
        <p:spPr>
          <a:xfrm>
            <a:off x="4800313" y="5207262"/>
            <a:ext cx="2591373" cy="1015663"/>
          </a:xfrm>
          <a:prstGeom prst="rect">
            <a:avLst/>
          </a:prstGeom>
          <a:noFill/>
        </p:spPr>
        <p:txBody>
          <a:bodyPr wrap="square">
            <a:spAutoFit/>
          </a:bodyPr>
          <a:lstStyle/>
          <a:p>
            <a:r>
              <a:rPr lang="da-DK" sz="2000" b="1" i="0" u="none" strike="noStrike" baseline="0" dirty="0">
                <a:solidFill>
                  <a:srgbClr val="000000"/>
                </a:solidFill>
                <a:latin typeface="LiberationSerif-Regular"/>
              </a:rPr>
              <a:t>metabolic pathways enriched in the set of genes are identified </a:t>
            </a:r>
            <a:endParaRPr lang="es-ES" sz="2000" b="1" dirty="0"/>
          </a:p>
        </p:txBody>
      </p:sp>
    </p:spTree>
    <p:extLst>
      <p:ext uri="{BB962C8B-B14F-4D97-AF65-F5344CB8AC3E}">
        <p14:creationId xmlns:p14="http://schemas.microsoft.com/office/powerpoint/2010/main" val="544686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31" name="Picture 2">
            <a:extLst>
              <a:ext uri="{FF2B5EF4-FFF2-40B4-BE49-F238E27FC236}">
                <a16:creationId xmlns:a16="http://schemas.microsoft.com/office/drawing/2014/main" id="{D5CD6ECD-24AF-4D09-BCFB-D76CC7D83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718" y="1082399"/>
            <a:ext cx="7480608" cy="543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0613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31" name="Picture 2">
            <a:extLst>
              <a:ext uri="{FF2B5EF4-FFF2-40B4-BE49-F238E27FC236}">
                <a16:creationId xmlns:a16="http://schemas.microsoft.com/office/drawing/2014/main" id="{D5CD6ECD-24AF-4D09-BCFB-D76CC7D83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718" y="1082399"/>
            <a:ext cx="7480608" cy="5434761"/>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esquinas redondeadas 17">
            <a:extLst>
              <a:ext uri="{FF2B5EF4-FFF2-40B4-BE49-F238E27FC236}">
                <a16:creationId xmlns:a16="http://schemas.microsoft.com/office/drawing/2014/main" id="{7872CDF4-34F8-45C3-A76D-56FDA59D8254}"/>
              </a:ext>
            </a:extLst>
          </p:cNvPr>
          <p:cNvSpPr/>
          <p:nvPr/>
        </p:nvSpPr>
        <p:spPr>
          <a:xfrm>
            <a:off x="4803523" y="1305011"/>
            <a:ext cx="7159877" cy="3377415"/>
          </a:xfrm>
          <a:prstGeom prst="roundRect">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907552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31" name="Picture 2">
            <a:extLst>
              <a:ext uri="{FF2B5EF4-FFF2-40B4-BE49-F238E27FC236}">
                <a16:creationId xmlns:a16="http://schemas.microsoft.com/office/drawing/2014/main" id="{D5CD6ECD-24AF-4D09-BCFB-D76CC7D83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718" y="1082399"/>
            <a:ext cx="7480608" cy="5434761"/>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esquinas redondeadas 17">
            <a:extLst>
              <a:ext uri="{FF2B5EF4-FFF2-40B4-BE49-F238E27FC236}">
                <a16:creationId xmlns:a16="http://schemas.microsoft.com/office/drawing/2014/main" id="{6B840357-4CE8-49DE-87E0-1796D18E8DEA}"/>
              </a:ext>
            </a:extLst>
          </p:cNvPr>
          <p:cNvSpPr/>
          <p:nvPr/>
        </p:nvSpPr>
        <p:spPr>
          <a:xfrm>
            <a:off x="4804642" y="4696544"/>
            <a:ext cx="7210122" cy="1685205"/>
          </a:xfrm>
          <a:prstGeom prst="roundRect">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399926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619340" y="1857327"/>
            <a:ext cx="1847342" cy="523220"/>
          </a:xfrm>
          <a:prstGeom prst="rect">
            <a:avLst/>
          </a:prstGeom>
          <a:noFill/>
        </p:spPr>
        <p:txBody>
          <a:bodyPr wrap="square" rtlCol="0">
            <a:spAutoFit/>
          </a:bodyPr>
          <a:lstStyle/>
          <a:p>
            <a:r>
              <a:rPr lang="es-ES" sz="2800" b="1" dirty="0"/>
              <a:t>ALGAEFUN</a:t>
            </a:r>
          </a:p>
        </p:txBody>
      </p:sp>
      <p:sp>
        <p:nvSpPr>
          <p:cNvPr id="37" name="CuadroTexto 36">
            <a:extLst>
              <a:ext uri="{FF2B5EF4-FFF2-40B4-BE49-F238E27FC236}">
                <a16:creationId xmlns:a16="http://schemas.microsoft.com/office/drawing/2014/main" id="{BD3C5AFA-55F9-430F-A9CC-A6B9600FAE27}"/>
              </a:ext>
            </a:extLst>
          </p:cNvPr>
          <p:cNvSpPr txBox="1"/>
          <p:nvPr/>
        </p:nvSpPr>
        <p:spPr>
          <a:xfrm>
            <a:off x="5431421" y="5278989"/>
            <a:ext cx="4084228" cy="461665"/>
          </a:xfrm>
          <a:prstGeom prst="rect">
            <a:avLst/>
          </a:prstGeom>
          <a:noFill/>
        </p:spPr>
        <p:txBody>
          <a:bodyPr wrap="square" rtlCol="0">
            <a:spAutoFit/>
          </a:bodyPr>
          <a:lstStyle/>
          <a:p>
            <a:r>
              <a:rPr lang="es-ES" sz="2400" b="1" dirty="0"/>
              <a:t>Set of </a:t>
            </a:r>
            <a:r>
              <a:rPr lang="es-ES" sz="2400" b="1" dirty="0" err="1"/>
              <a:t>potential</a:t>
            </a:r>
            <a:r>
              <a:rPr lang="es-ES" sz="2400" b="1" dirty="0"/>
              <a:t> target genes</a:t>
            </a:r>
          </a:p>
        </p:txBody>
      </p:sp>
      <p:cxnSp>
        <p:nvCxnSpPr>
          <p:cNvPr id="38" name="Conector recto 37">
            <a:extLst>
              <a:ext uri="{FF2B5EF4-FFF2-40B4-BE49-F238E27FC236}">
                <a16:creationId xmlns:a16="http://schemas.microsoft.com/office/drawing/2014/main" id="{755BE08C-A736-41E9-9508-85331AF646CD}"/>
              </a:ext>
            </a:extLst>
          </p:cNvPr>
          <p:cNvCxnSpPr>
            <a:cxnSpLocks/>
          </p:cNvCxnSpPr>
          <p:nvPr/>
        </p:nvCxnSpPr>
        <p:spPr>
          <a:xfrm>
            <a:off x="4706506" y="5507149"/>
            <a:ext cx="70823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995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sp>
        <p:nvSpPr>
          <p:cNvPr id="35" name="CuadroTexto 34">
            <a:extLst>
              <a:ext uri="{FF2B5EF4-FFF2-40B4-BE49-F238E27FC236}">
                <a16:creationId xmlns:a16="http://schemas.microsoft.com/office/drawing/2014/main" id="{30BC9787-B3D4-4EA8-9DEF-32422E08EAE4}"/>
              </a:ext>
            </a:extLst>
          </p:cNvPr>
          <p:cNvSpPr txBox="1"/>
          <p:nvPr/>
        </p:nvSpPr>
        <p:spPr>
          <a:xfrm>
            <a:off x="5025640" y="4841782"/>
            <a:ext cx="5555273" cy="461665"/>
          </a:xfrm>
          <a:prstGeom prst="rect">
            <a:avLst/>
          </a:prstGeom>
          <a:noFill/>
        </p:spPr>
        <p:txBody>
          <a:bodyPr wrap="square" rtlCol="0">
            <a:spAutoFit/>
          </a:bodyPr>
          <a:lstStyle/>
          <a:p>
            <a:r>
              <a:rPr lang="es-ES" sz="2400" b="1" dirty="0" err="1"/>
              <a:t>Distribution</a:t>
            </a:r>
            <a:r>
              <a:rPr lang="es-ES" sz="2400" b="1" dirty="0"/>
              <a:t> of loci </a:t>
            </a:r>
            <a:r>
              <a:rPr lang="es-ES" sz="2400" b="1" dirty="0" err="1"/>
              <a:t>over</a:t>
            </a:r>
            <a:r>
              <a:rPr lang="es-ES" sz="2400" b="1" dirty="0"/>
              <a:t> gene </a:t>
            </a:r>
            <a:r>
              <a:rPr lang="es-ES" sz="2400" b="1" dirty="0" err="1"/>
              <a:t>features</a:t>
            </a:r>
            <a:endParaRPr lang="es-ES" sz="2400" b="1" dirty="0"/>
          </a:p>
        </p:txBody>
      </p:sp>
      <p:sp>
        <p:nvSpPr>
          <p:cNvPr id="37" name="CuadroTexto 36">
            <a:extLst>
              <a:ext uri="{FF2B5EF4-FFF2-40B4-BE49-F238E27FC236}">
                <a16:creationId xmlns:a16="http://schemas.microsoft.com/office/drawing/2014/main" id="{BD3C5AFA-55F9-430F-A9CC-A6B9600FAE27}"/>
              </a:ext>
            </a:extLst>
          </p:cNvPr>
          <p:cNvSpPr txBox="1"/>
          <p:nvPr/>
        </p:nvSpPr>
        <p:spPr>
          <a:xfrm>
            <a:off x="5431421" y="5278989"/>
            <a:ext cx="4084228" cy="461665"/>
          </a:xfrm>
          <a:prstGeom prst="rect">
            <a:avLst/>
          </a:prstGeom>
          <a:noFill/>
        </p:spPr>
        <p:txBody>
          <a:bodyPr wrap="square" rtlCol="0">
            <a:spAutoFit/>
          </a:bodyPr>
          <a:lstStyle/>
          <a:p>
            <a:r>
              <a:rPr lang="es-ES" sz="2400" b="1" dirty="0"/>
              <a:t>Set of </a:t>
            </a:r>
            <a:r>
              <a:rPr lang="es-ES" sz="2400" b="1" dirty="0" err="1"/>
              <a:t>potential</a:t>
            </a:r>
            <a:r>
              <a:rPr lang="es-ES" sz="2400" b="1" dirty="0"/>
              <a:t> target genes</a:t>
            </a:r>
          </a:p>
        </p:txBody>
      </p:sp>
      <p:cxnSp>
        <p:nvCxnSpPr>
          <p:cNvPr id="38" name="Conector recto 37">
            <a:extLst>
              <a:ext uri="{FF2B5EF4-FFF2-40B4-BE49-F238E27FC236}">
                <a16:creationId xmlns:a16="http://schemas.microsoft.com/office/drawing/2014/main" id="{755BE08C-A736-41E9-9508-85331AF646CD}"/>
              </a:ext>
            </a:extLst>
          </p:cNvPr>
          <p:cNvCxnSpPr>
            <a:cxnSpLocks/>
          </p:cNvCxnSpPr>
          <p:nvPr/>
        </p:nvCxnSpPr>
        <p:spPr>
          <a:xfrm>
            <a:off x="4706506" y="5507149"/>
            <a:ext cx="70823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Arco 49">
            <a:extLst>
              <a:ext uri="{FF2B5EF4-FFF2-40B4-BE49-F238E27FC236}">
                <a16:creationId xmlns:a16="http://schemas.microsoft.com/office/drawing/2014/main" id="{4B431AFE-7CFF-40D7-A3E6-05F4672D981D}"/>
              </a:ext>
            </a:extLst>
          </p:cNvPr>
          <p:cNvSpPr/>
          <p:nvPr/>
        </p:nvSpPr>
        <p:spPr>
          <a:xfrm flipV="1">
            <a:off x="3996000" y="4940530"/>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5208805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sp>
        <p:nvSpPr>
          <p:cNvPr id="35" name="CuadroTexto 34">
            <a:extLst>
              <a:ext uri="{FF2B5EF4-FFF2-40B4-BE49-F238E27FC236}">
                <a16:creationId xmlns:a16="http://schemas.microsoft.com/office/drawing/2014/main" id="{30BC9787-B3D4-4EA8-9DEF-32422E08EAE4}"/>
              </a:ext>
            </a:extLst>
          </p:cNvPr>
          <p:cNvSpPr txBox="1"/>
          <p:nvPr/>
        </p:nvSpPr>
        <p:spPr>
          <a:xfrm>
            <a:off x="5025640" y="4841782"/>
            <a:ext cx="5555273" cy="461665"/>
          </a:xfrm>
          <a:prstGeom prst="rect">
            <a:avLst/>
          </a:prstGeom>
          <a:noFill/>
        </p:spPr>
        <p:txBody>
          <a:bodyPr wrap="square" rtlCol="0">
            <a:spAutoFit/>
          </a:bodyPr>
          <a:lstStyle/>
          <a:p>
            <a:r>
              <a:rPr lang="es-ES" sz="2400" b="1" dirty="0" err="1"/>
              <a:t>Distribution</a:t>
            </a:r>
            <a:r>
              <a:rPr lang="es-ES" sz="2400" b="1" dirty="0"/>
              <a:t> of loci </a:t>
            </a:r>
            <a:r>
              <a:rPr lang="es-ES" sz="2400" b="1" dirty="0" err="1"/>
              <a:t>over</a:t>
            </a:r>
            <a:r>
              <a:rPr lang="es-ES" sz="2400" b="1" dirty="0"/>
              <a:t> gene </a:t>
            </a:r>
            <a:r>
              <a:rPr lang="es-ES" sz="2400" b="1" dirty="0" err="1"/>
              <a:t>features</a:t>
            </a:r>
            <a:endParaRPr lang="es-ES" sz="2400" b="1" dirty="0"/>
          </a:p>
        </p:txBody>
      </p:sp>
      <p:sp>
        <p:nvSpPr>
          <p:cNvPr id="37" name="CuadroTexto 36">
            <a:extLst>
              <a:ext uri="{FF2B5EF4-FFF2-40B4-BE49-F238E27FC236}">
                <a16:creationId xmlns:a16="http://schemas.microsoft.com/office/drawing/2014/main" id="{BD3C5AFA-55F9-430F-A9CC-A6B9600FAE27}"/>
              </a:ext>
            </a:extLst>
          </p:cNvPr>
          <p:cNvSpPr txBox="1"/>
          <p:nvPr/>
        </p:nvSpPr>
        <p:spPr>
          <a:xfrm>
            <a:off x="5431421" y="5278989"/>
            <a:ext cx="4084228" cy="461665"/>
          </a:xfrm>
          <a:prstGeom prst="rect">
            <a:avLst/>
          </a:prstGeom>
          <a:noFill/>
        </p:spPr>
        <p:txBody>
          <a:bodyPr wrap="square" rtlCol="0">
            <a:spAutoFit/>
          </a:bodyPr>
          <a:lstStyle/>
          <a:p>
            <a:r>
              <a:rPr lang="es-ES" sz="2400" b="1" dirty="0"/>
              <a:t>Set of </a:t>
            </a:r>
            <a:r>
              <a:rPr lang="es-ES" sz="2400" b="1" dirty="0" err="1"/>
              <a:t>potential</a:t>
            </a:r>
            <a:r>
              <a:rPr lang="es-ES" sz="2400" b="1" dirty="0"/>
              <a:t> target genes</a:t>
            </a:r>
          </a:p>
        </p:txBody>
      </p:sp>
      <p:cxnSp>
        <p:nvCxnSpPr>
          <p:cNvPr id="38" name="Conector recto 37">
            <a:extLst>
              <a:ext uri="{FF2B5EF4-FFF2-40B4-BE49-F238E27FC236}">
                <a16:creationId xmlns:a16="http://schemas.microsoft.com/office/drawing/2014/main" id="{755BE08C-A736-41E9-9508-85331AF646CD}"/>
              </a:ext>
            </a:extLst>
          </p:cNvPr>
          <p:cNvCxnSpPr>
            <a:cxnSpLocks/>
          </p:cNvCxnSpPr>
          <p:nvPr/>
        </p:nvCxnSpPr>
        <p:spPr>
          <a:xfrm>
            <a:off x="4706506" y="5507149"/>
            <a:ext cx="70823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Imagen 38">
            <a:extLst>
              <a:ext uri="{FF2B5EF4-FFF2-40B4-BE49-F238E27FC236}">
                <a16:creationId xmlns:a16="http://schemas.microsoft.com/office/drawing/2014/main" id="{F9EC76EC-12E4-477E-ACB4-251E5FBB957E}"/>
              </a:ext>
            </a:extLst>
          </p:cNvPr>
          <p:cNvPicPr>
            <a:picLocks noChangeAspect="1"/>
          </p:cNvPicPr>
          <p:nvPr/>
        </p:nvPicPr>
        <p:blipFill rotWithShape="1">
          <a:blip r:embed="rId3"/>
          <a:srcRect l="1510" t="7720" r="68293" b="53911"/>
          <a:stretch/>
        </p:blipFill>
        <p:spPr>
          <a:xfrm>
            <a:off x="5514892" y="983435"/>
            <a:ext cx="3676819" cy="3330065"/>
          </a:xfrm>
          <a:prstGeom prst="rect">
            <a:avLst/>
          </a:prstGeom>
        </p:spPr>
      </p:pic>
      <p:sp>
        <p:nvSpPr>
          <p:cNvPr id="40" name="CuadroTexto 39">
            <a:extLst>
              <a:ext uri="{FF2B5EF4-FFF2-40B4-BE49-F238E27FC236}">
                <a16:creationId xmlns:a16="http://schemas.microsoft.com/office/drawing/2014/main" id="{6E0414E2-1B74-4D1B-A5F5-3BF5203182DF}"/>
              </a:ext>
            </a:extLst>
          </p:cNvPr>
          <p:cNvSpPr txBox="1"/>
          <p:nvPr/>
        </p:nvSpPr>
        <p:spPr>
          <a:xfrm>
            <a:off x="9441020" y="1198909"/>
            <a:ext cx="2222365" cy="2585323"/>
          </a:xfrm>
          <a:prstGeom prst="rect">
            <a:avLst/>
          </a:prstGeom>
          <a:noFill/>
        </p:spPr>
        <p:txBody>
          <a:bodyPr wrap="square" rtlCol="0">
            <a:spAutoFit/>
          </a:bodyPr>
          <a:lstStyle/>
          <a:p>
            <a:r>
              <a:rPr lang="es-ES" dirty="0" err="1"/>
              <a:t>Promoter</a:t>
            </a:r>
            <a:endParaRPr lang="es-ES" dirty="0"/>
          </a:p>
          <a:p>
            <a:r>
              <a:rPr lang="es-ES" dirty="0"/>
              <a:t>5’ UTR</a:t>
            </a:r>
          </a:p>
          <a:p>
            <a:r>
              <a:rPr lang="es-ES" dirty="0"/>
              <a:t>3’ UTR</a:t>
            </a:r>
          </a:p>
          <a:p>
            <a:r>
              <a:rPr lang="es-ES" dirty="0"/>
              <a:t>1st </a:t>
            </a:r>
            <a:r>
              <a:rPr lang="es-ES" dirty="0" err="1"/>
              <a:t>exon</a:t>
            </a:r>
            <a:endParaRPr lang="es-ES" dirty="0"/>
          </a:p>
          <a:p>
            <a:r>
              <a:rPr lang="es-ES" dirty="0" err="1"/>
              <a:t>Other</a:t>
            </a:r>
            <a:r>
              <a:rPr lang="es-ES" dirty="0"/>
              <a:t> </a:t>
            </a:r>
            <a:r>
              <a:rPr lang="es-ES" dirty="0" err="1"/>
              <a:t>exon</a:t>
            </a:r>
            <a:endParaRPr lang="es-ES" dirty="0"/>
          </a:p>
          <a:p>
            <a:r>
              <a:rPr lang="es-ES" dirty="0"/>
              <a:t>1st </a:t>
            </a:r>
            <a:r>
              <a:rPr lang="es-ES" dirty="0" err="1"/>
              <a:t>intron</a:t>
            </a:r>
            <a:endParaRPr lang="es-ES" dirty="0"/>
          </a:p>
          <a:p>
            <a:r>
              <a:rPr lang="es-ES" dirty="0" err="1"/>
              <a:t>Other</a:t>
            </a:r>
            <a:r>
              <a:rPr lang="es-ES" dirty="0"/>
              <a:t> </a:t>
            </a:r>
            <a:r>
              <a:rPr lang="es-ES" dirty="0" err="1"/>
              <a:t>intron</a:t>
            </a:r>
            <a:endParaRPr lang="es-ES" dirty="0"/>
          </a:p>
          <a:p>
            <a:r>
              <a:rPr lang="es-ES" dirty="0" err="1"/>
              <a:t>Downstream</a:t>
            </a:r>
            <a:endParaRPr lang="es-ES" dirty="0"/>
          </a:p>
          <a:p>
            <a:r>
              <a:rPr lang="es-ES" dirty="0"/>
              <a:t>Distal </a:t>
            </a:r>
            <a:r>
              <a:rPr lang="es-ES" dirty="0" err="1"/>
              <a:t>intergenic</a:t>
            </a:r>
            <a:endParaRPr lang="es-ES" dirty="0"/>
          </a:p>
        </p:txBody>
      </p:sp>
      <p:sp>
        <p:nvSpPr>
          <p:cNvPr id="41" name="Rectángulo 40">
            <a:extLst>
              <a:ext uri="{FF2B5EF4-FFF2-40B4-BE49-F238E27FC236}">
                <a16:creationId xmlns:a16="http://schemas.microsoft.com/office/drawing/2014/main" id="{D69548A9-1AA4-41B8-AB05-BE644EF0A36C}"/>
              </a:ext>
            </a:extLst>
          </p:cNvPr>
          <p:cNvSpPr/>
          <p:nvPr/>
        </p:nvSpPr>
        <p:spPr>
          <a:xfrm>
            <a:off x="9249260" y="1302764"/>
            <a:ext cx="213145" cy="191876"/>
          </a:xfrm>
          <a:prstGeom prst="rect">
            <a:avLst/>
          </a:prstGeom>
          <a:solidFill>
            <a:srgbClr val="92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B781E93D-6815-4F05-83F4-D7D2C081F500}"/>
              </a:ext>
            </a:extLst>
          </p:cNvPr>
          <p:cNvSpPr/>
          <p:nvPr/>
        </p:nvSpPr>
        <p:spPr>
          <a:xfrm>
            <a:off x="9249260" y="1553400"/>
            <a:ext cx="213145" cy="191876"/>
          </a:xfrm>
          <a:prstGeom prst="rect">
            <a:avLst/>
          </a:prstGeom>
          <a:solidFill>
            <a:srgbClr val="3D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08B40721-6484-46ED-A720-04E806C32830}"/>
              </a:ext>
            </a:extLst>
          </p:cNvPr>
          <p:cNvSpPr/>
          <p:nvPr/>
        </p:nvSpPr>
        <p:spPr>
          <a:xfrm>
            <a:off x="9249260" y="1837237"/>
            <a:ext cx="213145" cy="191876"/>
          </a:xfrm>
          <a:prstGeom prst="rect">
            <a:avLst/>
          </a:prstGeom>
          <a:solidFill>
            <a:srgbClr val="03B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6928882A-CEF1-45FE-9959-295AF99BD2D5}"/>
              </a:ext>
            </a:extLst>
          </p:cNvPr>
          <p:cNvSpPr/>
          <p:nvPr/>
        </p:nvSpPr>
        <p:spPr>
          <a:xfrm>
            <a:off x="9249260" y="2131102"/>
            <a:ext cx="213145" cy="191876"/>
          </a:xfrm>
          <a:prstGeom prst="rect">
            <a:avLst/>
          </a:prstGeom>
          <a:solidFill>
            <a:srgbClr val="F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a:extLst>
              <a:ext uri="{FF2B5EF4-FFF2-40B4-BE49-F238E27FC236}">
                <a16:creationId xmlns:a16="http://schemas.microsoft.com/office/drawing/2014/main" id="{8B7F0180-3159-4A99-BD90-DBE7C7B479FE}"/>
              </a:ext>
            </a:extLst>
          </p:cNvPr>
          <p:cNvSpPr/>
          <p:nvPr/>
        </p:nvSpPr>
        <p:spPr>
          <a:xfrm>
            <a:off x="9249260" y="2391870"/>
            <a:ext cx="213145" cy="191876"/>
          </a:xfrm>
          <a:prstGeom prst="rect">
            <a:avLst/>
          </a:prstGeom>
          <a:solidFill>
            <a:srgbClr val="E76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55B3E7EA-123E-4CE2-BD57-DB201AD26762}"/>
              </a:ext>
            </a:extLst>
          </p:cNvPr>
          <p:cNvSpPr/>
          <p:nvPr/>
        </p:nvSpPr>
        <p:spPr>
          <a:xfrm>
            <a:off x="9249260" y="2664247"/>
            <a:ext cx="213145" cy="191876"/>
          </a:xfrm>
          <a:prstGeom prst="rect">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CDE32C35-BA70-4C5B-8DC1-A4E30A454A05}"/>
              </a:ext>
            </a:extLst>
          </p:cNvPr>
          <p:cNvSpPr/>
          <p:nvPr/>
        </p:nvSpPr>
        <p:spPr>
          <a:xfrm>
            <a:off x="9250521" y="2936624"/>
            <a:ext cx="213145" cy="191876"/>
          </a:xfrm>
          <a:prstGeom prst="rect">
            <a:avLst/>
          </a:prstGeom>
          <a:solidFill>
            <a:srgbClr val="B59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8E902BF-E052-46A6-8C5C-A603B23AFA8B}"/>
              </a:ext>
            </a:extLst>
          </p:cNvPr>
          <p:cNvSpPr/>
          <p:nvPr/>
        </p:nvSpPr>
        <p:spPr>
          <a:xfrm>
            <a:off x="9254178" y="3209002"/>
            <a:ext cx="213145" cy="191876"/>
          </a:xfrm>
          <a:prstGeom prst="rect">
            <a:avLst/>
          </a:prstGeom>
          <a:solidFill>
            <a:srgbClr val="C8B6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051F3A06-F8D8-421B-8822-1CA78A398729}"/>
              </a:ext>
            </a:extLst>
          </p:cNvPr>
          <p:cNvSpPr/>
          <p:nvPr/>
        </p:nvSpPr>
        <p:spPr>
          <a:xfrm>
            <a:off x="9260144" y="3492931"/>
            <a:ext cx="213145" cy="191876"/>
          </a:xfrm>
          <a:prstGeom prst="rect">
            <a:avLst/>
          </a:prstGeom>
          <a:solidFill>
            <a:srgbClr val="BC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Arco 49">
            <a:extLst>
              <a:ext uri="{FF2B5EF4-FFF2-40B4-BE49-F238E27FC236}">
                <a16:creationId xmlns:a16="http://schemas.microsoft.com/office/drawing/2014/main" id="{4B431AFE-7CFF-40D7-A3E6-05F4672D981D}"/>
              </a:ext>
            </a:extLst>
          </p:cNvPr>
          <p:cNvSpPr/>
          <p:nvPr/>
        </p:nvSpPr>
        <p:spPr>
          <a:xfrm flipV="1">
            <a:off x="3996000" y="4940530"/>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7175069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sp>
        <p:nvSpPr>
          <p:cNvPr id="36" name="CuadroTexto 35">
            <a:extLst>
              <a:ext uri="{FF2B5EF4-FFF2-40B4-BE49-F238E27FC236}">
                <a16:creationId xmlns:a16="http://schemas.microsoft.com/office/drawing/2014/main" id="{7B2F42E4-0018-4A77-84FC-C32F350DAF25}"/>
              </a:ext>
            </a:extLst>
          </p:cNvPr>
          <p:cNvSpPr txBox="1"/>
          <p:nvPr/>
        </p:nvSpPr>
        <p:spPr>
          <a:xfrm>
            <a:off x="5058255" y="5774732"/>
            <a:ext cx="3978423" cy="461665"/>
          </a:xfrm>
          <a:prstGeom prst="rect">
            <a:avLst/>
          </a:prstGeom>
          <a:noFill/>
        </p:spPr>
        <p:txBody>
          <a:bodyPr wrap="square" rtlCol="0">
            <a:spAutoFit/>
          </a:bodyPr>
          <a:lstStyle/>
          <a:p>
            <a:r>
              <a:rPr lang="es-ES" sz="2400" b="1" dirty="0" err="1"/>
              <a:t>Identification</a:t>
            </a:r>
            <a:r>
              <a:rPr lang="es-ES" sz="2400" b="1" dirty="0"/>
              <a:t> of DNA </a:t>
            </a:r>
            <a:r>
              <a:rPr lang="es-ES" sz="2400" b="1" dirty="0" err="1"/>
              <a:t>motifs</a:t>
            </a:r>
            <a:endParaRPr lang="es-ES" sz="2400" b="1" dirty="0"/>
          </a:p>
        </p:txBody>
      </p:sp>
      <p:sp>
        <p:nvSpPr>
          <p:cNvPr id="37" name="CuadroTexto 36">
            <a:extLst>
              <a:ext uri="{FF2B5EF4-FFF2-40B4-BE49-F238E27FC236}">
                <a16:creationId xmlns:a16="http://schemas.microsoft.com/office/drawing/2014/main" id="{BD3C5AFA-55F9-430F-A9CC-A6B9600FAE27}"/>
              </a:ext>
            </a:extLst>
          </p:cNvPr>
          <p:cNvSpPr txBox="1"/>
          <p:nvPr/>
        </p:nvSpPr>
        <p:spPr>
          <a:xfrm>
            <a:off x="5431421" y="5278989"/>
            <a:ext cx="4084228" cy="461665"/>
          </a:xfrm>
          <a:prstGeom prst="rect">
            <a:avLst/>
          </a:prstGeom>
          <a:noFill/>
        </p:spPr>
        <p:txBody>
          <a:bodyPr wrap="square" rtlCol="0">
            <a:spAutoFit/>
          </a:bodyPr>
          <a:lstStyle/>
          <a:p>
            <a:r>
              <a:rPr lang="es-ES" sz="2400" b="1" dirty="0"/>
              <a:t>Set of </a:t>
            </a:r>
            <a:r>
              <a:rPr lang="es-ES" sz="2400" b="1" dirty="0" err="1"/>
              <a:t>potential</a:t>
            </a:r>
            <a:r>
              <a:rPr lang="es-ES" sz="2400" b="1" dirty="0"/>
              <a:t> target genes</a:t>
            </a:r>
          </a:p>
        </p:txBody>
      </p:sp>
      <p:cxnSp>
        <p:nvCxnSpPr>
          <p:cNvPr id="38" name="Conector recto 37">
            <a:extLst>
              <a:ext uri="{FF2B5EF4-FFF2-40B4-BE49-F238E27FC236}">
                <a16:creationId xmlns:a16="http://schemas.microsoft.com/office/drawing/2014/main" id="{755BE08C-A736-41E9-9508-85331AF646CD}"/>
              </a:ext>
            </a:extLst>
          </p:cNvPr>
          <p:cNvCxnSpPr>
            <a:cxnSpLocks/>
          </p:cNvCxnSpPr>
          <p:nvPr/>
        </p:nvCxnSpPr>
        <p:spPr>
          <a:xfrm>
            <a:off x="4706506" y="5507149"/>
            <a:ext cx="70823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Imagen 38">
            <a:extLst>
              <a:ext uri="{FF2B5EF4-FFF2-40B4-BE49-F238E27FC236}">
                <a16:creationId xmlns:a16="http://schemas.microsoft.com/office/drawing/2014/main" id="{F9EC76EC-12E4-477E-ACB4-251E5FBB957E}"/>
              </a:ext>
            </a:extLst>
          </p:cNvPr>
          <p:cNvPicPr>
            <a:picLocks noChangeAspect="1"/>
          </p:cNvPicPr>
          <p:nvPr/>
        </p:nvPicPr>
        <p:blipFill rotWithShape="1">
          <a:blip r:embed="rId3"/>
          <a:srcRect l="1510" t="7720" r="68293" b="53911"/>
          <a:stretch/>
        </p:blipFill>
        <p:spPr>
          <a:xfrm>
            <a:off x="5514892" y="983435"/>
            <a:ext cx="3676819" cy="3330065"/>
          </a:xfrm>
          <a:prstGeom prst="rect">
            <a:avLst/>
          </a:prstGeom>
        </p:spPr>
      </p:pic>
      <p:sp>
        <p:nvSpPr>
          <p:cNvPr id="40" name="CuadroTexto 39">
            <a:extLst>
              <a:ext uri="{FF2B5EF4-FFF2-40B4-BE49-F238E27FC236}">
                <a16:creationId xmlns:a16="http://schemas.microsoft.com/office/drawing/2014/main" id="{6E0414E2-1B74-4D1B-A5F5-3BF5203182DF}"/>
              </a:ext>
            </a:extLst>
          </p:cNvPr>
          <p:cNvSpPr txBox="1"/>
          <p:nvPr/>
        </p:nvSpPr>
        <p:spPr>
          <a:xfrm>
            <a:off x="9441020" y="1198909"/>
            <a:ext cx="2222365" cy="2585323"/>
          </a:xfrm>
          <a:prstGeom prst="rect">
            <a:avLst/>
          </a:prstGeom>
          <a:noFill/>
        </p:spPr>
        <p:txBody>
          <a:bodyPr wrap="square" rtlCol="0">
            <a:spAutoFit/>
          </a:bodyPr>
          <a:lstStyle/>
          <a:p>
            <a:r>
              <a:rPr lang="es-ES" dirty="0" err="1"/>
              <a:t>Promoter</a:t>
            </a:r>
            <a:endParaRPr lang="es-ES" dirty="0"/>
          </a:p>
          <a:p>
            <a:r>
              <a:rPr lang="es-ES" dirty="0"/>
              <a:t>5’ UTR</a:t>
            </a:r>
          </a:p>
          <a:p>
            <a:r>
              <a:rPr lang="es-ES" dirty="0"/>
              <a:t>3’ UTR</a:t>
            </a:r>
          </a:p>
          <a:p>
            <a:r>
              <a:rPr lang="es-ES" dirty="0"/>
              <a:t>1st </a:t>
            </a:r>
            <a:r>
              <a:rPr lang="es-ES" dirty="0" err="1"/>
              <a:t>exon</a:t>
            </a:r>
            <a:endParaRPr lang="es-ES" dirty="0"/>
          </a:p>
          <a:p>
            <a:r>
              <a:rPr lang="es-ES" dirty="0" err="1"/>
              <a:t>Other</a:t>
            </a:r>
            <a:r>
              <a:rPr lang="es-ES" dirty="0"/>
              <a:t> </a:t>
            </a:r>
            <a:r>
              <a:rPr lang="es-ES" dirty="0" err="1"/>
              <a:t>exon</a:t>
            </a:r>
            <a:endParaRPr lang="es-ES" dirty="0"/>
          </a:p>
          <a:p>
            <a:r>
              <a:rPr lang="es-ES" dirty="0"/>
              <a:t>1st </a:t>
            </a:r>
            <a:r>
              <a:rPr lang="es-ES" dirty="0" err="1"/>
              <a:t>intron</a:t>
            </a:r>
            <a:endParaRPr lang="es-ES" dirty="0"/>
          </a:p>
          <a:p>
            <a:r>
              <a:rPr lang="es-ES" dirty="0" err="1"/>
              <a:t>Other</a:t>
            </a:r>
            <a:r>
              <a:rPr lang="es-ES" dirty="0"/>
              <a:t> </a:t>
            </a:r>
            <a:r>
              <a:rPr lang="es-ES" dirty="0" err="1"/>
              <a:t>intron</a:t>
            </a:r>
            <a:endParaRPr lang="es-ES" dirty="0"/>
          </a:p>
          <a:p>
            <a:r>
              <a:rPr lang="es-ES" dirty="0" err="1"/>
              <a:t>Downstream</a:t>
            </a:r>
            <a:endParaRPr lang="es-ES" dirty="0"/>
          </a:p>
          <a:p>
            <a:r>
              <a:rPr lang="es-ES" dirty="0"/>
              <a:t>Distal </a:t>
            </a:r>
            <a:r>
              <a:rPr lang="es-ES" dirty="0" err="1"/>
              <a:t>intergenic</a:t>
            </a:r>
            <a:endParaRPr lang="es-ES" dirty="0"/>
          </a:p>
        </p:txBody>
      </p:sp>
      <p:sp>
        <p:nvSpPr>
          <p:cNvPr id="41" name="Rectángulo 40">
            <a:extLst>
              <a:ext uri="{FF2B5EF4-FFF2-40B4-BE49-F238E27FC236}">
                <a16:creationId xmlns:a16="http://schemas.microsoft.com/office/drawing/2014/main" id="{D69548A9-1AA4-41B8-AB05-BE644EF0A36C}"/>
              </a:ext>
            </a:extLst>
          </p:cNvPr>
          <p:cNvSpPr/>
          <p:nvPr/>
        </p:nvSpPr>
        <p:spPr>
          <a:xfrm>
            <a:off x="9249260" y="1302764"/>
            <a:ext cx="213145" cy="191876"/>
          </a:xfrm>
          <a:prstGeom prst="rect">
            <a:avLst/>
          </a:prstGeom>
          <a:solidFill>
            <a:srgbClr val="92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B781E93D-6815-4F05-83F4-D7D2C081F500}"/>
              </a:ext>
            </a:extLst>
          </p:cNvPr>
          <p:cNvSpPr/>
          <p:nvPr/>
        </p:nvSpPr>
        <p:spPr>
          <a:xfrm>
            <a:off x="9249260" y="1553400"/>
            <a:ext cx="213145" cy="191876"/>
          </a:xfrm>
          <a:prstGeom prst="rect">
            <a:avLst/>
          </a:prstGeom>
          <a:solidFill>
            <a:srgbClr val="3D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08B40721-6484-46ED-A720-04E806C32830}"/>
              </a:ext>
            </a:extLst>
          </p:cNvPr>
          <p:cNvSpPr/>
          <p:nvPr/>
        </p:nvSpPr>
        <p:spPr>
          <a:xfrm>
            <a:off x="9249260" y="1837237"/>
            <a:ext cx="213145" cy="191876"/>
          </a:xfrm>
          <a:prstGeom prst="rect">
            <a:avLst/>
          </a:prstGeom>
          <a:solidFill>
            <a:srgbClr val="03B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6928882A-CEF1-45FE-9959-295AF99BD2D5}"/>
              </a:ext>
            </a:extLst>
          </p:cNvPr>
          <p:cNvSpPr/>
          <p:nvPr/>
        </p:nvSpPr>
        <p:spPr>
          <a:xfrm>
            <a:off x="9249260" y="2131102"/>
            <a:ext cx="213145" cy="191876"/>
          </a:xfrm>
          <a:prstGeom prst="rect">
            <a:avLst/>
          </a:prstGeom>
          <a:solidFill>
            <a:srgbClr val="F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a:extLst>
              <a:ext uri="{FF2B5EF4-FFF2-40B4-BE49-F238E27FC236}">
                <a16:creationId xmlns:a16="http://schemas.microsoft.com/office/drawing/2014/main" id="{8B7F0180-3159-4A99-BD90-DBE7C7B479FE}"/>
              </a:ext>
            </a:extLst>
          </p:cNvPr>
          <p:cNvSpPr/>
          <p:nvPr/>
        </p:nvSpPr>
        <p:spPr>
          <a:xfrm>
            <a:off x="9249260" y="2391870"/>
            <a:ext cx="213145" cy="191876"/>
          </a:xfrm>
          <a:prstGeom prst="rect">
            <a:avLst/>
          </a:prstGeom>
          <a:solidFill>
            <a:srgbClr val="E76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55B3E7EA-123E-4CE2-BD57-DB201AD26762}"/>
              </a:ext>
            </a:extLst>
          </p:cNvPr>
          <p:cNvSpPr/>
          <p:nvPr/>
        </p:nvSpPr>
        <p:spPr>
          <a:xfrm>
            <a:off x="9249260" y="2664247"/>
            <a:ext cx="213145" cy="191876"/>
          </a:xfrm>
          <a:prstGeom prst="rect">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CDE32C35-BA70-4C5B-8DC1-A4E30A454A05}"/>
              </a:ext>
            </a:extLst>
          </p:cNvPr>
          <p:cNvSpPr/>
          <p:nvPr/>
        </p:nvSpPr>
        <p:spPr>
          <a:xfrm>
            <a:off x="9250521" y="2936624"/>
            <a:ext cx="213145" cy="191876"/>
          </a:xfrm>
          <a:prstGeom prst="rect">
            <a:avLst/>
          </a:prstGeom>
          <a:solidFill>
            <a:srgbClr val="B59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8E902BF-E052-46A6-8C5C-A603B23AFA8B}"/>
              </a:ext>
            </a:extLst>
          </p:cNvPr>
          <p:cNvSpPr/>
          <p:nvPr/>
        </p:nvSpPr>
        <p:spPr>
          <a:xfrm>
            <a:off x="9254178" y="3209002"/>
            <a:ext cx="213145" cy="191876"/>
          </a:xfrm>
          <a:prstGeom prst="rect">
            <a:avLst/>
          </a:prstGeom>
          <a:solidFill>
            <a:srgbClr val="C8B6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051F3A06-F8D8-421B-8822-1CA78A398729}"/>
              </a:ext>
            </a:extLst>
          </p:cNvPr>
          <p:cNvSpPr/>
          <p:nvPr/>
        </p:nvSpPr>
        <p:spPr>
          <a:xfrm>
            <a:off x="9260144" y="3492931"/>
            <a:ext cx="213145" cy="191876"/>
          </a:xfrm>
          <a:prstGeom prst="rect">
            <a:avLst/>
          </a:prstGeom>
          <a:solidFill>
            <a:srgbClr val="BC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Arco 49">
            <a:extLst>
              <a:ext uri="{FF2B5EF4-FFF2-40B4-BE49-F238E27FC236}">
                <a16:creationId xmlns:a16="http://schemas.microsoft.com/office/drawing/2014/main" id="{4B431AFE-7CFF-40D7-A3E6-05F4672D981D}"/>
              </a:ext>
            </a:extLst>
          </p:cNvPr>
          <p:cNvSpPr/>
          <p:nvPr/>
        </p:nvSpPr>
        <p:spPr>
          <a:xfrm flipV="1">
            <a:off x="3996000" y="4940530"/>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51" name="Arco 50">
            <a:extLst>
              <a:ext uri="{FF2B5EF4-FFF2-40B4-BE49-F238E27FC236}">
                <a16:creationId xmlns:a16="http://schemas.microsoft.com/office/drawing/2014/main" id="{CB7840C6-9AB7-4DD6-8CFF-40EEC8AC0606}"/>
              </a:ext>
            </a:extLst>
          </p:cNvPr>
          <p:cNvSpPr/>
          <p:nvPr/>
        </p:nvSpPr>
        <p:spPr>
          <a:xfrm>
            <a:off x="4018113" y="5507591"/>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53" name="CuadroTexto 52">
            <a:extLst>
              <a:ext uri="{FF2B5EF4-FFF2-40B4-BE49-F238E27FC236}">
                <a16:creationId xmlns:a16="http://schemas.microsoft.com/office/drawing/2014/main" id="{C5429840-EE8D-45C9-8CB0-9F0F4F0223EE}"/>
              </a:ext>
            </a:extLst>
          </p:cNvPr>
          <p:cNvSpPr txBox="1"/>
          <p:nvPr/>
        </p:nvSpPr>
        <p:spPr>
          <a:xfrm>
            <a:off x="5025640" y="4841782"/>
            <a:ext cx="5555273" cy="461665"/>
          </a:xfrm>
          <a:prstGeom prst="rect">
            <a:avLst/>
          </a:prstGeom>
          <a:noFill/>
        </p:spPr>
        <p:txBody>
          <a:bodyPr wrap="square" rtlCol="0">
            <a:spAutoFit/>
          </a:bodyPr>
          <a:lstStyle/>
          <a:p>
            <a:r>
              <a:rPr lang="es-ES" sz="2400" b="1" dirty="0" err="1"/>
              <a:t>Distribution</a:t>
            </a:r>
            <a:r>
              <a:rPr lang="es-ES" sz="2400" b="1" dirty="0"/>
              <a:t> of loci </a:t>
            </a:r>
            <a:r>
              <a:rPr lang="es-ES" sz="2400" b="1" dirty="0" err="1"/>
              <a:t>over</a:t>
            </a:r>
            <a:r>
              <a:rPr lang="es-ES" sz="2400" b="1" dirty="0"/>
              <a:t> gene </a:t>
            </a:r>
            <a:r>
              <a:rPr lang="es-ES" sz="2400" b="1" dirty="0" err="1"/>
              <a:t>features</a:t>
            </a:r>
            <a:endParaRPr lang="es-ES" sz="2400" b="1" dirty="0"/>
          </a:p>
        </p:txBody>
      </p:sp>
    </p:spTree>
    <p:extLst>
      <p:ext uri="{BB962C8B-B14F-4D97-AF65-F5344CB8AC3E}">
        <p14:creationId xmlns:p14="http://schemas.microsoft.com/office/powerpoint/2010/main" val="31234522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32" name="Imagen 31">
            <a:extLst>
              <a:ext uri="{FF2B5EF4-FFF2-40B4-BE49-F238E27FC236}">
                <a16:creationId xmlns:a16="http://schemas.microsoft.com/office/drawing/2014/main" id="{88061B06-2994-4FA7-AC30-BB6F639F4CCD}"/>
              </a:ext>
            </a:extLst>
          </p:cNvPr>
          <p:cNvPicPr>
            <a:picLocks noChangeAspect="1"/>
          </p:cNvPicPr>
          <p:nvPr/>
        </p:nvPicPr>
        <p:blipFill rotWithShape="1">
          <a:blip r:embed="rId3"/>
          <a:srcRect l="66154" t="14611" r="730" b="48845"/>
          <a:stretch/>
        </p:blipFill>
        <p:spPr>
          <a:xfrm>
            <a:off x="8828136" y="4123617"/>
            <a:ext cx="3243127" cy="2551103"/>
          </a:xfrm>
          <a:prstGeom prst="rect">
            <a:avLst/>
          </a:prstGeom>
        </p:spPr>
      </p:pic>
      <p:sp>
        <p:nvSpPr>
          <p:cNvPr id="33" name="Triángulo isósceles 32">
            <a:extLst>
              <a:ext uri="{FF2B5EF4-FFF2-40B4-BE49-F238E27FC236}">
                <a16:creationId xmlns:a16="http://schemas.microsoft.com/office/drawing/2014/main" id="{84132FF1-A6FC-4A8E-9B1D-F5B1762988C8}"/>
              </a:ext>
            </a:extLst>
          </p:cNvPr>
          <p:cNvSpPr/>
          <p:nvPr/>
        </p:nvSpPr>
        <p:spPr>
          <a:xfrm>
            <a:off x="9329931" y="5434355"/>
            <a:ext cx="178043" cy="1941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30BC9787-B3D4-4EA8-9DEF-32422E08EAE4}"/>
              </a:ext>
            </a:extLst>
          </p:cNvPr>
          <p:cNvSpPr txBox="1"/>
          <p:nvPr/>
        </p:nvSpPr>
        <p:spPr>
          <a:xfrm>
            <a:off x="5025641" y="4841782"/>
            <a:ext cx="2682980" cy="461665"/>
          </a:xfrm>
          <a:prstGeom prst="rect">
            <a:avLst/>
          </a:prstGeom>
          <a:noFill/>
        </p:spPr>
        <p:txBody>
          <a:bodyPr wrap="square" rtlCol="0">
            <a:spAutoFit/>
          </a:bodyPr>
          <a:lstStyle/>
          <a:p>
            <a:r>
              <a:rPr lang="es-ES" sz="2400" b="1" dirty="0" err="1"/>
              <a:t>Distribution</a:t>
            </a:r>
            <a:r>
              <a:rPr lang="es-ES" sz="2400" b="1" dirty="0"/>
              <a:t> of loci</a:t>
            </a:r>
          </a:p>
        </p:txBody>
      </p:sp>
      <p:sp>
        <p:nvSpPr>
          <p:cNvPr id="36" name="CuadroTexto 35">
            <a:extLst>
              <a:ext uri="{FF2B5EF4-FFF2-40B4-BE49-F238E27FC236}">
                <a16:creationId xmlns:a16="http://schemas.microsoft.com/office/drawing/2014/main" id="{7B2F42E4-0018-4A77-84FC-C32F350DAF25}"/>
              </a:ext>
            </a:extLst>
          </p:cNvPr>
          <p:cNvSpPr txBox="1"/>
          <p:nvPr/>
        </p:nvSpPr>
        <p:spPr>
          <a:xfrm>
            <a:off x="5058255" y="5774732"/>
            <a:ext cx="3978423" cy="461665"/>
          </a:xfrm>
          <a:prstGeom prst="rect">
            <a:avLst/>
          </a:prstGeom>
          <a:noFill/>
        </p:spPr>
        <p:txBody>
          <a:bodyPr wrap="square" rtlCol="0">
            <a:spAutoFit/>
          </a:bodyPr>
          <a:lstStyle/>
          <a:p>
            <a:r>
              <a:rPr lang="es-ES" sz="2400" b="1" dirty="0" err="1"/>
              <a:t>Identification</a:t>
            </a:r>
            <a:r>
              <a:rPr lang="es-ES" sz="2400" b="1" dirty="0"/>
              <a:t> of DNA </a:t>
            </a:r>
            <a:r>
              <a:rPr lang="es-ES" sz="2400" b="1" dirty="0" err="1"/>
              <a:t>motifs</a:t>
            </a:r>
            <a:endParaRPr lang="es-ES" sz="2400" b="1" dirty="0"/>
          </a:p>
        </p:txBody>
      </p:sp>
      <p:sp>
        <p:nvSpPr>
          <p:cNvPr id="37" name="CuadroTexto 36">
            <a:extLst>
              <a:ext uri="{FF2B5EF4-FFF2-40B4-BE49-F238E27FC236}">
                <a16:creationId xmlns:a16="http://schemas.microsoft.com/office/drawing/2014/main" id="{BD3C5AFA-55F9-430F-A9CC-A6B9600FAE27}"/>
              </a:ext>
            </a:extLst>
          </p:cNvPr>
          <p:cNvSpPr txBox="1"/>
          <p:nvPr/>
        </p:nvSpPr>
        <p:spPr>
          <a:xfrm>
            <a:off x="5431421" y="5278989"/>
            <a:ext cx="4084228" cy="461665"/>
          </a:xfrm>
          <a:prstGeom prst="rect">
            <a:avLst/>
          </a:prstGeom>
          <a:noFill/>
        </p:spPr>
        <p:txBody>
          <a:bodyPr wrap="square" rtlCol="0">
            <a:spAutoFit/>
          </a:bodyPr>
          <a:lstStyle/>
          <a:p>
            <a:r>
              <a:rPr lang="es-ES" sz="2400" b="1" dirty="0"/>
              <a:t>Set of </a:t>
            </a:r>
            <a:r>
              <a:rPr lang="es-ES" sz="2400" b="1" dirty="0" err="1"/>
              <a:t>potential</a:t>
            </a:r>
            <a:r>
              <a:rPr lang="es-ES" sz="2400" b="1" dirty="0"/>
              <a:t> target genes</a:t>
            </a:r>
          </a:p>
        </p:txBody>
      </p:sp>
      <p:cxnSp>
        <p:nvCxnSpPr>
          <p:cNvPr id="38" name="Conector recto 37">
            <a:extLst>
              <a:ext uri="{FF2B5EF4-FFF2-40B4-BE49-F238E27FC236}">
                <a16:creationId xmlns:a16="http://schemas.microsoft.com/office/drawing/2014/main" id="{755BE08C-A736-41E9-9508-85331AF646CD}"/>
              </a:ext>
            </a:extLst>
          </p:cNvPr>
          <p:cNvCxnSpPr>
            <a:cxnSpLocks/>
          </p:cNvCxnSpPr>
          <p:nvPr/>
        </p:nvCxnSpPr>
        <p:spPr>
          <a:xfrm>
            <a:off x="4706506" y="5507149"/>
            <a:ext cx="70823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Imagen 38">
            <a:extLst>
              <a:ext uri="{FF2B5EF4-FFF2-40B4-BE49-F238E27FC236}">
                <a16:creationId xmlns:a16="http://schemas.microsoft.com/office/drawing/2014/main" id="{F9EC76EC-12E4-477E-ACB4-251E5FBB957E}"/>
              </a:ext>
            </a:extLst>
          </p:cNvPr>
          <p:cNvPicPr>
            <a:picLocks noChangeAspect="1"/>
          </p:cNvPicPr>
          <p:nvPr/>
        </p:nvPicPr>
        <p:blipFill rotWithShape="1">
          <a:blip r:embed="rId3"/>
          <a:srcRect l="1510" t="7720" r="68293" b="53911"/>
          <a:stretch/>
        </p:blipFill>
        <p:spPr>
          <a:xfrm>
            <a:off x="5514892" y="983435"/>
            <a:ext cx="3676819" cy="3330065"/>
          </a:xfrm>
          <a:prstGeom prst="rect">
            <a:avLst/>
          </a:prstGeom>
        </p:spPr>
      </p:pic>
      <p:sp>
        <p:nvSpPr>
          <p:cNvPr id="41" name="Rectángulo 40">
            <a:extLst>
              <a:ext uri="{FF2B5EF4-FFF2-40B4-BE49-F238E27FC236}">
                <a16:creationId xmlns:a16="http://schemas.microsoft.com/office/drawing/2014/main" id="{D69548A9-1AA4-41B8-AB05-BE644EF0A36C}"/>
              </a:ext>
            </a:extLst>
          </p:cNvPr>
          <p:cNvSpPr/>
          <p:nvPr/>
        </p:nvSpPr>
        <p:spPr>
          <a:xfrm>
            <a:off x="9249260" y="1302764"/>
            <a:ext cx="213145" cy="191876"/>
          </a:xfrm>
          <a:prstGeom prst="rect">
            <a:avLst/>
          </a:prstGeom>
          <a:solidFill>
            <a:srgbClr val="92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B781E93D-6815-4F05-83F4-D7D2C081F500}"/>
              </a:ext>
            </a:extLst>
          </p:cNvPr>
          <p:cNvSpPr/>
          <p:nvPr/>
        </p:nvSpPr>
        <p:spPr>
          <a:xfrm>
            <a:off x="9249260" y="1553400"/>
            <a:ext cx="213145" cy="191876"/>
          </a:xfrm>
          <a:prstGeom prst="rect">
            <a:avLst/>
          </a:prstGeom>
          <a:solidFill>
            <a:srgbClr val="3D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08B40721-6484-46ED-A720-04E806C32830}"/>
              </a:ext>
            </a:extLst>
          </p:cNvPr>
          <p:cNvSpPr/>
          <p:nvPr/>
        </p:nvSpPr>
        <p:spPr>
          <a:xfrm>
            <a:off x="9249260" y="1837237"/>
            <a:ext cx="213145" cy="191876"/>
          </a:xfrm>
          <a:prstGeom prst="rect">
            <a:avLst/>
          </a:prstGeom>
          <a:solidFill>
            <a:srgbClr val="03B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6928882A-CEF1-45FE-9959-295AF99BD2D5}"/>
              </a:ext>
            </a:extLst>
          </p:cNvPr>
          <p:cNvSpPr/>
          <p:nvPr/>
        </p:nvSpPr>
        <p:spPr>
          <a:xfrm>
            <a:off x="9249260" y="2131102"/>
            <a:ext cx="213145" cy="191876"/>
          </a:xfrm>
          <a:prstGeom prst="rect">
            <a:avLst/>
          </a:prstGeom>
          <a:solidFill>
            <a:srgbClr val="F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a:extLst>
              <a:ext uri="{FF2B5EF4-FFF2-40B4-BE49-F238E27FC236}">
                <a16:creationId xmlns:a16="http://schemas.microsoft.com/office/drawing/2014/main" id="{8B7F0180-3159-4A99-BD90-DBE7C7B479FE}"/>
              </a:ext>
            </a:extLst>
          </p:cNvPr>
          <p:cNvSpPr/>
          <p:nvPr/>
        </p:nvSpPr>
        <p:spPr>
          <a:xfrm>
            <a:off x="9249260" y="2391870"/>
            <a:ext cx="213145" cy="191876"/>
          </a:xfrm>
          <a:prstGeom prst="rect">
            <a:avLst/>
          </a:prstGeom>
          <a:solidFill>
            <a:srgbClr val="E76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55B3E7EA-123E-4CE2-BD57-DB201AD26762}"/>
              </a:ext>
            </a:extLst>
          </p:cNvPr>
          <p:cNvSpPr/>
          <p:nvPr/>
        </p:nvSpPr>
        <p:spPr>
          <a:xfrm>
            <a:off x="9249260" y="2664247"/>
            <a:ext cx="213145" cy="191876"/>
          </a:xfrm>
          <a:prstGeom prst="rect">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CDE32C35-BA70-4C5B-8DC1-A4E30A454A05}"/>
              </a:ext>
            </a:extLst>
          </p:cNvPr>
          <p:cNvSpPr/>
          <p:nvPr/>
        </p:nvSpPr>
        <p:spPr>
          <a:xfrm>
            <a:off x="9250521" y="2936624"/>
            <a:ext cx="213145" cy="191876"/>
          </a:xfrm>
          <a:prstGeom prst="rect">
            <a:avLst/>
          </a:prstGeom>
          <a:solidFill>
            <a:srgbClr val="B59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8E902BF-E052-46A6-8C5C-A603B23AFA8B}"/>
              </a:ext>
            </a:extLst>
          </p:cNvPr>
          <p:cNvSpPr/>
          <p:nvPr/>
        </p:nvSpPr>
        <p:spPr>
          <a:xfrm>
            <a:off x="9254178" y="3209002"/>
            <a:ext cx="213145" cy="191876"/>
          </a:xfrm>
          <a:prstGeom prst="rect">
            <a:avLst/>
          </a:prstGeom>
          <a:solidFill>
            <a:srgbClr val="C8B6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051F3A06-F8D8-421B-8822-1CA78A398729}"/>
              </a:ext>
            </a:extLst>
          </p:cNvPr>
          <p:cNvSpPr/>
          <p:nvPr/>
        </p:nvSpPr>
        <p:spPr>
          <a:xfrm>
            <a:off x="9260144" y="3492931"/>
            <a:ext cx="213145" cy="191876"/>
          </a:xfrm>
          <a:prstGeom prst="rect">
            <a:avLst/>
          </a:prstGeom>
          <a:solidFill>
            <a:srgbClr val="BC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Arco 49">
            <a:extLst>
              <a:ext uri="{FF2B5EF4-FFF2-40B4-BE49-F238E27FC236}">
                <a16:creationId xmlns:a16="http://schemas.microsoft.com/office/drawing/2014/main" id="{4B431AFE-7CFF-40D7-A3E6-05F4672D981D}"/>
              </a:ext>
            </a:extLst>
          </p:cNvPr>
          <p:cNvSpPr/>
          <p:nvPr/>
        </p:nvSpPr>
        <p:spPr>
          <a:xfrm flipV="1">
            <a:off x="3996000" y="4940530"/>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51" name="Arco 50">
            <a:extLst>
              <a:ext uri="{FF2B5EF4-FFF2-40B4-BE49-F238E27FC236}">
                <a16:creationId xmlns:a16="http://schemas.microsoft.com/office/drawing/2014/main" id="{CB7840C6-9AB7-4DD6-8CFF-40EEC8AC0606}"/>
              </a:ext>
            </a:extLst>
          </p:cNvPr>
          <p:cNvSpPr/>
          <p:nvPr/>
        </p:nvSpPr>
        <p:spPr>
          <a:xfrm>
            <a:off x="4018113" y="5507591"/>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52" name="CuadroTexto 51">
            <a:extLst>
              <a:ext uri="{FF2B5EF4-FFF2-40B4-BE49-F238E27FC236}">
                <a16:creationId xmlns:a16="http://schemas.microsoft.com/office/drawing/2014/main" id="{1A6B31A6-10C2-4F3F-BE55-AA47BD795BE2}"/>
              </a:ext>
            </a:extLst>
          </p:cNvPr>
          <p:cNvSpPr txBox="1"/>
          <p:nvPr/>
        </p:nvSpPr>
        <p:spPr>
          <a:xfrm>
            <a:off x="9441020" y="1198909"/>
            <a:ext cx="2222365" cy="2585323"/>
          </a:xfrm>
          <a:prstGeom prst="rect">
            <a:avLst/>
          </a:prstGeom>
          <a:noFill/>
        </p:spPr>
        <p:txBody>
          <a:bodyPr wrap="square" rtlCol="0">
            <a:spAutoFit/>
          </a:bodyPr>
          <a:lstStyle/>
          <a:p>
            <a:r>
              <a:rPr lang="es-ES" dirty="0" err="1"/>
              <a:t>Promoter</a:t>
            </a:r>
            <a:endParaRPr lang="es-ES" dirty="0"/>
          </a:p>
          <a:p>
            <a:r>
              <a:rPr lang="es-ES" dirty="0"/>
              <a:t>5’ UTR</a:t>
            </a:r>
          </a:p>
          <a:p>
            <a:r>
              <a:rPr lang="es-ES" dirty="0"/>
              <a:t>3’ UTR</a:t>
            </a:r>
          </a:p>
          <a:p>
            <a:r>
              <a:rPr lang="es-ES" dirty="0"/>
              <a:t>1st </a:t>
            </a:r>
            <a:r>
              <a:rPr lang="es-ES" dirty="0" err="1"/>
              <a:t>exon</a:t>
            </a:r>
            <a:endParaRPr lang="es-ES" dirty="0"/>
          </a:p>
          <a:p>
            <a:r>
              <a:rPr lang="es-ES" dirty="0" err="1"/>
              <a:t>Other</a:t>
            </a:r>
            <a:r>
              <a:rPr lang="es-ES" dirty="0"/>
              <a:t> </a:t>
            </a:r>
            <a:r>
              <a:rPr lang="es-ES" dirty="0" err="1"/>
              <a:t>exon</a:t>
            </a:r>
            <a:endParaRPr lang="es-ES" dirty="0"/>
          </a:p>
          <a:p>
            <a:r>
              <a:rPr lang="es-ES" dirty="0"/>
              <a:t>1st </a:t>
            </a:r>
            <a:r>
              <a:rPr lang="es-ES" dirty="0" err="1"/>
              <a:t>intron</a:t>
            </a:r>
            <a:endParaRPr lang="es-ES" dirty="0"/>
          </a:p>
          <a:p>
            <a:r>
              <a:rPr lang="es-ES" dirty="0" err="1"/>
              <a:t>Other</a:t>
            </a:r>
            <a:r>
              <a:rPr lang="es-ES" dirty="0"/>
              <a:t> </a:t>
            </a:r>
            <a:r>
              <a:rPr lang="es-ES" dirty="0" err="1"/>
              <a:t>intron</a:t>
            </a:r>
            <a:endParaRPr lang="es-ES" dirty="0"/>
          </a:p>
          <a:p>
            <a:r>
              <a:rPr lang="es-ES" dirty="0" err="1"/>
              <a:t>Downstream</a:t>
            </a:r>
            <a:endParaRPr lang="es-ES" dirty="0"/>
          </a:p>
          <a:p>
            <a:r>
              <a:rPr lang="es-ES" dirty="0"/>
              <a:t>Distal </a:t>
            </a:r>
            <a:r>
              <a:rPr lang="es-ES" dirty="0" err="1"/>
              <a:t>intergenic</a:t>
            </a:r>
            <a:endParaRPr lang="es-ES" dirty="0"/>
          </a:p>
        </p:txBody>
      </p:sp>
    </p:spTree>
    <p:extLst>
      <p:ext uri="{BB962C8B-B14F-4D97-AF65-F5344CB8AC3E}">
        <p14:creationId xmlns:p14="http://schemas.microsoft.com/office/powerpoint/2010/main" val="3644222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12" name="Imagen 11">
            <a:extLst>
              <a:ext uri="{FF2B5EF4-FFF2-40B4-BE49-F238E27FC236}">
                <a16:creationId xmlns:a16="http://schemas.microsoft.com/office/drawing/2014/main" id="{A37C4DA3-E1E1-43BD-A0AF-65BDFCE6DE60}"/>
              </a:ext>
            </a:extLst>
          </p:cNvPr>
          <p:cNvPicPr>
            <a:picLocks noChangeAspect="1"/>
          </p:cNvPicPr>
          <p:nvPr/>
        </p:nvPicPr>
        <p:blipFill rotWithShape="1">
          <a:blip r:embed="rId3"/>
          <a:srcRect l="3580" t="36576" r="72340" b="56648"/>
          <a:stretch/>
        </p:blipFill>
        <p:spPr>
          <a:xfrm>
            <a:off x="711794" y="1320484"/>
            <a:ext cx="3288539" cy="4615495"/>
          </a:xfrm>
          <a:prstGeom prst="rect">
            <a:avLst/>
          </a:prstGeom>
        </p:spPr>
      </p:pic>
      <p:pic>
        <p:nvPicPr>
          <p:cNvPr id="17" name="Imagen 16">
            <a:extLst>
              <a:ext uri="{FF2B5EF4-FFF2-40B4-BE49-F238E27FC236}">
                <a16:creationId xmlns:a16="http://schemas.microsoft.com/office/drawing/2014/main" id="{847F545E-DBFE-4B58-B44B-A7ADF7A7C408}"/>
              </a:ext>
            </a:extLst>
          </p:cNvPr>
          <p:cNvPicPr>
            <a:picLocks noChangeAspect="1"/>
          </p:cNvPicPr>
          <p:nvPr/>
        </p:nvPicPr>
        <p:blipFill rotWithShape="1">
          <a:blip r:embed="rId3"/>
          <a:srcRect l="4151" t="18228" r="85788" b="62913"/>
          <a:stretch/>
        </p:blipFill>
        <p:spPr>
          <a:xfrm>
            <a:off x="813696" y="1608583"/>
            <a:ext cx="1806199" cy="1716652"/>
          </a:xfrm>
          <a:prstGeom prst="rect">
            <a:avLst/>
          </a:prstGeom>
        </p:spPr>
      </p:pic>
      <p:pic>
        <p:nvPicPr>
          <p:cNvPr id="20" name="Picture 4" descr="Moon PNG Transparent Images Free Download - Pngfre">
            <a:extLst>
              <a:ext uri="{FF2B5EF4-FFF2-40B4-BE49-F238E27FC236}">
                <a16:creationId xmlns:a16="http://schemas.microsoft.com/office/drawing/2014/main" id="{1089CF8A-3F87-4FAC-90AD-DEE316EC63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34787" y="2498623"/>
            <a:ext cx="897073" cy="897073"/>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E26EEDF4-5271-4B5C-8D3F-393B881ACED6}"/>
              </a:ext>
            </a:extLst>
          </p:cNvPr>
          <p:cNvPicPr>
            <a:picLocks noChangeAspect="1"/>
          </p:cNvPicPr>
          <p:nvPr/>
        </p:nvPicPr>
        <p:blipFill rotWithShape="1">
          <a:blip r:embed="rId3"/>
          <a:srcRect l="3580" t="36576" r="72340" b="56648"/>
          <a:stretch/>
        </p:blipFill>
        <p:spPr>
          <a:xfrm>
            <a:off x="833683" y="1599344"/>
            <a:ext cx="3361774" cy="4387656"/>
          </a:xfrm>
          <a:prstGeom prst="rect">
            <a:avLst/>
          </a:prstGeom>
        </p:spPr>
      </p:pic>
      <p:pic>
        <p:nvPicPr>
          <p:cNvPr id="22" name="Picture 2" descr="Sun Icon Transparent PNGs for Free Download">
            <a:extLst>
              <a:ext uri="{FF2B5EF4-FFF2-40B4-BE49-F238E27FC236}">
                <a16:creationId xmlns:a16="http://schemas.microsoft.com/office/drawing/2014/main" id="{75D2D156-1B06-450B-AC76-E426CDF52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715" y="2153777"/>
            <a:ext cx="1691921" cy="10259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Moon PNG Transparent Images Free Download - Pngfre">
            <a:extLst>
              <a:ext uri="{FF2B5EF4-FFF2-40B4-BE49-F238E27FC236}">
                <a16:creationId xmlns:a16="http://schemas.microsoft.com/office/drawing/2014/main" id="{662ED576-C445-4540-9264-CCB2F468C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77263" y="2593980"/>
            <a:ext cx="768688" cy="768688"/>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a:extLst>
              <a:ext uri="{FF2B5EF4-FFF2-40B4-BE49-F238E27FC236}">
                <a16:creationId xmlns:a16="http://schemas.microsoft.com/office/drawing/2014/main" id="{64AA5522-F2A5-4597-82C5-43FAC7A9EF78}"/>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AE8E8005-869D-48C2-ACD6-12DDEC3EE0D1}"/>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15" name="Imagen 14">
            <a:extLst>
              <a:ext uri="{FF2B5EF4-FFF2-40B4-BE49-F238E27FC236}">
                <a16:creationId xmlns:a16="http://schemas.microsoft.com/office/drawing/2014/main" id="{48B08E68-F210-4181-A670-6AD293737A76}"/>
              </a:ext>
            </a:extLst>
          </p:cNvPr>
          <p:cNvPicPr>
            <a:picLocks noChangeAspect="1"/>
          </p:cNvPicPr>
          <p:nvPr/>
        </p:nvPicPr>
        <p:blipFill rotWithShape="1">
          <a:blip r:embed="rId3"/>
          <a:srcRect l="13918" t="22809" r="69003" b="62413"/>
          <a:stretch/>
        </p:blipFill>
        <p:spPr>
          <a:xfrm>
            <a:off x="2433088" y="3968244"/>
            <a:ext cx="1634542" cy="915134"/>
          </a:xfrm>
          <a:prstGeom prst="rect">
            <a:avLst/>
          </a:prstGeom>
        </p:spPr>
      </p:pic>
      <p:pic>
        <p:nvPicPr>
          <p:cNvPr id="16" name="Imagen 15">
            <a:extLst>
              <a:ext uri="{FF2B5EF4-FFF2-40B4-BE49-F238E27FC236}">
                <a16:creationId xmlns:a16="http://schemas.microsoft.com/office/drawing/2014/main" id="{6499E4C4-6616-4161-B1AF-6961C61C9A97}"/>
              </a:ext>
            </a:extLst>
          </p:cNvPr>
          <p:cNvPicPr>
            <a:picLocks noChangeAspect="1"/>
          </p:cNvPicPr>
          <p:nvPr/>
        </p:nvPicPr>
        <p:blipFill rotWithShape="1">
          <a:blip r:embed="rId3"/>
          <a:srcRect l="13427" t="68786" r="67629" b="12356"/>
          <a:stretch/>
        </p:blipFill>
        <p:spPr>
          <a:xfrm>
            <a:off x="2327839" y="2640967"/>
            <a:ext cx="1813026" cy="915134"/>
          </a:xfrm>
          <a:prstGeom prst="rect">
            <a:avLst/>
          </a:prstGeom>
        </p:spPr>
      </p:pic>
      <p:pic>
        <p:nvPicPr>
          <p:cNvPr id="18" name="Imagen 17">
            <a:extLst>
              <a:ext uri="{FF2B5EF4-FFF2-40B4-BE49-F238E27FC236}">
                <a16:creationId xmlns:a16="http://schemas.microsoft.com/office/drawing/2014/main" id="{30C2FAFD-C49A-4A1D-840E-DCA49F5CB1E4}"/>
              </a:ext>
            </a:extLst>
          </p:cNvPr>
          <p:cNvPicPr>
            <a:picLocks noChangeAspect="1"/>
          </p:cNvPicPr>
          <p:nvPr/>
        </p:nvPicPr>
        <p:blipFill>
          <a:blip r:embed="rId6"/>
          <a:stretch>
            <a:fillRect/>
          </a:stretch>
        </p:blipFill>
        <p:spPr>
          <a:xfrm>
            <a:off x="888849" y="3445076"/>
            <a:ext cx="1498333" cy="1573519"/>
          </a:xfrm>
          <a:prstGeom prst="rect">
            <a:avLst/>
          </a:prstGeom>
        </p:spPr>
      </p:pic>
      <p:cxnSp>
        <p:nvCxnSpPr>
          <p:cNvPr id="13" name="Conector recto de flecha 12">
            <a:extLst>
              <a:ext uri="{FF2B5EF4-FFF2-40B4-BE49-F238E27FC236}">
                <a16:creationId xmlns:a16="http://schemas.microsoft.com/office/drawing/2014/main" id="{B73143F5-E4F0-42F9-AFA7-DCC00ECA61CB}"/>
              </a:ext>
            </a:extLst>
          </p:cNvPr>
          <p:cNvCxnSpPr>
            <a:cxnSpLocks/>
          </p:cNvCxnSpPr>
          <p:nvPr/>
        </p:nvCxnSpPr>
        <p:spPr>
          <a:xfrm>
            <a:off x="4250623" y="3595204"/>
            <a:ext cx="1027118"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25" name="Imagen 24">
            <a:extLst>
              <a:ext uri="{FF2B5EF4-FFF2-40B4-BE49-F238E27FC236}">
                <a16:creationId xmlns:a16="http://schemas.microsoft.com/office/drawing/2014/main" id="{CC87AC89-0775-46F1-9786-71E6BDA8B4CC}"/>
              </a:ext>
            </a:extLst>
          </p:cNvPr>
          <p:cNvPicPr>
            <a:picLocks noChangeAspect="1"/>
          </p:cNvPicPr>
          <p:nvPr/>
        </p:nvPicPr>
        <p:blipFill>
          <a:blip r:embed="rId7"/>
          <a:stretch>
            <a:fillRect/>
          </a:stretch>
        </p:blipFill>
        <p:spPr>
          <a:xfrm>
            <a:off x="5332907" y="1744917"/>
            <a:ext cx="4763672" cy="3622367"/>
          </a:xfrm>
          <a:prstGeom prst="rect">
            <a:avLst/>
          </a:prstGeom>
        </p:spPr>
      </p:pic>
      <p:pic>
        <p:nvPicPr>
          <p:cNvPr id="28" name="Imagen 27">
            <a:extLst>
              <a:ext uri="{FF2B5EF4-FFF2-40B4-BE49-F238E27FC236}">
                <a16:creationId xmlns:a16="http://schemas.microsoft.com/office/drawing/2014/main" id="{F8C122A0-D8A1-4106-9B63-14CFE69E5A12}"/>
              </a:ext>
            </a:extLst>
          </p:cNvPr>
          <p:cNvPicPr>
            <a:picLocks noChangeAspect="1"/>
          </p:cNvPicPr>
          <p:nvPr/>
        </p:nvPicPr>
        <p:blipFill rotWithShape="1">
          <a:blip r:embed="rId3"/>
          <a:srcRect l="3580" t="36576" r="72340" b="56648"/>
          <a:stretch/>
        </p:blipFill>
        <p:spPr>
          <a:xfrm>
            <a:off x="864194" y="1472884"/>
            <a:ext cx="3288539" cy="4615495"/>
          </a:xfrm>
          <a:prstGeom prst="rect">
            <a:avLst/>
          </a:prstGeom>
        </p:spPr>
      </p:pic>
      <p:pic>
        <p:nvPicPr>
          <p:cNvPr id="29" name="Imagen 28">
            <a:extLst>
              <a:ext uri="{FF2B5EF4-FFF2-40B4-BE49-F238E27FC236}">
                <a16:creationId xmlns:a16="http://schemas.microsoft.com/office/drawing/2014/main" id="{CF823889-811A-420A-AD33-4F27F66F75A1}"/>
              </a:ext>
            </a:extLst>
          </p:cNvPr>
          <p:cNvPicPr>
            <a:picLocks noChangeAspect="1"/>
          </p:cNvPicPr>
          <p:nvPr/>
        </p:nvPicPr>
        <p:blipFill rotWithShape="1">
          <a:blip r:embed="rId3"/>
          <a:srcRect l="4151" t="18228" r="85788" b="62913"/>
          <a:stretch/>
        </p:blipFill>
        <p:spPr>
          <a:xfrm>
            <a:off x="966096" y="1760983"/>
            <a:ext cx="1806199" cy="1716652"/>
          </a:xfrm>
          <a:prstGeom prst="rect">
            <a:avLst/>
          </a:prstGeom>
        </p:spPr>
      </p:pic>
      <p:pic>
        <p:nvPicPr>
          <p:cNvPr id="30" name="Imagen 29">
            <a:extLst>
              <a:ext uri="{FF2B5EF4-FFF2-40B4-BE49-F238E27FC236}">
                <a16:creationId xmlns:a16="http://schemas.microsoft.com/office/drawing/2014/main" id="{0270C313-D4F0-486E-B053-9562FC9978E9}"/>
              </a:ext>
            </a:extLst>
          </p:cNvPr>
          <p:cNvPicPr>
            <a:picLocks noChangeAspect="1"/>
          </p:cNvPicPr>
          <p:nvPr/>
        </p:nvPicPr>
        <p:blipFill rotWithShape="1">
          <a:blip r:embed="rId3"/>
          <a:srcRect l="3580" t="36576" r="72340" b="56648"/>
          <a:stretch/>
        </p:blipFill>
        <p:spPr>
          <a:xfrm>
            <a:off x="986083" y="1751744"/>
            <a:ext cx="3361774" cy="4387656"/>
          </a:xfrm>
          <a:prstGeom prst="rect">
            <a:avLst/>
          </a:prstGeom>
        </p:spPr>
      </p:pic>
      <p:pic>
        <p:nvPicPr>
          <p:cNvPr id="31" name="Picture 4" descr="Moon PNG Transparent Images Free Download - Pngfre">
            <a:extLst>
              <a:ext uri="{FF2B5EF4-FFF2-40B4-BE49-F238E27FC236}">
                <a16:creationId xmlns:a16="http://schemas.microsoft.com/office/drawing/2014/main" id="{F4D811C7-43F2-4C80-B383-F2CDFE1D2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587187" y="2651023"/>
            <a:ext cx="897073" cy="897073"/>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n 31">
            <a:extLst>
              <a:ext uri="{FF2B5EF4-FFF2-40B4-BE49-F238E27FC236}">
                <a16:creationId xmlns:a16="http://schemas.microsoft.com/office/drawing/2014/main" id="{1D4DBB94-C676-4EDD-A68A-E6874B607D53}"/>
              </a:ext>
            </a:extLst>
          </p:cNvPr>
          <p:cNvPicPr>
            <a:picLocks noChangeAspect="1"/>
          </p:cNvPicPr>
          <p:nvPr/>
        </p:nvPicPr>
        <p:blipFill rotWithShape="1">
          <a:blip r:embed="rId8"/>
          <a:srcRect t="5234" r="46863" b="7649"/>
          <a:stretch/>
        </p:blipFill>
        <p:spPr>
          <a:xfrm>
            <a:off x="653425" y="848194"/>
            <a:ext cx="3808300" cy="5466952"/>
          </a:xfrm>
          <a:prstGeom prst="rect">
            <a:avLst/>
          </a:prstGeom>
        </p:spPr>
      </p:pic>
      <p:pic>
        <p:nvPicPr>
          <p:cNvPr id="33" name="Picture 2" descr="Sun Icon Transparent PNGs for Free Download">
            <a:extLst>
              <a:ext uri="{FF2B5EF4-FFF2-40B4-BE49-F238E27FC236}">
                <a16:creationId xmlns:a16="http://schemas.microsoft.com/office/drawing/2014/main" id="{07DAC9A1-5BFC-43E2-A804-2F36F5811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115" y="2306177"/>
            <a:ext cx="1691921" cy="102598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oon PNG Transparent Images Free Download - Pngfre">
            <a:extLst>
              <a:ext uri="{FF2B5EF4-FFF2-40B4-BE49-F238E27FC236}">
                <a16:creationId xmlns:a16="http://schemas.microsoft.com/office/drawing/2014/main" id="{D0B8EBE5-D08E-4468-B48C-D9266B168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29663" y="2746380"/>
            <a:ext cx="768688" cy="768688"/>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n 34">
            <a:extLst>
              <a:ext uri="{FF2B5EF4-FFF2-40B4-BE49-F238E27FC236}">
                <a16:creationId xmlns:a16="http://schemas.microsoft.com/office/drawing/2014/main" id="{66037DFC-1156-4688-AC12-E6E979EC6F66}"/>
              </a:ext>
            </a:extLst>
          </p:cNvPr>
          <p:cNvPicPr>
            <a:picLocks noChangeAspect="1"/>
          </p:cNvPicPr>
          <p:nvPr/>
        </p:nvPicPr>
        <p:blipFill rotWithShape="1">
          <a:blip r:embed="rId3"/>
          <a:srcRect l="13918" t="22809" r="69003" b="62413"/>
          <a:stretch/>
        </p:blipFill>
        <p:spPr>
          <a:xfrm>
            <a:off x="2585488" y="4120644"/>
            <a:ext cx="1634542" cy="915134"/>
          </a:xfrm>
          <a:prstGeom prst="rect">
            <a:avLst/>
          </a:prstGeom>
        </p:spPr>
      </p:pic>
      <p:pic>
        <p:nvPicPr>
          <p:cNvPr id="36" name="Imagen 35">
            <a:extLst>
              <a:ext uri="{FF2B5EF4-FFF2-40B4-BE49-F238E27FC236}">
                <a16:creationId xmlns:a16="http://schemas.microsoft.com/office/drawing/2014/main" id="{5B3AE4FA-1F5E-44FA-86DF-1849C7885845}"/>
              </a:ext>
            </a:extLst>
          </p:cNvPr>
          <p:cNvPicPr>
            <a:picLocks noChangeAspect="1"/>
          </p:cNvPicPr>
          <p:nvPr/>
        </p:nvPicPr>
        <p:blipFill rotWithShape="1">
          <a:blip r:embed="rId3"/>
          <a:srcRect l="13427" t="68786" r="67629" b="12356"/>
          <a:stretch/>
        </p:blipFill>
        <p:spPr>
          <a:xfrm>
            <a:off x="2480239" y="2793367"/>
            <a:ext cx="1813026" cy="915134"/>
          </a:xfrm>
          <a:prstGeom prst="rect">
            <a:avLst/>
          </a:prstGeom>
        </p:spPr>
      </p:pic>
      <p:pic>
        <p:nvPicPr>
          <p:cNvPr id="37" name="Imagen 36">
            <a:extLst>
              <a:ext uri="{FF2B5EF4-FFF2-40B4-BE49-F238E27FC236}">
                <a16:creationId xmlns:a16="http://schemas.microsoft.com/office/drawing/2014/main" id="{46E8A472-BB9A-48FC-917A-85F412DBAFCE}"/>
              </a:ext>
            </a:extLst>
          </p:cNvPr>
          <p:cNvPicPr>
            <a:picLocks noChangeAspect="1"/>
          </p:cNvPicPr>
          <p:nvPr/>
        </p:nvPicPr>
        <p:blipFill>
          <a:blip r:embed="rId6"/>
          <a:stretch>
            <a:fillRect/>
          </a:stretch>
        </p:blipFill>
        <p:spPr>
          <a:xfrm>
            <a:off x="1041249" y="3597476"/>
            <a:ext cx="1498333" cy="1573519"/>
          </a:xfrm>
          <a:prstGeom prst="rect">
            <a:avLst/>
          </a:prstGeom>
        </p:spPr>
      </p:pic>
      <p:sp>
        <p:nvSpPr>
          <p:cNvPr id="40" name="CuadroTexto 39">
            <a:extLst>
              <a:ext uri="{FF2B5EF4-FFF2-40B4-BE49-F238E27FC236}">
                <a16:creationId xmlns:a16="http://schemas.microsoft.com/office/drawing/2014/main" id="{C821096B-C62E-4D10-892D-88211EC65ED1}"/>
              </a:ext>
            </a:extLst>
          </p:cNvPr>
          <p:cNvSpPr txBox="1"/>
          <p:nvPr/>
        </p:nvSpPr>
        <p:spPr>
          <a:xfrm>
            <a:off x="336125" y="6376189"/>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Kuhlman</a:t>
            </a:r>
            <a:r>
              <a:rPr lang="es-ES" sz="2000" b="0" i="0" u="none" strike="noStrike" baseline="0" dirty="0">
                <a:solidFill>
                  <a:srgbClr val="347F70"/>
                </a:solidFill>
                <a:latin typeface="LiberationSerif-Regular"/>
              </a:rPr>
              <a:t> et al., 2018)</a:t>
            </a:r>
            <a:endParaRPr lang="es-ES" sz="2000" dirty="0"/>
          </a:p>
        </p:txBody>
      </p:sp>
    </p:spTree>
    <p:extLst>
      <p:ext uri="{BB962C8B-B14F-4D97-AF65-F5344CB8AC3E}">
        <p14:creationId xmlns:p14="http://schemas.microsoft.com/office/powerpoint/2010/main" val="783231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32" name="Imagen 31">
            <a:extLst>
              <a:ext uri="{FF2B5EF4-FFF2-40B4-BE49-F238E27FC236}">
                <a16:creationId xmlns:a16="http://schemas.microsoft.com/office/drawing/2014/main" id="{88061B06-2994-4FA7-AC30-BB6F639F4CCD}"/>
              </a:ext>
            </a:extLst>
          </p:cNvPr>
          <p:cNvPicPr>
            <a:picLocks noChangeAspect="1"/>
          </p:cNvPicPr>
          <p:nvPr/>
        </p:nvPicPr>
        <p:blipFill rotWithShape="1">
          <a:blip r:embed="rId3"/>
          <a:srcRect l="66154" t="14611" r="730" b="48845"/>
          <a:stretch/>
        </p:blipFill>
        <p:spPr>
          <a:xfrm>
            <a:off x="8828136" y="4123617"/>
            <a:ext cx="3243127" cy="2551103"/>
          </a:xfrm>
          <a:prstGeom prst="rect">
            <a:avLst/>
          </a:prstGeom>
        </p:spPr>
      </p:pic>
      <p:sp>
        <p:nvSpPr>
          <p:cNvPr id="33" name="Triángulo isósceles 32">
            <a:extLst>
              <a:ext uri="{FF2B5EF4-FFF2-40B4-BE49-F238E27FC236}">
                <a16:creationId xmlns:a16="http://schemas.microsoft.com/office/drawing/2014/main" id="{84132FF1-A6FC-4A8E-9B1D-F5B1762988C8}"/>
              </a:ext>
            </a:extLst>
          </p:cNvPr>
          <p:cNvSpPr/>
          <p:nvPr/>
        </p:nvSpPr>
        <p:spPr>
          <a:xfrm>
            <a:off x="9329931" y="5434355"/>
            <a:ext cx="178043" cy="1941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30BC9787-B3D4-4EA8-9DEF-32422E08EAE4}"/>
              </a:ext>
            </a:extLst>
          </p:cNvPr>
          <p:cNvSpPr txBox="1"/>
          <p:nvPr/>
        </p:nvSpPr>
        <p:spPr>
          <a:xfrm>
            <a:off x="5025641" y="4841782"/>
            <a:ext cx="2682980" cy="461665"/>
          </a:xfrm>
          <a:prstGeom prst="rect">
            <a:avLst/>
          </a:prstGeom>
          <a:noFill/>
        </p:spPr>
        <p:txBody>
          <a:bodyPr wrap="square" rtlCol="0">
            <a:spAutoFit/>
          </a:bodyPr>
          <a:lstStyle/>
          <a:p>
            <a:r>
              <a:rPr lang="es-ES" sz="2400" b="1" dirty="0" err="1"/>
              <a:t>Distribution</a:t>
            </a:r>
            <a:r>
              <a:rPr lang="es-ES" sz="2400" b="1" dirty="0"/>
              <a:t> of loci</a:t>
            </a:r>
          </a:p>
        </p:txBody>
      </p:sp>
      <p:sp>
        <p:nvSpPr>
          <p:cNvPr id="36" name="CuadroTexto 35">
            <a:extLst>
              <a:ext uri="{FF2B5EF4-FFF2-40B4-BE49-F238E27FC236}">
                <a16:creationId xmlns:a16="http://schemas.microsoft.com/office/drawing/2014/main" id="{7B2F42E4-0018-4A77-84FC-C32F350DAF25}"/>
              </a:ext>
            </a:extLst>
          </p:cNvPr>
          <p:cNvSpPr txBox="1"/>
          <p:nvPr/>
        </p:nvSpPr>
        <p:spPr>
          <a:xfrm>
            <a:off x="5058255" y="5774732"/>
            <a:ext cx="3978423" cy="461665"/>
          </a:xfrm>
          <a:prstGeom prst="rect">
            <a:avLst/>
          </a:prstGeom>
          <a:noFill/>
        </p:spPr>
        <p:txBody>
          <a:bodyPr wrap="square" rtlCol="0">
            <a:spAutoFit/>
          </a:bodyPr>
          <a:lstStyle/>
          <a:p>
            <a:r>
              <a:rPr lang="es-ES" sz="2400" b="1" dirty="0" err="1"/>
              <a:t>Identification</a:t>
            </a:r>
            <a:r>
              <a:rPr lang="es-ES" sz="2400" b="1" dirty="0"/>
              <a:t> of DNA </a:t>
            </a:r>
            <a:r>
              <a:rPr lang="es-ES" sz="2400" b="1" dirty="0" err="1"/>
              <a:t>motifs</a:t>
            </a:r>
            <a:endParaRPr lang="es-ES" sz="2400" b="1" dirty="0"/>
          </a:p>
        </p:txBody>
      </p:sp>
      <p:sp>
        <p:nvSpPr>
          <p:cNvPr id="37" name="CuadroTexto 36">
            <a:extLst>
              <a:ext uri="{FF2B5EF4-FFF2-40B4-BE49-F238E27FC236}">
                <a16:creationId xmlns:a16="http://schemas.microsoft.com/office/drawing/2014/main" id="{BD3C5AFA-55F9-430F-A9CC-A6B9600FAE27}"/>
              </a:ext>
            </a:extLst>
          </p:cNvPr>
          <p:cNvSpPr txBox="1"/>
          <p:nvPr/>
        </p:nvSpPr>
        <p:spPr>
          <a:xfrm>
            <a:off x="5431421" y="5278989"/>
            <a:ext cx="4084228" cy="461665"/>
          </a:xfrm>
          <a:prstGeom prst="rect">
            <a:avLst/>
          </a:prstGeom>
          <a:noFill/>
        </p:spPr>
        <p:txBody>
          <a:bodyPr wrap="square" rtlCol="0">
            <a:spAutoFit/>
          </a:bodyPr>
          <a:lstStyle/>
          <a:p>
            <a:r>
              <a:rPr lang="es-ES" sz="2400" b="1" dirty="0"/>
              <a:t>Set of </a:t>
            </a:r>
            <a:r>
              <a:rPr lang="es-ES" sz="2400" b="1" dirty="0" err="1"/>
              <a:t>potential</a:t>
            </a:r>
            <a:r>
              <a:rPr lang="es-ES" sz="2400" b="1" dirty="0"/>
              <a:t> target genes</a:t>
            </a:r>
          </a:p>
        </p:txBody>
      </p:sp>
      <p:cxnSp>
        <p:nvCxnSpPr>
          <p:cNvPr id="38" name="Conector recto 37">
            <a:extLst>
              <a:ext uri="{FF2B5EF4-FFF2-40B4-BE49-F238E27FC236}">
                <a16:creationId xmlns:a16="http://schemas.microsoft.com/office/drawing/2014/main" id="{755BE08C-A736-41E9-9508-85331AF646CD}"/>
              </a:ext>
            </a:extLst>
          </p:cNvPr>
          <p:cNvCxnSpPr>
            <a:cxnSpLocks/>
          </p:cNvCxnSpPr>
          <p:nvPr/>
        </p:nvCxnSpPr>
        <p:spPr>
          <a:xfrm>
            <a:off x="4706506" y="5507149"/>
            <a:ext cx="70823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Imagen 38">
            <a:extLst>
              <a:ext uri="{FF2B5EF4-FFF2-40B4-BE49-F238E27FC236}">
                <a16:creationId xmlns:a16="http://schemas.microsoft.com/office/drawing/2014/main" id="{F9EC76EC-12E4-477E-ACB4-251E5FBB957E}"/>
              </a:ext>
            </a:extLst>
          </p:cNvPr>
          <p:cNvPicPr>
            <a:picLocks noChangeAspect="1"/>
          </p:cNvPicPr>
          <p:nvPr/>
        </p:nvPicPr>
        <p:blipFill rotWithShape="1">
          <a:blip r:embed="rId3"/>
          <a:srcRect l="1510" t="7720" r="68293" b="53911"/>
          <a:stretch/>
        </p:blipFill>
        <p:spPr>
          <a:xfrm>
            <a:off x="5514892" y="983435"/>
            <a:ext cx="3676819" cy="3330065"/>
          </a:xfrm>
          <a:prstGeom prst="rect">
            <a:avLst/>
          </a:prstGeom>
        </p:spPr>
      </p:pic>
      <p:sp>
        <p:nvSpPr>
          <p:cNvPr id="41" name="Rectángulo 40">
            <a:extLst>
              <a:ext uri="{FF2B5EF4-FFF2-40B4-BE49-F238E27FC236}">
                <a16:creationId xmlns:a16="http://schemas.microsoft.com/office/drawing/2014/main" id="{D69548A9-1AA4-41B8-AB05-BE644EF0A36C}"/>
              </a:ext>
            </a:extLst>
          </p:cNvPr>
          <p:cNvSpPr/>
          <p:nvPr/>
        </p:nvSpPr>
        <p:spPr>
          <a:xfrm>
            <a:off x="9249260" y="1302764"/>
            <a:ext cx="213145" cy="191876"/>
          </a:xfrm>
          <a:prstGeom prst="rect">
            <a:avLst/>
          </a:prstGeom>
          <a:solidFill>
            <a:srgbClr val="92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B781E93D-6815-4F05-83F4-D7D2C081F500}"/>
              </a:ext>
            </a:extLst>
          </p:cNvPr>
          <p:cNvSpPr/>
          <p:nvPr/>
        </p:nvSpPr>
        <p:spPr>
          <a:xfrm>
            <a:off x="9249260" y="1553400"/>
            <a:ext cx="213145" cy="191876"/>
          </a:xfrm>
          <a:prstGeom prst="rect">
            <a:avLst/>
          </a:prstGeom>
          <a:solidFill>
            <a:srgbClr val="3D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08B40721-6484-46ED-A720-04E806C32830}"/>
              </a:ext>
            </a:extLst>
          </p:cNvPr>
          <p:cNvSpPr/>
          <p:nvPr/>
        </p:nvSpPr>
        <p:spPr>
          <a:xfrm>
            <a:off x="9249260" y="1837237"/>
            <a:ext cx="213145" cy="191876"/>
          </a:xfrm>
          <a:prstGeom prst="rect">
            <a:avLst/>
          </a:prstGeom>
          <a:solidFill>
            <a:srgbClr val="03B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6928882A-CEF1-45FE-9959-295AF99BD2D5}"/>
              </a:ext>
            </a:extLst>
          </p:cNvPr>
          <p:cNvSpPr/>
          <p:nvPr/>
        </p:nvSpPr>
        <p:spPr>
          <a:xfrm>
            <a:off x="9249260" y="2131102"/>
            <a:ext cx="213145" cy="191876"/>
          </a:xfrm>
          <a:prstGeom prst="rect">
            <a:avLst/>
          </a:prstGeom>
          <a:solidFill>
            <a:srgbClr val="F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a:extLst>
              <a:ext uri="{FF2B5EF4-FFF2-40B4-BE49-F238E27FC236}">
                <a16:creationId xmlns:a16="http://schemas.microsoft.com/office/drawing/2014/main" id="{8B7F0180-3159-4A99-BD90-DBE7C7B479FE}"/>
              </a:ext>
            </a:extLst>
          </p:cNvPr>
          <p:cNvSpPr/>
          <p:nvPr/>
        </p:nvSpPr>
        <p:spPr>
          <a:xfrm>
            <a:off x="9249260" y="2391870"/>
            <a:ext cx="213145" cy="191876"/>
          </a:xfrm>
          <a:prstGeom prst="rect">
            <a:avLst/>
          </a:prstGeom>
          <a:solidFill>
            <a:srgbClr val="E76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55B3E7EA-123E-4CE2-BD57-DB201AD26762}"/>
              </a:ext>
            </a:extLst>
          </p:cNvPr>
          <p:cNvSpPr/>
          <p:nvPr/>
        </p:nvSpPr>
        <p:spPr>
          <a:xfrm>
            <a:off x="9249260" y="2664247"/>
            <a:ext cx="213145" cy="191876"/>
          </a:xfrm>
          <a:prstGeom prst="rect">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CDE32C35-BA70-4C5B-8DC1-A4E30A454A05}"/>
              </a:ext>
            </a:extLst>
          </p:cNvPr>
          <p:cNvSpPr/>
          <p:nvPr/>
        </p:nvSpPr>
        <p:spPr>
          <a:xfrm>
            <a:off x="9250521" y="2936624"/>
            <a:ext cx="213145" cy="191876"/>
          </a:xfrm>
          <a:prstGeom prst="rect">
            <a:avLst/>
          </a:prstGeom>
          <a:solidFill>
            <a:srgbClr val="B59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8E902BF-E052-46A6-8C5C-A603B23AFA8B}"/>
              </a:ext>
            </a:extLst>
          </p:cNvPr>
          <p:cNvSpPr/>
          <p:nvPr/>
        </p:nvSpPr>
        <p:spPr>
          <a:xfrm>
            <a:off x="9254178" y="3209002"/>
            <a:ext cx="213145" cy="191876"/>
          </a:xfrm>
          <a:prstGeom prst="rect">
            <a:avLst/>
          </a:prstGeom>
          <a:solidFill>
            <a:srgbClr val="C8B6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051F3A06-F8D8-421B-8822-1CA78A398729}"/>
              </a:ext>
            </a:extLst>
          </p:cNvPr>
          <p:cNvSpPr/>
          <p:nvPr/>
        </p:nvSpPr>
        <p:spPr>
          <a:xfrm>
            <a:off x="9260144" y="3492931"/>
            <a:ext cx="213145" cy="191876"/>
          </a:xfrm>
          <a:prstGeom prst="rect">
            <a:avLst/>
          </a:prstGeom>
          <a:solidFill>
            <a:srgbClr val="BC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Arco 49">
            <a:extLst>
              <a:ext uri="{FF2B5EF4-FFF2-40B4-BE49-F238E27FC236}">
                <a16:creationId xmlns:a16="http://schemas.microsoft.com/office/drawing/2014/main" id="{4B431AFE-7CFF-40D7-A3E6-05F4672D981D}"/>
              </a:ext>
            </a:extLst>
          </p:cNvPr>
          <p:cNvSpPr/>
          <p:nvPr/>
        </p:nvSpPr>
        <p:spPr>
          <a:xfrm flipV="1">
            <a:off x="3996000" y="4940530"/>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51" name="Arco 50">
            <a:extLst>
              <a:ext uri="{FF2B5EF4-FFF2-40B4-BE49-F238E27FC236}">
                <a16:creationId xmlns:a16="http://schemas.microsoft.com/office/drawing/2014/main" id="{CB7840C6-9AB7-4DD6-8CFF-40EEC8AC0606}"/>
              </a:ext>
            </a:extLst>
          </p:cNvPr>
          <p:cNvSpPr/>
          <p:nvPr/>
        </p:nvSpPr>
        <p:spPr>
          <a:xfrm>
            <a:off x="4018113" y="5507591"/>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4" name="Elipse 3">
            <a:extLst>
              <a:ext uri="{FF2B5EF4-FFF2-40B4-BE49-F238E27FC236}">
                <a16:creationId xmlns:a16="http://schemas.microsoft.com/office/drawing/2014/main" id="{CF075588-5253-4DEC-BF04-75B366F5D63C}"/>
              </a:ext>
            </a:extLst>
          </p:cNvPr>
          <p:cNvSpPr/>
          <p:nvPr/>
        </p:nvSpPr>
        <p:spPr>
          <a:xfrm>
            <a:off x="9313255" y="5667622"/>
            <a:ext cx="202394" cy="5443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9BA85757-820D-47F2-B717-F7ADDC8A130E}"/>
              </a:ext>
            </a:extLst>
          </p:cNvPr>
          <p:cNvSpPr txBox="1"/>
          <p:nvPr/>
        </p:nvSpPr>
        <p:spPr>
          <a:xfrm>
            <a:off x="9441020" y="1198909"/>
            <a:ext cx="2222365" cy="2585323"/>
          </a:xfrm>
          <a:prstGeom prst="rect">
            <a:avLst/>
          </a:prstGeom>
          <a:noFill/>
        </p:spPr>
        <p:txBody>
          <a:bodyPr wrap="square" rtlCol="0">
            <a:spAutoFit/>
          </a:bodyPr>
          <a:lstStyle/>
          <a:p>
            <a:r>
              <a:rPr lang="es-ES" dirty="0" err="1"/>
              <a:t>Promoter</a:t>
            </a:r>
            <a:endParaRPr lang="es-ES" dirty="0"/>
          </a:p>
          <a:p>
            <a:r>
              <a:rPr lang="es-ES" dirty="0"/>
              <a:t>5’ UTR</a:t>
            </a:r>
          </a:p>
          <a:p>
            <a:r>
              <a:rPr lang="es-ES" dirty="0"/>
              <a:t>3’ UTR</a:t>
            </a:r>
          </a:p>
          <a:p>
            <a:r>
              <a:rPr lang="es-ES" dirty="0"/>
              <a:t>1st </a:t>
            </a:r>
            <a:r>
              <a:rPr lang="es-ES" dirty="0" err="1"/>
              <a:t>exon</a:t>
            </a:r>
            <a:endParaRPr lang="es-ES" dirty="0"/>
          </a:p>
          <a:p>
            <a:r>
              <a:rPr lang="es-ES" dirty="0" err="1"/>
              <a:t>Other</a:t>
            </a:r>
            <a:r>
              <a:rPr lang="es-ES" dirty="0"/>
              <a:t> </a:t>
            </a:r>
            <a:r>
              <a:rPr lang="es-ES" dirty="0" err="1"/>
              <a:t>exon</a:t>
            </a:r>
            <a:endParaRPr lang="es-ES" dirty="0"/>
          </a:p>
          <a:p>
            <a:r>
              <a:rPr lang="es-ES" dirty="0"/>
              <a:t>1st </a:t>
            </a:r>
            <a:r>
              <a:rPr lang="es-ES" dirty="0" err="1"/>
              <a:t>intron</a:t>
            </a:r>
            <a:endParaRPr lang="es-ES" dirty="0"/>
          </a:p>
          <a:p>
            <a:r>
              <a:rPr lang="es-ES" dirty="0" err="1"/>
              <a:t>Other</a:t>
            </a:r>
            <a:r>
              <a:rPr lang="es-ES" dirty="0"/>
              <a:t> </a:t>
            </a:r>
            <a:r>
              <a:rPr lang="es-ES" dirty="0" err="1"/>
              <a:t>intron</a:t>
            </a:r>
            <a:endParaRPr lang="es-ES" dirty="0"/>
          </a:p>
          <a:p>
            <a:r>
              <a:rPr lang="es-ES" dirty="0" err="1"/>
              <a:t>Downstream</a:t>
            </a:r>
            <a:endParaRPr lang="es-ES" dirty="0"/>
          </a:p>
          <a:p>
            <a:r>
              <a:rPr lang="es-ES" dirty="0"/>
              <a:t>Distal </a:t>
            </a:r>
            <a:r>
              <a:rPr lang="es-ES" dirty="0" err="1"/>
              <a:t>intergenic</a:t>
            </a:r>
            <a:endParaRPr lang="es-ES" dirty="0"/>
          </a:p>
        </p:txBody>
      </p:sp>
    </p:spTree>
    <p:extLst>
      <p:ext uri="{BB962C8B-B14F-4D97-AF65-F5344CB8AC3E}">
        <p14:creationId xmlns:p14="http://schemas.microsoft.com/office/powerpoint/2010/main" val="16330879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32" name="Imagen 31">
            <a:extLst>
              <a:ext uri="{FF2B5EF4-FFF2-40B4-BE49-F238E27FC236}">
                <a16:creationId xmlns:a16="http://schemas.microsoft.com/office/drawing/2014/main" id="{88061B06-2994-4FA7-AC30-BB6F639F4CCD}"/>
              </a:ext>
            </a:extLst>
          </p:cNvPr>
          <p:cNvPicPr>
            <a:picLocks noChangeAspect="1"/>
          </p:cNvPicPr>
          <p:nvPr/>
        </p:nvPicPr>
        <p:blipFill rotWithShape="1">
          <a:blip r:embed="rId3"/>
          <a:srcRect l="66154" t="14611" r="730" b="48845"/>
          <a:stretch/>
        </p:blipFill>
        <p:spPr>
          <a:xfrm>
            <a:off x="8828136" y="4123617"/>
            <a:ext cx="3243127" cy="2551103"/>
          </a:xfrm>
          <a:prstGeom prst="rect">
            <a:avLst/>
          </a:prstGeom>
        </p:spPr>
      </p:pic>
      <p:sp>
        <p:nvSpPr>
          <p:cNvPr id="33" name="Triángulo isósceles 32">
            <a:extLst>
              <a:ext uri="{FF2B5EF4-FFF2-40B4-BE49-F238E27FC236}">
                <a16:creationId xmlns:a16="http://schemas.microsoft.com/office/drawing/2014/main" id="{84132FF1-A6FC-4A8E-9B1D-F5B1762988C8}"/>
              </a:ext>
            </a:extLst>
          </p:cNvPr>
          <p:cNvSpPr/>
          <p:nvPr/>
        </p:nvSpPr>
        <p:spPr>
          <a:xfrm>
            <a:off x="9329931" y="5434355"/>
            <a:ext cx="178043" cy="1941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30BC9787-B3D4-4EA8-9DEF-32422E08EAE4}"/>
              </a:ext>
            </a:extLst>
          </p:cNvPr>
          <p:cNvSpPr txBox="1"/>
          <p:nvPr/>
        </p:nvSpPr>
        <p:spPr>
          <a:xfrm>
            <a:off x="5025641" y="4841782"/>
            <a:ext cx="2682980" cy="461665"/>
          </a:xfrm>
          <a:prstGeom prst="rect">
            <a:avLst/>
          </a:prstGeom>
          <a:noFill/>
        </p:spPr>
        <p:txBody>
          <a:bodyPr wrap="square" rtlCol="0">
            <a:spAutoFit/>
          </a:bodyPr>
          <a:lstStyle/>
          <a:p>
            <a:r>
              <a:rPr lang="es-ES" sz="2400" b="1" dirty="0" err="1"/>
              <a:t>Distribution</a:t>
            </a:r>
            <a:r>
              <a:rPr lang="es-ES" sz="2400" b="1" dirty="0"/>
              <a:t> of loci</a:t>
            </a:r>
          </a:p>
        </p:txBody>
      </p:sp>
      <p:sp>
        <p:nvSpPr>
          <p:cNvPr id="36" name="CuadroTexto 35">
            <a:extLst>
              <a:ext uri="{FF2B5EF4-FFF2-40B4-BE49-F238E27FC236}">
                <a16:creationId xmlns:a16="http://schemas.microsoft.com/office/drawing/2014/main" id="{7B2F42E4-0018-4A77-84FC-C32F350DAF25}"/>
              </a:ext>
            </a:extLst>
          </p:cNvPr>
          <p:cNvSpPr txBox="1"/>
          <p:nvPr/>
        </p:nvSpPr>
        <p:spPr>
          <a:xfrm>
            <a:off x="5058255" y="5774732"/>
            <a:ext cx="3978423" cy="461665"/>
          </a:xfrm>
          <a:prstGeom prst="rect">
            <a:avLst/>
          </a:prstGeom>
          <a:noFill/>
        </p:spPr>
        <p:txBody>
          <a:bodyPr wrap="square" rtlCol="0">
            <a:spAutoFit/>
          </a:bodyPr>
          <a:lstStyle/>
          <a:p>
            <a:r>
              <a:rPr lang="es-ES" sz="2400" b="1" dirty="0" err="1"/>
              <a:t>Identification</a:t>
            </a:r>
            <a:r>
              <a:rPr lang="es-ES" sz="2400" b="1" dirty="0"/>
              <a:t> of DNA </a:t>
            </a:r>
            <a:r>
              <a:rPr lang="es-ES" sz="2400" b="1" dirty="0" err="1"/>
              <a:t>motifs</a:t>
            </a:r>
            <a:endParaRPr lang="es-ES" sz="2400" b="1" dirty="0"/>
          </a:p>
        </p:txBody>
      </p:sp>
      <p:sp>
        <p:nvSpPr>
          <p:cNvPr id="37" name="CuadroTexto 36">
            <a:extLst>
              <a:ext uri="{FF2B5EF4-FFF2-40B4-BE49-F238E27FC236}">
                <a16:creationId xmlns:a16="http://schemas.microsoft.com/office/drawing/2014/main" id="{BD3C5AFA-55F9-430F-A9CC-A6B9600FAE27}"/>
              </a:ext>
            </a:extLst>
          </p:cNvPr>
          <p:cNvSpPr txBox="1"/>
          <p:nvPr/>
        </p:nvSpPr>
        <p:spPr>
          <a:xfrm>
            <a:off x="5431421" y="5278989"/>
            <a:ext cx="4084228" cy="461665"/>
          </a:xfrm>
          <a:prstGeom prst="rect">
            <a:avLst/>
          </a:prstGeom>
          <a:noFill/>
        </p:spPr>
        <p:txBody>
          <a:bodyPr wrap="square" rtlCol="0">
            <a:spAutoFit/>
          </a:bodyPr>
          <a:lstStyle/>
          <a:p>
            <a:r>
              <a:rPr lang="es-ES" sz="2400" b="1" dirty="0"/>
              <a:t>Set of </a:t>
            </a:r>
            <a:r>
              <a:rPr lang="es-ES" sz="2400" b="1" dirty="0" err="1"/>
              <a:t>potential</a:t>
            </a:r>
            <a:r>
              <a:rPr lang="es-ES" sz="2400" b="1" dirty="0"/>
              <a:t> target genes</a:t>
            </a:r>
          </a:p>
        </p:txBody>
      </p:sp>
      <p:cxnSp>
        <p:nvCxnSpPr>
          <p:cNvPr id="38" name="Conector recto 37">
            <a:extLst>
              <a:ext uri="{FF2B5EF4-FFF2-40B4-BE49-F238E27FC236}">
                <a16:creationId xmlns:a16="http://schemas.microsoft.com/office/drawing/2014/main" id="{755BE08C-A736-41E9-9508-85331AF646CD}"/>
              </a:ext>
            </a:extLst>
          </p:cNvPr>
          <p:cNvCxnSpPr>
            <a:cxnSpLocks/>
          </p:cNvCxnSpPr>
          <p:nvPr/>
        </p:nvCxnSpPr>
        <p:spPr>
          <a:xfrm>
            <a:off x="4706506" y="5507149"/>
            <a:ext cx="70823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Imagen 38">
            <a:extLst>
              <a:ext uri="{FF2B5EF4-FFF2-40B4-BE49-F238E27FC236}">
                <a16:creationId xmlns:a16="http://schemas.microsoft.com/office/drawing/2014/main" id="{F9EC76EC-12E4-477E-ACB4-251E5FBB957E}"/>
              </a:ext>
            </a:extLst>
          </p:cNvPr>
          <p:cNvPicPr>
            <a:picLocks noChangeAspect="1"/>
          </p:cNvPicPr>
          <p:nvPr/>
        </p:nvPicPr>
        <p:blipFill rotWithShape="1">
          <a:blip r:embed="rId3"/>
          <a:srcRect l="1510" t="7720" r="68293" b="53911"/>
          <a:stretch/>
        </p:blipFill>
        <p:spPr>
          <a:xfrm>
            <a:off x="5514892" y="983435"/>
            <a:ext cx="3676819" cy="3330065"/>
          </a:xfrm>
          <a:prstGeom prst="rect">
            <a:avLst/>
          </a:prstGeom>
        </p:spPr>
      </p:pic>
      <p:sp>
        <p:nvSpPr>
          <p:cNvPr id="41" name="Rectángulo 40">
            <a:extLst>
              <a:ext uri="{FF2B5EF4-FFF2-40B4-BE49-F238E27FC236}">
                <a16:creationId xmlns:a16="http://schemas.microsoft.com/office/drawing/2014/main" id="{D69548A9-1AA4-41B8-AB05-BE644EF0A36C}"/>
              </a:ext>
            </a:extLst>
          </p:cNvPr>
          <p:cNvSpPr/>
          <p:nvPr/>
        </p:nvSpPr>
        <p:spPr>
          <a:xfrm>
            <a:off x="9249260" y="1302764"/>
            <a:ext cx="213145" cy="191876"/>
          </a:xfrm>
          <a:prstGeom prst="rect">
            <a:avLst/>
          </a:prstGeom>
          <a:solidFill>
            <a:srgbClr val="92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B781E93D-6815-4F05-83F4-D7D2C081F500}"/>
              </a:ext>
            </a:extLst>
          </p:cNvPr>
          <p:cNvSpPr/>
          <p:nvPr/>
        </p:nvSpPr>
        <p:spPr>
          <a:xfrm>
            <a:off x="9249260" y="1553400"/>
            <a:ext cx="213145" cy="191876"/>
          </a:xfrm>
          <a:prstGeom prst="rect">
            <a:avLst/>
          </a:prstGeom>
          <a:solidFill>
            <a:srgbClr val="3D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08B40721-6484-46ED-A720-04E806C32830}"/>
              </a:ext>
            </a:extLst>
          </p:cNvPr>
          <p:cNvSpPr/>
          <p:nvPr/>
        </p:nvSpPr>
        <p:spPr>
          <a:xfrm>
            <a:off x="9249260" y="1837237"/>
            <a:ext cx="213145" cy="191876"/>
          </a:xfrm>
          <a:prstGeom prst="rect">
            <a:avLst/>
          </a:prstGeom>
          <a:solidFill>
            <a:srgbClr val="03B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6928882A-CEF1-45FE-9959-295AF99BD2D5}"/>
              </a:ext>
            </a:extLst>
          </p:cNvPr>
          <p:cNvSpPr/>
          <p:nvPr/>
        </p:nvSpPr>
        <p:spPr>
          <a:xfrm>
            <a:off x="9249260" y="2131102"/>
            <a:ext cx="213145" cy="191876"/>
          </a:xfrm>
          <a:prstGeom prst="rect">
            <a:avLst/>
          </a:prstGeom>
          <a:solidFill>
            <a:srgbClr val="F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a:extLst>
              <a:ext uri="{FF2B5EF4-FFF2-40B4-BE49-F238E27FC236}">
                <a16:creationId xmlns:a16="http://schemas.microsoft.com/office/drawing/2014/main" id="{8B7F0180-3159-4A99-BD90-DBE7C7B479FE}"/>
              </a:ext>
            </a:extLst>
          </p:cNvPr>
          <p:cNvSpPr/>
          <p:nvPr/>
        </p:nvSpPr>
        <p:spPr>
          <a:xfrm>
            <a:off x="9249260" y="2391870"/>
            <a:ext cx="213145" cy="191876"/>
          </a:xfrm>
          <a:prstGeom prst="rect">
            <a:avLst/>
          </a:prstGeom>
          <a:solidFill>
            <a:srgbClr val="E76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55B3E7EA-123E-4CE2-BD57-DB201AD26762}"/>
              </a:ext>
            </a:extLst>
          </p:cNvPr>
          <p:cNvSpPr/>
          <p:nvPr/>
        </p:nvSpPr>
        <p:spPr>
          <a:xfrm>
            <a:off x="9249260" y="2664247"/>
            <a:ext cx="213145" cy="191876"/>
          </a:xfrm>
          <a:prstGeom prst="rect">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CDE32C35-BA70-4C5B-8DC1-A4E30A454A05}"/>
              </a:ext>
            </a:extLst>
          </p:cNvPr>
          <p:cNvSpPr/>
          <p:nvPr/>
        </p:nvSpPr>
        <p:spPr>
          <a:xfrm>
            <a:off x="9250521" y="2936624"/>
            <a:ext cx="213145" cy="191876"/>
          </a:xfrm>
          <a:prstGeom prst="rect">
            <a:avLst/>
          </a:prstGeom>
          <a:solidFill>
            <a:srgbClr val="B59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8E902BF-E052-46A6-8C5C-A603B23AFA8B}"/>
              </a:ext>
            </a:extLst>
          </p:cNvPr>
          <p:cNvSpPr/>
          <p:nvPr/>
        </p:nvSpPr>
        <p:spPr>
          <a:xfrm>
            <a:off x="9254178" y="3209002"/>
            <a:ext cx="213145" cy="191876"/>
          </a:xfrm>
          <a:prstGeom prst="rect">
            <a:avLst/>
          </a:prstGeom>
          <a:solidFill>
            <a:srgbClr val="C8B6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051F3A06-F8D8-421B-8822-1CA78A398729}"/>
              </a:ext>
            </a:extLst>
          </p:cNvPr>
          <p:cNvSpPr/>
          <p:nvPr/>
        </p:nvSpPr>
        <p:spPr>
          <a:xfrm>
            <a:off x="9260144" y="3492931"/>
            <a:ext cx="213145" cy="191876"/>
          </a:xfrm>
          <a:prstGeom prst="rect">
            <a:avLst/>
          </a:prstGeom>
          <a:solidFill>
            <a:srgbClr val="BC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Arco 49">
            <a:extLst>
              <a:ext uri="{FF2B5EF4-FFF2-40B4-BE49-F238E27FC236}">
                <a16:creationId xmlns:a16="http://schemas.microsoft.com/office/drawing/2014/main" id="{4B431AFE-7CFF-40D7-A3E6-05F4672D981D}"/>
              </a:ext>
            </a:extLst>
          </p:cNvPr>
          <p:cNvSpPr/>
          <p:nvPr/>
        </p:nvSpPr>
        <p:spPr>
          <a:xfrm flipV="1">
            <a:off x="3996000" y="4940530"/>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51" name="Arco 50">
            <a:extLst>
              <a:ext uri="{FF2B5EF4-FFF2-40B4-BE49-F238E27FC236}">
                <a16:creationId xmlns:a16="http://schemas.microsoft.com/office/drawing/2014/main" id="{CB7840C6-9AB7-4DD6-8CFF-40EEC8AC0606}"/>
              </a:ext>
            </a:extLst>
          </p:cNvPr>
          <p:cNvSpPr/>
          <p:nvPr/>
        </p:nvSpPr>
        <p:spPr>
          <a:xfrm>
            <a:off x="4018113" y="5507591"/>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cxnSp>
        <p:nvCxnSpPr>
          <p:cNvPr id="3" name="Conector recto 2">
            <a:extLst>
              <a:ext uri="{FF2B5EF4-FFF2-40B4-BE49-F238E27FC236}">
                <a16:creationId xmlns:a16="http://schemas.microsoft.com/office/drawing/2014/main" id="{1CE1E3F4-617F-4AAC-A051-CE4B067C817A}"/>
              </a:ext>
            </a:extLst>
          </p:cNvPr>
          <p:cNvCxnSpPr/>
          <p:nvPr/>
        </p:nvCxnSpPr>
        <p:spPr>
          <a:xfrm>
            <a:off x="9620250" y="5791121"/>
            <a:ext cx="76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EDDD3B54-FEC0-4BB5-8D84-AF79B7A5C109}"/>
              </a:ext>
            </a:extLst>
          </p:cNvPr>
          <p:cNvCxnSpPr>
            <a:cxnSpLocks/>
          </p:cNvCxnSpPr>
          <p:nvPr/>
        </p:nvCxnSpPr>
        <p:spPr>
          <a:xfrm>
            <a:off x="9782175" y="5791121"/>
            <a:ext cx="3238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FA2F143C-AA87-40D4-AF1C-54CC2D23467A}"/>
              </a:ext>
            </a:extLst>
          </p:cNvPr>
          <p:cNvCxnSpPr>
            <a:cxnSpLocks/>
          </p:cNvCxnSpPr>
          <p:nvPr/>
        </p:nvCxnSpPr>
        <p:spPr>
          <a:xfrm>
            <a:off x="10199777" y="5793703"/>
            <a:ext cx="17294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A2BF8E4C-72E6-420A-B18B-8B43D244EA3A}"/>
              </a:ext>
            </a:extLst>
          </p:cNvPr>
          <p:cNvCxnSpPr>
            <a:cxnSpLocks/>
          </p:cNvCxnSpPr>
          <p:nvPr/>
        </p:nvCxnSpPr>
        <p:spPr>
          <a:xfrm>
            <a:off x="10449699" y="5791121"/>
            <a:ext cx="39927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Elipse 54">
            <a:extLst>
              <a:ext uri="{FF2B5EF4-FFF2-40B4-BE49-F238E27FC236}">
                <a16:creationId xmlns:a16="http://schemas.microsoft.com/office/drawing/2014/main" id="{47C3B613-7500-42C3-8E42-A11E460F1282}"/>
              </a:ext>
            </a:extLst>
          </p:cNvPr>
          <p:cNvSpPr/>
          <p:nvPr/>
        </p:nvSpPr>
        <p:spPr>
          <a:xfrm>
            <a:off x="9313255" y="5667622"/>
            <a:ext cx="202394" cy="5443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CuadroTexto 55">
            <a:extLst>
              <a:ext uri="{FF2B5EF4-FFF2-40B4-BE49-F238E27FC236}">
                <a16:creationId xmlns:a16="http://schemas.microsoft.com/office/drawing/2014/main" id="{61E9383C-1A12-4AC3-B4F2-50B4B9D6FF12}"/>
              </a:ext>
            </a:extLst>
          </p:cNvPr>
          <p:cNvSpPr txBox="1"/>
          <p:nvPr/>
        </p:nvSpPr>
        <p:spPr>
          <a:xfrm>
            <a:off x="9441020" y="1198909"/>
            <a:ext cx="2222365" cy="2585323"/>
          </a:xfrm>
          <a:prstGeom prst="rect">
            <a:avLst/>
          </a:prstGeom>
          <a:noFill/>
        </p:spPr>
        <p:txBody>
          <a:bodyPr wrap="square" rtlCol="0">
            <a:spAutoFit/>
          </a:bodyPr>
          <a:lstStyle/>
          <a:p>
            <a:r>
              <a:rPr lang="es-ES" dirty="0" err="1"/>
              <a:t>Promoter</a:t>
            </a:r>
            <a:endParaRPr lang="es-ES" dirty="0"/>
          </a:p>
          <a:p>
            <a:r>
              <a:rPr lang="es-ES" dirty="0"/>
              <a:t>5’ UTR</a:t>
            </a:r>
          </a:p>
          <a:p>
            <a:r>
              <a:rPr lang="es-ES" dirty="0"/>
              <a:t>3’ UTR</a:t>
            </a:r>
          </a:p>
          <a:p>
            <a:r>
              <a:rPr lang="es-ES" dirty="0"/>
              <a:t>1st </a:t>
            </a:r>
            <a:r>
              <a:rPr lang="es-ES" dirty="0" err="1"/>
              <a:t>exon</a:t>
            </a:r>
            <a:endParaRPr lang="es-ES" dirty="0"/>
          </a:p>
          <a:p>
            <a:r>
              <a:rPr lang="es-ES" dirty="0" err="1"/>
              <a:t>Other</a:t>
            </a:r>
            <a:r>
              <a:rPr lang="es-ES" dirty="0"/>
              <a:t> </a:t>
            </a:r>
            <a:r>
              <a:rPr lang="es-ES" dirty="0" err="1"/>
              <a:t>exon</a:t>
            </a:r>
            <a:endParaRPr lang="es-ES" dirty="0"/>
          </a:p>
          <a:p>
            <a:r>
              <a:rPr lang="es-ES" dirty="0"/>
              <a:t>1st </a:t>
            </a:r>
            <a:r>
              <a:rPr lang="es-ES" dirty="0" err="1"/>
              <a:t>intron</a:t>
            </a:r>
            <a:endParaRPr lang="es-ES" dirty="0"/>
          </a:p>
          <a:p>
            <a:r>
              <a:rPr lang="es-ES" dirty="0" err="1"/>
              <a:t>Other</a:t>
            </a:r>
            <a:r>
              <a:rPr lang="es-ES" dirty="0"/>
              <a:t> </a:t>
            </a:r>
            <a:r>
              <a:rPr lang="es-ES" dirty="0" err="1"/>
              <a:t>intron</a:t>
            </a:r>
            <a:endParaRPr lang="es-ES" dirty="0"/>
          </a:p>
          <a:p>
            <a:r>
              <a:rPr lang="es-ES" dirty="0" err="1"/>
              <a:t>Downstream</a:t>
            </a:r>
            <a:endParaRPr lang="es-ES" dirty="0"/>
          </a:p>
          <a:p>
            <a:r>
              <a:rPr lang="es-ES" dirty="0"/>
              <a:t>Distal </a:t>
            </a:r>
            <a:r>
              <a:rPr lang="es-ES" dirty="0" err="1"/>
              <a:t>intergenic</a:t>
            </a:r>
            <a:endParaRPr lang="es-ES" dirty="0"/>
          </a:p>
        </p:txBody>
      </p:sp>
    </p:spTree>
    <p:extLst>
      <p:ext uri="{BB962C8B-B14F-4D97-AF65-F5344CB8AC3E}">
        <p14:creationId xmlns:p14="http://schemas.microsoft.com/office/powerpoint/2010/main" val="31677257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32" name="Imagen 31">
            <a:extLst>
              <a:ext uri="{FF2B5EF4-FFF2-40B4-BE49-F238E27FC236}">
                <a16:creationId xmlns:a16="http://schemas.microsoft.com/office/drawing/2014/main" id="{88061B06-2994-4FA7-AC30-BB6F639F4CCD}"/>
              </a:ext>
            </a:extLst>
          </p:cNvPr>
          <p:cNvPicPr>
            <a:picLocks noChangeAspect="1"/>
          </p:cNvPicPr>
          <p:nvPr/>
        </p:nvPicPr>
        <p:blipFill rotWithShape="1">
          <a:blip r:embed="rId3"/>
          <a:srcRect l="66154" t="14611" r="730" b="48845"/>
          <a:stretch/>
        </p:blipFill>
        <p:spPr>
          <a:xfrm>
            <a:off x="8828136" y="4123617"/>
            <a:ext cx="3243127" cy="2551103"/>
          </a:xfrm>
          <a:prstGeom prst="rect">
            <a:avLst/>
          </a:prstGeom>
        </p:spPr>
      </p:pic>
      <p:sp>
        <p:nvSpPr>
          <p:cNvPr id="33" name="Triángulo isósceles 32">
            <a:extLst>
              <a:ext uri="{FF2B5EF4-FFF2-40B4-BE49-F238E27FC236}">
                <a16:creationId xmlns:a16="http://schemas.microsoft.com/office/drawing/2014/main" id="{84132FF1-A6FC-4A8E-9B1D-F5B1762988C8}"/>
              </a:ext>
            </a:extLst>
          </p:cNvPr>
          <p:cNvSpPr/>
          <p:nvPr/>
        </p:nvSpPr>
        <p:spPr>
          <a:xfrm>
            <a:off x="9329931" y="5434355"/>
            <a:ext cx="178043" cy="1941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30BC9787-B3D4-4EA8-9DEF-32422E08EAE4}"/>
              </a:ext>
            </a:extLst>
          </p:cNvPr>
          <p:cNvSpPr txBox="1"/>
          <p:nvPr/>
        </p:nvSpPr>
        <p:spPr>
          <a:xfrm>
            <a:off x="5025641" y="4841782"/>
            <a:ext cx="2682980" cy="461665"/>
          </a:xfrm>
          <a:prstGeom prst="rect">
            <a:avLst/>
          </a:prstGeom>
          <a:noFill/>
        </p:spPr>
        <p:txBody>
          <a:bodyPr wrap="square" rtlCol="0">
            <a:spAutoFit/>
          </a:bodyPr>
          <a:lstStyle/>
          <a:p>
            <a:r>
              <a:rPr lang="es-ES" sz="2400" b="1" dirty="0" err="1"/>
              <a:t>Distribution</a:t>
            </a:r>
            <a:r>
              <a:rPr lang="es-ES" sz="2400" b="1" dirty="0"/>
              <a:t> of loci</a:t>
            </a:r>
          </a:p>
        </p:txBody>
      </p:sp>
      <p:sp>
        <p:nvSpPr>
          <p:cNvPr id="36" name="CuadroTexto 35">
            <a:extLst>
              <a:ext uri="{FF2B5EF4-FFF2-40B4-BE49-F238E27FC236}">
                <a16:creationId xmlns:a16="http://schemas.microsoft.com/office/drawing/2014/main" id="{7B2F42E4-0018-4A77-84FC-C32F350DAF25}"/>
              </a:ext>
            </a:extLst>
          </p:cNvPr>
          <p:cNvSpPr txBox="1"/>
          <p:nvPr/>
        </p:nvSpPr>
        <p:spPr>
          <a:xfrm>
            <a:off x="5058255" y="5774732"/>
            <a:ext cx="3978423" cy="461665"/>
          </a:xfrm>
          <a:prstGeom prst="rect">
            <a:avLst/>
          </a:prstGeom>
          <a:noFill/>
        </p:spPr>
        <p:txBody>
          <a:bodyPr wrap="square" rtlCol="0">
            <a:spAutoFit/>
          </a:bodyPr>
          <a:lstStyle/>
          <a:p>
            <a:r>
              <a:rPr lang="es-ES" sz="2400" b="1" dirty="0" err="1"/>
              <a:t>Identification</a:t>
            </a:r>
            <a:r>
              <a:rPr lang="es-ES" sz="2400" b="1" dirty="0"/>
              <a:t> of DNA </a:t>
            </a:r>
            <a:r>
              <a:rPr lang="es-ES" sz="2400" b="1" dirty="0" err="1"/>
              <a:t>motifs</a:t>
            </a:r>
            <a:endParaRPr lang="es-ES" sz="2400" b="1" dirty="0"/>
          </a:p>
        </p:txBody>
      </p:sp>
      <p:sp>
        <p:nvSpPr>
          <p:cNvPr id="37" name="CuadroTexto 36">
            <a:extLst>
              <a:ext uri="{FF2B5EF4-FFF2-40B4-BE49-F238E27FC236}">
                <a16:creationId xmlns:a16="http://schemas.microsoft.com/office/drawing/2014/main" id="{BD3C5AFA-55F9-430F-A9CC-A6B9600FAE27}"/>
              </a:ext>
            </a:extLst>
          </p:cNvPr>
          <p:cNvSpPr txBox="1"/>
          <p:nvPr/>
        </p:nvSpPr>
        <p:spPr>
          <a:xfrm>
            <a:off x="5431421" y="5278989"/>
            <a:ext cx="4084228" cy="461665"/>
          </a:xfrm>
          <a:prstGeom prst="rect">
            <a:avLst/>
          </a:prstGeom>
          <a:noFill/>
        </p:spPr>
        <p:txBody>
          <a:bodyPr wrap="square" rtlCol="0">
            <a:spAutoFit/>
          </a:bodyPr>
          <a:lstStyle/>
          <a:p>
            <a:r>
              <a:rPr lang="es-ES" sz="2400" b="1" dirty="0"/>
              <a:t>Set of </a:t>
            </a:r>
            <a:r>
              <a:rPr lang="es-ES" sz="2400" b="1" dirty="0" err="1"/>
              <a:t>potential</a:t>
            </a:r>
            <a:r>
              <a:rPr lang="es-ES" sz="2400" b="1" dirty="0"/>
              <a:t> target genes</a:t>
            </a:r>
          </a:p>
        </p:txBody>
      </p:sp>
      <p:cxnSp>
        <p:nvCxnSpPr>
          <p:cNvPr id="38" name="Conector recto 37">
            <a:extLst>
              <a:ext uri="{FF2B5EF4-FFF2-40B4-BE49-F238E27FC236}">
                <a16:creationId xmlns:a16="http://schemas.microsoft.com/office/drawing/2014/main" id="{755BE08C-A736-41E9-9508-85331AF646CD}"/>
              </a:ext>
            </a:extLst>
          </p:cNvPr>
          <p:cNvCxnSpPr>
            <a:cxnSpLocks/>
          </p:cNvCxnSpPr>
          <p:nvPr/>
        </p:nvCxnSpPr>
        <p:spPr>
          <a:xfrm>
            <a:off x="4706506" y="5507149"/>
            <a:ext cx="70823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Imagen 38">
            <a:extLst>
              <a:ext uri="{FF2B5EF4-FFF2-40B4-BE49-F238E27FC236}">
                <a16:creationId xmlns:a16="http://schemas.microsoft.com/office/drawing/2014/main" id="{F9EC76EC-12E4-477E-ACB4-251E5FBB957E}"/>
              </a:ext>
            </a:extLst>
          </p:cNvPr>
          <p:cNvPicPr>
            <a:picLocks noChangeAspect="1"/>
          </p:cNvPicPr>
          <p:nvPr/>
        </p:nvPicPr>
        <p:blipFill rotWithShape="1">
          <a:blip r:embed="rId3"/>
          <a:srcRect l="1510" t="7720" r="68293" b="53911"/>
          <a:stretch/>
        </p:blipFill>
        <p:spPr>
          <a:xfrm>
            <a:off x="5514892" y="983435"/>
            <a:ext cx="3676819" cy="3330065"/>
          </a:xfrm>
          <a:prstGeom prst="rect">
            <a:avLst/>
          </a:prstGeom>
        </p:spPr>
      </p:pic>
      <p:sp>
        <p:nvSpPr>
          <p:cNvPr id="41" name="Rectángulo 40">
            <a:extLst>
              <a:ext uri="{FF2B5EF4-FFF2-40B4-BE49-F238E27FC236}">
                <a16:creationId xmlns:a16="http://schemas.microsoft.com/office/drawing/2014/main" id="{D69548A9-1AA4-41B8-AB05-BE644EF0A36C}"/>
              </a:ext>
            </a:extLst>
          </p:cNvPr>
          <p:cNvSpPr/>
          <p:nvPr/>
        </p:nvSpPr>
        <p:spPr>
          <a:xfrm>
            <a:off x="9249260" y="1302764"/>
            <a:ext cx="213145" cy="191876"/>
          </a:xfrm>
          <a:prstGeom prst="rect">
            <a:avLst/>
          </a:prstGeom>
          <a:solidFill>
            <a:srgbClr val="92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B781E93D-6815-4F05-83F4-D7D2C081F500}"/>
              </a:ext>
            </a:extLst>
          </p:cNvPr>
          <p:cNvSpPr/>
          <p:nvPr/>
        </p:nvSpPr>
        <p:spPr>
          <a:xfrm>
            <a:off x="9249260" y="1553400"/>
            <a:ext cx="213145" cy="191876"/>
          </a:xfrm>
          <a:prstGeom prst="rect">
            <a:avLst/>
          </a:prstGeom>
          <a:solidFill>
            <a:srgbClr val="3D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08B40721-6484-46ED-A720-04E806C32830}"/>
              </a:ext>
            </a:extLst>
          </p:cNvPr>
          <p:cNvSpPr/>
          <p:nvPr/>
        </p:nvSpPr>
        <p:spPr>
          <a:xfrm>
            <a:off x="9249260" y="1837237"/>
            <a:ext cx="213145" cy="191876"/>
          </a:xfrm>
          <a:prstGeom prst="rect">
            <a:avLst/>
          </a:prstGeom>
          <a:solidFill>
            <a:srgbClr val="03B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6928882A-CEF1-45FE-9959-295AF99BD2D5}"/>
              </a:ext>
            </a:extLst>
          </p:cNvPr>
          <p:cNvSpPr/>
          <p:nvPr/>
        </p:nvSpPr>
        <p:spPr>
          <a:xfrm>
            <a:off x="9249260" y="2131102"/>
            <a:ext cx="213145" cy="191876"/>
          </a:xfrm>
          <a:prstGeom prst="rect">
            <a:avLst/>
          </a:prstGeom>
          <a:solidFill>
            <a:srgbClr val="F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a:extLst>
              <a:ext uri="{FF2B5EF4-FFF2-40B4-BE49-F238E27FC236}">
                <a16:creationId xmlns:a16="http://schemas.microsoft.com/office/drawing/2014/main" id="{8B7F0180-3159-4A99-BD90-DBE7C7B479FE}"/>
              </a:ext>
            </a:extLst>
          </p:cNvPr>
          <p:cNvSpPr/>
          <p:nvPr/>
        </p:nvSpPr>
        <p:spPr>
          <a:xfrm>
            <a:off x="9249260" y="2391870"/>
            <a:ext cx="213145" cy="191876"/>
          </a:xfrm>
          <a:prstGeom prst="rect">
            <a:avLst/>
          </a:prstGeom>
          <a:solidFill>
            <a:srgbClr val="E76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55B3E7EA-123E-4CE2-BD57-DB201AD26762}"/>
              </a:ext>
            </a:extLst>
          </p:cNvPr>
          <p:cNvSpPr/>
          <p:nvPr/>
        </p:nvSpPr>
        <p:spPr>
          <a:xfrm>
            <a:off x="9249260" y="2664247"/>
            <a:ext cx="213145" cy="191876"/>
          </a:xfrm>
          <a:prstGeom prst="rect">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CDE32C35-BA70-4C5B-8DC1-A4E30A454A05}"/>
              </a:ext>
            </a:extLst>
          </p:cNvPr>
          <p:cNvSpPr/>
          <p:nvPr/>
        </p:nvSpPr>
        <p:spPr>
          <a:xfrm>
            <a:off x="9250521" y="2936624"/>
            <a:ext cx="213145" cy="191876"/>
          </a:xfrm>
          <a:prstGeom prst="rect">
            <a:avLst/>
          </a:prstGeom>
          <a:solidFill>
            <a:srgbClr val="B59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8E902BF-E052-46A6-8C5C-A603B23AFA8B}"/>
              </a:ext>
            </a:extLst>
          </p:cNvPr>
          <p:cNvSpPr/>
          <p:nvPr/>
        </p:nvSpPr>
        <p:spPr>
          <a:xfrm>
            <a:off x="9254178" y="3209002"/>
            <a:ext cx="213145" cy="191876"/>
          </a:xfrm>
          <a:prstGeom prst="rect">
            <a:avLst/>
          </a:prstGeom>
          <a:solidFill>
            <a:srgbClr val="C8B6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051F3A06-F8D8-421B-8822-1CA78A398729}"/>
              </a:ext>
            </a:extLst>
          </p:cNvPr>
          <p:cNvSpPr/>
          <p:nvPr/>
        </p:nvSpPr>
        <p:spPr>
          <a:xfrm>
            <a:off x="9260144" y="3492931"/>
            <a:ext cx="213145" cy="191876"/>
          </a:xfrm>
          <a:prstGeom prst="rect">
            <a:avLst/>
          </a:prstGeom>
          <a:solidFill>
            <a:srgbClr val="BC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Arco 49">
            <a:extLst>
              <a:ext uri="{FF2B5EF4-FFF2-40B4-BE49-F238E27FC236}">
                <a16:creationId xmlns:a16="http://schemas.microsoft.com/office/drawing/2014/main" id="{4B431AFE-7CFF-40D7-A3E6-05F4672D981D}"/>
              </a:ext>
            </a:extLst>
          </p:cNvPr>
          <p:cNvSpPr/>
          <p:nvPr/>
        </p:nvSpPr>
        <p:spPr>
          <a:xfrm flipV="1">
            <a:off x="3996000" y="4940530"/>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51" name="Arco 50">
            <a:extLst>
              <a:ext uri="{FF2B5EF4-FFF2-40B4-BE49-F238E27FC236}">
                <a16:creationId xmlns:a16="http://schemas.microsoft.com/office/drawing/2014/main" id="{CB7840C6-9AB7-4DD6-8CFF-40EEC8AC0606}"/>
              </a:ext>
            </a:extLst>
          </p:cNvPr>
          <p:cNvSpPr/>
          <p:nvPr/>
        </p:nvSpPr>
        <p:spPr>
          <a:xfrm>
            <a:off x="4018113" y="5507591"/>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2" name="Rectángulo 1">
            <a:extLst>
              <a:ext uri="{FF2B5EF4-FFF2-40B4-BE49-F238E27FC236}">
                <a16:creationId xmlns:a16="http://schemas.microsoft.com/office/drawing/2014/main" id="{F12D3469-67FF-4140-BE07-DA7AF8C8F6B4}"/>
              </a:ext>
            </a:extLst>
          </p:cNvPr>
          <p:cNvSpPr/>
          <p:nvPr/>
        </p:nvSpPr>
        <p:spPr>
          <a:xfrm>
            <a:off x="9036678" y="4123617"/>
            <a:ext cx="631197" cy="13697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D84B33DB-D38F-4932-A0B7-22F39E81440D}"/>
              </a:ext>
            </a:extLst>
          </p:cNvPr>
          <p:cNvSpPr txBox="1"/>
          <p:nvPr/>
        </p:nvSpPr>
        <p:spPr>
          <a:xfrm>
            <a:off x="9758386" y="4050214"/>
            <a:ext cx="2222365" cy="646331"/>
          </a:xfrm>
          <a:prstGeom prst="rect">
            <a:avLst/>
          </a:prstGeom>
          <a:noFill/>
        </p:spPr>
        <p:txBody>
          <a:bodyPr wrap="square" rtlCol="0">
            <a:spAutoFit/>
          </a:bodyPr>
          <a:lstStyle/>
          <a:p>
            <a:r>
              <a:rPr lang="es-ES" dirty="0" err="1"/>
              <a:t>Tanscription</a:t>
            </a:r>
            <a:r>
              <a:rPr lang="es-ES" dirty="0"/>
              <a:t> factor </a:t>
            </a:r>
            <a:r>
              <a:rPr lang="es-ES" dirty="0" err="1"/>
              <a:t>binding</a:t>
            </a:r>
            <a:r>
              <a:rPr lang="es-ES" dirty="0"/>
              <a:t> site</a:t>
            </a:r>
          </a:p>
        </p:txBody>
      </p:sp>
      <p:sp>
        <p:nvSpPr>
          <p:cNvPr id="52" name="CuadroTexto 51">
            <a:extLst>
              <a:ext uri="{FF2B5EF4-FFF2-40B4-BE49-F238E27FC236}">
                <a16:creationId xmlns:a16="http://schemas.microsoft.com/office/drawing/2014/main" id="{FCF44AA7-07C5-4299-96E2-BB7FC51C2816}"/>
              </a:ext>
            </a:extLst>
          </p:cNvPr>
          <p:cNvSpPr txBox="1"/>
          <p:nvPr/>
        </p:nvSpPr>
        <p:spPr>
          <a:xfrm>
            <a:off x="9441020" y="1198909"/>
            <a:ext cx="2222365" cy="2585323"/>
          </a:xfrm>
          <a:prstGeom prst="rect">
            <a:avLst/>
          </a:prstGeom>
          <a:noFill/>
        </p:spPr>
        <p:txBody>
          <a:bodyPr wrap="square" rtlCol="0">
            <a:spAutoFit/>
          </a:bodyPr>
          <a:lstStyle/>
          <a:p>
            <a:r>
              <a:rPr lang="es-ES" dirty="0" err="1"/>
              <a:t>Promoter</a:t>
            </a:r>
            <a:endParaRPr lang="es-ES" dirty="0"/>
          </a:p>
          <a:p>
            <a:r>
              <a:rPr lang="es-ES" dirty="0"/>
              <a:t>5’ UTR</a:t>
            </a:r>
          </a:p>
          <a:p>
            <a:r>
              <a:rPr lang="es-ES" dirty="0"/>
              <a:t>3’ UTR</a:t>
            </a:r>
          </a:p>
          <a:p>
            <a:r>
              <a:rPr lang="es-ES" dirty="0"/>
              <a:t>1st </a:t>
            </a:r>
            <a:r>
              <a:rPr lang="es-ES" dirty="0" err="1"/>
              <a:t>exon</a:t>
            </a:r>
            <a:endParaRPr lang="es-ES" dirty="0"/>
          </a:p>
          <a:p>
            <a:r>
              <a:rPr lang="es-ES" dirty="0" err="1"/>
              <a:t>Other</a:t>
            </a:r>
            <a:r>
              <a:rPr lang="es-ES" dirty="0"/>
              <a:t> </a:t>
            </a:r>
            <a:r>
              <a:rPr lang="es-ES" dirty="0" err="1"/>
              <a:t>exon</a:t>
            </a:r>
            <a:endParaRPr lang="es-ES" dirty="0"/>
          </a:p>
          <a:p>
            <a:r>
              <a:rPr lang="es-ES" dirty="0"/>
              <a:t>1st </a:t>
            </a:r>
            <a:r>
              <a:rPr lang="es-ES" dirty="0" err="1"/>
              <a:t>intron</a:t>
            </a:r>
            <a:endParaRPr lang="es-ES" dirty="0"/>
          </a:p>
          <a:p>
            <a:r>
              <a:rPr lang="es-ES" dirty="0" err="1"/>
              <a:t>Other</a:t>
            </a:r>
            <a:r>
              <a:rPr lang="es-ES" dirty="0"/>
              <a:t> </a:t>
            </a:r>
            <a:r>
              <a:rPr lang="es-ES" dirty="0" err="1"/>
              <a:t>intron</a:t>
            </a:r>
            <a:endParaRPr lang="es-ES" dirty="0"/>
          </a:p>
          <a:p>
            <a:r>
              <a:rPr lang="es-ES" dirty="0" err="1"/>
              <a:t>Downstream</a:t>
            </a:r>
            <a:endParaRPr lang="es-ES" dirty="0"/>
          </a:p>
          <a:p>
            <a:r>
              <a:rPr lang="es-ES" dirty="0"/>
              <a:t>Distal </a:t>
            </a:r>
            <a:r>
              <a:rPr lang="es-ES" dirty="0" err="1"/>
              <a:t>intergenic</a:t>
            </a:r>
            <a:endParaRPr lang="es-ES" dirty="0"/>
          </a:p>
        </p:txBody>
      </p:sp>
    </p:spTree>
    <p:extLst>
      <p:ext uri="{BB962C8B-B14F-4D97-AF65-F5344CB8AC3E}">
        <p14:creationId xmlns:p14="http://schemas.microsoft.com/office/powerpoint/2010/main" val="13296158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32" name="Imagen 31">
            <a:extLst>
              <a:ext uri="{FF2B5EF4-FFF2-40B4-BE49-F238E27FC236}">
                <a16:creationId xmlns:a16="http://schemas.microsoft.com/office/drawing/2014/main" id="{88061B06-2994-4FA7-AC30-BB6F639F4CCD}"/>
              </a:ext>
            </a:extLst>
          </p:cNvPr>
          <p:cNvPicPr>
            <a:picLocks noChangeAspect="1"/>
          </p:cNvPicPr>
          <p:nvPr/>
        </p:nvPicPr>
        <p:blipFill rotWithShape="1">
          <a:blip r:embed="rId3"/>
          <a:srcRect l="66154" t="14611" r="730" b="48845"/>
          <a:stretch/>
        </p:blipFill>
        <p:spPr>
          <a:xfrm>
            <a:off x="8828136" y="4123617"/>
            <a:ext cx="3243127" cy="2551103"/>
          </a:xfrm>
          <a:prstGeom prst="rect">
            <a:avLst/>
          </a:prstGeom>
        </p:spPr>
      </p:pic>
      <p:sp>
        <p:nvSpPr>
          <p:cNvPr id="33" name="Triángulo isósceles 32">
            <a:extLst>
              <a:ext uri="{FF2B5EF4-FFF2-40B4-BE49-F238E27FC236}">
                <a16:creationId xmlns:a16="http://schemas.microsoft.com/office/drawing/2014/main" id="{84132FF1-A6FC-4A8E-9B1D-F5B1762988C8}"/>
              </a:ext>
            </a:extLst>
          </p:cNvPr>
          <p:cNvSpPr/>
          <p:nvPr/>
        </p:nvSpPr>
        <p:spPr>
          <a:xfrm>
            <a:off x="9329931" y="5434355"/>
            <a:ext cx="178043" cy="1941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30BC9787-B3D4-4EA8-9DEF-32422E08EAE4}"/>
              </a:ext>
            </a:extLst>
          </p:cNvPr>
          <p:cNvSpPr txBox="1"/>
          <p:nvPr/>
        </p:nvSpPr>
        <p:spPr>
          <a:xfrm>
            <a:off x="5025641" y="4841782"/>
            <a:ext cx="2682980" cy="461665"/>
          </a:xfrm>
          <a:prstGeom prst="rect">
            <a:avLst/>
          </a:prstGeom>
          <a:noFill/>
        </p:spPr>
        <p:txBody>
          <a:bodyPr wrap="square" rtlCol="0">
            <a:spAutoFit/>
          </a:bodyPr>
          <a:lstStyle/>
          <a:p>
            <a:r>
              <a:rPr lang="es-ES" sz="2400" b="1" dirty="0" err="1"/>
              <a:t>Distribution</a:t>
            </a:r>
            <a:r>
              <a:rPr lang="es-ES" sz="2400" b="1" dirty="0"/>
              <a:t> of loci</a:t>
            </a:r>
          </a:p>
        </p:txBody>
      </p:sp>
      <p:sp>
        <p:nvSpPr>
          <p:cNvPr id="36" name="CuadroTexto 35">
            <a:extLst>
              <a:ext uri="{FF2B5EF4-FFF2-40B4-BE49-F238E27FC236}">
                <a16:creationId xmlns:a16="http://schemas.microsoft.com/office/drawing/2014/main" id="{7B2F42E4-0018-4A77-84FC-C32F350DAF25}"/>
              </a:ext>
            </a:extLst>
          </p:cNvPr>
          <p:cNvSpPr txBox="1"/>
          <p:nvPr/>
        </p:nvSpPr>
        <p:spPr>
          <a:xfrm>
            <a:off x="5058255" y="5774732"/>
            <a:ext cx="3978423" cy="461665"/>
          </a:xfrm>
          <a:prstGeom prst="rect">
            <a:avLst/>
          </a:prstGeom>
          <a:noFill/>
        </p:spPr>
        <p:txBody>
          <a:bodyPr wrap="square" rtlCol="0">
            <a:spAutoFit/>
          </a:bodyPr>
          <a:lstStyle/>
          <a:p>
            <a:r>
              <a:rPr lang="es-ES" sz="2400" b="1" dirty="0" err="1"/>
              <a:t>Identification</a:t>
            </a:r>
            <a:r>
              <a:rPr lang="es-ES" sz="2400" b="1" dirty="0"/>
              <a:t> of DNA </a:t>
            </a:r>
            <a:r>
              <a:rPr lang="es-ES" sz="2400" b="1" dirty="0" err="1"/>
              <a:t>motifs</a:t>
            </a:r>
            <a:endParaRPr lang="es-ES" sz="2400" b="1" dirty="0"/>
          </a:p>
        </p:txBody>
      </p:sp>
      <p:sp>
        <p:nvSpPr>
          <p:cNvPr id="37" name="CuadroTexto 36">
            <a:extLst>
              <a:ext uri="{FF2B5EF4-FFF2-40B4-BE49-F238E27FC236}">
                <a16:creationId xmlns:a16="http://schemas.microsoft.com/office/drawing/2014/main" id="{BD3C5AFA-55F9-430F-A9CC-A6B9600FAE27}"/>
              </a:ext>
            </a:extLst>
          </p:cNvPr>
          <p:cNvSpPr txBox="1"/>
          <p:nvPr/>
        </p:nvSpPr>
        <p:spPr>
          <a:xfrm>
            <a:off x="5431421" y="5278989"/>
            <a:ext cx="4084228" cy="461665"/>
          </a:xfrm>
          <a:prstGeom prst="rect">
            <a:avLst/>
          </a:prstGeom>
          <a:noFill/>
        </p:spPr>
        <p:txBody>
          <a:bodyPr wrap="square" rtlCol="0">
            <a:spAutoFit/>
          </a:bodyPr>
          <a:lstStyle/>
          <a:p>
            <a:r>
              <a:rPr lang="es-ES" sz="2400" b="1" dirty="0"/>
              <a:t>Set of </a:t>
            </a:r>
            <a:r>
              <a:rPr lang="es-ES" sz="2400" b="1" dirty="0" err="1"/>
              <a:t>potential</a:t>
            </a:r>
            <a:r>
              <a:rPr lang="es-ES" sz="2400" b="1" dirty="0"/>
              <a:t> target genes</a:t>
            </a:r>
          </a:p>
        </p:txBody>
      </p:sp>
      <p:cxnSp>
        <p:nvCxnSpPr>
          <p:cNvPr id="38" name="Conector recto 37">
            <a:extLst>
              <a:ext uri="{FF2B5EF4-FFF2-40B4-BE49-F238E27FC236}">
                <a16:creationId xmlns:a16="http://schemas.microsoft.com/office/drawing/2014/main" id="{755BE08C-A736-41E9-9508-85331AF646CD}"/>
              </a:ext>
            </a:extLst>
          </p:cNvPr>
          <p:cNvCxnSpPr>
            <a:cxnSpLocks/>
          </p:cNvCxnSpPr>
          <p:nvPr/>
        </p:nvCxnSpPr>
        <p:spPr>
          <a:xfrm>
            <a:off x="4706506" y="5507149"/>
            <a:ext cx="70823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Imagen 38">
            <a:extLst>
              <a:ext uri="{FF2B5EF4-FFF2-40B4-BE49-F238E27FC236}">
                <a16:creationId xmlns:a16="http://schemas.microsoft.com/office/drawing/2014/main" id="{F9EC76EC-12E4-477E-ACB4-251E5FBB957E}"/>
              </a:ext>
            </a:extLst>
          </p:cNvPr>
          <p:cNvPicPr>
            <a:picLocks noChangeAspect="1"/>
          </p:cNvPicPr>
          <p:nvPr/>
        </p:nvPicPr>
        <p:blipFill rotWithShape="1">
          <a:blip r:embed="rId3"/>
          <a:srcRect l="1510" t="7720" r="68293" b="53911"/>
          <a:stretch/>
        </p:blipFill>
        <p:spPr>
          <a:xfrm>
            <a:off x="5514892" y="983435"/>
            <a:ext cx="3676819" cy="3330065"/>
          </a:xfrm>
          <a:prstGeom prst="rect">
            <a:avLst/>
          </a:prstGeom>
        </p:spPr>
      </p:pic>
      <p:sp>
        <p:nvSpPr>
          <p:cNvPr id="40" name="CuadroTexto 39">
            <a:extLst>
              <a:ext uri="{FF2B5EF4-FFF2-40B4-BE49-F238E27FC236}">
                <a16:creationId xmlns:a16="http://schemas.microsoft.com/office/drawing/2014/main" id="{6E0414E2-1B74-4D1B-A5F5-3BF5203182DF}"/>
              </a:ext>
            </a:extLst>
          </p:cNvPr>
          <p:cNvSpPr txBox="1"/>
          <p:nvPr/>
        </p:nvSpPr>
        <p:spPr>
          <a:xfrm>
            <a:off x="9441020" y="1198909"/>
            <a:ext cx="2222365" cy="2585323"/>
          </a:xfrm>
          <a:prstGeom prst="rect">
            <a:avLst/>
          </a:prstGeom>
          <a:noFill/>
        </p:spPr>
        <p:txBody>
          <a:bodyPr wrap="square" rtlCol="0">
            <a:spAutoFit/>
          </a:bodyPr>
          <a:lstStyle/>
          <a:p>
            <a:r>
              <a:rPr lang="es-ES" dirty="0" err="1"/>
              <a:t>Promoter</a:t>
            </a:r>
            <a:endParaRPr lang="es-ES" dirty="0"/>
          </a:p>
          <a:p>
            <a:r>
              <a:rPr lang="es-ES" dirty="0"/>
              <a:t>5’ UTR</a:t>
            </a:r>
          </a:p>
          <a:p>
            <a:r>
              <a:rPr lang="es-ES" dirty="0"/>
              <a:t>3’ UTR</a:t>
            </a:r>
          </a:p>
          <a:p>
            <a:r>
              <a:rPr lang="es-ES" dirty="0"/>
              <a:t>1st </a:t>
            </a:r>
            <a:r>
              <a:rPr lang="es-ES" dirty="0" err="1"/>
              <a:t>exon</a:t>
            </a:r>
            <a:endParaRPr lang="es-ES" dirty="0"/>
          </a:p>
          <a:p>
            <a:r>
              <a:rPr lang="es-ES" dirty="0" err="1"/>
              <a:t>Other</a:t>
            </a:r>
            <a:r>
              <a:rPr lang="es-ES" dirty="0"/>
              <a:t> </a:t>
            </a:r>
            <a:r>
              <a:rPr lang="es-ES" dirty="0" err="1"/>
              <a:t>exon</a:t>
            </a:r>
            <a:endParaRPr lang="es-ES" dirty="0"/>
          </a:p>
          <a:p>
            <a:r>
              <a:rPr lang="es-ES" dirty="0"/>
              <a:t>1st intrón</a:t>
            </a:r>
          </a:p>
          <a:p>
            <a:r>
              <a:rPr lang="es-ES" dirty="0" err="1"/>
              <a:t>Other</a:t>
            </a:r>
            <a:r>
              <a:rPr lang="es-ES" dirty="0"/>
              <a:t> intrón</a:t>
            </a:r>
          </a:p>
          <a:p>
            <a:r>
              <a:rPr lang="es-ES" dirty="0" err="1"/>
              <a:t>Downstream</a:t>
            </a:r>
            <a:endParaRPr lang="es-ES" dirty="0"/>
          </a:p>
          <a:p>
            <a:r>
              <a:rPr lang="es-ES" dirty="0"/>
              <a:t>Distal </a:t>
            </a:r>
            <a:r>
              <a:rPr lang="es-ES" dirty="0" err="1"/>
              <a:t>intergenic</a:t>
            </a:r>
            <a:endParaRPr lang="es-ES" dirty="0"/>
          </a:p>
        </p:txBody>
      </p:sp>
      <p:sp>
        <p:nvSpPr>
          <p:cNvPr id="41" name="Rectángulo 40">
            <a:extLst>
              <a:ext uri="{FF2B5EF4-FFF2-40B4-BE49-F238E27FC236}">
                <a16:creationId xmlns:a16="http://schemas.microsoft.com/office/drawing/2014/main" id="{D69548A9-1AA4-41B8-AB05-BE644EF0A36C}"/>
              </a:ext>
            </a:extLst>
          </p:cNvPr>
          <p:cNvSpPr/>
          <p:nvPr/>
        </p:nvSpPr>
        <p:spPr>
          <a:xfrm>
            <a:off x="9249260" y="1302764"/>
            <a:ext cx="213145" cy="191876"/>
          </a:xfrm>
          <a:prstGeom prst="rect">
            <a:avLst/>
          </a:prstGeom>
          <a:solidFill>
            <a:srgbClr val="92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B781E93D-6815-4F05-83F4-D7D2C081F500}"/>
              </a:ext>
            </a:extLst>
          </p:cNvPr>
          <p:cNvSpPr/>
          <p:nvPr/>
        </p:nvSpPr>
        <p:spPr>
          <a:xfrm>
            <a:off x="9249260" y="1553400"/>
            <a:ext cx="213145" cy="191876"/>
          </a:xfrm>
          <a:prstGeom prst="rect">
            <a:avLst/>
          </a:prstGeom>
          <a:solidFill>
            <a:srgbClr val="3D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08B40721-6484-46ED-A720-04E806C32830}"/>
              </a:ext>
            </a:extLst>
          </p:cNvPr>
          <p:cNvSpPr/>
          <p:nvPr/>
        </p:nvSpPr>
        <p:spPr>
          <a:xfrm>
            <a:off x="9249260" y="1837237"/>
            <a:ext cx="213145" cy="191876"/>
          </a:xfrm>
          <a:prstGeom prst="rect">
            <a:avLst/>
          </a:prstGeom>
          <a:solidFill>
            <a:srgbClr val="03B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6928882A-CEF1-45FE-9959-295AF99BD2D5}"/>
              </a:ext>
            </a:extLst>
          </p:cNvPr>
          <p:cNvSpPr/>
          <p:nvPr/>
        </p:nvSpPr>
        <p:spPr>
          <a:xfrm>
            <a:off x="9249260" y="2131102"/>
            <a:ext cx="213145" cy="191876"/>
          </a:xfrm>
          <a:prstGeom prst="rect">
            <a:avLst/>
          </a:prstGeom>
          <a:solidFill>
            <a:srgbClr val="F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a:extLst>
              <a:ext uri="{FF2B5EF4-FFF2-40B4-BE49-F238E27FC236}">
                <a16:creationId xmlns:a16="http://schemas.microsoft.com/office/drawing/2014/main" id="{8B7F0180-3159-4A99-BD90-DBE7C7B479FE}"/>
              </a:ext>
            </a:extLst>
          </p:cNvPr>
          <p:cNvSpPr/>
          <p:nvPr/>
        </p:nvSpPr>
        <p:spPr>
          <a:xfrm>
            <a:off x="9249260" y="2391870"/>
            <a:ext cx="213145" cy="191876"/>
          </a:xfrm>
          <a:prstGeom prst="rect">
            <a:avLst/>
          </a:prstGeom>
          <a:solidFill>
            <a:srgbClr val="E76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55B3E7EA-123E-4CE2-BD57-DB201AD26762}"/>
              </a:ext>
            </a:extLst>
          </p:cNvPr>
          <p:cNvSpPr/>
          <p:nvPr/>
        </p:nvSpPr>
        <p:spPr>
          <a:xfrm>
            <a:off x="9249260" y="2664247"/>
            <a:ext cx="213145" cy="191876"/>
          </a:xfrm>
          <a:prstGeom prst="rect">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CDE32C35-BA70-4C5B-8DC1-A4E30A454A05}"/>
              </a:ext>
            </a:extLst>
          </p:cNvPr>
          <p:cNvSpPr/>
          <p:nvPr/>
        </p:nvSpPr>
        <p:spPr>
          <a:xfrm>
            <a:off x="9250521" y="2936624"/>
            <a:ext cx="213145" cy="191876"/>
          </a:xfrm>
          <a:prstGeom prst="rect">
            <a:avLst/>
          </a:prstGeom>
          <a:solidFill>
            <a:srgbClr val="B59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8E902BF-E052-46A6-8C5C-A603B23AFA8B}"/>
              </a:ext>
            </a:extLst>
          </p:cNvPr>
          <p:cNvSpPr/>
          <p:nvPr/>
        </p:nvSpPr>
        <p:spPr>
          <a:xfrm>
            <a:off x="9254178" y="3209002"/>
            <a:ext cx="213145" cy="191876"/>
          </a:xfrm>
          <a:prstGeom prst="rect">
            <a:avLst/>
          </a:prstGeom>
          <a:solidFill>
            <a:srgbClr val="C8B6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051F3A06-F8D8-421B-8822-1CA78A398729}"/>
              </a:ext>
            </a:extLst>
          </p:cNvPr>
          <p:cNvSpPr/>
          <p:nvPr/>
        </p:nvSpPr>
        <p:spPr>
          <a:xfrm>
            <a:off x="9260144" y="3492931"/>
            <a:ext cx="213145" cy="191876"/>
          </a:xfrm>
          <a:prstGeom prst="rect">
            <a:avLst/>
          </a:prstGeom>
          <a:solidFill>
            <a:srgbClr val="BC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Arco 49">
            <a:extLst>
              <a:ext uri="{FF2B5EF4-FFF2-40B4-BE49-F238E27FC236}">
                <a16:creationId xmlns:a16="http://schemas.microsoft.com/office/drawing/2014/main" id="{4B431AFE-7CFF-40D7-A3E6-05F4672D981D}"/>
              </a:ext>
            </a:extLst>
          </p:cNvPr>
          <p:cNvSpPr/>
          <p:nvPr/>
        </p:nvSpPr>
        <p:spPr>
          <a:xfrm flipV="1">
            <a:off x="3996000" y="4940530"/>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51" name="Arco 50">
            <a:extLst>
              <a:ext uri="{FF2B5EF4-FFF2-40B4-BE49-F238E27FC236}">
                <a16:creationId xmlns:a16="http://schemas.microsoft.com/office/drawing/2014/main" id="{CB7840C6-9AB7-4DD6-8CFF-40EEC8AC0606}"/>
              </a:ext>
            </a:extLst>
          </p:cNvPr>
          <p:cNvSpPr/>
          <p:nvPr/>
        </p:nvSpPr>
        <p:spPr>
          <a:xfrm>
            <a:off x="4018113" y="5507591"/>
            <a:ext cx="1372251" cy="567061"/>
          </a:xfrm>
          <a:prstGeom prst="arc">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52" name="Triángulo isósceles 51">
            <a:extLst>
              <a:ext uri="{FF2B5EF4-FFF2-40B4-BE49-F238E27FC236}">
                <a16:creationId xmlns:a16="http://schemas.microsoft.com/office/drawing/2014/main" id="{343B67C8-69A5-4434-A7A1-FA8E71BA2E98}"/>
              </a:ext>
            </a:extLst>
          </p:cNvPr>
          <p:cNvSpPr/>
          <p:nvPr/>
        </p:nvSpPr>
        <p:spPr>
          <a:xfrm>
            <a:off x="10285312" y="4132871"/>
            <a:ext cx="193363" cy="1985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CuadroTexto 52">
            <a:extLst>
              <a:ext uri="{FF2B5EF4-FFF2-40B4-BE49-F238E27FC236}">
                <a16:creationId xmlns:a16="http://schemas.microsoft.com/office/drawing/2014/main" id="{52516129-F2BA-48E4-A0B9-F4627F76E031}"/>
              </a:ext>
            </a:extLst>
          </p:cNvPr>
          <p:cNvSpPr txBox="1"/>
          <p:nvPr/>
        </p:nvSpPr>
        <p:spPr>
          <a:xfrm>
            <a:off x="10478675" y="4047491"/>
            <a:ext cx="2097387" cy="369332"/>
          </a:xfrm>
          <a:prstGeom prst="rect">
            <a:avLst/>
          </a:prstGeom>
          <a:noFill/>
        </p:spPr>
        <p:txBody>
          <a:bodyPr wrap="square" rtlCol="0">
            <a:spAutoFit/>
          </a:bodyPr>
          <a:lstStyle/>
          <a:p>
            <a:r>
              <a:rPr lang="es-ES" dirty="0"/>
              <a:t>G-box: CACGTC</a:t>
            </a:r>
          </a:p>
        </p:txBody>
      </p:sp>
    </p:spTree>
    <p:extLst>
      <p:ext uri="{BB962C8B-B14F-4D97-AF65-F5344CB8AC3E}">
        <p14:creationId xmlns:p14="http://schemas.microsoft.com/office/powerpoint/2010/main" val="41517354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pic>
        <p:nvPicPr>
          <p:cNvPr id="4" name="Imagen 3">
            <a:extLst>
              <a:ext uri="{FF2B5EF4-FFF2-40B4-BE49-F238E27FC236}">
                <a16:creationId xmlns:a16="http://schemas.microsoft.com/office/drawing/2014/main" id="{74549740-F4DF-430A-AEC6-7FE9F9929E87}"/>
              </a:ext>
            </a:extLst>
          </p:cNvPr>
          <p:cNvPicPr>
            <a:picLocks noChangeAspect="1"/>
          </p:cNvPicPr>
          <p:nvPr/>
        </p:nvPicPr>
        <p:blipFill>
          <a:blip r:embed="rId3"/>
          <a:stretch>
            <a:fillRect/>
          </a:stretch>
        </p:blipFill>
        <p:spPr>
          <a:xfrm>
            <a:off x="89127" y="1275828"/>
            <a:ext cx="12013746" cy="3624727"/>
          </a:xfrm>
          <a:prstGeom prst="rect">
            <a:avLst/>
          </a:prstGeom>
        </p:spPr>
      </p:pic>
    </p:spTree>
    <p:extLst>
      <p:ext uri="{BB962C8B-B14F-4D97-AF65-F5344CB8AC3E}">
        <p14:creationId xmlns:p14="http://schemas.microsoft.com/office/powerpoint/2010/main" val="3744167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pic>
        <p:nvPicPr>
          <p:cNvPr id="7" name="Imagen 6">
            <a:extLst>
              <a:ext uri="{FF2B5EF4-FFF2-40B4-BE49-F238E27FC236}">
                <a16:creationId xmlns:a16="http://schemas.microsoft.com/office/drawing/2014/main" id="{9148C5DA-8D80-4654-95E7-E626119EF13D}"/>
              </a:ext>
            </a:extLst>
          </p:cNvPr>
          <p:cNvPicPr>
            <a:picLocks noChangeAspect="1"/>
          </p:cNvPicPr>
          <p:nvPr/>
        </p:nvPicPr>
        <p:blipFill>
          <a:blip r:embed="rId3"/>
          <a:stretch>
            <a:fillRect/>
          </a:stretch>
        </p:blipFill>
        <p:spPr>
          <a:xfrm>
            <a:off x="89127" y="1275828"/>
            <a:ext cx="12013746" cy="3624727"/>
          </a:xfrm>
          <a:prstGeom prst="rect">
            <a:avLst/>
          </a:prstGeom>
        </p:spPr>
      </p:pic>
      <p:sp>
        <p:nvSpPr>
          <p:cNvPr id="2" name="Rectángulo: esquinas redondeadas 1">
            <a:extLst>
              <a:ext uri="{FF2B5EF4-FFF2-40B4-BE49-F238E27FC236}">
                <a16:creationId xmlns:a16="http://schemas.microsoft.com/office/drawing/2014/main" id="{EFEBF45F-6070-4BE6-95A0-0738B48B2FFF}"/>
              </a:ext>
            </a:extLst>
          </p:cNvPr>
          <p:cNvSpPr/>
          <p:nvPr/>
        </p:nvSpPr>
        <p:spPr>
          <a:xfrm>
            <a:off x="9484063" y="1082399"/>
            <a:ext cx="2505075" cy="3848100"/>
          </a:xfrm>
          <a:prstGeom prst="roundRect">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17959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3" name="CuadroTexto 2">
            <a:extLst>
              <a:ext uri="{FF2B5EF4-FFF2-40B4-BE49-F238E27FC236}">
                <a16:creationId xmlns:a16="http://schemas.microsoft.com/office/drawing/2014/main" id="{A1702FA1-FA43-4253-AFB0-3829A6BD92C8}"/>
              </a:ext>
            </a:extLst>
          </p:cNvPr>
          <p:cNvSpPr txBox="1"/>
          <p:nvPr/>
        </p:nvSpPr>
        <p:spPr>
          <a:xfrm>
            <a:off x="2105025" y="5380812"/>
            <a:ext cx="7933920" cy="707886"/>
          </a:xfrm>
          <a:prstGeom prst="rect">
            <a:avLst/>
          </a:prstGeom>
          <a:noFill/>
        </p:spPr>
        <p:txBody>
          <a:bodyPr wrap="square" rtlCol="0">
            <a:spAutoFit/>
          </a:bodyPr>
          <a:lstStyle/>
          <a:p>
            <a:r>
              <a:rPr lang="es-ES" sz="2000" dirty="0" err="1"/>
              <a:t>The</a:t>
            </a:r>
            <a:r>
              <a:rPr lang="es-ES" sz="2000" dirty="0"/>
              <a:t> </a:t>
            </a:r>
            <a:r>
              <a:rPr lang="es-ES" sz="2000" dirty="0" err="1"/>
              <a:t>first</a:t>
            </a:r>
            <a:r>
              <a:rPr lang="es-ES" sz="2000" dirty="0"/>
              <a:t> </a:t>
            </a:r>
            <a:r>
              <a:rPr lang="es-ES" sz="2000" dirty="0" err="1"/>
              <a:t>tool</a:t>
            </a:r>
            <a:r>
              <a:rPr lang="es-ES" sz="2000" dirty="0"/>
              <a:t> </a:t>
            </a:r>
            <a:r>
              <a:rPr lang="es-ES" sz="2000" dirty="0" err="1"/>
              <a:t>implementing</a:t>
            </a:r>
            <a:r>
              <a:rPr lang="es-ES" sz="2000" dirty="0"/>
              <a:t> </a:t>
            </a:r>
            <a:r>
              <a:rPr lang="es-ES" sz="2000" dirty="0" err="1"/>
              <a:t>analysis</a:t>
            </a:r>
            <a:r>
              <a:rPr lang="es-ES" sz="2000" dirty="0"/>
              <a:t> of raw </a:t>
            </a:r>
            <a:r>
              <a:rPr lang="es-ES" sz="2000" dirty="0" err="1"/>
              <a:t>sequencing</a:t>
            </a:r>
            <a:r>
              <a:rPr lang="es-ES" sz="2000" dirty="0"/>
              <a:t> data </a:t>
            </a:r>
            <a:r>
              <a:rPr lang="es-ES" sz="2000" dirty="0" err="1"/>
              <a:t>from</a:t>
            </a:r>
            <a:r>
              <a:rPr lang="es-ES" sz="2000" dirty="0"/>
              <a:t> RNA-</a:t>
            </a:r>
            <a:r>
              <a:rPr lang="es-ES" sz="2000" dirty="0" err="1"/>
              <a:t>seq</a:t>
            </a:r>
            <a:r>
              <a:rPr lang="es-ES" sz="2000" dirty="0"/>
              <a:t> and </a:t>
            </a:r>
            <a:r>
              <a:rPr lang="es-ES" sz="2000" dirty="0" err="1"/>
              <a:t>ChIP-seq</a:t>
            </a:r>
            <a:r>
              <a:rPr lang="es-ES" sz="2000" dirty="0"/>
              <a:t> </a:t>
            </a:r>
            <a:r>
              <a:rPr lang="es-ES" sz="2000" dirty="0" err="1"/>
              <a:t>including</a:t>
            </a:r>
            <a:r>
              <a:rPr lang="es-ES" sz="2000" dirty="0"/>
              <a:t> </a:t>
            </a:r>
            <a:r>
              <a:rPr lang="es-ES" sz="2000" dirty="0" err="1"/>
              <a:t>the</a:t>
            </a:r>
            <a:r>
              <a:rPr lang="es-ES" sz="2000" dirty="0"/>
              <a:t> </a:t>
            </a:r>
            <a:r>
              <a:rPr lang="es-ES" sz="2000" dirty="0" err="1"/>
              <a:t>annotation</a:t>
            </a:r>
            <a:r>
              <a:rPr lang="es-ES" sz="2000" dirty="0"/>
              <a:t> of </a:t>
            </a:r>
            <a:r>
              <a:rPr lang="es-ES" sz="2000" dirty="0" err="1"/>
              <a:t>results</a:t>
            </a:r>
            <a:r>
              <a:rPr lang="es-ES" sz="2000" dirty="0"/>
              <a:t>. </a:t>
            </a:r>
          </a:p>
        </p:txBody>
      </p:sp>
      <p:pic>
        <p:nvPicPr>
          <p:cNvPr id="11" name="Gráfico 10" descr="Estrella con relleno sólido">
            <a:extLst>
              <a:ext uri="{FF2B5EF4-FFF2-40B4-BE49-F238E27FC236}">
                <a16:creationId xmlns:a16="http://schemas.microsoft.com/office/drawing/2014/main" id="{A3231FF4-559C-40F4-9B1B-09817AF76D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799" y="5380812"/>
            <a:ext cx="684226" cy="684226"/>
          </a:xfrm>
          <a:prstGeom prst="rect">
            <a:avLst/>
          </a:prstGeom>
        </p:spPr>
      </p:pic>
      <p:pic>
        <p:nvPicPr>
          <p:cNvPr id="12" name="Imagen 11">
            <a:extLst>
              <a:ext uri="{FF2B5EF4-FFF2-40B4-BE49-F238E27FC236}">
                <a16:creationId xmlns:a16="http://schemas.microsoft.com/office/drawing/2014/main" id="{67F298EF-728D-41FB-9D66-00E0C33E7237}"/>
              </a:ext>
            </a:extLst>
          </p:cNvPr>
          <p:cNvPicPr>
            <a:picLocks noChangeAspect="1"/>
          </p:cNvPicPr>
          <p:nvPr/>
        </p:nvPicPr>
        <p:blipFill>
          <a:blip r:embed="rId5"/>
          <a:stretch>
            <a:fillRect/>
          </a:stretch>
        </p:blipFill>
        <p:spPr>
          <a:xfrm>
            <a:off x="89127" y="1275828"/>
            <a:ext cx="12013746" cy="3624727"/>
          </a:xfrm>
          <a:prstGeom prst="rect">
            <a:avLst/>
          </a:prstGeom>
        </p:spPr>
      </p:pic>
      <p:sp>
        <p:nvSpPr>
          <p:cNvPr id="13" name="Rectángulo: esquinas redondeadas 12">
            <a:extLst>
              <a:ext uri="{FF2B5EF4-FFF2-40B4-BE49-F238E27FC236}">
                <a16:creationId xmlns:a16="http://schemas.microsoft.com/office/drawing/2014/main" id="{BA0B4C04-CED6-4ACC-B561-2F5D2DF8C607}"/>
              </a:ext>
            </a:extLst>
          </p:cNvPr>
          <p:cNvSpPr/>
          <p:nvPr/>
        </p:nvSpPr>
        <p:spPr>
          <a:xfrm>
            <a:off x="9484063" y="1082399"/>
            <a:ext cx="2505075" cy="3848100"/>
          </a:xfrm>
          <a:prstGeom prst="roundRect">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97131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25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8575"/>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pic>
        <p:nvPicPr>
          <p:cNvPr id="4" name="Imagen 3">
            <a:extLst>
              <a:ext uri="{FF2B5EF4-FFF2-40B4-BE49-F238E27FC236}">
                <a16:creationId xmlns:a16="http://schemas.microsoft.com/office/drawing/2014/main" id="{74549740-F4DF-430A-AEC6-7FE9F9929E87}"/>
              </a:ext>
            </a:extLst>
          </p:cNvPr>
          <p:cNvPicPr>
            <a:picLocks noChangeAspect="1"/>
          </p:cNvPicPr>
          <p:nvPr/>
        </p:nvPicPr>
        <p:blipFill>
          <a:blip r:embed="rId3"/>
          <a:stretch>
            <a:fillRect/>
          </a:stretch>
        </p:blipFill>
        <p:spPr>
          <a:xfrm>
            <a:off x="420302" y="2052173"/>
            <a:ext cx="11598831" cy="3499541"/>
          </a:xfrm>
          <a:prstGeom prst="rect">
            <a:avLst/>
          </a:prstGeom>
        </p:spPr>
      </p:pic>
      <p:sp>
        <p:nvSpPr>
          <p:cNvPr id="6" name="Rectángulo 5">
            <a:extLst>
              <a:ext uri="{FF2B5EF4-FFF2-40B4-BE49-F238E27FC236}">
                <a16:creationId xmlns:a16="http://schemas.microsoft.com/office/drawing/2014/main" id="{28199B1A-F156-4AB2-AF10-B566E05175B9}"/>
              </a:ext>
            </a:extLst>
          </p:cNvPr>
          <p:cNvSpPr/>
          <p:nvPr/>
        </p:nvSpPr>
        <p:spPr>
          <a:xfrm>
            <a:off x="0" y="9257"/>
            <a:ext cx="12192000" cy="6884751"/>
          </a:xfrm>
          <a:prstGeom prst="rect">
            <a:avLst/>
          </a:prstGeom>
          <a:blipFill dpi="0" rotWithShape="1">
            <a:blip r:embed="rId4">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54BC8EBE-02EE-42C1-8512-7B4A3FAAC736}"/>
              </a:ext>
            </a:extLst>
          </p:cNvPr>
          <p:cNvSpPr/>
          <p:nvPr/>
        </p:nvSpPr>
        <p:spPr>
          <a:xfrm>
            <a:off x="651465" y="2258639"/>
            <a:ext cx="11069516" cy="3162443"/>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CuadroTexto 10">
            <a:extLst>
              <a:ext uri="{FF2B5EF4-FFF2-40B4-BE49-F238E27FC236}">
                <a16:creationId xmlns:a16="http://schemas.microsoft.com/office/drawing/2014/main" id="{C93351F0-8154-455D-B21C-E8091CE8B309}"/>
              </a:ext>
            </a:extLst>
          </p:cNvPr>
          <p:cNvSpPr txBox="1"/>
          <p:nvPr/>
        </p:nvSpPr>
        <p:spPr>
          <a:xfrm>
            <a:off x="838200" y="2657545"/>
            <a:ext cx="10626136" cy="2062103"/>
          </a:xfrm>
          <a:prstGeom prst="rect">
            <a:avLst/>
          </a:prstGeom>
          <a:noFill/>
        </p:spPr>
        <p:txBody>
          <a:bodyPr wrap="square" rtlCol="0">
            <a:spAutoFit/>
          </a:bodyPr>
          <a:lstStyle/>
          <a:p>
            <a:pPr algn="just"/>
            <a:r>
              <a:rPr lang="en-US" sz="3200" dirty="0">
                <a:solidFill>
                  <a:schemeClr val="bg1"/>
                </a:solidFill>
                <a:latin typeface="LiberationSerif-Regular"/>
              </a:rPr>
              <a:t>ALGAEFUN with MARACAS improves and implements several novel functionalities that are currently used in a daily basis by numerous research groups, saving time, effort and even money to researchers with limited experience in </a:t>
            </a:r>
            <a:r>
              <a:rPr lang="en-US" sz="3200" dirty="0" err="1">
                <a:solidFill>
                  <a:schemeClr val="bg1"/>
                </a:solidFill>
                <a:latin typeface="LiberationSerif-Regular"/>
              </a:rPr>
              <a:t>analysing</a:t>
            </a:r>
            <a:r>
              <a:rPr lang="en-US" sz="3200" dirty="0">
                <a:solidFill>
                  <a:schemeClr val="bg1"/>
                </a:solidFill>
                <a:latin typeface="LiberationSerif-Regular"/>
              </a:rPr>
              <a:t> </a:t>
            </a:r>
            <a:r>
              <a:rPr lang="en-US" sz="3200" dirty="0" err="1">
                <a:solidFill>
                  <a:schemeClr val="bg1"/>
                </a:solidFill>
                <a:latin typeface="LiberationSerif-Regular"/>
              </a:rPr>
              <a:t>omic</a:t>
            </a:r>
            <a:r>
              <a:rPr lang="en-US" sz="3200" dirty="0">
                <a:solidFill>
                  <a:schemeClr val="bg1"/>
                </a:solidFill>
                <a:latin typeface="LiberationSerif-Regular"/>
              </a:rPr>
              <a:t> data.</a:t>
            </a:r>
          </a:p>
        </p:txBody>
      </p:sp>
    </p:spTree>
    <p:extLst>
      <p:ext uri="{BB962C8B-B14F-4D97-AF65-F5344CB8AC3E}">
        <p14:creationId xmlns:p14="http://schemas.microsoft.com/office/powerpoint/2010/main" val="10179038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11" name="CuadroTexto 10">
            <a:extLst>
              <a:ext uri="{FF2B5EF4-FFF2-40B4-BE49-F238E27FC236}">
                <a16:creationId xmlns:a16="http://schemas.microsoft.com/office/drawing/2014/main" id="{247E0A33-238C-49BC-A5AA-4497E9B30975}"/>
              </a:ext>
            </a:extLst>
          </p:cNvPr>
          <p:cNvSpPr txBox="1"/>
          <p:nvPr/>
        </p:nvSpPr>
        <p:spPr>
          <a:xfrm>
            <a:off x="1219200" y="1664222"/>
            <a:ext cx="9239250" cy="4493538"/>
          </a:xfrm>
          <a:prstGeom prst="rect">
            <a:avLst/>
          </a:prstGeom>
          <a:noFill/>
        </p:spPr>
        <p:txBody>
          <a:bodyPr wrap="square">
            <a:spAutoFit/>
          </a:bodyPr>
          <a:lstStyle/>
          <a:p>
            <a:pPr marL="342900" indent="-342900" algn="l">
              <a:buFont typeface="+mj-lt"/>
              <a:buAutoNum type="arabicPeriod"/>
            </a:pPr>
            <a:r>
              <a:rPr lang="en-US" sz="2200" b="0" i="0" u="none" strike="noStrike" baseline="0" dirty="0">
                <a:latin typeface="LiberationSerif-Regular"/>
              </a:rPr>
              <a:t>To develop </a:t>
            </a:r>
            <a:r>
              <a:rPr lang="en-US" sz="2200" b="1" u="sng" strike="noStrike" baseline="0" dirty="0">
                <a:latin typeface="LiberationSerif-Regular"/>
              </a:rPr>
              <a:t>software tools</a:t>
            </a:r>
            <a:r>
              <a:rPr lang="en-US" sz="2200" b="0" i="0" u="none" strike="noStrike" baseline="0" dirty="0">
                <a:latin typeface="LiberationSerif-Regular"/>
              </a:rPr>
              <a:t>, computational pipelines, and models to enhance systems biology studies in microalgae, with a specific focus on exploring the results presented in </a:t>
            </a:r>
            <a:r>
              <a:rPr lang="es-ES" sz="2200" b="0" i="0" u="none" strike="noStrike" baseline="0" dirty="0" err="1">
                <a:latin typeface="LiberationSerif-Regular"/>
              </a:rPr>
              <a:t>this</a:t>
            </a:r>
            <a:r>
              <a:rPr lang="es-ES" sz="2200" b="0" i="0" u="none" strike="noStrike" baseline="0" dirty="0">
                <a:latin typeface="LiberationSerif-Regular"/>
              </a:rPr>
              <a:t> </a:t>
            </a:r>
            <a:r>
              <a:rPr lang="es-ES" sz="2200" dirty="0" err="1">
                <a:latin typeface="LiberationSerif-Regular"/>
              </a:rPr>
              <a:t>thesis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transcriptomic</a:t>
            </a:r>
            <a:r>
              <a:rPr lang="en-US" sz="2200" b="0" i="0" u="none" strike="noStrike" baseline="0" dirty="0">
                <a:latin typeface="LiberationSerif-Regular"/>
              </a:rPr>
              <a:t> seasonal variations during diel cycles and </a:t>
            </a:r>
            <a:r>
              <a:rPr lang="es-ES" sz="2200" b="0" i="0" u="none" strike="noStrike" baseline="0" dirty="0">
                <a:latin typeface="LiberationSerif-Regular"/>
              </a:rPr>
              <a:t>free-running </a:t>
            </a:r>
            <a:r>
              <a:rPr lang="es-ES" sz="2200" b="0" i="0" u="none" strike="noStrike" baseline="0" dirty="0" err="1">
                <a:latin typeface="LiberationSerif-Regular"/>
              </a:rPr>
              <a:t>conditions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proteomic</a:t>
            </a:r>
            <a:r>
              <a:rPr lang="en-US" sz="2200" b="0" i="0" u="none" strike="noStrike" baseline="0" dirty="0">
                <a:latin typeface="LiberationSerif-Regular"/>
              </a:rPr>
              <a:t> seasonal variations during diel cycles and their integration with </a:t>
            </a:r>
            <a:r>
              <a:rPr lang="es-ES" sz="2200" b="0" i="0" u="none" strike="noStrike" baseline="0" dirty="0" err="1">
                <a:latin typeface="LiberationSerif-Regular"/>
              </a:rPr>
              <a:t>transcriptomic</a:t>
            </a:r>
            <a:r>
              <a:rPr lang="es-ES" sz="2200" b="0" i="0" u="none" strike="noStrike" baseline="0" dirty="0">
                <a:latin typeface="LiberationSerif-Regular"/>
              </a:rPr>
              <a:t> responses.</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seasonal variations in relevant </a:t>
            </a:r>
            <a:r>
              <a:rPr lang="en-US" sz="2200" b="1" i="0" u="sng" strike="noStrike" baseline="0" dirty="0">
                <a:latin typeface="LiberationSerif-Regular"/>
              </a:rPr>
              <a:t>physiological</a:t>
            </a:r>
            <a:r>
              <a:rPr lang="en-US" sz="2200" b="0" i="0" u="none" strike="noStrike" baseline="0" dirty="0">
                <a:latin typeface="LiberationSerif-Regular"/>
              </a:rPr>
              <a:t> processes during diel cycles and conduct multi-omics integration with transcriptomic and proteomic data.</a:t>
            </a: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sp>
        <p:nvSpPr>
          <p:cNvPr id="13" name="Rectángulo 12">
            <a:extLst>
              <a:ext uri="{FF2B5EF4-FFF2-40B4-BE49-F238E27FC236}">
                <a16:creationId xmlns:a16="http://schemas.microsoft.com/office/drawing/2014/main" id="{E645DCF2-A54C-4458-AC20-9C1449CEE0C6}"/>
              </a:ext>
            </a:extLst>
          </p:cNvPr>
          <p:cNvSpPr/>
          <p:nvPr/>
        </p:nvSpPr>
        <p:spPr>
          <a:xfrm>
            <a:off x="1080719" y="2842787"/>
            <a:ext cx="9377731" cy="3519913"/>
          </a:xfrm>
          <a:prstGeom prst="rect">
            <a:avLst/>
          </a:prstGeom>
          <a:noFill/>
          <a:ln w="5715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Gráfico 13" descr="Marca de verificación con relleno sólido">
            <a:extLst>
              <a:ext uri="{FF2B5EF4-FFF2-40B4-BE49-F238E27FC236}">
                <a16:creationId xmlns:a16="http://schemas.microsoft.com/office/drawing/2014/main" id="{A23E39B0-4D38-48A5-8496-5350A3DB7D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1776798"/>
            <a:ext cx="661930" cy="661930"/>
          </a:xfrm>
          <a:prstGeom prst="rect">
            <a:avLst/>
          </a:prstGeom>
        </p:spPr>
      </p:pic>
      <p:sp>
        <p:nvSpPr>
          <p:cNvPr id="15" name="CuadroTexto 14">
            <a:extLst>
              <a:ext uri="{FF2B5EF4-FFF2-40B4-BE49-F238E27FC236}">
                <a16:creationId xmlns:a16="http://schemas.microsoft.com/office/drawing/2014/main" id="{9685B3FC-DFD7-47B7-B7B9-1C2E0425AE2B}"/>
              </a:ext>
            </a:extLst>
          </p:cNvPr>
          <p:cNvSpPr txBox="1"/>
          <p:nvPr/>
        </p:nvSpPr>
        <p:spPr>
          <a:xfrm>
            <a:off x="10596931" y="3911441"/>
            <a:ext cx="2751363" cy="1015663"/>
          </a:xfrm>
          <a:prstGeom prst="rect">
            <a:avLst/>
          </a:prstGeom>
          <a:noFill/>
        </p:spPr>
        <p:txBody>
          <a:bodyPr wrap="square">
            <a:spAutoFit/>
          </a:bodyPr>
          <a:lstStyle/>
          <a:p>
            <a:r>
              <a:rPr lang="es-ES" sz="2000" b="1" dirty="0" err="1">
                <a:solidFill>
                  <a:srgbClr val="768C6E"/>
                </a:solidFill>
                <a:latin typeface="LiberationSerif-Regular"/>
              </a:rPr>
              <a:t>Same</a:t>
            </a:r>
            <a:r>
              <a:rPr lang="es-ES" sz="2000" b="1" dirty="0">
                <a:solidFill>
                  <a:srgbClr val="768C6E"/>
                </a:solidFill>
                <a:latin typeface="LiberationSerif-Regular"/>
              </a:rPr>
              <a:t> </a:t>
            </a:r>
          </a:p>
          <a:p>
            <a:r>
              <a:rPr lang="es-ES" sz="2000" b="1" dirty="0">
                <a:solidFill>
                  <a:srgbClr val="768C6E"/>
                </a:solidFill>
                <a:latin typeface="LiberationSerif-Regular"/>
              </a:rPr>
              <a:t>experimental </a:t>
            </a:r>
          </a:p>
          <a:p>
            <a:r>
              <a:rPr lang="es-ES" sz="2000" b="1" dirty="0" err="1">
                <a:solidFill>
                  <a:srgbClr val="768C6E"/>
                </a:solidFill>
                <a:latin typeface="LiberationSerif-Regular"/>
              </a:rPr>
              <a:t>design</a:t>
            </a:r>
            <a:endParaRPr lang="es-ES" sz="2000" b="1" dirty="0">
              <a:solidFill>
                <a:srgbClr val="768C6E"/>
              </a:solidFill>
            </a:endParaRPr>
          </a:p>
        </p:txBody>
      </p:sp>
    </p:spTree>
    <p:extLst>
      <p:ext uri="{BB962C8B-B14F-4D97-AF65-F5344CB8AC3E}">
        <p14:creationId xmlns:p14="http://schemas.microsoft.com/office/powerpoint/2010/main" val="29627371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25" name="CuadroTexto 24">
            <a:extLst>
              <a:ext uri="{FF2B5EF4-FFF2-40B4-BE49-F238E27FC236}">
                <a16:creationId xmlns:a16="http://schemas.microsoft.com/office/drawing/2014/main" id="{1E5418E7-04F3-488C-8DBD-85A6F9D97E6B}"/>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496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32870"/>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sp>
        <p:nvSpPr>
          <p:cNvPr id="2" name="Rectángulo 1">
            <a:extLst>
              <a:ext uri="{FF2B5EF4-FFF2-40B4-BE49-F238E27FC236}">
                <a16:creationId xmlns:a16="http://schemas.microsoft.com/office/drawing/2014/main" id="{BA3A275D-891A-4D4F-95F8-CC796A0938F9}"/>
              </a:ext>
            </a:extLst>
          </p:cNvPr>
          <p:cNvSpPr/>
          <p:nvPr/>
        </p:nvSpPr>
        <p:spPr>
          <a:xfrm>
            <a:off x="4128244" y="1363282"/>
            <a:ext cx="3147465" cy="461665"/>
          </a:xfrm>
          <a:prstGeom prst="rect">
            <a:avLst/>
          </a:prstGeom>
        </p:spPr>
        <p:txBody>
          <a:bodyPr wrap="none">
            <a:spAutoFit/>
          </a:bodyPr>
          <a:lstStyle/>
          <a:p>
            <a:r>
              <a:rPr lang="en-US" sz="2400" b="1" dirty="0">
                <a:solidFill>
                  <a:srgbClr val="000000"/>
                </a:solidFill>
                <a:latin typeface="LiberationSerif-Regular"/>
              </a:rPr>
              <a:t>1.8 L </a:t>
            </a:r>
            <a:r>
              <a:rPr lang="en-US" sz="2400" b="1" dirty="0" err="1">
                <a:solidFill>
                  <a:srgbClr val="000000"/>
                </a:solidFill>
                <a:latin typeface="LiberationSerif-Regular"/>
              </a:rPr>
              <a:t>photochemostats</a:t>
            </a:r>
            <a:r>
              <a:rPr lang="en-US" sz="2400" b="1" dirty="0">
                <a:solidFill>
                  <a:srgbClr val="000000"/>
                </a:solidFill>
                <a:latin typeface="LiberationSerif-Regular"/>
              </a:rPr>
              <a:t> </a:t>
            </a:r>
            <a:endParaRPr lang="es-ES" sz="2400" b="1" dirty="0"/>
          </a:p>
        </p:txBody>
      </p:sp>
      <p:pic>
        <p:nvPicPr>
          <p:cNvPr id="5" name="Imagen 4">
            <a:extLst>
              <a:ext uri="{FF2B5EF4-FFF2-40B4-BE49-F238E27FC236}">
                <a16:creationId xmlns:a16="http://schemas.microsoft.com/office/drawing/2014/main" id="{A3E28239-C9C1-4243-85AA-BB0D9BA35D0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9307" r="16589" b="11600"/>
          <a:stretch/>
        </p:blipFill>
        <p:spPr>
          <a:xfrm>
            <a:off x="4128244" y="1886642"/>
            <a:ext cx="3019961" cy="4859754"/>
          </a:xfrm>
          <a:prstGeom prst="rect">
            <a:avLst/>
          </a:prstGeom>
        </p:spPr>
      </p:pic>
      <p:cxnSp>
        <p:nvCxnSpPr>
          <p:cNvPr id="11" name="Conector recto de flecha 10">
            <a:extLst>
              <a:ext uri="{FF2B5EF4-FFF2-40B4-BE49-F238E27FC236}">
                <a16:creationId xmlns:a16="http://schemas.microsoft.com/office/drawing/2014/main" id="{EB6AE0DB-1AAA-496D-A99E-39F4A4917517}"/>
              </a:ext>
            </a:extLst>
          </p:cNvPr>
          <p:cNvCxnSpPr/>
          <p:nvPr/>
        </p:nvCxnSpPr>
        <p:spPr>
          <a:xfrm flipH="1">
            <a:off x="5638224" y="2247089"/>
            <a:ext cx="2056355" cy="1181911"/>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B9F83978-CE47-44B1-9776-A87F8E75B343}"/>
              </a:ext>
            </a:extLst>
          </p:cNvPr>
          <p:cNvCxnSpPr>
            <a:cxnSpLocks/>
          </p:cNvCxnSpPr>
          <p:nvPr/>
        </p:nvCxnSpPr>
        <p:spPr>
          <a:xfrm flipH="1">
            <a:off x="5903131" y="5051600"/>
            <a:ext cx="2122188"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D8B5DD31-131C-457A-B8A1-9B37C29E9E24}"/>
              </a:ext>
            </a:extLst>
          </p:cNvPr>
          <p:cNvCxnSpPr>
            <a:cxnSpLocks/>
          </p:cNvCxnSpPr>
          <p:nvPr/>
        </p:nvCxnSpPr>
        <p:spPr>
          <a:xfrm flipH="1">
            <a:off x="6872655" y="4668979"/>
            <a:ext cx="1152664"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B955B262-C3A3-4B96-A683-93BEF2DD473F}"/>
              </a:ext>
            </a:extLst>
          </p:cNvPr>
          <p:cNvCxnSpPr>
            <a:cxnSpLocks/>
          </p:cNvCxnSpPr>
          <p:nvPr/>
        </p:nvCxnSpPr>
        <p:spPr>
          <a:xfrm>
            <a:off x="3354052" y="6504264"/>
            <a:ext cx="1966978"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D0BC8896-BACE-42F6-99AE-5D62C8FD64CF}"/>
              </a:ext>
            </a:extLst>
          </p:cNvPr>
          <p:cNvCxnSpPr>
            <a:cxnSpLocks/>
          </p:cNvCxnSpPr>
          <p:nvPr/>
        </p:nvCxnSpPr>
        <p:spPr>
          <a:xfrm>
            <a:off x="3725694" y="2426250"/>
            <a:ext cx="1366156"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9" name="Rectángulo 28">
            <a:extLst>
              <a:ext uri="{FF2B5EF4-FFF2-40B4-BE49-F238E27FC236}">
                <a16:creationId xmlns:a16="http://schemas.microsoft.com/office/drawing/2014/main" id="{9E6D1A84-D22C-492C-A304-A76496E95C86}"/>
              </a:ext>
            </a:extLst>
          </p:cNvPr>
          <p:cNvSpPr/>
          <p:nvPr/>
        </p:nvSpPr>
        <p:spPr>
          <a:xfrm>
            <a:off x="7775139" y="1884317"/>
            <a:ext cx="3071034" cy="461665"/>
          </a:xfrm>
          <a:prstGeom prst="rect">
            <a:avLst/>
          </a:prstGeom>
        </p:spPr>
        <p:txBody>
          <a:bodyPr wrap="none">
            <a:spAutoFit/>
          </a:bodyPr>
          <a:lstStyle/>
          <a:p>
            <a:r>
              <a:rPr lang="en-US" sz="2400" dirty="0">
                <a:solidFill>
                  <a:srgbClr val="000000"/>
                </a:solidFill>
                <a:latin typeface="LiberationSerif-Regular"/>
              </a:rPr>
              <a:t>Temperature/pH Probe</a:t>
            </a:r>
            <a:endParaRPr lang="es-ES" sz="2400" dirty="0"/>
          </a:p>
        </p:txBody>
      </p:sp>
      <p:sp>
        <p:nvSpPr>
          <p:cNvPr id="30" name="Rectángulo 29">
            <a:extLst>
              <a:ext uri="{FF2B5EF4-FFF2-40B4-BE49-F238E27FC236}">
                <a16:creationId xmlns:a16="http://schemas.microsoft.com/office/drawing/2014/main" id="{5175B196-DF9A-4840-9D09-76F6A0EBE349}"/>
              </a:ext>
            </a:extLst>
          </p:cNvPr>
          <p:cNvSpPr/>
          <p:nvPr/>
        </p:nvSpPr>
        <p:spPr>
          <a:xfrm>
            <a:off x="8025319" y="4398625"/>
            <a:ext cx="1980607" cy="461665"/>
          </a:xfrm>
          <a:prstGeom prst="rect">
            <a:avLst/>
          </a:prstGeom>
        </p:spPr>
        <p:txBody>
          <a:bodyPr wrap="none">
            <a:spAutoFit/>
          </a:bodyPr>
          <a:lstStyle/>
          <a:p>
            <a:r>
              <a:rPr lang="es-ES" sz="2400" dirty="0" err="1"/>
              <a:t>Overflow</a:t>
            </a:r>
            <a:r>
              <a:rPr lang="es-ES" sz="2400" dirty="0"/>
              <a:t> </a:t>
            </a:r>
            <a:r>
              <a:rPr lang="es-ES" sz="2400" dirty="0" err="1"/>
              <a:t>tube</a:t>
            </a:r>
            <a:endParaRPr lang="es-ES" sz="2400" dirty="0"/>
          </a:p>
        </p:txBody>
      </p:sp>
      <p:sp>
        <p:nvSpPr>
          <p:cNvPr id="31" name="Rectángulo 30">
            <a:extLst>
              <a:ext uri="{FF2B5EF4-FFF2-40B4-BE49-F238E27FC236}">
                <a16:creationId xmlns:a16="http://schemas.microsoft.com/office/drawing/2014/main" id="{02E7CAAF-EB87-4E10-8542-1E184B8E8687}"/>
              </a:ext>
            </a:extLst>
          </p:cNvPr>
          <p:cNvSpPr/>
          <p:nvPr/>
        </p:nvSpPr>
        <p:spPr>
          <a:xfrm>
            <a:off x="8025319" y="4820767"/>
            <a:ext cx="1675780" cy="461665"/>
          </a:xfrm>
          <a:prstGeom prst="rect">
            <a:avLst/>
          </a:prstGeom>
        </p:spPr>
        <p:txBody>
          <a:bodyPr wrap="none">
            <a:spAutoFit/>
          </a:bodyPr>
          <a:lstStyle/>
          <a:p>
            <a:r>
              <a:rPr lang="es-ES" sz="2400" dirty="0"/>
              <a:t>Light </a:t>
            </a:r>
            <a:r>
              <a:rPr lang="es-ES" sz="2400" dirty="0" err="1"/>
              <a:t>panels</a:t>
            </a:r>
            <a:endParaRPr lang="es-ES" sz="2400" dirty="0"/>
          </a:p>
        </p:txBody>
      </p:sp>
      <p:sp>
        <p:nvSpPr>
          <p:cNvPr id="32" name="Rectángulo 31">
            <a:extLst>
              <a:ext uri="{FF2B5EF4-FFF2-40B4-BE49-F238E27FC236}">
                <a16:creationId xmlns:a16="http://schemas.microsoft.com/office/drawing/2014/main" id="{A95CBFCE-7D1F-4AD0-A1A0-748633B25002}"/>
              </a:ext>
            </a:extLst>
          </p:cNvPr>
          <p:cNvSpPr/>
          <p:nvPr/>
        </p:nvSpPr>
        <p:spPr>
          <a:xfrm>
            <a:off x="2020910" y="6263188"/>
            <a:ext cx="1268296" cy="461665"/>
          </a:xfrm>
          <a:prstGeom prst="rect">
            <a:avLst/>
          </a:prstGeom>
        </p:spPr>
        <p:txBody>
          <a:bodyPr wrap="none">
            <a:spAutoFit/>
          </a:bodyPr>
          <a:lstStyle/>
          <a:p>
            <a:r>
              <a:rPr lang="es-ES" sz="2400" dirty="0"/>
              <a:t>Air input</a:t>
            </a:r>
          </a:p>
        </p:txBody>
      </p:sp>
      <p:sp>
        <p:nvSpPr>
          <p:cNvPr id="33" name="Rectángulo 32">
            <a:extLst>
              <a:ext uri="{FF2B5EF4-FFF2-40B4-BE49-F238E27FC236}">
                <a16:creationId xmlns:a16="http://schemas.microsoft.com/office/drawing/2014/main" id="{ED3AF1F1-F76D-48C1-BAE2-4746278C5327}"/>
              </a:ext>
            </a:extLst>
          </p:cNvPr>
          <p:cNvSpPr/>
          <p:nvPr/>
        </p:nvSpPr>
        <p:spPr>
          <a:xfrm>
            <a:off x="2340271" y="1930483"/>
            <a:ext cx="1474506" cy="830997"/>
          </a:xfrm>
          <a:prstGeom prst="rect">
            <a:avLst/>
          </a:prstGeom>
        </p:spPr>
        <p:txBody>
          <a:bodyPr wrap="none">
            <a:spAutoFit/>
          </a:bodyPr>
          <a:lstStyle/>
          <a:p>
            <a:r>
              <a:rPr lang="es-ES" sz="2400" dirty="0" err="1"/>
              <a:t>Peristaltic</a:t>
            </a:r>
            <a:r>
              <a:rPr lang="es-ES" sz="2400" dirty="0"/>
              <a:t> </a:t>
            </a:r>
          </a:p>
          <a:p>
            <a:r>
              <a:rPr lang="es-ES" sz="2400" dirty="0" err="1"/>
              <a:t>pump</a:t>
            </a:r>
            <a:endParaRPr lang="es-ES" sz="2400" dirty="0"/>
          </a:p>
        </p:txBody>
      </p:sp>
    </p:spTree>
    <p:extLst>
      <p:ext uri="{BB962C8B-B14F-4D97-AF65-F5344CB8AC3E}">
        <p14:creationId xmlns:p14="http://schemas.microsoft.com/office/powerpoint/2010/main" val="970617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12" name="Imagen 11">
            <a:extLst>
              <a:ext uri="{FF2B5EF4-FFF2-40B4-BE49-F238E27FC236}">
                <a16:creationId xmlns:a16="http://schemas.microsoft.com/office/drawing/2014/main" id="{A37C4DA3-E1E1-43BD-A0AF-65BDFCE6DE60}"/>
              </a:ext>
            </a:extLst>
          </p:cNvPr>
          <p:cNvPicPr>
            <a:picLocks noChangeAspect="1"/>
          </p:cNvPicPr>
          <p:nvPr/>
        </p:nvPicPr>
        <p:blipFill rotWithShape="1">
          <a:blip r:embed="rId3"/>
          <a:srcRect l="3580" t="36576" r="72340" b="56648"/>
          <a:stretch/>
        </p:blipFill>
        <p:spPr>
          <a:xfrm>
            <a:off x="689717" y="1306196"/>
            <a:ext cx="3288539" cy="4615495"/>
          </a:xfrm>
          <a:prstGeom prst="rect">
            <a:avLst/>
          </a:prstGeom>
        </p:spPr>
      </p:pic>
      <p:pic>
        <p:nvPicPr>
          <p:cNvPr id="17" name="Imagen 16">
            <a:extLst>
              <a:ext uri="{FF2B5EF4-FFF2-40B4-BE49-F238E27FC236}">
                <a16:creationId xmlns:a16="http://schemas.microsoft.com/office/drawing/2014/main" id="{847F545E-DBFE-4B58-B44B-A7ADF7A7C408}"/>
              </a:ext>
            </a:extLst>
          </p:cNvPr>
          <p:cNvPicPr>
            <a:picLocks noChangeAspect="1"/>
          </p:cNvPicPr>
          <p:nvPr/>
        </p:nvPicPr>
        <p:blipFill rotWithShape="1">
          <a:blip r:embed="rId3"/>
          <a:srcRect l="4151" t="18228" r="85788" b="62913"/>
          <a:stretch/>
        </p:blipFill>
        <p:spPr>
          <a:xfrm>
            <a:off x="791619" y="1594295"/>
            <a:ext cx="1806199" cy="1716652"/>
          </a:xfrm>
          <a:prstGeom prst="rect">
            <a:avLst/>
          </a:prstGeom>
        </p:spPr>
      </p:pic>
      <p:pic>
        <p:nvPicPr>
          <p:cNvPr id="20" name="Picture 4" descr="Moon PNG Transparent Images Free Download - Pngfre">
            <a:extLst>
              <a:ext uri="{FF2B5EF4-FFF2-40B4-BE49-F238E27FC236}">
                <a16:creationId xmlns:a16="http://schemas.microsoft.com/office/drawing/2014/main" id="{1089CF8A-3F87-4FAC-90AD-DEE316EC63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12710" y="2484335"/>
            <a:ext cx="897073" cy="897073"/>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E26EEDF4-5271-4B5C-8D3F-393B881ACED6}"/>
              </a:ext>
            </a:extLst>
          </p:cNvPr>
          <p:cNvPicPr>
            <a:picLocks noChangeAspect="1"/>
          </p:cNvPicPr>
          <p:nvPr/>
        </p:nvPicPr>
        <p:blipFill rotWithShape="1">
          <a:blip r:embed="rId3"/>
          <a:srcRect l="3580" t="36576" r="72340" b="56648"/>
          <a:stretch/>
        </p:blipFill>
        <p:spPr>
          <a:xfrm>
            <a:off x="811606" y="1585056"/>
            <a:ext cx="3361774" cy="4387656"/>
          </a:xfrm>
          <a:prstGeom prst="rect">
            <a:avLst/>
          </a:prstGeom>
        </p:spPr>
      </p:pic>
      <p:pic>
        <p:nvPicPr>
          <p:cNvPr id="22" name="Picture 2" descr="Sun Icon Transparent PNGs for Free Download">
            <a:extLst>
              <a:ext uri="{FF2B5EF4-FFF2-40B4-BE49-F238E27FC236}">
                <a16:creationId xmlns:a16="http://schemas.microsoft.com/office/drawing/2014/main" id="{75D2D156-1B06-450B-AC76-E426CDF52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638" y="2139489"/>
            <a:ext cx="1691921" cy="10259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Moon PNG Transparent Images Free Download - Pngfre">
            <a:extLst>
              <a:ext uri="{FF2B5EF4-FFF2-40B4-BE49-F238E27FC236}">
                <a16:creationId xmlns:a16="http://schemas.microsoft.com/office/drawing/2014/main" id="{662ED576-C445-4540-9264-CCB2F468C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55186" y="2579692"/>
            <a:ext cx="768688" cy="768688"/>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a:extLst>
              <a:ext uri="{FF2B5EF4-FFF2-40B4-BE49-F238E27FC236}">
                <a16:creationId xmlns:a16="http://schemas.microsoft.com/office/drawing/2014/main" id="{64AA5522-F2A5-4597-82C5-43FAC7A9EF78}"/>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AE8E8005-869D-48C2-ACD6-12DDEC3EE0D1}"/>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15" name="Imagen 14">
            <a:extLst>
              <a:ext uri="{FF2B5EF4-FFF2-40B4-BE49-F238E27FC236}">
                <a16:creationId xmlns:a16="http://schemas.microsoft.com/office/drawing/2014/main" id="{48B08E68-F210-4181-A670-6AD293737A76}"/>
              </a:ext>
            </a:extLst>
          </p:cNvPr>
          <p:cNvPicPr>
            <a:picLocks noChangeAspect="1"/>
          </p:cNvPicPr>
          <p:nvPr/>
        </p:nvPicPr>
        <p:blipFill rotWithShape="1">
          <a:blip r:embed="rId3"/>
          <a:srcRect l="13918" t="22809" r="69003" b="62413"/>
          <a:stretch/>
        </p:blipFill>
        <p:spPr>
          <a:xfrm>
            <a:off x="2411011" y="3953956"/>
            <a:ext cx="1634542" cy="915134"/>
          </a:xfrm>
          <a:prstGeom prst="rect">
            <a:avLst/>
          </a:prstGeom>
        </p:spPr>
      </p:pic>
      <p:pic>
        <p:nvPicPr>
          <p:cNvPr id="16" name="Imagen 15">
            <a:extLst>
              <a:ext uri="{FF2B5EF4-FFF2-40B4-BE49-F238E27FC236}">
                <a16:creationId xmlns:a16="http://schemas.microsoft.com/office/drawing/2014/main" id="{6499E4C4-6616-4161-B1AF-6961C61C9A97}"/>
              </a:ext>
            </a:extLst>
          </p:cNvPr>
          <p:cNvPicPr>
            <a:picLocks noChangeAspect="1"/>
          </p:cNvPicPr>
          <p:nvPr/>
        </p:nvPicPr>
        <p:blipFill rotWithShape="1">
          <a:blip r:embed="rId3"/>
          <a:srcRect l="13427" t="68786" r="67629" b="12356"/>
          <a:stretch/>
        </p:blipFill>
        <p:spPr>
          <a:xfrm>
            <a:off x="2305762" y="2626679"/>
            <a:ext cx="1813026" cy="915134"/>
          </a:xfrm>
          <a:prstGeom prst="rect">
            <a:avLst/>
          </a:prstGeom>
        </p:spPr>
      </p:pic>
      <p:pic>
        <p:nvPicPr>
          <p:cNvPr id="18" name="Imagen 17">
            <a:extLst>
              <a:ext uri="{FF2B5EF4-FFF2-40B4-BE49-F238E27FC236}">
                <a16:creationId xmlns:a16="http://schemas.microsoft.com/office/drawing/2014/main" id="{30C2FAFD-C49A-4A1D-840E-DCA49F5CB1E4}"/>
              </a:ext>
            </a:extLst>
          </p:cNvPr>
          <p:cNvPicPr>
            <a:picLocks noChangeAspect="1"/>
          </p:cNvPicPr>
          <p:nvPr/>
        </p:nvPicPr>
        <p:blipFill>
          <a:blip r:embed="rId6"/>
          <a:stretch>
            <a:fillRect/>
          </a:stretch>
        </p:blipFill>
        <p:spPr>
          <a:xfrm>
            <a:off x="866772" y="3430788"/>
            <a:ext cx="1498333" cy="1573519"/>
          </a:xfrm>
          <a:prstGeom prst="rect">
            <a:avLst/>
          </a:prstGeom>
        </p:spPr>
      </p:pic>
      <p:cxnSp>
        <p:nvCxnSpPr>
          <p:cNvPr id="13" name="Conector recto de flecha 12">
            <a:extLst>
              <a:ext uri="{FF2B5EF4-FFF2-40B4-BE49-F238E27FC236}">
                <a16:creationId xmlns:a16="http://schemas.microsoft.com/office/drawing/2014/main" id="{B73143F5-E4F0-42F9-AFA7-DCC00ECA61CB}"/>
              </a:ext>
            </a:extLst>
          </p:cNvPr>
          <p:cNvCxnSpPr>
            <a:cxnSpLocks/>
          </p:cNvCxnSpPr>
          <p:nvPr/>
        </p:nvCxnSpPr>
        <p:spPr>
          <a:xfrm>
            <a:off x="4228546" y="3580916"/>
            <a:ext cx="1027118"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25" name="Imagen 24">
            <a:extLst>
              <a:ext uri="{FF2B5EF4-FFF2-40B4-BE49-F238E27FC236}">
                <a16:creationId xmlns:a16="http://schemas.microsoft.com/office/drawing/2014/main" id="{CC87AC89-0775-46F1-9786-71E6BDA8B4CC}"/>
              </a:ext>
            </a:extLst>
          </p:cNvPr>
          <p:cNvPicPr>
            <a:picLocks noChangeAspect="1"/>
          </p:cNvPicPr>
          <p:nvPr/>
        </p:nvPicPr>
        <p:blipFill>
          <a:blip r:embed="rId7"/>
          <a:stretch>
            <a:fillRect/>
          </a:stretch>
        </p:blipFill>
        <p:spPr>
          <a:xfrm>
            <a:off x="5310830" y="1730629"/>
            <a:ext cx="4763672" cy="3622367"/>
          </a:xfrm>
          <a:prstGeom prst="rect">
            <a:avLst/>
          </a:prstGeom>
        </p:spPr>
      </p:pic>
      <p:sp>
        <p:nvSpPr>
          <p:cNvPr id="26" name="CuadroTexto 25">
            <a:extLst>
              <a:ext uri="{FF2B5EF4-FFF2-40B4-BE49-F238E27FC236}">
                <a16:creationId xmlns:a16="http://schemas.microsoft.com/office/drawing/2014/main" id="{192E1DFB-C2A9-4836-97BC-151CA8E5D6FA}"/>
              </a:ext>
            </a:extLst>
          </p:cNvPr>
          <p:cNvSpPr txBox="1"/>
          <p:nvPr/>
        </p:nvSpPr>
        <p:spPr>
          <a:xfrm>
            <a:off x="5594304" y="5463558"/>
            <a:ext cx="3346255" cy="923330"/>
          </a:xfrm>
          <a:prstGeom prst="rect">
            <a:avLst/>
          </a:prstGeom>
          <a:noFill/>
        </p:spPr>
        <p:txBody>
          <a:bodyPr wrap="square" rtlCol="0">
            <a:spAutoFit/>
          </a:bodyPr>
          <a:lstStyle/>
          <a:p>
            <a:r>
              <a:rPr lang="es-ES" dirty="0" err="1"/>
              <a:t>Endogenous</a:t>
            </a:r>
            <a:r>
              <a:rPr lang="es-ES" dirty="0"/>
              <a:t> molecular </a:t>
            </a:r>
            <a:r>
              <a:rPr lang="es-ES" dirty="0" err="1"/>
              <a:t>systems</a:t>
            </a:r>
            <a:r>
              <a:rPr lang="es-ES" dirty="0"/>
              <a:t> </a:t>
            </a:r>
          </a:p>
          <a:p>
            <a:r>
              <a:rPr lang="es-ES" dirty="0" err="1"/>
              <a:t>allow</a:t>
            </a:r>
            <a:r>
              <a:rPr lang="es-ES" dirty="0"/>
              <a:t> </a:t>
            </a:r>
            <a:r>
              <a:rPr lang="es-ES" dirty="0" err="1"/>
              <a:t>erathlings</a:t>
            </a:r>
            <a:r>
              <a:rPr lang="es-ES" dirty="0"/>
              <a:t> </a:t>
            </a:r>
            <a:r>
              <a:rPr lang="es-ES" dirty="0" err="1"/>
              <a:t>to</a:t>
            </a:r>
            <a:r>
              <a:rPr lang="es-ES" dirty="0"/>
              <a:t> </a:t>
            </a:r>
            <a:r>
              <a:rPr lang="es-ES" b="1" dirty="0" err="1"/>
              <a:t>anticipate</a:t>
            </a:r>
            <a:r>
              <a:rPr lang="es-ES" b="1" dirty="0"/>
              <a:t> </a:t>
            </a:r>
            <a:r>
              <a:rPr lang="es-ES" b="1" dirty="0" err="1"/>
              <a:t>cyclic</a:t>
            </a:r>
            <a:r>
              <a:rPr lang="es-ES" b="1" dirty="0"/>
              <a:t> </a:t>
            </a:r>
            <a:r>
              <a:rPr lang="es-ES" b="1" dirty="0" err="1"/>
              <a:t>changes</a:t>
            </a:r>
            <a:endParaRPr lang="es-ES" b="1" dirty="0"/>
          </a:p>
        </p:txBody>
      </p:sp>
      <p:pic>
        <p:nvPicPr>
          <p:cNvPr id="28" name="Imagen 27">
            <a:extLst>
              <a:ext uri="{FF2B5EF4-FFF2-40B4-BE49-F238E27FC236}">
                <a16:creationId xmlns:a16="http://schemas.microsoft.com/office/drawing/2014/main" id="{71BE8394-0291-4C03-BC15-DE7921BD8B35}"/>
              </a:ext>
            </a:extLst>
          </p:cNvPr>
          <p:cNvPicPr>
            <a:picLocks noChangeAspect="1"/>
          </p:cNvPicPr>
          <p:nvPr/>
        </p:nvPicPr>
        <p:blipFill rotWithShape="1">
          <a:blip r:embed="rId3"/>
          <a:srcRect l="3580" t="36576" r="72340" b="56648"/>
          <a:stretch/>
        </p:blipFill>
        <p:spPr>
          <a:xfrm>
            <a:off x="842117" y="1458596"/>
            <a:ext cx="3288539" cy="4615495"/>
          </a:xfrm>
          <a:prstGeom prst="rect">
            <a:avLst/>
          </a:prstGeom>
        </p:spPr>
      </p:pic>
      <p:pic>
        <p:nvPicPr>
          <p:cNvPr id="29" name="Imagen 28">
            <a:extLst>
              <a:ext uri="{FF2B5EF4-FFF2-40B4-BE49-F238E27FC236}">
                <a16:creationId xmlns:a16="http://schemas.microsoft.com/office/drawing/2014/main" id="{B111E136-CB7F-40A2-A921-81FEBEB40513}"/>
              </a:ext>
            </a:extLst>
          </p:cNvPr>
          <p:cNvPicPr>
            <a:picLocks noChangeAspect="1"/>
          </p:cNvPicPr>
          <p:nvPr/>
        </p:nvPicPr>
        <p:blipFill rotWithShape="1">
          <a:blip r:embed="rId3"/>
          <a:srcRect l="4151" t="18228" r="85788" b="62913"/>
          <a:stretch/>
        </p:blipFill>
        <p:spPr>
          <a:xfrm>
            <a:off x="944019" y="1746695"/>
            <a:ext cx="1806199" cy="1716652"/>
          </a:xfrm>
          <a:prstGeom prst="rect">
            <a:avLst/>
          </a:prstGeom>
        </p:spPr>
      </p:pic>
      <p:pic>
        <p:nvPicPr>
          <p:cNvPr id="30" name="Imagen 29">
            <a:extLst>
              <a:ext uri="{FF2B5EF4-FFF2-40B4-BE49-F238E27FC236}">
                <a16:creationId xmlns:a16="http://schemas.microsoft.com/office/drawing/2014/main" id="{4633B689-335E-44E0-976C-0E8F22CE53C7}"/>
              </a:ext>
            </a:extLst>
          </p:cNvPr>
          <p:cNvPicPr>
            <a:picLocks noChangeAspect="1"/>
          </p:cNvPicPr>
          <p:nvPr/>
        </p:nvPicPr>
        <p:blipFill rotWithShape="1">
          <a:blip r:embed="rId3"/>
          <a:srcRect l="3580" t="36576" r="72340" b="56648"/>
          <a:stretch/>
        </p:blipFill>
        <p:spPr>
          <a:xfrm>
            <a:off x="964006" y="1737456"/>
            <a:ext cx="3361774" cy="4387656"/>
          </a:xfrm>
          <a:prstGeom prst="rect">
            <a:avLst/>
          </a:prstGeom>
        </p:spPr>
      </p:pic>
      <p:pic>
        <p:nvPicPr>
          <p:cNvPr id="31" name="Picture 4" descr="Moon PNG Transparent Images Free Download - Pngfre">
            <a:extLst>
              <a:ext uri="{FF2B5EF4-FFF2-40B4-BE49-F238E27FC236}">
                <a16:creationId xmlns:a16="http://schemas.microsoft.com/office/drawing/2014/main" id="{34386E53-F3F2-44B7-A9ED-8D690D83F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565110" y="2636735"/>
            <a:ext cx="897073" cy="897073"/>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n 31">
            <a:extLst>
              <a:ext uri="{FF2B5EF4-FFF2-40B4-BE49-F238E27FC236}">
                <a16:creationId xmlns:a16="http://schemas.microsoft.com/office/drawing/2014/main" id="{056775AE-0D3D-4F8C-A09D-469C9104144B}"/>
              </a:ext>
            </a:extLst>
          </p:cNvPr>
          <p:cNvPicPr>
            <a:picLocks noChangeAspect="1"/>
          </p:cNvPicPr>
          <p:nvPr/>
        </p:nvPicPr>
        <p:blipFill rotWithShape="1">
          <a:blip r:embed="rId8"/>
          <a:srcRect t="5234" r="46863" b="7649"/>
          <a:stretch/>
        </p:blipFill>
        <p:spPr>
          <a:xfrm>
            <a:off x="631348" y="848194"/>
            <a:ext cx="3808300" cy="5466952"/>
          </a:xfrm>
          <a:prstGeom prst="rect">
            <a:avLst/>
          </a:prstGeom>
        </p:spPr>
      </p:pic>
      <p:pic>
        <p:nvPicPr>
          <p:cNvPr id="33" name="Picture 2" descr="Sun Icon Transparent PNGs for Free Download">
            <a:extLst>
              <a:ext uri="{FF2B5EF4-FFF2-40B4-BE49-F238E27FC236}">
                <a16:creationId xmlns:a16="http://schemas.microsoft.com/office/drawing/2014/main" id="{1A36475A-5543-4AC2-81C9-E186A1BC8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038" y="2291889"/>
            <a:ext cx="1691921" cy="102598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oon PNG Transparent Images Free Download - Pngfre">
            <a:extLst>
              <a:ext uri="{FF2B5EF4-FFF2-40B4-BE49-F238E27FC236}">
                <a16:creationId xmlns:a16="http://schemas.microsoft.com/office/drawing/2014/main" id="{BCA42FB4-C38E-422A-8FE7-9785F2F7D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07586" y="2732092"/>
            <a:ext cx="768688" cy="768688"/>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n 34">
            <a:extLst>
              <a:ext uri="{FF2B5EF4-FFF2-40B4-BE49-F238E27FC236}">
                <a16:creationId xmlns:a16="http://schemas.microsoft.com/office/drawing/2014/main" id="{F02729A2-C909-4794-84A9-BB391B9262EC}"/>
              </a:ext>
            </a:extLst>
          </p:cNvPr>
          <p:cNvPicPr>
            <a:picLocks noChangeAspect="1"/>
          </p:cNvPicPr>
          <p:nvPr/>
        </p:nvPicPr>
        <p:blipFill rotWithShape="1">
          <a:blip r:embed="rId3"/>
          <a:srcRect l="13918" t="22809" r="69003" b="62413"/>
          <a:stretch/>
        </p:blipFill>
        <p:spPr>
          <a:xfrm>
            <a:off x="2563411" y="4106356"/>
            <a:ext cx="1634542" cy="915134"/>
          </a:xfrm>
          <a:prstGeom prst="rect">
            <a:avLst/>
          </a:prstGeom>
        </p:spPr>
      </p:pic>
      <p:pic>
        <p:nvPicPr>
          <p:cNvPr id="36" name="Imagen 35">
            <a:extLst>
              <a:ext uri="{FF2B5EF4-FFF2-40B4-BE49-F238E27FC236}">
                <a16:creationId xmlns:a16="http://schemas.microsoft.com/office/drawing/2014/main" id="{A38C0EF7-0FB7-410D-9302-294F47D34A14}"/>
              </a:ext>
            </a:extLst>
          </p:cNvPr>
          <p:cNvPicPr>
            <a:picLocks noChangeAspect="1"/>
          </p:cNvPicPr>
          <p:nvPr/>
        </p:nvPicPr>
        <p:blipFill rotWithShape="1">
          <a:blip r:embed="rId3"/>
          <a:srcRect l="13427" t="68786" r="67629" b="12356"/>
          <a:stretch/>
        </p:blipFill>
        <p:spPr>
          <a:xfrm>
            <a:off x="2458162" y="2779079"/>
            <a:ext cx="1813026" cy="915134"/>
          </a:xfrm>
          <a:prstGeom prst="rect">
            <a:avLst/>
          </a:prstGeom>
        </p:spPr>
      </p:pic>
      <p:pic>
        <p:nvPicPr>
          <p:cNvPr id="37" name="Imagen 36">
            <a:extLst>
              <a:ext uri="{FF2B5EF4-FFF2-40B4-BE49-F238E27FC236}">
                <a16:creationId xmlns:a16="http://schemas.microsoft.com/office/drawing/2014/main" id="{26BC94EA-996D-4673-B4EE-D0DA8BFA2D4A}"/>
              </a:ext>
            </a:extLst>
          </p:cNvPr>
          <p:cNvPicPr>
            <a:picLocks noChangeAspect="1"/>
          </p:cNvPicPr>
          <p:nvPr/>
        </p:nvPicPr>
        <p:blipFill>
          <a:blip r:embed="rId6"/>
          <a:stretch>
            <a:fillRect/>
          </a:stretch>
        </p:blipFill>
        <p:spPr>
          <a:xfrm>
            <a:off x="1019172" y="3583188"/>
            <a:ext cx="1498333" cy="1573519"/>
          </a:xfrm>
          <a:prstGeom prst="rect">
            <a:avLst/>
          </a:prstGeom>
        </p:spPr>
      </p:pic>
      <p:sp>
        <p:nvSpPr>
          <p:cNvPr id="39" name="CuadroTexto 38">
            <a:extLst>
              <a:ext uri="{FF2B5EF4-FFF2-40B4-BE49-F238E27FC236}">
                <a16:creationId xmlns:a16="http://schemas.microsoft.com/office/drawing/2014/main" id="{39143CFC-82F4-4595-B8F1-3CBAC29ECA13}"/>
              </a:ext>
            </a:extLst>
          </p:cNvPr>
          <p:cNvSpPr txBox="1"/>
          <p:nvPr/>
        </p:nvSpPr>
        <p:spPr>
          <a:xfrm>
            <a:off x="336125" y="6376189"/>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Kuhlman</a:t>
            </a:r>
            <a:r>
              <a:rPr lang="es-ES" sz="2000" b="0" i="0" u="none" strike="noStrike" baseline="0" dirty="0">
                <a:solidFill>
                  <a:srgbClr val="347F70"/>
                </a:solidFill>
                <a:latin typeface="LiberationSerif-Regular"/>
              </a:rPr>
              <a:t> et al., 2018)</a:t>
            </a:r>
            <a:endParaRPr lang="es-ES" sz="2000" dirty="0"/>
          </a:p>
        </p:txBody>
      </p:sp>
    </p:spTree>
    <p:extLst>
      <p:ext uri="{BB962C8B-B14F-4D97-AF65-F5344CB8AC3E}">
        <p14:creationId xmlns:p14="http://schemas.microsoft.com/office/powerpoint/2010/main" val="735006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pic>
        <p:nvPicPr>
          <p:cNvPr id="14" name="Imagen 13">
            <a:extLst>
              <a:ext uri="{FF2B5EF4-FFF2-40B4-BE49-F238E27FC236}">
                <a16:creationId xmlns:a16="http://schemas.microsoft.com/office/drawing/2014/main" id="{4CD1DFD8-EB10-45D7-9577-243896D53801}"/>
              </a:ext>
            </a:extLst>
          </p:cNvPr>
          <p:cNvPicPr>
            <a:picLocks noChangeAspect="1"/>
          </p:cNvPicPr>
          <p:nvPr/>
        </p:nvPicPr>
        <p:blipFill rotWithShape="1">
          <a:blip r:embed="rId3"/>
          <a:srcRect r="78100" b="76485"/>
          <a:stretch/>
        </p:blipFill>
        <p:spPr>
          <a:xfrm>
            <a:off x="4200339" y="2166755"/>
            <a:ext cx="2723123" cy="1719445"/>
          </a:xfrm>
          <a:prstGeom prst="rect">
            <a:avLst/>
          </a:prstGeom>
        </p:spPr>
      </p:pic>
      <p:sp>
        <p:nvSpPr>
          <p:cNvPr id="18" name="Rectángulo 17">
            <a:extLst>
              <a:ext uri="{FF2B5EF4-FFF2-40B4-BE49-F238E27FC236}">
                <a16:creationId xmlns:a16="http://schemas.microsoft.com/office/drawing/2014/main" id="{9C8FD60D-043B-43E4-A85D-5B3570EE50C3}"/>
              </a:ext>
            </a:extLst>
          </p:cNvPr>
          <p:cNvSpPr/>
          <p:nvPr/>
        </p:nvSpPr>
        <p:spPr>
          <a:xfrm>
            <a:off x="4200339" y="1946814"/>
            <a:ext cx="4167435" cy="1049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BA1B4D14-599B-4BA7-9862-CCE8CC3077E9}"/>
              </a:ext>
            </a:extLst>
          </p:cNvPr>
          <p:cNvSpPr/>
          <p:nvPr/>
        </p:nvSpPr>
        <p:spPr>
          <a:xfrm>
            <a:off x="4200339" y="2099214"/>
            <a:ext cx="886012" cy="1183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1" name="Imagen 10">
            <a:extLst>
              <a:ext uri="{FF2B5EF4-FFF2-40B4-BE49-F238E27FC236}">
                <a16:creationId xmlns:a16="http://schemas.microsoft.com/office/drawing/2014/main" id="{557FE2F0-A1B6-4210-8E0C-476C02C3E87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9307" r="16589" b="11600"/>
          <a:stretch/>
        </p:blipFill>
        <p:spPr>
          <a:xfrm>
            <a:off x="383075" y="1886642"/>
            <a:ext cx="3019961" cy="4859754"/>
          </a:xfrm>
          <a:prstGeom prst="rect">
            <a:avLst/>
          </a:prstGeom>
        </p:spPr>
      </p:pic>
      <p:sp>
        <p:nvSpPr>
          <p:cNvPr id="12" name="CuadroTexto 11">
            <a:extLst>
              <a:ext uri="{FF2B5EF4-FFF2-40B4-BE49-F238E27FC236}">
                <a16:creationId xmlns:a16="http://schemas.microsoft.com/office/drawing/2014/main" id="{652E5639-5D9D-4401-B9A7-F36E83B2CF16}"/>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Tree>
    <p:extLst>
      <p:ext uri="{BB962C8B-B14F-4D97-AF65-F5344CB8AC3E}">
        <p14:creationId xmlns:p14="http://schemas.microsoft.com/office/powerpoint/2010/main" val="2903602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pic>
        <p:nvPicPr>
          <p:cNvPr id="14" name="Imagen 13">
            <a:extLst>
              <a:ext uri="{FF2B5EF4-FFF2-40B4-BE49-F238E27FC236}">
                <a16:creationId xmlns:a16="http://schemas.microsoft.com/office/drawing/2014/main" id="{4CD1DFD8-EB10-45D7-9577-243896D53801}"/>
              </a:ext>
            </a:extLst>
          </p:cNvPr>
          <p:cNvPicPr>
            <a:picLocks noChangeAspect="1"/>
          </p:cNvPicPr>
          <p:nvPr/>
        </p:nvPicPr>
        <p:blipFill rotWithShape="1">
          <a:blip r:embed="rId3"/>
          <a:srcRect r="78100" b="76485"/>
          <a:stretch/>
        </p:blipFill>
        <p:spPr>
          <a:xfrm>
            <a:off x="4200339" y="2166755"/>
            <a:ext cx="2723123" cy="1719445"/>
          </a:xfrm>
          <a:prstGeom prst="rect">
            <a:avLst/>
          </a:prstGeom>
        </p:spPr>
      </p:pic>
      <p:sp>
        <p:nvSpPr>
          <p:cNvPr id="18" name="Rectángulo 17">
            <a:extLst>
              <a:ext uri="{FF2B5EF4-FFF2-40B4-BE49-F238E27FC236}">
                <a16:creationId xmlns:a16="http://schemas.microsoft.com/office/drawing/2014/main" id="{9C8FD60D-043B-43E4-A85D-5B3570EE50C3}"/>
              </a:ext>
            </a:extLst>
          </p:cNvPr>
          <p:cNvSpPr/>
          <p:nvPr/>
        </p:nvSpPr>
        <p:spPr>
          <a:xfrm>
            <a:off x="4200339" y="1946814"/>
            <a:ext cx="4167435" cy="1049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BA1B4D14-599B-4BA7-9862-CCE8CC3077E9}"/>
              </a:ext>
            </a:extLst>
          </p:cNvPr>
          <p:cNvSpPr/>
          <p:nvPr/>
        </p:nvSpPr>
        <p:spPr>
          <a:xfrm>
            <a:off x="4200339" y="2099214"/>
            <a:ext cx="886012" cy="1183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cxnSp>
        <p:nvCxnSpPr>
          <p:cNvPr id="3" name="Conector recto de flecha 2">
            <a:extLst>
              <a:ext uri="{FF2B5EF4-FFF2-40B4-BE49-F238E27FC236}">
                <a16:creationId xmlns:a16="http://schemas.microsoft.com/office/drawing/2014/main" id="{F183A822-1E62-470E-B891-BD708E71D666}"/>
              </a:ext>
            </a:extLst>
          </p:cNvPr>
          <p:cNvCxnSpPr>
            <a:cxnSpLocks/>
          </p:cNvCxnSpPr>
          <p:nvPr/>
        </p:nvCxnSpPr>
        <p:spPr>
          <a:xfrm>
            <a:off x="5534025" y="2305050"/>
            <a:ext cx="0" cy="466725"/>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1727F4F5-318A-4FF6-8BD6-D44CB2CE52A2}"/>
              </a:ext>
            </a:extLst>
          </p:cNvPr>
          <p:cNvCxnSpPr>
            <a:cxnSpLocks/>
          </p:cNvCxnSpPr>
          <p:nvPr/>
        </p:nvCxnSpPr>
        <p:spPr>
          <a:xfrm flipH="1">
            <a:off x="5153026" y="2900951"/>
            <a:ext cx="1238249" cy="0"/>
          </a:xfrm>
          <a:prstGeom prst="straightConnector1">
            <a:avLst/>
          </a:prstGeom>
          <a:ln w="571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398ADFF6-124D-464C-A4A6-DB654D106DF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9307" r="16589" b="11600"/>
          <a:stretch/>
        </p:blipFill>
        <p:spPr>
          <a:xfrm>
            <a:off x="383075" y="1886642"/>
            <a:ext cx="3019961" cy="4859754"/>
          </a:xfrm>
          <a:prstGeom prst="rect">
            <a:avLst/>
          </a:prstGeom>
        </p:spPr>
      </p:pic>
      <p:sp>
        <p:nvSpPr>
          <p:cNvPr id="20" name="CuadroTexto 19">
            <a:extLst>
              <a:ext uri="{FF2B5EF4-FFF2-40B4-BE49-F238E27FC236}">
                <a16:creationId xmlns:a16="http://schemas.microsoft.com/office/drawing/2014/main" id="{ADB9A6B6-570C-4FAB-816B-A7F9900B237B}"/>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Tree>
    <p:extLst>
      <p:ext uri="{BB962C8B-B14F-4D97-AF65-F5344CB8AC3E}">
        <p14:creationId xmlns:p14="http://schemas.microsoft.com/office/powerpoint/2010/main" val="35956414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pic>
        <p:nvPicPr>
          <p:cNvPr id="14" name="Imagen 13">
            <a:extLst>
              <a:ext uri="{FF2B5EF4-FFF2-40B4-BE49-F238E27FC236}">
                <a16:creationId xmlns:a16="http://schemas.microsoft.com/office/drawing/2014/main" id="{4CD1DFD8-EB10-45D7-9577-243896D53801}"/>
              </a:ext>
            </a:extLst>
          </p:cNvPr>
          <p:cNvPicPr>
            <a:picLocks noChangeAspect="1"/>
          </p:cNvPicPr>
          <p:nvPr/>
        </p:nvPicPr>
        <p:blipFill rotWithShape="1">
          <a:blip r:embed="rId3"/>
          <a:srcRect r="78100" b="76485"/>
          <a:stretch/>
        </p:blipFill>
        <p:spPr>
          <a:xfrm>
            <a:off x="4200339" y="2166755"/>
            <a:ext cx="2723123" cy="1719445"/>
          </a:xfrm>
          <a:prstGeom prst="rect">
            <a:avLst/>
          </a:prstGeom>
        </p:spPr>
      </p:pic>
      <p:sp>
        <p:nvSpPr>
          <p:cNvPr id="18" name="Rectángulo 17">
            <a:extLst>
              <a:ext uri="{FF2B5EF4-FFF2-40B4-BE49-F238E27FC236}">
                <a16:creationId xmlns:a16="http://schemas.microsoft.com/office/drawing/2014/main" id="{9C8FD60D-043B-43E4-A85D-5B3570EE50C3}"/>
              </a:ext>
            </a:extLst>
          </p:cNvPr>
          <p:cNvSpPr/>
          <p:nvPr/>
        </p:nvSpPr>
        <p:spPr>
          <a:xfrm>
            <a:off x="4200339" y="1946814"/>
            <a:ext cx="4167435" cy="1049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BA1B4D14-599B-4BA7-9862-CCE8CC3077E9}"/>
              </a:ext>
            </a:extLst>
          </p:cNvPr>
          <p:cNvSpPr/>
          <p:nvPr/>
        </p:nvSpPr>
        <p:spPr>
          <a:xfrm>
            <a:off x="4200339" y="2099214"/>
            <a:ext cx="886012" cy="1183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cxnSp>
        <p:nvCxnSpPr>
          <p:cNvPr id="3" name="Conector recto de flecha 2">
            <a:extLst>
              <a:ext uri="{FF2B5EF4-FFF2-40B4-BE49-F238E27FC236}">
                <a16:creationId xmlns:a16="http://schemas.microsoft.com/office/drawing/2014/main" id="{F183A822-1E62-470E-B891-BD708E71D666}"/>
              </a:ext>
            </a:extLst>
          </p:cNvPr>
          <p:cNvCxnSpPr>
            <a:cxnSpLocks/>
          </p:cNvCxnSpPr>
          <p:nvPr/>
        </p:nvCxnSpPr>
        <p:spPr>
          <a:xfrm>
            <a:off x="5534025" y="2305050"/>
            <a:ext cx="0" cy="466725"/>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48B90FE8-25FF-4A46-A2D6-190E917DBA4E}"/>
              </a:ext>
            </a:extLst>
          </p:cNvPr>
          <p:cNvCxnSpPr>
            <a:cxnSpLocks/>
          </p:cNvCxnSpPr>
          <p:nvPr/>
        </p:nvCxnSpPr>
        <p:spPr>
          <a:xfrm>
            <a:off x="6629400" y="2305050"/>
            <a:ext cx="0" cy="4667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1727F4F5-318A-4FF6-8BD6-D44CB2CE52A2}"/>
              </a:ext>
            </a:extLst>
          </p:cNvPr>
          <p:cNvCxnSpPr>
            <a:cxnSpLocks/>
          </p:cNvCxnSpPr>
          <p:nvPr/>
        </p:nvCxnSpPr>
        <p:spPr>
          <a:xfrm flipH="1">
            <a:off x="5153026" y="2900951"/>
            <a:ext cx="1238249" cy="0"/>
          </a:xfrm>
          <a:prstGeom prst="straightConnector1">
            <a:avLst/>
          </a:prstGeom>
          <a:ln w="571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9AC126A9-4592-4DC4-95A7-FB10381F6AB4}"/>
              </a:ext>
            </a:extLst>
          </p:cNvPr>
          <p:cNvCxnSpPr>
            <a:cxnSpLocks/>
          </p:cNvCxnSpPr>
          <p:nvPr/>
        </p:nvCxnSpPr>
        <p:spPr>
          <a:xfrm flipH="1">
            <a:off x="6391276" y="2900951"/>
            <a:ext cx="532186" cy="0"/>
          </a:xfrm>
          <a:prstGeom prst="straightConnector1">
            <a:avLst/>
          </a:prstGeom>
          <a:ln w="5715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824CE047-0A8D-4F20-A5A4-EBFFA7E950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9307" r="16589" b="11600"/>
          <a:stretch/>
        </p:blipFill>
        <p:spPr>
          <a:xfrm>
            <a:off x="383075" y="1886642"/>
            <a:ext cx="3019961" cy="4859754"/>
          </a:xfrm>
          <a:prstGeom prst="rect">
            <a:avLst/>
          </a:prstGeom>
        </p:spPr>
      </p:pic>
      <p:sp>
        <p:nvSpPr>
          <p:cNvPr id="24" name="CuadroTexto 23">
            <a:extLst>
              <a:ext uri="{FF2B5EF4-FFF2-40B4-BE49-F238E27FC236}">
                <a16:creationId xmlns:a16="http://schemas.microsoft.com/office/drawing/2014/main" id="{3387EDA4-7369-41CB-B421-2DF6EEE1C627}"/>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Tree>
    <p:extLst>
      <p:ext uri="{BB962C8B-B14F-4D97-AF65-F5344CB8AC3E}">
        <p14:creationId xmlns:p14="http://schemas.microsoft.com/office/powerpoint/2010/main" val="14132613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pic>
        <p:nvPicPr>
          <p:cNvPr id="14" name="Imagen 13">
            <a:extLst>
              <a:ext uri="{FF2B5EF4-FFF2-40B4-BE49-F238E27FC236}">
                <a16:creationId xmlns:a16="http://schemas.microsoft.com/office/drawing/2014/main" id="{4CD1DFD8-EB10-45D7-9577-243896D53801}"/>
              </a:ext>
            </a:extLst>
          </p:cNvPr>
          <p:cNvPicPr>
            <a:picLocks noChangeAspect="1"/>
          </p:cNvPicPr>
          <p:nvPr/>
        </p:nvPicPr>
        <p:blipFill rotWithShape="1">
          <a:blip r:embed="rId3"/>
          <a:srcRect r="78100" b="76485"/>
          <a:stretch/>
        </p:blipFill>
        <p:spPr>
          <a:xfrm>
            <a:off x="4200339" y="2166755"/>
            <a:ext cx="2723123" cy="1719445"/>
          </a:xfrm>
          <a:prstGeom prst="rect">
            <a:avLst/>
          </a:prstGeom>
        </p:spPr>
      </p:pic>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2" name="Imagen 11">
            <a:extLst>
              <a:ext uri="{FF2B5EF4-FFF2-40B4-BE49-F238E27FC236}">
                <a16:creationId xmlns:a16="http://schemas.microsoft.com/office/drawing/2014/main" id="{29CF505B-C7DB-44D0-BA77-C3F7957F2F34}"/>
              </a:ext>
            </a:extLst>
          </p:cNvPr>
          <p:cNvPicPr>
            <a:picLocks noChangeAspect="1"/>
          </p:cNvPicPr>
          <p:nvPr/>
        </p:nvPicPr>
        <p:blipFill rotWithShape="1">
          <a:blip r:embed="rId3"/>
          <a:srcRect t="76189" r="78490"/>
          <a:stretch/>
        </p:blipFill>
        <p:spPr>
          <a:xfrm>
            <a:off x="4162239" y="4367486"/>
            <a:ext cx="2761223" cy="1797401"/>
          </a:xfrm>
          <a:prstGeom prst="rect">
            <a:avLst/>
          </a:prstGeom>
        </p:spPr>
      </p:pic>
      <p:pic>
        <p:nvPicPr>
          <p:cNvPr id="11" name="Imagen 10">
            <a:extLst>
              <a:ext uri="{FF2B5EF4-FFF2-40B4-BE49-F238E27FC236}">
                <a16:creationId xmlns:a16="http://schemas.microsoft.com/office/drawing/2014/main" id="{ACC15FC8-87C9-4EAF-90C7-C5D2079AA300}"/>
              </a:ext>
            </a:extLst>
          </p:cNvPr>
          <p:cNvPicPr>
            <a:picLocks noChangeAspect="1"/>
          </p:cNvPicPr>
          <p:nvPr/>
        </p:nvPicPr>
        <p:blipFill rotWithShape="1">
          <a:blip r:embed="rId3"/>
          <a:srcRect r="78100" b="76485"/>
          <a:stretch/>
        </p:blipFill>
        <p:spPr>
          <a:xfrm>
            <a:off x="4200339" y="2166755"/>
            <a:ext cx="2723123" cy="1719445"/>
          </a:xfrm>
          <a:prstGeom prst="rect">
            <a:avLst/>
          </a:prstGeom>
        </p:spPr>
      </p:pic>
      <p:sp>
        <p:nvSpPr>
          <p:cNvPr id="18" name="Rectángulo 17">
            <a:extLst>
              <a:ext uri="{FF2B5EF4-FFF2-40B4-BE49-F238E27FC236}">
                <a16:creationId xmlns:a16="http://schemas.microsoft.com/office/drawing/2014/main" id="{2DEA1B7D-4BA0-4716-8F26-E3B9BA96FC36}"/>
              </a:ext>
            </a:extLst>
          </p:cNvPr>
          <p:cNvSpPr/>
          <p:nvPr/>
        </p:nvSpPr>
        <p:spPr>
          <a:xfrm>
            <a:off x="4200339" y="1946814"/>
            <a:ext cx="4167435" cy="1049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CEBBD234-08DD-4F5F-BCBE-5E2D211C0DA2}"/>
              </a:ext>
            </a:extLst>
          </p:cNvPr>
          <p:cNvSpPr/>
          <p:nvPr/>
        </p:nvSpPr>
        <p:spPr>
          <a:xfrm>
            <a:off x="4200339" y="2099214"/>
            <a:ext cx="886012" cy="1183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303FDE65-AF99-49C5-B287-2D4F373AC2FD}"/>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cxnSp>
        <p:nvCxnSpPr>
          <p:cNvPr id="21" name="Conector recto de flecha 20">
            <a:extLst>
              <a:ext uri="{FF2B5EF4-FFF2-40B4-BE49-F238E27FC236}">
                <a16:creationId xmlns:a16="http://schemas.microsoft.com/office/drawing/2014/main" id="{45790E23-17D9-47FF-857E-2418BDF41108}"/>
              </a:ext>
            </a:extLst>
          </p:cNvPr>
          <p:cNvCxnSpPr>
            <a:cxnSpLocks/>
          </p:cNvCxnSpPr>
          <p:nvPr/>
        </p:nvCxnSpPr>
        <p:spPr>
          <a:xfrm>
            <a:off x="5534025" y="2305050"/>
            <a:ext cx="0" cy="466725"/>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A16E3B1-810A-48C8-910A-126AF64EAC8D}"/>
              </a:ext>
            </a:extLst>
          </p:cNvPr>
          <p:cNvCxnSpPr>
            <a:cxnSpLocks/>
          </p:cNvCxnSpPr>
          <p:nvPr/>
        </p:nvCxnSpPr>
        <p:spPr>
          <a:xfrm>
            <a:off x="6629400" y="2305050"/>
            <a:ext cx="0" cy="4667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59CCB99-7192-4221-9A47-6F2167D0FD5C}"/>
              </a:ext>
            </a:extLst>
          </p:cNvPr>
          <p:cNvCxnSpPr>
            <a:cxnSpLocks/>
          </p:cNvCxnSpPr>
          <p:nvPr/>
        </p:nvCxnSpPr>
        <p:spPr>
          <a:xfrm flipH="1">
            <a:off x="5153026" y="2900951"/>
            <a:ext cx="1238249" cy="0"/>
          </a:xfrm>
          <a:prstGeom prst="straightConnector1">
            <a:avLst/>
          </a:prstGeom>
          <a:ln w="571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2E5D2D7A-B8F9-4125-B8A9-2A1AE69F304C}"/>
              </a:ext>
            </a:extLst>
          </p:cNvPr>
          <p:cNvCxnSpPr>
            <a:cxnSpLocks/>
          </p:cNvCxnSpPr>
          <p:nvPr/>
        </p:nvCxnSpPr>
        <p:spPr>
          <a:xfrm flipH="1">
            <a:off x="6391276" y="2900951"/>
            <a:ext cx="532186" cy="0"/>
          </a:xfrm>
          <a:prstGeom prst="straightConnector1">
            <a:avLst/>
          </a:prstGeom>
          <a:ln w="5715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86A972B3-72EA-4A4C-8B31-F5DC680FA345}"/>
              </a:ext>
            </a:extLst>
          </p:cNvPr>
          <p:cNvSpPr/>
          <p:nvPr/>
        </p:nvSpPr>
        <p:spPr>
          <a:xfrm>
            <a:off x="4162239" y="4148442"/>
            <a:ext cx="4167435" cy="1049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5DB9F3D4-9D8C-4953-8343-F8B81554DBE6}"/>
              </a:ext>
            </a:extLst>
          </p:cNvPr>
          <p:cNvSpPr/>
          <p:nvPr/>
        </p:nvSpPr>
        <p:spPr>
          <a:xfrm>
            <a:off x="4162239" y="4300842"/>
            <a:ext cx="886012" cy="1183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A4E1F11C-A9BF-486A-9903-A76A06A90083}"/>
              </a:ext>
            </a:extLst>
          </p:cNvPr>
          <p:cNvSpPr txBox="1"/>
          <p:nvPr/>
        </p:nvSpPr>
        <p:spPr>
          <a:xfrm>
            <a:off x="5019666" y="392433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pic>
        <p:nvPicPr>
          <p:cNvPr id="25" name="Imagen 24">
            <a:extLst>
              <a:ext uri="{FF2B5EF4-FFF2-40B4-BE49-F238E27FC236}">
                <a16:creationId xmlns:a16="http://schemas.microsoft.com/office/drawing/2014/main" id="{ED18726D-280A-49AA-A4AB-CDDDBD4FC47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9307" r="16589" b="11600"/>
          <a:stretch/>
        </p:blipFill>
        <p:spPr>
          <a:xfrm>
            <a:off x="383075" y="1886642"/>
            <a:ext cx="3019961" cy="4859754"/>
          </a:xfrm>
          <a:prstGeom prst="rect">
            <a:avLst/>
          </a:prstGeom>
        </p:spPr>
      </p:pic>
      <p:sp>
        <p:nvSpPr>
          <p:cNvPr id="26" name="CuadroTexto 25">
            <a:extLst>
              <a:ext uri="{FF2B5EF4-FFF2-40B4-BE49-F238E27FC236}">
                <a16:creationId xmlns:a16="http://schemas.microsoft.com/office/drawing/2014/main" id="{CED8C685-E30C-4F01-BCDA-C00DAC89FF2A}"/>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Tree>
    <p:extLst>
      <p:ext uri="{BB962C8B-B14F-4D97-AF65-F5344CB8AC3E}">
        <p14:creationId xmlns:p14="http://schemas.microsoft.com/office/powerpoint/2010/main" val="3716870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pic>
        <p:nvPicPr>
          <p:cNvPr id="14" name="Imagen 13">
            <a:extLst>
              <a:ext uri="{FF2B5EF4-FFF2-40B4-BE49-F238E27FC236}">
                <a16:creationId xmlns:a16="http://schemas.microsoft.com/office/drawing/2014/main" id="{4CD1DFD8-EB10-45D7-9577-243896D53801}"/>
              </a:ext>
            </a:extLst>
          </p:cNvPr>
          <p:cNvPicPr>
            <a:picLocks noChangeAspect="1"/>
          </p:cNvPicPr>
          <p:nvPr/>
        </p:nvPicPr>
        <p:blipFill rotWithShape="1">
          <a:blip r:embed="rId3"/>
          <a:srcRect r="78100" b="76485"/>
          <a:stretch/>
        </p:blipFill>
        <p:spPr>
          <a:xfrm>
            <a:off x="4200339" y="2166755"/>
            <a:ext cx="2723123" cy="1719445"/>
          </a:xfrm>
          <a:prstGeom prst="rect">
            <a:avLst/>
          </a:prstGeom>
        </p:spPr>
      </p:pic>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2" name="Imagen 11">
            <a:extLst>
              <a:ext uri="{FF2B5EF4-FFF2-40B4-BE49-F238E27FC236}">
                <a16:creationId xmlns:a16="http://schemas.microsoft.com/office/drawing/2014/main" id="{29CF505B-C7DB-44D0-BA77-C3F7957F2F34}"/>
              </a:ext>
            </a:extLst>
          </p:cNvPr>
          <p:cNvPicPr>
            <a:picLocks noChangeAspect="1"/>
          </p:cNvPicPr>
          <p:nvPr/>
        </p:nvPicPr>
        <p:blipFill rotWithShape="1">
          <a:blip r:embed="rId3"/>
          <a:srcRect t="76189" r="78490"/>
          <a:stretch/>
        </p:blipFill>
        <p:spPr>
          <a:xfrm>
            <a:off x="4162239" y="4367486"/>
            <a:ext cx="2761223" cy="1797401"/>
          </a:xfrm>
          <a:prstGeom prst="rect">
            <a:avLst/>
          </a:prstGeom>
        </p:spPr>
      </p:pic>
      <p:pic>
        <p:nvPicPr>
          <p:cNvPr id="11" name="Imagen 10">
            <a:extLst>
              <a:ext uri="{FF2B5EF4-FFF2-40B4-BE49-F238E27FC236}">
                <a16:creationId xmlns:a16="http://schemas.microsoft.com/office/drawing/2014/main" id="{ACC15FC8-87C9-4EAF-90C7-C5D2079AA300}"/>
              </a:ext>
            </a:extLst>
          </p:cNvPr>
          <p:cNvPicPr>
            <a:picLocks noChangeAspect="1"/>
          </p:cNvPicPr>
          <p:nvPr/>
        </p:nvPicPr>
        <p:blipFill rotWithShape="1">
          <a:blip r:embed="rId3"/>
          <a:srcRect r="78100" b="76485"/>
          <a:stretch/>
        </p:blipFill>
        <p:spPr>
          <a:xfrm>
            <a:off x="4200339" y="2166755"/>
            <a:ext cx="2723123" cy="1719445"/>
          </a:xfrm>
          <a:prstGeom prst="rect">
            <a:avLst/>
          </a:prstGeom>
        </p:spPr>
      </p:pic>
      <p:sp>
        <p:nvSpPr>
          <p:cNvPr id="18" name="Rectángulo 17">
            <a:extLst>
              <a:ext uri="{FF2B5EF4-FFF2-40B4-BE49-F238E27FC236}">
                <a16:creationId xmlns:a16="http://schemas.microsoft.com/office/drawing/2014/main" id="{2DEA1B7D-4BA0-4716-8F26-E3B9BA96FC36}"/>
              </a:ext>
            </a:extLst>
          </p:cNvPr>
          <p:cNvSpPr/>
          <p:nvPr/>
        </p:nvSpPr>
        <p:spPr>
          <a:xfrm>
            <a:off x="4200339" y="1946814"/>
            <a:ext cx="4167435" cy="1049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CEBBD234-08DD-4F5F-BCBE-5E2D211C0DA2}"/>
              </a:ext>
            </a:extLst>
          </p:cNvPr>
          <p:cNvSpPr/>
          <p:nvPr/>
        </p:nvSpPr>
        <p:spPr>
          <a:xfrm>
            <a:off x="4200339" y="2099214"/>
            <a:ext cx="886012" cy="1183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303FDE65-AF99-49C5-B287-2D4F373AC2FD}"/>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cxnSp>
        <p:nvCxnSpPr>
          <p:cNvPr id="21" name="Conector recto de flecha 20">
            <a:extLst>
              <a:ext uri="{FF2B5EF4-FFF2-40B4-BE49-F238E27FC236}">
                <a16:creationId xmlns:a16="http://schemas.microsoft.com/office/drawing/2014/main" id="{45790E23-17D9-47FF-857E-2418BDF41108}"/>
              </a:ext>
            </a:extLst>
          </p:cNvPr>
          <p:cNvCxnSpPr>
            <a:cxnSpLocks/>
          </p:cNvCxnSpPr>
          <p:nvPr/>
        </p:nvCxnSpPr>
        <p:spPr>
          <a:xfrm>
            <a:off x="5534025" y="2305050"/>
            <a:ext cx="0" cy="466725"/>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A16E3B1-810A-48C8-910A-126AF64EAC8D}"/>
              </a:ext>
            </a:extLst>
          </p:cNvPr>
          <p:cNvCxnSpPr>
            <a:cxnSpLocks/>
          </p:cNvCxnSpPr>
          <p:nvPr/>
        </p:nvCxnSpPr>
        <p:spPr>
          <a:xfrm>
            <a:off x="6629400" y="2305050"/>
            <a:ext cx="0" cy="4667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59CCB99-7192-4221-9A47-6F2167D0FD5C}"/>
              </a:ext>
            </a:extLst>
          </p:cNvPr>
          <p:cNvCxnSpPr>
            <a:cxnSpLocks/>
          </p:cNvCxnSpPr>
          <p:nvPr/>
        </p:nvCxnSpPr>
        <p:spPr>
          <a:xfrm flipH="1">
            <a:off x="5153026" y="2900951"/>
            <a:ext cx="1238249" cy="0"/>
          </a:xfrm>
          <a:prstGeom prst="straightConnector1">
            <a:avLst/>
          </a:prstGeom>
          <a:ln w="571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2E5D2D7A-B8F9-4125-B8A9-2A1AE69F304C}"/>
              </a:ext>
            </a:extLst>
          </p:cNvPr>
          <p:cNvCxnSpPr>
            <a:cxnSpLocks/>
          </p:cNvCxnSpPr>
          <p:nvPr/>
        </p:nvCxnSpPr>
        <p:spPr>
          <a:xfrm flipH="1">
            <a:off x="6391276" y="2900951"/>
            <a:ext cx="532186" cy="0"/>
          </a:xfrm>
          <a:prstGeom prst="straightConnector1">
            <a:avLst/>
          </a:prstGeom>
          <a:ln w="5715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86A972B3-72EA-4A4C-8B31-F5DC680FA345}"/>
              </a:ext>
            </a:extLst>
          </p:cNvPr>
          <p:cNvSpPr/>
          <p:nvPr/>
        </p:nvSpPr>
        <p:spPr>
          <a:xfrm>
            <a:off x="4162239" y="4148442"/>
            <a:ext cx="4167435" cy="1049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5DB9F3D4-9D8C-4953-8343-F8B81554DBE6}"/>
              </a:ext>
            </a:extLst>
          </p:cNvPr>
          <p:cNvSpPr/>
          <p:nvPr/>
        </p:nvSpPr>
        <p:spPr>
          <a:xfrm>
            <a:off x="4162239" y="4300842"/>
            <a:ext cx="886012" cy="1183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6" name="Conector recto de flecha 35">
            <a:extLst>
              <a:ext uri="{FF2B5EF4-FFF2-40B4-BE49-F238E27FC236}">
                <a16:creationId xmlns:a16="http://schemas.microsoft.com/office/drawing/2014/main" id="{A54DCE4D-FD5C-42A7-A2DA-3809B8EB8787}"/>
              </a:ext>
            </a:extLst>
          </p:cNvPr>
          <p:cNvCxnSpPr>
            <a:cxnSpLocks/>
          </p:cNvCxnSpPr>
          <p:nvPr/>
        </p:nvCxnSpPr>
        <p:spPr>
          <a:xfrm>
            <a:off x="5495925" y="4506678"/>
            <a:ext cx="0" cy="466725"/>
          </a:xfrm>
          <a:prstGeom prst="straightConnector1">
            <a:avLst/>
          </a:prstGeom>
          <a:ln w="57150">
            <a:solidFill>
              <a:srgbClr val="FF9B9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9439B500-42E0-4319-85EF-29F562CA2049}"/>
              </a:ext>
            </a:extLst>
          </p:cNvPr>
          <p:cNvCxnSpPr>
            <a:cxnSpLocks/>
          </p:cNvCxnSpPr>
          <p:nvPr/>
        </p:nvCxnSpPr>
        <p:spPr>
          <a:xfrm flipH="1">
            <a:off x="5114927" y="5102579"/>
            <a:ext cx="695323" cy="0"/>
          </a:xfrm>
          <a:prstGeom prst="straightConnector1">
            <a:avLst/>
          </a:prstGeom>
          <a:ln w="57150">
            <a:solidFill>
              <a:srgbClr val="FF9B9B"/>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A4E1F11C-A9BF-486A-9903-A76A06A90083}"/>
              </a:ext>
            </a:extLst>
          </p:cNvPr>
          <p:cNvSpPr txBox="1"/>
          <p:nvPr/>
        </p:nvSpPr>
        <p:spPr>
          <a:xfrm>
            <a:off x="5019666" y="392433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pic>
        <p:nvPicPr>
          <p:cNvPr id="25" name="Imagen 24">
            <a:extLst>
              <a:ext uri="{FF2B5EF4-FFF2-40B4-BE49-F238E27FC236}">
                <a16:creationId xmlns:a16="http://schemas.microsoft.com/office/drawing/2014/main" id="{420C087F-F8B1-4081-8C7E-D23ECA627A6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9307" r="16589" b="11600"/>
          <a:stretch/>
        </p:blipFill>
        <p:spPr>
          <a:xfrm>
            <a:off x="383075" y="1886642"/>
            <a:ext cx="3019961" cy="4859754"/>
          </a:xfrm>
          <a:prstGeom prst="rect">
            <a:avLst/>
          </a:prstGeom>
        </p:spPr>
      </p:pic>
      <p:sp>
        <p:nvSpPr>
          <p:cNvPr id="26" name="CuadroTexto 25">
            <a:extLst>
              <a:ext uri="{FF2B5EF4-FFF2-40B4-BE49-F238E27FC236}">
                <a16:creationId xmlns:a16="http://schemas.microsoft.com/office/drawing/2014/main" id="{D9D46A83-8342-4544-A1EB-72D279C75FA7}"/>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Tree>
    <p:extLst>
      <p:ext uri="{BB962C8B-B14F-4D97-AF65-F5344CB8AC3E}">
        <p14:creationId xmlns:p14="http://schemas.microsoft.com/office/powerpoint/2010/main" val="16389891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pic>
        <p:nvPicPr>
          <p:cNvPr id="14" name="Imagen 13">
            <a:extLst>
              <a:ext uri="{FF2B5EF4-FFF2-40B4-BE49-F238E27FC236}">
                <a16:creationId xmlns:a16="http://schemas.microsoft.com/office/drawing/2014/main" id="{4CD1DFD8-EB10-45D7-9577-243896D53801}"/>
              </a:ext>
            </a:extLst>
          </p:cNvPr>
          <p:cNvPicPr>
            <a:picLocks noChangeAspect="1"/>
          </p:cNvPicPr>
          <p:nvPr/>
        </p:nvPicPr>
        <p:blipFill rotWithShape="1">
          <a:blip r:embed="rId3"/>
          <a:srcRect r="78100" b="76485"/>
          <a:stretch/>
        </p:blipFill>
        <p:spPr>
          <a:xfrm>
            <a:off x="4200339" y="2166755"/>
            <a:ext cx="2723123" cy="1719445"/>
          </a:xfrm>
          <a:prstGeom prst="rect">
            <a:avLst/>
          </a:prstGeom>
        </p:spPr>
      </p:pic>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2" name="Imagen 11">
            <a:extLst>
              <a:ext uri="{FF2B5EF4-FFF2-40B4-BE49-F238E27FC236}">
                <a16:creationId xmlns:a16="http://schemas.microsoft.com/office/drawing/2014/main" id="{29CF505B-C7DB-44D0-BA77-C3F7957F2F34}"/>
              </a:ext>
            </a:extLst>
          </p:cNvPr>
          <p:cNvPicPr>
            <a:picLocks noChangeAspect="1"/>
          </p:cNvPicPr>
          <p:nvPr/>
        </p:nvPicPr>
        <p:blipFill rotWithShape="1">
          <a:blip r:embed="rId3"/>
          <a:srcRect t="76189" r="78490"/>
          <a:stretch/>
        </p:blipFill>
        <p:spPr>
          <a:xfrm>
            <a:off x="4162239" y="4367486"/>
            <a:ext cx="2761223" cy="1797401"/>
          </a:xfrm>
          <a:prstGeom prst="rect">
            <a:avLst/>
          </a:prstGeom>
        </p:spPr>
      </p:pic>
      <p:pic>
        <p:nvPicPr>
          <p:cNvPr id="11" name="Imagen 10">
            <a:extLst>
              <a:ext uri="{FF2B5EF4-FFF2-40B4-BE49-F238E27FC236}">
                <a16:creationId xmlns:a16="http://schemas.microsoft.com/office/drawing/2014/main" id="{ACC15FC8-87C9-4EAF-90C7-C5D2079AA300}"/>
              </a:ext>
            </a:extLst>
          </p:cNvPr>
          <p:cNvPicPr>
            <a:picLocks noChangeAspect="1"/>
          </p:cNvPicPr>
          <p:nvPr/>
        </p:nvPicPr>
        <p:blipFill rotWithShape="1">
          <a:blip r:embed="rId3"/>
          <a:srcRect r="78100" b="76485"/>
          <a:stretch/>
        </p:blipFill>
        <p:spPr>
          <a:xfrm>
            <a:off x="4200339" y="2166755"/>
            <a:ext cx="2723123" cy="1719445"/>
          </a:xfrm>
          <a:prstGeom prst="rect">
            <a:avLst/>
          </a:prstGeom>
        </p:spPr>
      </p:pic>
      <p:sp>
        <p:nvSpPr>
          <p:cNvPr id="18" name="Rectángulo 17">
            <a:extLst>
              <a:ext uri="{FF2B5EF4-FFF2-40B4-BE49-F238E27FC236}">
                <a16:creationId xmlns:a16="http://schemas.microsoft.com/office/drawing/2014/main" id="{2DEA1B7D-4BA0-4716-8F26-E3B9BA96FC36}"/>
              </a:ext>
            </a:extLst>
          </p:cNvPr>
          <p:cNvSpPr/>
          <p:nvPr/>
        </p:nvSpPr>
        <p:spPr>
          <a:xfrm>
            <a:off x="4200339" y="1946814"/>
            <a:ext cx="4167435" cy="1049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CEBBD234-08DD-4F5F-BCBE-5E2D211C0DA2}"/>
              </a:ext>
            </a:extLst>
          </p:cNvPr>
          <p:cNvSpPr/>
          <p:nvPr/>
        </p:nvSpPr>
        <p:spPr>
          <a:xfrm>
            <a:off x="4200339" y="2099214"/>
            <a:ext cx="886012" cy="1183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303FDE65-AF99-49C5-B287-2D4F373AC2FD}"/>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cxnSp>
        <p:nvCxnSpPr>
          <p:cNvPr id="21" name="Conector recto de flecha 20">
            <a:extLst>
              <a:ext uri="{FF2B5EF4-FFF2-40B4-BE49-F238E27FC236}">
                <a16:creationId xmlns:a16="http://schemas.microsoft.com/office/drawing/2014/main" id="{45790E23-17D9-47FF-857E-2418BDF41108}"/>
              </a:ext>
            </a:extLst>
          </p:cNvPr>
          <p:cNvCxnSpPr>
            <a:cxnSpLocks/>
          </p:cNvCxnSpPr>
          <p:nvPr/>
        </p:nvCxnSpPr>
        <p:spPr>
          <a:xfrm>
            <a:off x="5534025" y="2305050"/>
            <a:ext cx="0" cy="466725"/>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A16E3B1-810A-48C8-910A-126AF64EAC8D}"/>
              </a:ext>
            </a:extLst>
          </p:cNvPr>
          <p:cNvCxnSpPr>
            <a:cxnSpLocks/>
          </p:cNvCxnSpPr>
          <p:nvPr/>
        </p:nvCxnSpPr>
        <p:spPr>
          <a:xfrm>
            <a:off x="6629400" y="2305050"/>
            <a:ext cx="0" cy="4667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59CCB99-7192-4221-9A47-6F2167D0FD5C}"/>
              </a:ext>
            </a:extLst>
          </p:cNvPr>
          <p:cNvCxnSpPr>
            <a:cxnSpLocks/>
          </p:cNvCxnSpPr>
          <p:nvPr/>
        </p:nvCxnSpPr>
        <p:spPr>
          <a:xfrm flipH="1">
            <a:off x="5153026" y="2900951"/>
            <a:ext cx="1238249" cy="0"/>
          </a:xfrm>
          <a:prstGeom prst="straightConnector1">
            <a:avLst/>
          </a:prstGeom>
          <a:ln w="571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2E5D2D7A-B8F9-4125-B8A9-2A1AE69F304C}"/>
              </a:ext>
            </a:extLst>
          </p:cNvPr>
          <p:cNvCxnSpPr>
            <a:cxnSpLocks/>
          </p:cNvCxnSpPr>
          <p:nvPr/>
        </p:nvCxnSpPr>
        <p:spPr>
          <a:xfrm flipH="1">
            <a:off x="6391276" y="2900951"/>
            <a:ext cx="532186" cy="0"/>
          </a:xfrm>
          <a:prstGeom prst="straightConnector1">
            <a:avLst/>
          </a:prstGeom>
          <a:ln w="5715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86A972B3-72EA-4A4C-8B31-F5DC680FA345}"/>
              </a:ext>
            </a:extLst>
          </p:cNvPr>
          <p:cNvSpPr/>
          <p:nvPr/>
        </p:nvSpPr>
        <p:spPr>
          <a:xfrm>
            <a:off x="4162239" y="4148442"/>
            <a:ext cx="4167435" cy="1049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5DB9F3D4-9D8C-4953-8343-F8B81554DBE6}"/>
              </a:ext>
            </a:extLst>
          </p:cNvPr>
          <p:cNvSpPr/>
          <p:nvPr/>
        </p:nvSpPr>
        <p:spPr>
          <a:xfrm>
            <a:off x="4162239" y="4300842"/>
            <a:ext cx="886012" cy="1183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6" name="Conector recto de flecha 35">
            <a:extLst>
              <a:ext uri="{FF2B5EF4-FFF2-40B4-BE49-F238E27FC236}">
                <a16:creationId xmlns:a16="http://schemas.microsoft.com/office/drawing/2014/main" id="{A54DCE4D-FD5C-42A7-A2DA-3809B8EB8787}"/>
              </a:ext>
            </a:extLst>
          </p:cNvPr>
          <p:cNvCxnSpPr>
            <a:cxnSpLocks/>
          </p:cNvCxnSpPr>
          <p:nvPr/>
        </p:nvCxnSpPr>
        <p:spPr>
          <a:xfrm>
            <a:off x="5495925" y="4506678"/>
            <a:ext cx="0" cy="466725"/>
          </a:xfrm>
          <a:prstGeom prst="straightConnector1">
            <a:avLst/>
          </a:prstGeom>
          <a:ln w="57150">
            <a:solidFill>
              <a:srgbClr val="FF9B9B"/>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B2541BDC-3FFF-4EB2-9330-9F32EF1622FD}"/>
              </a:ext>
            </a:extLst>
          </p:cNvPr>
          <p:cNvCxnSpPr>
            <a:cxnSpLocks/>
          </p:cNvCxnSpPr>
          <p:nvPr/>
        </p:nvCxnSpPr>
        <p:spPr>
          <a:xfrm>
            <a:off x="6591300" y="4506678"/>
            <a:ext cx="0" cy="466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9439B500-42E0-4319-85EF-29F562CA2049}"/>
              </a:ext>
            </a:extLst>
          </p:cNvPr>
          <p:cNvCxnSpPr>
            <a:cxnSpLocks/>
          </p:cNvCxnSpPr>
          <p:nvPr/>
        </p:nvCxnSpPr>
        <p:spPr>
          <a:xfrm flipH="1">
            <a:off x="5114927" y="5102579"/>
            <a:ext cx="714373" cy="0"/>
          </a:xfrm>
          <a:prstGeom prst="straightConnector1">
            <a:avLst/>
          </a:prstGeom>
          <a:ln w="57150">
            <a:solidFill>
              <a:srgbClr val="FF9B9B"/>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8481221B-B6AF-4327-AF3F-8791E959712D}"/>
              </a:ext>
            </a:extLst>
          </p:cNvPr>
          <p:cNvCxnSpPr>
            <a:cxnSpLocks/>
          </p:cNvCxnSpPr>
          <p:nvPr/>
        </p:nvCxnSpPr>
        <p:spPr>
          <a:xfrm flipH="1">
            <a:off x="5762625" y="5102579"/>
            <a:ext cx="1122737" cy="0"/>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A4E1F11C-A9BF-486A-9903-A76A06A90083}"/>
              </a:ext>
            </a:extLst>
          </p:cNvPr>
          <p:cNvSpPr txBox="1"/>
          <p:nvPr/>
        </p:nvSpPr>
        <p:spPr>
          <a:xfrm>
            <a:off x="5019666" y="392433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pic>
        <p:nvPicPr>
          <p:cNvPr id="25" name="Imagen 24">
            <a:extLst>
              <a:ext uri="{FF2B5EF4-FFF2-40B4-BE49-F238E27FC236}">
                <a16:creationId xmlns:a16="http://schemas.microsoft.com/office/drawing/2014/main" id="{E77F290B-2205-4342-8D26-0562992D8E4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9307" r="16589" b="11600"/>
          <a:stretch/>
        </p:blipFill>
        <p:spPr>
          <a:xfrm>
            <a:off x="383075" y="1886642"/>
            <a:ext cx="3019961" cy="4859754"/>
          </a:xfrm>
          <a:prstGeom prst="rect">
            <a:avLst/>
          </a:prstGeom>
        </p:spPr>
      </p:pic>
      <p:sp>
        <p:nvSpPr>
          <p:cNvPr id="26" name="CuadroTexto 25">
            <a:extLst>
              <a:ext uri="{FF2B5EF4-FFF2-40B4-BE49-F238E27FC236}">
                <a16:creationId xmlns:a16="http://schemas.microsoft.com/office/drawing/2014/main" id="{72707625-D7AD-4DD4-B155-120CAF8BBE86}"/>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Tree>
    <p:extLst>
      <p:ext uri="{BB962C8B-B14F-4D97-AF65-F5344CB8AC3E}">
        <p14:creationId xmlns:p14="http://schemas.microsoft.com/office/powerpoint/2010/main" val="1967887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pic>
        <p:nvPicPr>
          <p:cNvPr id="14" name="Imagen 13">
            <a:extLst>
              <a:ext uri="{FF2B5EF4-FFF2-40B4-BE49-F238E27FC236}">
                <a16:creationId xmlns:a16="http://schemas.microsoft.com/office/drawing/2014/main" id="{4CD1DFD8-EB10-45D7-9577-243896D53801}"/>
              </a:ext>
            </a:extLst>
          </p:cNvPr>
          <p:cNvPicPr>
            <a:picLocks noChangeAspect="1"/>
          </p:cNvPicPr>
          <p:nvPr/>
        </p:nvPicPr>
        <p:blipFill rotWithShape="1">
          <a:blip r:embed="rId3"/>
          <a:srcRect r="78100" b="76485"/>
          <a:stretch/>
        </p:blipFill>
        <p:spPr>
          <a:xfrm>
            <a:off x="4200339" y="2166755"/>
            <a:ext cx="2723123" cy="1719445"/>
          </a:xfrm>
          <a:prstGeom prst="rect">
            <a:avLst/>
          </a:prstGeom>
        </p:spPr>
      </p:pic>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2" name="Imagen 11">
            <a:extLst>
              <a:ext uri="{FF2B5EF4-FFF2-40B4-BE49-F238E27FC236}">
                <a16:creationId xmlns:a16="http://schemas.microsoft.com/office/drawing/2014/main" id="{29CF505B-C7DB-44D0-BA77-C3F7957F2F34}"/>
              </a:ext>
            </a:extLst>
          </p:cNvPr>
          <p:cNvPicPr>
            <a:picLocks noChangeAspect="1"/>
          </p:cNvPicPr>
          <p:nvPr/>
        </p:nvPicPr>
        <p:blipFill rotWithShape="1">
          <a:blip r:embed="rId3"/>
          <a:srcRect t="76189" r="78490"/>
          <a:stretch/>
        </p:blipFill>
        <p:spPr>
          <a:xfrm>
            <a:off x="4162239" y="4367486"/>
            <a:ext cx="2761223" cy="1797401"/>
          </a:xfrm>
          <a:prstGeom prst="rect">
            <a:avLst/>
          </a:prstGeom>
        </p:spPr>
      </p:pic>
      <p:pic>
        <p:nvPicPr>
          <p:cNvPr id="11" name="Imagen 10">
            <a:extLst>
              <a:ext uri="{FF2B5EF4-FFF2-40B4-BE49-F238E27FC236}">
                <a16:creationId xmlns:a16="http://schemas.microsoft.com/office/drawing/2014/main" id="{ACC15FC8-87C9-4EAF-90C7-C5D2079AA300}"/>
              </a:ext>
            </a:extLst>
          </p:cNvPr>
          <p:cNvPicPr>
            <a:picLocks noChangeAspect="1"/>
          </p:cNvPicPr>
          <p:nvPr/>
        </p:nvPicPr>
        <p:blipFill rotWithShape="1">
          <a:blip r:embed="rId3"/>
          <a:srcRect r="78100" b="76485"/>
          <a:stretch/>
        </p:blipFill>
        <p:spPr>
          <a:xfrm>
            <a:off x="4200339" y="2166755"/>
            <a:ext cx="2723123" cy="1719445"/>
          </a:xfrm>
          <a:prstGeom prst="rect">
            <a:avLst/>
          </a:prstGeom>
        </p:spPr>
      </p:pic>
      <p:sp>
        <p:nvSpPr>
          <p:cNvPr id="20" name="CuadroTexto 19">
            <a:extLst>
              <a:ext uri="{FF2B5EF4-FFF2-40B4-BE49-F238E27FC236}">
                <a16:creationId xmlns:a16="http://schemas.microsoft.com/office/drawing/2014/main" id="{303FDE65-AF99-49C5-B287-2D4F373AC2FD}"/>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sp>
        <p:nvSpPr>
          <p:cNvPr id="13" name="CuadroTexto 12">
            <a:extLst>
              <a:ext uri="{FF2B5EF4-FFF2-40B4-BE49-F238E27FC236}">
                <a16:creationId xmlns:a16="http://schemas.microsoft.com/office/drawing/2014/main" id="{A4E1F11C-A9BF-486A-9903-A76A06A90083}"/>
              </a:ext>
            </a:extLst>
          </p:cNvPr>
          <p:cNvSpPr txBox="1"/>
          <p:nvPr/>
        </p:nvSpPr>
        <p:spPr>
          <a:xfrm>
            <a:off x="5019666" y="392433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pic>
        <p:nvPicPr>
          <p:cNvPr id="18" name="Imagen 17">
            <a:extLst>
              <a:ext uri="{FF2B5EF4-FFF2-40B4-BE49-F238E27FC236}">
                <a16:creationId xmlns:a16="http://schemas.microsoft.com/office/drawing/2014/main" id="{890CD0C3-3B74-4E72-A1CB-C252A08C26B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9307" r="16589" b="11600"/>
          <a:stretch/>
        </p:blipFill>
        <p:spPr>
          <a:xfrm>
            <a:off x="383075" y="1886642"/>
            <a:ext cx="3019961" cy="4859754"/>
          </a:xfrm>
          <a:prstGeom prst="rect">
            <a:avLst/>
          </a:prstGeom>
        </p:spPr>
      </p:pic>
      <p:sp>
        <p:nvSpPr>
          <p:cNvPr id="19" name="CuadroTexto 18">
            <a:extLst>
              <a:ext uri="{FF2B5EF4-FFF2-40B4-BE49-F238E27FC236}">
                <a16:creationId xmlns:a16="http://schemas.microsoft.com/office/drawing/2014/main" id="{F7470126-5F39-4201-8148-A0B782E0AA8D}"/>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Tree>
    <p:extLst>
      <p:ext uri="{BB962C8B-B14F-4D97-AF65-F5344CB8AC3E}">
        <p14:creationId xmlns:p14="http://schemas.microsoft.com/office/powerpoint/2010/main" val="19544341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pic>
        <p:nvPicPr>
          <p:cNvPr id="14" name="Imagen 13">
            <a:extLst>
              <a:ext uri="{FF2B5EF4-FFF2-40B4-BE49-F238E27FC236}">
                <a16:creationId xmlns:a16="http://schemas.microsoft.com/office/drawing/2014/main" id="{4CD1DFD8-EB10-45D7-9577-243896D53801}"/>
              </a:ext>
            </a:extLst>
          </p:cNvPr>
          <p:cNvPicPr>
            <a:picLocks noChangeAspect="1"/>
          </p:cNvPicPr>
          <p:nvPr/>
        </p:nvPicPr>
        <p:blipFill rotWithShape="1">
          <a:blip r:embed="rId3"/>
          <a:srcRect l="1" r="47296" b="76485"/>
          <a:stretch/>
        </p:blipFill>
        <p:spPr>
          <a:xfrm>
            <a:off x="4200339" y="2166755"/>
            <a:ext cx="6667685" cy="1719445"/>
          </a:xfrm>
          <a:prstGeom prst="rect">
            <a:avLst/>
          </a:prstGeom>
        </p:spPr>
      </p:pic>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2" name="Imagen 11">
            <a:extLst>
              <a:ext uri="{FF2B5EF4-FFF2-40B4-BE49-F238E27FC236}">
                <a16:creationId xmlns:a16="http://schemas.microsoft.com/office/drawing/2014/main" id="{29CF505B-C7DB-44D0-BA77-C3F7957F2F34}"/>
              </a:ext>
            </a:extLst>
          </p:cNvPr>
          <p:cNvPicPr>
            <a:picLocks noChangeAspect="1"/>
          </p:cNvPicPr>
          <p:nvPr/>
        </p:nvPicPr>
        <p:blipFill rotWithShape="1">
          <a:blip r:embed="rId3"/>
          <a:srcRect t="76189" r="48058"/>
          <a:stretch/>
        </p:blipFill>
        <p:spPr>
          <a:xfrm>
            <a:off x="4162239" y="4367486"/>
            <a:ext cx="6667686" cy="1797401"/>
          </a:xfrm>
          <a:prstGeom prst="rect">
            <a:avLst/>
          </a:prstGeom>
        </p:spPr>
      </p:pic>
      <p:sp>
        <p:nvSpPr>
          <p:cNvPr id="13" name="CuadroTexto 12">
            <a:extLst>
              <a:ext uri="{FF2B5EF4-FFF2-40B4-BE49-F238E27FC236}">
                <a16:creationId xmlns:a16="http://schemas.microsoft.com/office/drawing/2014/main" id="{A4E1F11C-A9BF-486A-9903-A76A06A90083}"/>
              </a:ext>
            </a:extLst>
          </p:cNvPr>
          <p:cNvSpPr txBox="1"/>
          <p:nvPr/>
        </p:nvSpPr>
        <p:spPr>
          <a:xfrm>
            <a:off x="5019666" y="392433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pic>
        <p:nvPicPr>
          <p:cNvPr id="11" name="Imagen 10">
            <a:extLst>
              <a:ext uri="{FF2B5EF4-FFF2-40B4-BE49-F238E27FC236}">
                <a16:creationId xmlns:a16="http://schemas.microsoft.com/office/drawing/2014/main" id="{DF059848-4BFF-4A1C-9CAE-5D3A22F639F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9307" r="16589" b="11600"/>
          <a:stretch/>
        </p:blipFill>
        <p:spPr>
          <a:xfrm>
            <a:off x="383075" y="1886642"/>
            <a:ext cx="3019961" cy="4859754"/>
          </a:xfrm>
          <a:prstGeom prst="rect">
            <a:avLst/>
          </a:prstGeom>
        </p:spPr>
      </p:pic>
      <p:sp>
        <p:nvSpPr>
          <p:cNvPr id="18" name="CuadroTexto 17">
            <a:extLst>
              <a:ext uri="{FF2B5EF4-FFF2-40B4-BE49-F238E27FC236}">
                <a16:creationId xmlns:a16="http://schemas.microsoft.com/office/drawing/2014/main" id="{2FAD0726-C9EA-498D-A682-C920C785EC6B}"/>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Tree>
    <p:extLst>
      <p:ext uri="{BB962C8B-B14F-4D97-AF65-F5344CB8AC3E}">
        <p14:creationId xmlns:p14="http://schemas.microsoft.com/office/powerpoint/2010/main" val="35522932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pic>
        <p:nvPicPr>
          <p:cNvPr id="14" name="Imagen 13">
            <a:extLst>
              <a:ext uri="{FF2B5EF4-FFF2-40B4-BE49-F238E27FC236}">
                <a16:creationId xmlns:a16="http://schemas.microsoft.com/office/drawing/2014/main" id="{4CD1DFD8-EB10-45D7-9577-243896D53801}"/>
              </a:ext>
            </a:extLst>
          </p:cNvPr>
          <p:cNvPicPr>
            <a:picLocks noChangeAspect="1"/>
          </p:cNvPicPr>
          <p:nvPr/>
        </p:nvPicPr>
        <p:blipFill rotWithShape="1">
          <a:blip r:embed="rId3"/>
          <a:srcRect l="1" r="47296" b="76485"/>
          <a:stretch/>
        </p:blipFill>
        <p:spPr>
          <a:xfrm>
            <a:off x="4200339" y="2166755"/>
            <a:ext cx="6667685" cy="1719445"/>
          </a:xfrm>
          <a:prstGeom prst="rect">
            <a:avLst/>
          </a:prstGeom>
        </p:spPr>
      </p:pic>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2" name="Imagen 11">
            <a:extLst>
              <a:ext uri="{FF2B5EF4-FFF2-40B4-BE49-F238E27FC236}">
                <a16:creationId xmlns:a16="http://schemas.microsoft.com/office/drawing/2014/main" id="{29CF505B-C7DB-44D0-BA77-C3F7957F2F34}"/>
              </a:ext>
            </a:extLst>
          </p:cNvPr>
          <p:cNvPicPr>
            <a:picLocks noChangeAspect="1"/>
          </p:cNvPicPr>
          <p:nvPr/>
        </p:nvPicPr>
        <p:blipFill rotWithShape="1">
          <a:blip r:embed="rId3"/>
          <a:srcRect t="76189" r="48058"/>
          <a:stretch/>
        </p:blipFill>
        <p:spPr>
          <a:xfrm>
            <a:off x="4162239" y="4367486"/>
            <a:ext cx="6667686" cy="1797401"/>
          </a:xfrm>
          <a:prstGeom prst="rect">
            <a:avLst/>
          </a:prstGeom>
        </p:spPr>
      </p:pic>
      <p:sp>
        <p:nvSpPr>
          <p:cNvPr id="13" name="CuadroTexto 12">
            <a:extLst>
              <a:ext uri="{FF2B5EF4-FFF2-40B4-BE49-F238E27FC236}">
                <a16:creationId xmlns:a16="http://schemas.microsoft.com/office/drawing/2014/main" id="{A4E1F11C-A9BF-486A-9903-A76A06A90083}"/>
              </a:ext>
            </a:extLst>
          </p:cNvPr>
          <p:cNvSpPr txBox="1"/>
          <p:nvPr/>
        </p:nvSpPr>
        <p:spPr>
          <a:xfrm>
            <a:off x="5019666" y="392433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7" name="Conector recto de flecha 6">
            <a:extLst>
              <a:ext uri="{FF2B5EF4-FFF2-40B4-BE49-F238E27FC236}">
                <a16:creationId xmlns:a16="http://schemas.microsoft.com/office/drawing/2014/main" id="{BAE00D8F-8EA9-4CB2-BE83-17A2A7356DEB}"/>
              </a:ext>
            </a:extLst>
          </p:cNvPr>
          <p:cNvCxnSpPr>
            <a:cxnSpLocks/>
          </p:cNvCxnSpPr>
          <p:nvPr/>
        </p:nvCxnSpPr>
        <p:spPr>
          <a:xfrm>
            <a:off x="510540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CE61AD67-E1CB-4923-85F9-5A79844DE73E}"/>
              </a:ext>
            </a:extLst>
          </p:cNvPr>
          <p:cNvCxnSpPr>
            <a:cxnSpLocks/>
          </p:cNvCxnSpPr>
          <p:nvPr/>
        </p:nvCxnSpPr>
        <p:spPr>
          <a:xfrm>
            <a:off x="542925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AB330E69-1467-43EB-AF92-9DBE7CCB1355}"/>
              </a:ext>
            </a:extLst>
          </p:cNvPr>
          <p:cNvCxnSpPr>
            <a:cxnSpLocks/>
          </p:cNvCxnSpPr>
          <p:nvPr/>
        </p:nvCxnSpPr>
        <p:spPr>
          <a:xfrm>
            <a:off x="5762625"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3A2DF2A3-B5CC-4A07-B58B-1D788D329D33}"/>
              </a:ext>
            </a:extLst>
          </p:cNvPr>
          <p:cNvCxnSpPr>
            <a:cxnSpLocks/>
          </p:cNvCxnSpPr>
          <p:nvPr/>
        </p:nvCxnSpPr>
        <p:spPr>
          <a:xfrm>
            <a:off x="609600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5C1C7C8-3183-489A-BE9D-95CD6C8797AB}"/>
              </a:ext>
            </a:extLst>
          </p:cNvPr>
          <p:cNvCxnSpPr>
            <a:cxnSpLocks/>
          </p:cNvCxnSpPr>
          <p:nvPr/>
        </p:nvCxnSpPr>
        <p:spPr>
          <a:xfrm>
            <a:off x="643890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7671D72E-4322-4589-B190-4A34F7CA4638}"/>
              </a:ext>
            </a:extLst>
          </p:cNvPr>
          <p:cNvCxnSpPr>
            <a:cxnSpLocks/>
          </p:cNvCxnSpPr>
          <p:nvPr/>
        </p:nvCxnSpPr>
        <p:spPr>
          <a:xfrm>
            <a:off x="6715125"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35F2A647-48D1-4CA9-8474-FBC6EA9B19C1}"/>
              </a:ext>
            </a:extLst>
          </p:cNvPr>
          <p:cNvCxnSpPr>
            <a:cxnSpLocks/>
          </p:cNvCxnSpPr>
          <p:nvPr/>
        </p:nvCxnSpPr>
        <p:spPr>
          <a:xfrm>
            <a:off x="7038975"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B1665AEA-D112-4AF3-9DE7-C94F4D7F9A07}"/>
              </a:ext>
            </a:extLst>
          </p:cNvPr>
          <p:cNvCxnSpPr>
            <a:cxnSpLocks/>
          </p:cNvCxnSpPr>
          <p:nvPr/>
        </p:nvCxnSpPr>
        <p:spPr>
          <a:xfrm>
            <a:off x="737235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9B50913A-B13E-41E6-8BA0-9478590F91E2}"/>
              </a:ext>
            </a:extLst>
          </p:cNvPr>
          <p:cNvCxnSpPr>
            <a:cxnSpLocks/>
          </p:cNvCxnSpPr>
          <p:nvPr/>
        </p:nvCxnSpPr>
        <p:spPr>
          <a:xfrm>
            <a:off x="7685639"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4D731C2F-56E9-45EC-996E-2015D3C80E2D}"/>
              </a:ext>
            </a:extLst>
          </p:cNvPr>
          <p:cNvCxnSpPr>
            <a:cxnSpLocks/>
          </p:cNvCxnSpPr>
          <p:nvPr/>
        </p:nvCxnSpPr>
        <p:spPr>
          <a:xfrm>
            <a:off x="8028539"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BF43F05D-7699-49C7-B0BF-9E3B92863DE9}"/>
              </a:ext>
            </a:extLst>
          </p:cNvPr>
          <p:cNvCxnSpPr>
            <a:cxnSpLocks/>
          </p:cNvCxnSpPr>
          <p:nvPr/>
        </p:nvCxnSpPr>
        <p:spPr>
          <a:xfrm>
            <a:off x="834390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27DB50A1-A306-4FF2-B490-08205D950A17}"/>
              </a:ext>
            </a:extLst>
          </p:cNvPr>
          <p:cNvCxnSpPr>
            <a:cxnSpLocks/>
          </p:cNvCxnSpPr>
          <p:nvPr/>
        </p:nvCxnSpPr>
        <p:spPr>
          <a:xfrm>
            <a:off x="866775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786C506F-15C4-483E-8537-117A475EF138}"/>
              </a:ext>
            </a:extLst>
          </p:cNvPr>
          <p:cNvCxnSpPr>
            <a:cxnSpLocks/>
          </p:cNvCxnSpPr>
          <p:nvPr/>
        </p:nvCxnSpPr>
        <p:spPr>
          <a:xfrm>
            <a:off x="9001125"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8F244D91-24D4-41DC-8F07-1A86B6A59CFB}"/>
              </a:ext>
            </a:extLst>
          </p:cNvPr>
          <p:cNvCxnSpPr>
            <a:cxnSpLocks/>
          </p:cNvCxnSpPr>
          <p:nvPr/>
        </p:nvCxnSpPr>
        <p:spPr>
          <a:xfrm>
            <a:off x="933450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82A9EE4A-B6F3-4683-BC07-06C8C0CE96CA}"/>
              </a:ext>
            </a:extLst>
          </p:cNvPr>
          <p:cNvCxnSpPr>
            <a:cxnSpLocks/>
          </p:cNvCxnSpPr>
          <p:nvPr/>
        </p:nvCxnSpPr>
        <p:spPr>
          <a:xfrm>
            <a:off x="967740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7603A733-0421-43D1-A4FB-A26927DC4835}"/>
              </a:ext>
            </a:extLst>
          </p:cNvPr>
          <p:cNvCxnSpPr>
            <a:cxnSpLocks/>
          </p:cNvCxnSpPr>
          <p:nvPr/>
        </p:nvCxnSpPr>
        <p:spPr>
          <a:xfrm>
            <a:off x="9953625"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3A63E695-FFAE-40AB-BC84-A1F274A88A1D}"/>
              </a:ext>
            </a:extLst>
          </p:cNvPr>
          <p:cNvCxnSpPr>
            <a:cxnSpLocks/>
          </p:cNvCxnSpPr>
          <p:nvPr/>
        </p:nvCxnSpPr>
        <p:spPr>
          <a:xfrm>
            <a:off x="10277475"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F4D1C2AF-A001-427F-9CAD-A2B5C36252AE}"/>
              </a:ext>
            </a:extLst>
          </p:cNvPr>
          <p:cNvCxnSpPr>
            <a:cxnSpLocks/>
          </p:cNvCxnSpPr>
          <p:nvPr/>
        </p:nvCxnSpPr>
        <p:spPr>
          <a:xfrm>
            <a:off x="1061085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CuadroTexto 52">
            <a:extLst>
              <a:ext uri="{FF2B5EF4-FFF2-40B4-BE49-F238E27FC236}">
                <a16:creationId xmlns:a16="http://schemas.microsoft.com/office/drawing/2014/main" id="{CD1DDB38-04AB-40D2-BE71-5800367CF58F}"/>
              </a:ext>
            </a:extLst>
          </p:cNvPr>
          <p:cNvSpPr txBox="1"/>
          <p:nvPr/>
        </p:nvSpPr>
        <p:spPr>
          <a:xfrm>
            <a:off x="6819900" y="6281920"/>
            <a:ext cx="4010025" cy="369332"/>
          </a:xfrm>
          <a:prstGeom prst="rect">
            <a:avLst/>
          </a:prstGeom>
          <a:noFill/>
        </p:spPr>
        <p:txBody>
          <a:bodyPr wrap="square" rtlCol="0">
            <a:spAutoFit/>
          </a:bodyPr>
          <a:lstStyle/>
          <a:p>
            <a:r>
              <a:rPr lang="es-ES" dirty="0" err="1"/>
              <a:t>Samples</a:t>
            </a:r>
            <a:r>
              <a:rPr lang="es-ES" dirty="0"/>
              <a:t> </a:t>
            </a:r>
            <a:r>
              <a:rPr lang="es-ES" dirty="0" err="1"/>
              <a:t>taken</a:t>
            </a:r>
            <a:r>
              <a:rPr lang="es-ES" dirty="0"/>
              <a:t> </a:t>
            </a:r>
            <a:r>
              <a:rPr lang="es-ES" dirty="0" err="1"/>
              <a:t>every</a:t>
            </a:r>
            <a:r>
              <a:rPr lang="es-ES" dirty="0"/>
              <a:t> 4h</a:t>
            </a:r>
          </a:p>
        </p:txBody>
      </p:sp>
      <p:cxnSp>
        <p:nvCxnSpPr>
          <p:cNvPr id="54" name="Conector recto de flecha 53">
            <a:extLst>
              <a:ext uri="{FF2B5EF4-FFF2-40B4-BE49-F238E27FC236}">
                <a16:creationId xmlns:a16="http://schemas.microsoft.com/office/drawing/2014/main" id="{98F71496-EF2A-4C0E-9D3E-2B12EF704E9C}"/>
              </a:ext>
            </a:extLst>
          </p:cNvPr>
          <p:cNvCxnSpPr>
            <a:cxnSpLocks/>
          </p:cNvCxnSpPr>
          <p:nvPr/>
        </p:nvCxnSpPr>
        <p:spPr>
          <a:xfrm>
            <a:off x="517207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17A2A525-38C3-4499-A207-49968E770C01}"/>
              </a:ext>
            </a:extLst>
          </p:cNvPr>
          <p:cNvCxnSpPr>
            <a:cxnSpLocks/>
          </p:cNvCxnSpPr>
          <p:nvPr/>
        </p:nvCxnSpPr>
        <p:spPr>
          <a:xfrm>
            <a:off x="549592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AD9A5CB0-DE6D-45EB-B749-80A4CE551252}"/>
              </a:ext>
            </a:extLst>
          </p:cNvPr>
          <p:cNvCxnSpPr>
            <a:cxnSpLocks/>
          </p:cNvCxnSpPr>
          <p:nvPr/>
        </p:nvCxnSpPr>
        <p:spPr>
          <a:xfrm>
            <a:off x="5829300"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B54A8732-1F94-413F-9D44-53318645034C}"/>
              </a:ext>
            </a:extLst>
          </p:cNvPr>
          <p:cNvCxnSpPr>
            <a:cxnSpLocks/>
          </p:cNvCxnSpPr>
          <p:nvPr/>
        </p:nvCxnSpPr>
        <p:spPr>
          <a:xfrm>
            <a:off x="616267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45621D0B-609B-4B13-87FB-1CA6B165B8B3}"/>
              </a:ext>
            </a:extLst>
          </p:cNvPr>
          <p:cNvCxnSpPr>
            <a:cxnSpLocks/>
          </p:cNvCxnSpPr>
          <p:nvPr/>
        </p:nvCxnSpPr>
        <p:spPr>
          <a:xfrm>
            <a:off x="650557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6D669D9-DFE7-4F07-AE28-5006CD90B25D}"/>
              </a:ext>
            </a:extLst>
          </p:cNvPr>
          <p:cNvCxnSpPr>
            <a:cxnSpLocks/>
          </p:cNvCxnSpPr>
          <p:nvPr/>
        </p:nvCxnSpPr>
        <p:spPr>
          <a:xfrm>
            <a:off x="6781800"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0EB004B0-A2FC-4A05-8D98-F1EF095CC3E9}"/>
              </a:ext>
            </a:extLst>
          </p:cNvPr>
          <p:cNvCxnSpPr>
            <a:cxnSpLocks/>
          </p:cNvCxnSpPr>
          <p:nvPr/>
        </p:nvCxnSpPr>
        <p:spPr>
          <a:xfrm>
            <a:off x="7105650"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A6E28DB8-46FC-46A7-BF70-733707403884}"/>
              </a:ext>
            </a:extLst>
          </p:cNvPr>
          <p:cNvCxnSpPr>
            <a:cxnSpLocks/>
          </p:cNvCxnSpPr>
          <p:nvPr/>
        </p:nvCxnSpPr>
        <p:spPr>
          <a:xfrm>
            <a:off x="743902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D3807D9-986A-4D2E-8E78-3D6DE8B38C2D}"/>
              </a:ext>
            </a:extLst>
          </p:cNvPr>
          <p:cNvCxnSpPr>
            <a:cxnSpLocks/>
          </p:cNvCxnSpPr>
          <p:nvPr/>
        </p:nvCxnSpPr>
        <p:spPr>
          <a:xfrm>
            <a:off x="7752314"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47336EF4-AF14-4D60-BED6-4FAE953ECBE5}"/>
              </a:ext>
            </a:extLst>
          </p:cNvPr>
          <p:cNvCxnSpPr>
            <a:cxnSpLocks/>
          </p:cNvCxnSpPr>
          <p:nvPr/>
        </p:nvCxnSpPr>
        <p:spPr>
          <a:xfrm>
            <a:off x="8095214"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A836D34F-1D50-4A81-A00F-BA5B2516A58E}"/>
              </a:ext>
            </a:extLst>
          </p:cNvPr>
          <p:cNvCxnSpPr>
            <a:cxnSpLocks/>
          </p:cNvCxnSpPr>
          <p:nvPr/>
        </p:nvCxnSpPr>
        <p:spPr>
          <a:xfrm>
            <a:off x="841057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DDC754D8-6848-4A18-80DD-22C27BD1D9BF}"/>
              </a:ext>
            </a:extLst>
          </p:cNvPr>
          <p:cNvCxnSpPr>
            <a:cxnSpLocks/>
          </p:cNvCxnSpPr>
          <p:nvPr/>
        </p:nvCxnSpPr>
        <p:spPr>
          <a:xfrm>
            <a:off x="873442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72188B73-FFA2-4105-A99B-FE740B4AEA7D}"/>
              </a:ext>
            </a:extLst>
          </p:cNvPr>
          <p:cNvCxnSpPr>
            <a:cxnSpLocks/>
          </p:cNvCxnSpPr>
          <p:nvPr/>
        </p:nvCxnSpPr>
        <p:spPr>
          <a:xfrm>
            <a:off x="9067800"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44B794CC-E188-4D8E-A5C0-A7487150492E}"/>
              </a:ext>
            </a:extLst>
          </p:cNvPr>
          <p:cNvCxnSpPr>
            <a:cxnSpLocks/>
          </p:cNvCxnSpPr>
          <p:nvPr/>
        </p:nvCxnSpPr>
        <p:spPr>
          <a:xfrm>
            <a:off x="940117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FD9FD138-573F-4ECA-A55B-A76043D49D2F}"/>
              </a:ext>
            </a:extLst>
          </p:cNvPr>
          <p:cNvCxnSpPr>
            <a:cxnSpLocks/>
          </p:cNvCxnSpPr>
          <p:nvPr/>
        </p:nvCxnSpPr>
        <p:spPr>
          <a:xfrm>
            <a:off x="974407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2511D611-0A39-44CB-B6B3-C72E93B25C4B}"/>
              </a:ext>
            </a:extLst>
          </p:cNvPr>
          <p:cNvCxnSpPr>
            <a:cxnSpLocks/>
          </p:cNvCxnSpPr>
          <p:nvPr/>
        </p:nvCxnSpPr>
        <p:spPr>
          <a:xfrm>
            <a:off x="10020300"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32ECE2E6-6DC8-4454-818A-7969CBA0E332}"/>
              </a:ext>
            </a:extLst>
          </p:cNvPr>
          <p:cNvCxnSpPr>
            <a:cxnSpLocks/>
          </p:cNvCxnSpPr>
          <p:nvPr/>
        </p:nvCxnSpPr>
        <p:spPr>
          <a:xfrm>
            <a:off x="10344150"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5EE95E16-191D-454B-AFE7-77BD9E989A32}"/>
              </a:ext>
            </a:extLst>
          </p:cNvPr>
          <p:cNvCxnSpPr>
            <a:cxnSpLocks/>
          </p:cNvCxnSpPr>
          <p:nvPr/>
        </p:nvCxnSpPr>
        <p:spPr>
          <a:xfrm>
            <a:off x="1067752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Imagen 50">
            <a:extLst>
              <a:ext uri="{FF2B5EF4-FFF2-40B4-BE49-F238E27FC236}">
                <a16:creationId xmlns:a16="http://schemas.microsoft.com/office/drawing/2014/main" id="{5FDD4888-9A79-4993-8ECB-C01EDFE336B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9307" r="16589" b="11600"/>
          <a:stretch/>
        </p:blipFill>
        <p:spPr>
          <a:xfrm>
            <a:off x="383075" y="1886642"/>
            <a:ext cx="3019961" cy="4859754"/>
          </a:xfrm>
          <a:prstGeom prst="rect">
            <a:avLst/>
          </a:prstGeom>
        </p:spPr>
      </p:pic>
      <p:sp>
        <p:nvSpPr>
          <p:cNvPr id="52" name="CuadroTexto 51">
            <a:extLst>
              <a:ext uri="{FF2B5EF4-FFF2-40B4-BE49-F238E27FC236}">
                <a16:creationId xmlns:a16="http://schemas.microsoft.com/office/drawing/2014/main" id="{FC13E0B4-31C8-427A-9AB3-A1C2C190ABB2}"/>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Tree>
    <p:extLst>
      <p:ext uri="{BB962C8B-B14F-4D97-AF65-F5344CB8AC3E}">
        <p14:creationId xmlns:p14="http://schemas.microsoft.com/office/powerpoint/2010/main" val="733719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pic>
        <p:nvPicPr>
          <p:cNvPr id="14" name="Imagen 13">
            <a:extLst>
              <a:ext uri="{FF2B5EF4-FFF2-40B4-BE49-F238E27FC236}">
                <a16:creationId xmlns:a16="http://schemas.microsoft.com/office/drawing/2014/main" id="{4CD1DFD8-EB10-45D7-9577-243896D53801}"/>
              </a:ext>
            </a:extLst>
          </p:cNvPr>
          <p:cNvPicPr>
            <a:picLocks noChangeAspect="1"/>
          </p:cNvPicPr>
          <p:nvPr/>
        </p:nvPicPr>
        <p:blipFill rotWithShape="1">
          <a:blip r:embed="rId3"/>
          <a:srcRect l="1" r="47296" b="76485"/>
          <a:stretch/>
        </p:blipFill>
        <p:spPr>
          <a:xfrm>
            <a:off x="4200339" y="2166755"/>
            <a:ext cx="6667685" cy="1719445"/>
          </a:xfrm>
          <a:prstGeom prst="rect">
            <a:avLst/>
          </a:prstGeom>
        </p:spPr>
      </p:pic>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2" name="Imagen 11">
            <a:extLst>
              <a:ext uri="{FF2B5EF4-FFF2-40B4-BE49-F238E27FC236}">
                <a16:creationId xmlns:a16="http://schemas.microsoft.com/office/drawing/2014/main" id="{29CF505B-C7DB-44D0-BA77-C3F7957F2F34}"/>
              </a:ext>
            </a:extLst>
          </p:cNvPr>
          <p:cNvPicPr>
            <a:picLocks noChangeAspect="1"/>
          </p:cNvPicPr>
          <p:nvPr/>
        </p:nvPicPr>
        <p:blipFill rotWithShape="1">
          <a:blip r:embed="rId3"/>
          <a:srcRect t="76189" r="48058"/>
          <a:stretch/>
        </p:blipFill>
        <p:spPr>
          <a:xfrm>
            <a:off x="4162239" y="4367486"/>
            <a:ext cx="6667686" cy="1797401"/>
          </a:xfrm>
          <a:prstGeom prst="rect">
            <a:avLst/>
          </a:prstGeom>
        </p:spPr>
      </p:pic>
      <p:sp>
        <p:nvSpPr>
          <p:cNvPr id="13" name="CuadroTexto 12">
            <a:extLst>
              <a:ext uri="{FF2B5EF4-FFF2-40B4-BE49-F238E27FC236}">
                <a16:creationId xmlns:a16="http://schemas.microsoft.com/office/drawing/2014/main" id="{A4E1F11C-A9BF-486A-9903-A76A06A90083}"/>
              </a:ext>
            </a:extLst>
          </p:cNvPr>
          <p:cNvSpPr txBox="1"/>
          <p:nvPr/>
        </p:nvSpPr>
        <p:spPr>
          <a:xfrm>
            <a:off x="5019666" y="392433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7" name="Conector recto de flecha 6">
            <a:extLst>
              <a:ext uri="{FF2B5EF4-FFF2-40B4-BE49-F238E27FC236}">
                <a16:creationId xmlns:a16="http://schemas.microsoft.com/office/drawing/2014/main" id="{BAE00D8F-8EA9-4CB2-BE83-17A2A7356DEB}"/>
              </a:ext>
            </a:extLst>
          </p:cNvPr>
          <p:cNvCxnSpPr>
            <a:cxnSpLocks/>
          </p:cNvCxnSpPr>
          <p:nvPr/>
        </p:nvCxnSpPr>
        <p:spPr>
          <a:xfrm>
            <a:off x="510540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CE61AD67-E1CB-4923-85F9-5A79844DE73E}"/>
              </a:ext>
            </a:extLst>
          </p:cNvPr>
          <p:cNvCxnSpPr>
            <a:cxnSpLocks/>
          </p:cNvCxnSpPr>
          <p:nvPr/>
        </p:nvCxnSpPr>
        <p:spPr>
          <a:xfrm>
            <a:off x="542925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AB330E69-1467-43EB-AF92-9DBE7CCB1355}"/>
              </a:ext>
            </a:extLst>
          </p:cNvPr>
          <p:cNvCxnSpPr>
            <a:cxnSpLocks/>
          </p:cNvCxnSpPr>
          <p:nvPr/>
        </p:nvCxnSpPr>
        <p:spPr>
          <a:xfrm>
            <a:off x="5762625"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3A2DF2A3-B5CC-4A07-B58B-1D788D329D33}"/>
              </a:ext>
            </a:extLst>
          </p:cNvPr>
          <p:cNvCxnSpPr>
            <a:cxnSpLocks/>
          </p:cNvCxnSpPr>
          <p:nvPr/>
        </p:nvCxnSpPr>
        <p:spPr>
          <a:xfrm>
            <a:off x="609600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5C1C7C8-3183-489A-BE9D-95CD6C8797AB}"/>
              </a:ext>
            </a:extLst>
          </p:cNvPr>
          <p:cNvCxnSpPr>
            <a:cxnSpLocks/>
          </p:cNvCxnSpPr>
          <p:nvPr/>
        </p:nvCxnSpPr>
        <p:spPr>
          <a:xfrm>
            <a:off x="643890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7671D72E-4322-4589-B190-4A34F7CA4638}"/>
              </a:ext>
            </a:extLst>
          </p:cNvPr>
          <p:cNvCxnSpPr>
            <a:cxnSpLocks/>
          </p:cNvCxnSpPr>
          <p:nvPr/>
        </p:nvCxnSpPr>
        <p:spPr>
          <a:xfrm>
            <a:off x="6715125"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35F2A647-48D1-4CA9-8474-FBC6EA9B19C1}"/>
              </a:ext>
            </a:extLst>
          </p:cNvPr>
          <p:cNvCxnSpPr>
            <a:cxnSpLocks/>
          </p:cNvCxnSpPr>
          <p:nvPr/>
        </p:nvCxnSpPr>
        <p:spPr>
          <a:xfrm>
            <a:off x="7038975"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B1665AEA-D112-4AF3-9DE7-C94F4D7F9A07}"/>
              </a:ext>
            </a:extLst>
          </p:cNvPr>
          <p:cNvCxnSpPr>
            <a:cxnSpLocks/>
          </p:cNvCxnSpPr>
          <p:nvPr/>
        </p:nvCxnSpPr>
        <p:spPr>
          <a:xfrm>
            <a:off x="737235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9B50913A-B13E-41E6-8BA0-9478590F91E2}"/>
              </a:ext>
            </a:extLst>
          </p:cNvPr>
          <p:cNvCxnSpPr>
            <a:cxnSpLocks/>
          </p:cNvCxnSpPr>
          <p:nvPr/>
        </p:nvCxnSpPr>
        <p:spPr>
          <a:xfrm>
            <a:off x="7685639"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4D731C2F-56E9-45EC-996E-2015D3C80E2D}"/>
              </a:ext>
            </a:extLst>
          </p:cNvPr>
          <p:cNvCxnSpPr>
            <a:cxnSpLocks/>
          </p:cNvCxnSpPr>
          <p:nvPr/>
        </p:nvCxnSpPr>
        <p:spPr>
          <a:xfrm>
            <a:off x="8028539"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BF43F05D-7699-49C7-B0BF-9E3B92863DE9}"/>
              </a:ext>
            </a:extLst>
          </p:cNvPr>
          <p:cNvCxnSpPr>
            <a:cxnSpLocks/>
          </p:cNvCxnSpPr>
          <p:nvPr/>
        </p:nvCxnSpPr>
        <p:spPr>
          <a:xfrm>
            <a:off x="834390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27DB50A1-A306-4FF2-B490-08205D950A17}"/>
              </a:ext>
            </a:extLst>
          </p:cNvPr>
          <p:cNvCxnSpPr>
            <a:cxnSpLocks/>
          </p:cNvCxnSpPr>
          <p:nvPr/>
        </p:nvCxnSpPr>
        <p:spPr>
          <a:xfrm>
            <a:off x="866775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786C506F-15C4-483E-8537-117A475EF138}"/>
              </a:ext>
            </a:extLst>
          </p:cNvPr>
          <p:cNvCxnSpPr>
            <a:cxnSpLocks/>
          </p:cNvCxnSpPr>
          <p:nvPr/>
        </p:nvCxnSpPr>
        <p:spPr>
          <a:xfrm>
            <a:off x="9001125"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8F244D91-24D4-41DC-8F07-1A86B6A59CFB}"/>
              </a:ext>
            </a:extLst>
          </p:cNvPr>
          <p:cNvCxnSpPr>
            <a:cxnSpLocks/>
          </p:cNvCxnSpPr>
          <p:nvPr/>
        </p:nvCxnSpPr>
        <p:spPr>
          <a:xfrm>
            <a:off x="933450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82A9EE4A-B6F3-4683-BC07-06C8C0CE96CA}"/>
              </a:ext>
            </a:extLst>
          </p:cNvPr>
          <p:cNvCxnSpPr>
            <a:cxnSpLocks/>
          </p:cNvCxnSpPr>
          <p:nvPr/>
        </p:nvCxnSpPr>
        <p:spPr>
          <a:xfrm>
            <a:off x="967740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7603A733-0421-43D1-A4FB-A26927DC4835}"/>
              </a:ext>
            </a:extLst>
          </p:cNvPr>
          <p:cNvCxnSpPr>
            <a:cxnSpLocks/>
          </p:cNvCxnSpPr>
          <p:nvPr/>
        </p:nvCxnSpPr>
        <p:spPr>
          <a:xfrm>
            <a:off x="9953625"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3A63E695-FFAE-40AB-BC84-A1F274A88A1D}"/>
              </a:ext>
            </a:extLst>
          </p:cNvPr>
          <p:cNvCxnSpPr>
            <a:cxnSpLocks/>
          </p:cNvCxnSpPr>
          <p:nvPr/>
        </p:nvCxnSpPr>
        <p:spPr>
          <a:xfrm>
            <a:off x="10277475"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F4D1C2AF-A001-427F-9CAD-A2B5C36252AE}"/>
              </a:ext>
            </a:extLst>
          </p:cNvPr>
          <p:cNvCxnSpPr>
            <a:cxnSpLocks/>
          </p:cNvCxnSpPr>
          <p:nvPr/>
        </p:nvCxnSpPr>
        <p:spPr>
          <a:xfrm>
            <a:off x="1061085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CuadroTexto 52">
            <a:extLst>
              <a:ext uri="{FF2B5EF4-FFF2-40B4-BE49-F238E27FC236}">
                <a16:creationId xmlns:a16="http://schemas.microsoft.com/office/drawing/2014/main" id="{CD1DDB38-04AB-40D2-BE71-5800367CF58F}"/>
              </a:ext>
            </a:extLst>
          </p:cNvPr>
          <p:cNvSpPr txBox="1"/>
          <p:nvPr/>
        </p:nvSpPr>
        <p:spPr>
          <a:xfrm>
            <a:off x="6819900" y="6281920"/>
            <a:ext cx="4010025" cy="369332"/>
          </a:xfrm>
          <a:prstGeom prst="rect">
            <a:avLst/>
          </a:prstGeom>
          <a:noFill/>
        </p:spPr>
        <p:txBody>
          <a:bodyPr wrap="square" rtlCol="0">
            <a:spAutoFit/>
          </a:bodyPr>
          <a:lstStyle/>
          <a:p>
            <a:r>
              <a:rPr lang="es-ES" dirty="0" err="1"/>
              <a:t>Samples</a:t>
            </a:r>
            <a:r>
              <a:rPr lang="es-ES" dirty="0"/>
              <a:t> </a:t>
            </a:r>
            <a:r>
              <a:rPr lang="es-ES" dirty="0" err="1"/>
              <a:t>taken</a:t>
            </a:r>
            <a:r>
              <a:rPr lang="es-ES" dirty="0"/>
              <a:t> </a:t>
            </a:r>
            <a:r>
              <a:rPr lang="es-ES" dirty="0" err="1"/>
              <a:t>every</a:t>
            </a:r>
            <a:r>
              <a:rPr lang="es-ES" dirty="0"/>
              <a:t> 4h</a:t>
            </a:r>
          </a:p>
        </p:txBody>
      </p:sp>
      <p:cxnSp>
        <p:nvCxnSpPr>
          <p:cNvPr id="54" name="Conector recto de flecha 53">
            <a:extLst>
              <a:ext uri="{FF2B5EF4-FFF2-40B4-BE49-F238E27FC236}">
                <a16:creationId xmlns:a16="http://schemas.microsoft.com/office/drawing/2014/main" id="{98F71496-EF2A-4C0E-9D3E-2B12EF704E9C}"/>
              </a:ext>
            </a:extLst>
          </p:cNvPr>
          <p:cNvCxnSpPr>
            <a:cxnSpLocks/>
          </p:cNvCxnSpPr>
          <p:nvPr/>
        </p:nvCxnSpPr>
        <p:spPr>
          <a:xfrm>
            <a:off x="517207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17A2A525-38C3-4499-A207-49968E770C01}"/>
              </a:ext>
            </a:extLst>
          </p:cNvPr>
          <p:cNvCxnSpPr>
            <a:cxnSpLocks/>
          </p:cNvCxnSpPr>
          <p:nvPr/>
        </p:nvCxnSpPr>
        <p:spPr>
          <a:xfrm>
            <a:off x="549592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AD9A5CB0-DE6D-45EB-B749-80A4CE551252}"/>
              </a:ext>
            </a:extLst>
          </p:cNvPr>
          <p:cNvCxnSpPr>
            <a:cxnSpLocks/>
          </p:cNvCxnSpPr>
          <p:nvPr/>
        </p:nvCxnSpPr>
        <p:spPr>
          <a:xfrm>
            <a:off x="5829300"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B54A8732-1F94-413F-9D44-53318645034C}"/>
              </a:ext>
            </a:extLst>
          </p:cNvPr>
          <p:cNvCxnSpPr>
            <a:cxnSpLocks/>
          </p:cNvCxnSpPr>
          <p:nvPr/>
        </p:nvCxnSpPr>
        <p:spPr>
          <a:xfrm>
            <a:off x="616267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45621D0B-609B-4B13-87FB-1CA6B165B8B3}"/>
              </a:ext>
            </a:extLst>
          </p:cNvPr>
          <p:cNvCxnSpPr>
            <a:cxnSpLocks/>
          </p:cNvCxnSpPr>
          <p:nvPr/>
        </p:nvCxnSpPr>
        <p:spPr>
          <a:xfrm>
            <a:off x="650557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6D669D9-DFE7-4F07-AE28-5006CD90B25D}"/>
              </a:ext>
            </a:extLst>
          </p:cNvPr>
          <p:cNvCxnSpPr>
            <a:cxnSpLocks/>
          </p:cNvCxnSpPr>
          <p:nvPr/>
        </p:nvCxnSpPr>
        <p:spPr>
          <a:xfrm>
            <a:off x="6781800"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0EB004B0-A2FC-4A05-8D98-F1EF095CC3E9}"/>
              </a:ext>
            </a:extLst>
          </p:cNvPr>
          <p:cNvCxnSpPr>
            <a:cxnSpLocks/>
          </p:cNvCxnSpPr>
          <p:nvPr/>
        </p:nvCxnSpPr>
        <p:spPr>
          <a:xfrm>
            <a:off x="7105650"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A6E28DB8-46FC-46A7-BF70-733707403884}"/>
              </a:ext>
            </a:extLst>
          </p:cNvPr>
          <p:cNvCxnSpPr>
            <a:cxnSpLocks/>
          </p:cNvCxnSpPr>
          <p:nvPr/>
        </p:nvCxnSpPr>
        <p:spPr>
          <a:xfrm>
            <a:off x="743902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D3807D9-986A-4D2E-8E78-3D6DE8B38C2D}"/>
              </a:ext>
            </a:extLst>
          </p:cNvPr>
          <p:cNvCxnSpPr>
            <a:cxnSpLocks/>
          </p:cNvCxnSpPr>
          <p:nvPr/>
        </p:nvCxnSpPr>
        <p:spPr>
          <a:xfrm>
            <a:off x="7752314"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47336EF4-AF14-4D60-BED6-4FAE953ECBE5}"/>
              </a:ext>
            </a:extLst>
          </p:cNvPr>
          <p:cNvCxnSpPr>
            <a:cxnSpLocks/>
          </p:cNvCxnSpPr>
          <p:nvPr/>
        </p:nvCxnSpPr>
        <p:spPr>
          <a:xfrm>
            <a:off x="8095214"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A836D34F-1D50-4A81-A00F-BA5B2516A58E}"/>
              </a:ext>
            </a:extLst>
          </p:cNvPr>
          <p:cNvCxnSpPr>
            <a:cxnSpLocks/>
          </p:cNvCxnSpPr>
          <p:nvPr/>
        </p:nvCxnSpPr>
        <p:spPr>
          <a:xfrm>
            <a:off x="841057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DDC754D8-6848-4A18-80DD-22C27BD1D9BF}"/>
              </a:ext>
            </a:extLst>
          </p:cNvPr>
          <p:cNvCxnSpPr>
            <a:cxnSpLocks/>
          </p:cNvCxnSpPr>
          <p:nvPr/>
        </p:nvCxnSpPr>
        <p:spPr>
          <a:xfrm>
            <a:off x="873442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72188B73-FFA2-4105-A99B-FE740B4AEA7D}"/>
              </a:ext>
            </a:extLst>
          </p:cNvPr>
          <p:cNvCxnSpPr>
            <a:cxnSpLocks/>
          </p:cNvCxnSpPr>
          <p:nvPr/>
        </p:nvCxnSpPr>
        <p:spPr>
          <a:xfrm>
            <a:off x="9067800"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44B794CC-E188-4D8E-A5C0-A7487150492E}"/>
              </a:ext>
            </a:extLst>
          </p:cNvPr>
          <p:cNvCxnSpPr>
            <a:cxnSpLocks/>
          </p:cNvCxnSpPr>
          <p:nvPr/>
        </p:nvCxnSpPr>
        <p:spPr>
          <a:xfrm>
            <a:off x="940117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FD9FD138-573F-4ECA-A55B-A76043D49D2F}"/>
              </a:ext>
            </a:extLst>
          </p:cNvPr>
          <p:cNvCxnSpPr>
            <a:cxnSpLocks/>
          </p:cNvCxnSpPr>
          <p:nvPr/>
        </p:nvCxnSpPr>
        <p:spPr>
          <a:xfrm>
            <a:off x="974407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2511D611-0A39-44CB-B6B3-C72E93B25C4B}"/>
              </a:ext>
            </a:extLst>
          </p:cNvPr>
          <p:cNvCxnSpPr>
            <a:cxnSpLocks/>
          </p:cNvCxnSpPr>
          <p:nvPr/>
        </p:nvCxnSpPr>
        <p:spPr>
          <a:xfrm>
            <a:off x="10020300"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32ECE2E6-6DC8-4454-818A-7969CBA0E332}"/>
              </a:ext>
            </a:extLst>
          </p:cNvPr>
          <p:cNvCxnSpPr>
            <a:cxnSpLocks/>
          </p:cNvCxnSpPr>
          <p:nvPr/>
        </p:nvCxnSpPr>
        <p:spPr>
          <a:xfrm>
            <a:off x="10344150"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5EE95E16-191D-454B-AFE7-77BD9E989A32}"/>
              </a:ext>
            </a:extLst>
          </p:cNvPr>
          <p:cNvCxnSpPr>
            <a:cxnSpLocks/>
          </p:cNvCxnSpPr>
          <p:nvPr/>
        </p:nvCxnSpPr>
        <p:spPr>
          <a:xfrm>
            <a:off x="1067752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AB7F0AD7-6E4C-4A11-ABA9-67C93A6CA962}"/>
              </a:ext>
            </a:extLst>
          </p:cNvPr>
          <p:cNvSpPr/>
          <p:nvPr/>
        </p:nvSpPr>
        <p:spPr>
          <a:xfrm>
            <a:off x="4991087" y="3295650"/>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a:extLst>
              <a:ext uri="{FF2B5EF4-FFF2-40B4-BE49-F238E27FC236}">
                <a16:creationId xmlns:a16="http://schemas.microsoft.com/office/drawing/2014/main" id="{954EF983-18DE-4911-A282-DCAC890B2831}"/>
              </a:ext>
            </a:extLst>
          </p:cNvPr>
          <p:cNvSpPr/>
          <p:nvPr/>
        </p:nvSpPr>
        <p:spPr>
          <a:xfrm>
            <a:off x="4928148" y="5525346"/>
            <a:ext cx="396328" cy="756574"/>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CuadroTexto 51">
            <a:extLst>
              <a:ext uri="{FF2B5EF4-FFF2-40B4-BE49-F238E27FC236}">
                <a16:creationId xmlns:a16="http://schemas.microsoft.com/office/drawing/2014/main" id="{9E71B10F-FAA8-4765-8840-6CA69FD788AE}"/>
              </a:ext>
            </a:extLst>
          </p:cNvPr>
          <p:cNvSpPr txBox="1"/>
          <p:nvPr/>
        </p:nvSpPr>
        <p:spPr>
          <a:xfrm>
            <a:off x="8734425" y="4083147"/>
            <a:ext cx="2830286" cy="400110"/>
          </a:xfrm>
          <a:prstGeom prst="rect">
            <a:avLst/>
          </a:prstGeom>
          <a:noFill/>
        </p:spPr>
        <p:txBody>
          <a:bodyPr wrap="square" rtlCol="0">
            <a:spAutoFit/>
          </a:bodyPr>
          <a:lstStyle/>
          <a:p>
            <a:r>
              <a:rPr lang="es-ES" sz="2000" b="1" dirty="0"/>
              <a:t>ZT = Zeitgeber Time</a:t>
            </a:r>
          </a:p>
        </p:txBody>
      </p:sp>
      <p:pic>
        <p:nvPicPr>
          <p:cNvPr id="72" name="Imagen 71">
            <a:extLst>
              <a:ext uri="{FF2B5EF4-FFF2-40B4-BE49-F238E27FC236}">
                <a16:creationId xmlns:a16="http://schemas.microsoft.com/office/drawing/2014/main" id="{4889C98D-7616-4ED6-90B7-EAD56B675E1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9307" r="16589" b="11600"/>
          <a:stretch/>
        </p:blipFill>
        <p:spPr>
          <a:xfrm>
            <a:off x="383075" y="1886642"/>
            <a:ext cx="3019961" cy="4859754"/>
          </a:xfrm>
          <a:prstGeom prst="rect">
            <a:avLst/>
          </a:prstGeom>
        </p:spPr>
      </p:pic>
      <p:sp>
        <p:nvSpPr>
          <p:cNvPr id="73" name="CuadroTexto 72">
            <a:extLst>
              <a:ext uri="{FF2B5EF4-FFF2-40B4-BE49-F238E27FC236}">
                <a16:creationId xmlns:a16="http://schemas.microsoft.com/office/drawing/2014/main" id="{5A4CEC41-5F45-401A-A327-317DDECC8218}"/>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Tree>
    <p:extLst>
      <p:ext uri="{BB962C8B-B14F-4D97-AF65-F5344CB8AC3E}">
        <p14:creationId xmlns:p14="http://schemas.microsoft.com/office/powerpoint/2010/main" val="1344786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12" name="Imagen 11">
            <a:extLst>
              <a:ext uri="{FF2B5EF4-FFF2-40B4-BE49-F238E27FC236}">
                <a16:creationId xmlns:a16="http://schemas.microsoft.com/office/drawing/2014/main" id="{A37C4DA3-E1E1-43BD-A0AF-65BDFCE6DE60}"/>
              </a:ext>
            </a:extLst>
          </p:cNvPr>
          <p:cNvPicPr>
            <a:picLocks noChangeAspect="1"/>
          </p:cNvPicPr>
          <p:nvPr/>
        </p:nvPicPr>
        <p:blipFill rotWithShape="1">
          <a:blip r:embed="rId3"/>
          <a:srcRect l="3580" t="36576" r="72340" b="56648"/>
          <a:stretch/>
        </p:blipFill>
        <p:spPr>
          <a:xfrm>
            <a:off x="646923" y="1364516"/>
            <a:ext cx="3288539" cy="4615495"/>
          </a:xfrm>
          <a:prstGeom prst="rect">
            <a:avLst/>
          </a:prstGeom>
        </p:spPr>
      </p:pic>
      <p:pic>
        <p:nvPicPr>
          <p:cNvPr id="17" name="Imagen 16">
            <a:extLst>
              <a:ext uri="{FF2B5EF4-FFF2-40B4-BE49-F238E27FC236}">
                <a16:creationId xmlns:a16="http://schemas.microsoft.com/office/drawing/2014/main" id="{847F545E-DBFE-4B58-B44B-A7ADF7A7C408}"/>
              </a:ext>
            </a:extLst>
          </p:cNvPr>
          <p:cNvPicPr>
            <a:picLocks noChangeAspect="1"/>
          </p:cNvPicPr>
          <p:nvPr/>
        </p:nvPicPr>
        <p:blipFill rotWithShape="1">
          <a:blip r:embed="rId3"/>
          <a:srcRect l="4151" t="18228" r="85788" b="62913"/>
          <a:stretch/>
        </p:blipFill>
        <p:spPr>
          <a:xfrm>
            <a:off x="748825" y="1652615"/>
            <a:ext cx="1806199" cy="1716652"/>
          </a:xfrm>
          <a:prstGeom prst="rect">
            <a:avLst/>
          </a:prstGeom>
        </p:spPr>
      </p:pic>
      <p:pic>
        <p:nvPicPr>
          <p:cNvPr id="21" name="Imagen 20">
            <a:extLst>
              <a:ext uri="{FF2B5EF4-FFF2-40B4-BE49-F238E27FC236}">
                <a16:creationId xmlns:a16="http://schemas.microsoft.com/office/drawing/2014/main" id="{E26EEDF4-5271-4B5C-8D3F-393B881ACED6}"/>
              </a:ext>
            </a:extLst>
          </p:cNvPr>
          <p:cNvPicPr>
            <a:picLocks noChangeAspect="1"/>
          </p:cNvPicPr>
          <p:nvPr/>
        </p:nvPicPr>
        <p:blipFill rotWithShape="1">
          <a:blip r:embed="rId3"/>
          <a:srcRect l="3580" t="36576" r="72340" b="56648"/>
          <a:stretch/>
        </p:blipFill>
        <p:spPr>
          <a:xfrm>
            <a:off x="768812" y="1643376"/>
            <a:ext cx="3361774" cy="4387656"/>
          </a:xfrm>
          <a:prstGeom prst="rect">
            <a:avLst/>
          </a:prstGeom>
        </p:spPr>
      </p:pic>
      <p:sp>
        <p:nvSpPr>
          <p:cNvPr id="19" name="Rectángulo 18">
            <a:extLst>
              <a:ext uri="{FF2B5EF4-FFF2-40B4-BE49-F238E27FC236}">
                <a16:creationId xmlns:a16="http://schemas.microsoft.com/office/drawing/2014/main" id="{64AA5522-F2A5-4597-82C5-43FAC7A9EF78}"/>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AE8E8005-869D-48C2-ACD6-12DDEC3EE0D1}"/>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cxnSp>
        <p:nvCxnSpPr>
          <p:cNvPr id="13" name="Conector recto de flecha 12">
            <a:extLst>
              <a:ext uri="{FF2B5EF4-FFF2-40B4-BE49-F238E27FC236}">
                <a16:creationId xmlns:a16="http://schemas.microsoft.com/office/drawing/2014/main" id="{B73143F5-E4F0-42F9-AFA7-DCC00ECA61CB}"/>
              </a:ext>
            </a:extLst>
          </p:cNvPr>
          <p:cNvCxnSpPr>
            <a:cxnSpLocks/>
          </p:cNvCxnSpPr>
          <p:nvPr/>
        </p:nvCxnSpPr>
        <p:spPr>
          <a:xfrm>
            <a:off x="4185752" y="3639236"/>
            <a:ext cx="1027118"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25" name="Imagen 24">
            <a:extLst>
              <a:ext uri="{FF2B5EF4-FFF2-40B4-BE49-F238E27FC236}">
                <a16:creationId xmlns:a16="http://schemas.microsoft.com/office/drawing/2014/main" id="{CC87AC89-0775-46F1-9786-71E6BDA8B4CC}"/>
              </a:ext>
            </a:extLst>
          </p:cNvPr>
          <p:cNvPicPr>
            <a:picLocks noChangeAspect="1"/>
          </p:cNvPicPr>
          <p:nvPr/>
        </p:nvPicPr>
        <p:blipFill>
          <a:blip r:embed="rId4"/>
          <a:stretch>
            <a:fillRect/>
          </a:stretch>
        </p:blipFill>
        <p:spPr>
          <a:xfrm>
            <a:off x="5268036" y="1788949"/>
            <a:ext cx="4763672" cy="3622367"/>
          </a:xfrm>
          <a:prstGeom prst="rect">
            <a:avLst/>
          </a:prstGeom>
        </p:spPr>
      </p:pic>
      <p:sp>
        <p:nvSpPr>
          <p:cNvPr id="26" name="CuadroTexto 25">
            <a:extLst>
              <a:ext uri="{FF2B5EF4-FFF2-40B4-BE49-F238E27FC236}">
                <a16:creationId xmlns:a16="http://schemas.microsoft.com/office/drawing/2014/main" id="{93D427E5-392B-4CA4-B110-9A6160C2D7C7}"/>
              </a:ext>
            </a:extLst>
          </p:cNvPr>
          <p:cNvSpPr txBox="1"/>
          <p:nvPr/>
        </p:nvSpPr>
        <p:spPr>
          <a:xfrm>
            <a:off x="5551510" y="5521878"/>
            <a:ext cx="3346255" cy="923330"/>
          </a:xfrm>
          <a:prstGeom prst="rect">
            <a:avLst/>
          </a:prstGeom>
          <a:noFill/>
        </p:spPr>
        <p:txBody>
          <a:bodyPr wrap="square" rtlCol="0">
            <a:spAutoFit/>
          </a:bodyPr>
          <a:lstStyle/>
          <a:p>
            <a:r>
              <a:rPr lang="es-ES" dirty="0" err="1"/>
              <a:t>Endogenous</a:t>
            </a:r>
            <a:r>
              <a:rPr lang="es-ES" dirty="0"/>
              <a:t> molecular </a:t>
            </a:r>
            <a:r>
              <a:rPr lang="es-ES" dirty="0" err="1"/>
              <a:t>systems</a:t>
            </a:r>
            <a:r>
              <a:rPr lang="es-ES" dirty="0"/>
              <a:t> </a:t>
            </a:r>
          </a:p>
          <a:p>
            <a:r>
              <a:rPr lang="es-ES" dirty="0" err="1"/>
              <a:t>allow</a:t>
            </a:r>
            <a:r>
              <a:rPr lang="es-ES" dirty="0"/>
              <a:t> </a:t>
            </a:r>
            <a:r>
              <a:rPr lang="es-ES" dirty="0" err="1"/>
              <a:t>erathlings</a:t>
            </a:r>
            <a:r>
              <a:rPr lang="es-ES" dirty="0"/>
              <a:t> </a:t>
            </a:r>
            <a:r>
              <a:rPr lang="es-ES" dirty="0" err="1"/>
              <a:t>to</a:t>
            </a:r>
            <a:r>
              <a:rPr lang="es-ES" dirty="0"/>
              <a:t> </a:t>
            </a:r>
            <a:r>
              <a:rPr lang="es-ES" b="1" dirty="0" err="1"/>
              <a:t>anticipate</a:t>
            </a:r>
            <a:r>
              <a:rPr lang="es-ES" b="1" dirty="0"/>
              <a:t> </a:t>
            </a:r>
            <a:r>
              <a:rPr lang="es-ES" b="1" dirty="0" err="1"/>
              <a:t>cyclic</a:t>
            </a:r>
            <a:r>
              <a:rPr lang="es-ES" b="1" dirty="0"/>
              <a:t> </a:t>
            </a:r>
            <a:r>
              <a:rPr lang="es-ES" b="1" dirty="0" err="1"/>
              <a:t>changes</a:t>
            </a:r>
            <a:endParaRPr lang="es-ES" b="1" dirty="0"/>
          </a:p>
        </p:txBody>
      </p:sp>
      <p:pic>
        <p:nvPicPr>
          <p:cNvPr id="4" name="Gráfico 3" descr="Reloj con relleno sólido">
            <a:extLst>
              <a:ext uri="{FF2B5EF4-FFF2-40B4-BE49-F238E27FC236}">
                <a16:creationId xmlns:a16="http://schemas.microsoft.com/office/drawing/2014/main" id="{F441C828-6358-4474-8540-F90E3C36E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95323" y="5516100"/>
            <a:ext cx="923330" cy="923330"/>
          </a:xfrm>
          <a:prstGeom prst="rect">
            <a:avLst/>
          </a:prstGeom>
        </p:spPr>
      </p:pic>
      <p:pic>
        <p:nvPicPr>
          <p:cNvPr id="20" name="Picture 4" descr="Moon PNG Transparent Images Free Download - Pngfre">
            <a:extLst>
              <a:ext uri="{FF2B5EF4-FFF2-40B4-BE49-F238E27FC236}">
                <a16:creationId xmlns:a16="http://schemas.microsoft.com/office/drawing/2014/main" id="{1089CF8A-3F87-4FAC-90AD-DEE316EC63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69916" y="2542655"/>
            <a:ext cx="897073" cy="8970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Sun Icon Transparent PNGs for Free Download">
            <a:extLst>
              <a:ext uri="{FF2B5EF4-FFF2-40B4-BE49-F238E27FC236}">
                <a16:creationId xmlns:a16="http://schemas.microsoft.com/office/drawing/2014/main" id="{75D2D156-1B06-450B-AC76-E426CDF52C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844" y="2197809"/>
            <a:ext cx="1691921" cy="10259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Moon PNG Transparent Images Free Download - Pngfre">
            <a:extLst>
              <a:ext uri="{FF2B5EF4-FFF2-40B4-BE49-F238E27FC236}">
                <a16:creationId xmlns:a16="http://schemas.microsoft.com/office/drawing/2014/main" id="{662ED576-C445-4540-9264-CCB2F468CA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412392" y="2638012"/>
            <a:ext cx="768688" cy="768688"/>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a:extLst>
              <a:ext uri="{FF2B5EF4-FFF2-40B4-BE49-F238E27FC236}">
                <a16:creationId xmlns:a16="http://schemas.microsoft.com/office/drawing/2014/main" id="{48B08E68-F210-4181-A670-6AD293737A76}"/>
              </a:ext>
            </a:extLst>
          </p:cNvPr>
          <p:cNvPicPr>
            <a:picLocks noChangeAspect="1"/>
          </p:cNvPicPr>
          <p:nvPr/>
        </p:nvPicPr>
        <p:blipFill rotWithShape="1">
          <a:blip r:embed="rId3"/>
          <a:srcRect l="13918" t="22809" r="69003" b="62413"/>
          <a:stretch/>
        </p:blipFill>
        <p:spPr>
          <a:xfrm>
            <a:off x="2368217" y="4012276"/>
            <a:ext cx="1634542" cy="915134"/>
          </a:xfrm>
          <a:prstGeom prst="rect">
            <a:avLst/>
          </a:prstGeom>
        </p:spPr>
      </p:pic>
      <p:pic>
        <p:nvPicPr>
          <p:cNvPr id="16" name="Imagen 15">
            <a:extLst>
              <a:ext uri="{FF2B5EF4-FFF2-40B4-BE49-F238E27FC236}">
                <a16:creationId xmlns:a16="http://schemas.microsoft.com/office/drawing/2014/main" id="{6499E4C4-6616-4161-B1AF-6961C61C9A97}"/>
              </a:ext>
            </a:extLst>
          </p:cNvPr>
          <p:cNvPicPr>
            <a:picLocks noChangeAspect="1"/>
          </p:cNvPicPr>
          <p:nvPr/>
        </p:nvPicPr>
        <p:blipFill rotWithShape="1">
          <a:blip r:embed="rId3"/>
          <a:srcRect l="13427" t="68786" r="67629" b="12356"/>
          <a:stretch/>
        </p:blipFill>
        <p:spPr>
          <a:xfrm>
            <a:off x="2262968" y="2684999"/>
            <a:ext cx="1813026" cy="915134"/>
          </a:xfrm>
          <a:prstGeom prst="rect">
            <a:avLst/>
          </a:prstGeom>
        </p:spPr>
      </p:pic>
      <p:pic>
        <p:nvPicPr>
          <p:cNvPr id="18" name="Imagen 17">
            <a:extLst>
              <a:ext uri="{FF2B5EF4-FFF2-40B4-BE49-F238E27FC236}">
                <a16:creationId xmlns:a16="http://schemas.microsoft.com/office/drawing/2014/main" id="{30C2FAFD-C49A-4A1D-840E-DCA49F5CB1E4}"/>
              </a:ext>
            </a:extLst>
          </p:cNvPr>
          <p:cNvPicPr>
            <a:picLocks noChangeAspect="1"/>
          </p:cNvPicPr>
          <p:nvPr/>
        </p:nvPicPr>
        <p:blipFill>
          <a:blip r:embed="rId9"/>
          <a:stretch>
            <a:fillRect/>
          </a:stretch>
        </p:blipFill>
        <p:spPr>
          <a:xfrm>
            <a:off x="823978" y="3489108"/>
            <a:ext cx="1498333" cy="1573519"/>
          </a:xfrm>
          <a:prstGeom prst="rect">
            <a:avLst/>
          </a:prstGeom>
        </p:spPr>
      </p:pic>
      <p:pic>
        <p:nvPicPr>
          <p:cNvPr id="29" name="Imagen 28">
            <a:extLst>
              <a:ext uri="{FF2B5EF4-FFF2-40B4-BE49-F238E27FC236}">
                <a16:creationId xmlns:a16="http://schemas.microsoft.com/office/drawing/2014/main" id="{0425C588-32A5-40D1-9BB5-FE9DE7244BFE}"/>
              </a:ext>
            </a:extLst>
          </p:cNvPr>
          <p:cNvPicPr>
            <a:picLocks noChangeAspect="1"/>
          </p:cNvPicPr>
          <p:nvPr/>
        </p:nvPicPr>
        <p:blipFill rotWithShape="1">
          <a:blip r:embed="rId3"/>
          <a:srcRect l="3580" t="36576" r="72340" b="56648"/>
          <a:stretch/>
        </p:blipFill>
        <p:spPr>
          <a:xfrm>
            <a:off x="799323" y="1516916"/>
            <a:ext cx="3288539" cy="4615495"/>
          </a:xfrm>
          <a:prstGeom prst="rect">
            <a:avLst/>
          </a:prstGeom>
        </p:spPr>
      </p:pic>
      <p:pic>
        <p:nvPicPr>
          <p:cNvPr id="30" name="Imagen 29">
            <a:extLst>
              <a:ext uri="{FF2B5EF4-FFF2-40B4-BE49-F238E27FC236}">
                <a16:creationId xmlns:a16="http://schemas.microsoft.com/office/drawing/2014/main" id="{A6313745-D21A-4FCC-8FE7-A45818D7B5DD}"/>
              </a:ext>
            </a:extLst>
          </p:cNvPr>
          <p:cNvPicPr>
            <a:picLocks noChangeAspect="1"/>
          </p:cNvPicPr>
          <p:nvPr/>
        </p:nvPicPr>
        <p:blipFill rotWithShape="1">
          <a:blip r:embed="rId3"/>
          <a:srcRect l="4151" t="18228" r="85788" b="62913"/>
          <a:stretch/>
        </p:blipFill>
        <p:spPr>
          <a:xfrm>
            <a:off x="901225" y="1805015"/>
            <a:ext cx="1806199" cy="1716652"/>
          </a:xfrm>
          <a:prstGeom prst="rect">
            <a:avLst/>
          </a:prstGeom>
        </p:spPr>
      </p:pic>
      <p:pic>
        <p:nvPicPr>
          <p:cNvPr id="31" name="Imagen 30">
            <a:extLst>
              <a:ext uri="{FF2B5EF4-FFF2-40B4-BE49-F238E27FC236}">
                <a16:creationId xmlns:a16="http://schemas.microsoft.com/office/drawing/2014/main" id="{0EA91C57-04A5-4FC6-B44D-0DA3A14A7948}"/>
              </a:ext>
            </a:extLst>
          </p:cNvPr>
          <p:cNvPicPr>
            <a:picLocks noChangeAspect="1"/>
          </p:cNvPicPr>
          <p:nvPr/>
        </p:nvPicPr>
        <p:blipFill rotWithShape="1">
          <a:blip r:embed="rId3"/>
          <a:srcRect l="3580" t="36576" r="72340" b="56648"/>
          <a:stretch/>
        </p:blipFill>
        <p:spPr>
          <a:xfrm>
            <a:off x="921212" y="1795776"/>
            <a:ext cx="3361774" cy="4387656"/>
          </a:xfrm>
          <a:prstGeom prst="rect">
            <a:avLst/>
          </a:prstGeom>
        </p:spPr>
      </p:pic>
      <p:pic>
        <p:nvPicPr>
          <p:cNvPr id="32" name="Picture 4" descr="Moon PNG Transparent Images Free Download - Pngfre">
            <a:extLst>
              <a:ext uri="{FF2B5EF4-FFF2-40B4-BE49-F238E27FC236}">
                <a16:creationId xmlns:a16="http://schemas.microsoft.com/office/drawing/2014/main" id="{E45991B4-DD30-4219-8CCB-9343F4B1BC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22316" y="2695055"/>
            <a:ext cx="897073" cy="897073"/>
          </a:xfrm>
          <a:prstGeom prst="rect">
            <a:avLst/>
          </a:prstGeom>
          <a:noFill/>
          <a:extLst>
            <a:ext uri="{909E8E84-426E-40DD-AFC4-6F175D3DCCD1}">
              <a14:hiddenFill xmlns:a14="http://schemas.microsoft.com/office/drawing/2010/main">
                <a:solidFill>
                  <a:srgbClr val="FFFFFF"/>
                </a:solidFill>
              </a14:hiddenFill>
            </a:ext>
          </a:extLst>
        </p:spPr>
      </p:pic>
      <p:pic>
        <p:nvPicPr>
          <p:cNvPr id="33" name="Imagen 32">
            <a:extLst>
              <a:ext uri="{FF2B5EF4-FFF2-40B4-BE49-F238E27FC236}">
                <a16:creationId xmlns:a16="http://schemas.microsoft.com/office/drawing/2014/main" id="{04794960-0808-45B1-8778-6059823869BC}"/>
              </a:ext>
            </a:extLst>
          </p:cNvPr>
          <p:cNvPicPr>
            <a:picLocks noChangeAspect="1"/>
          </p:cNvPicPr>
          <p:nvPr/>
        </p:nvPicPr>
        <p:blipFill rotWithShape="1">
          <a:blip r:embed="rId10"/>
          <a:srcRect t="5234" r="46863" b="7649"/>
          <a:stretch/>
        </p:blipFill>
        <p:spPr>
          <a:xfrm>
            <a:off x="588554" y="892226"/>
            <a:ext cx="3808300" cy="5466952"/>
          </a:xfrm>
          <a:prstGeom prst="rect">
            <a:avLst/>
          </a:prstGeom>
        </p:spPr>
      </p:pic>
      <p:pic>
        <p:nvPicPr>
          <p:cNvPr id="34" name="Picture 2" descr="Sun Icon Transparent PNGs for Free Download">
            <a:extLst>
              <a:ext uri="{FF2B5EF4-FFF2-40B4-BE49-F238E27FC236}">
                <a16:creationId xmlns:a16="http://schemas.microsoft.com/office/drawing/2014/main" id="{50C7F3C4-3866-47D7-838B-BA099CA1C1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244" y="2350209"/>
            <a:ext cx="1691921" cy="102598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oon PNG Transparent Images Free Download - Pngfre">
            <a:extLst>
              <a:ext uri="{FF2B5EF4-FFF2-40B4-BE49-F238E27FC236}">
                <a16:creationId xmlns:a16="http://schemas.microsoft.com/office/drawing/2014/main" id="{62F1EC73-63B5-43ED-9709-81AC2C24D4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64792" y="2790412"/>
            <a:ext cx="768688" cy="768688"/>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n 35">
            <a:extLst>
              <a:ext uri="{FF2B5EF4-FFF2-40B4-BE49-F238E27FC236}">
                <a16:creationId xmlns:a16="http://schemas.microsoft.com/office/drawing/2014/main" id="{CAEEEF50-BD92-4D8D-8DDB-9AFA359B4CEC}"/>
              </a:ext>
            </a:extLst>
          </p:cNvPr>
          <p:cNvPicPr>
            <a:picLocks noChangeAspect="1"/>
          </p:cNvPicPr>
          <p:nvPr/>
        </p:nvPicPr>
        <p:blipFill rotWithShape="1">
          <a:blip r:embed="rId3"/>
          <a:srcRect l="13918" t="22809" r="69003" b="62413"/>
          <a:stretch/>
        </p:blipFill>
        <p:spPr>
          <a:xfrm>
            <a:off x="2520617" y="4164676"/>
            <a:ext cx="1634542" cy="915134"/>
          </a:xfrm>
          <a:prstGeom prst="rect">
            <a:avLst/>
          </a:prstGeom>
        </p:spPr>
      </p:pic>
      <p:pic>
        <p:nvPicPr>
          <p:cNvPr id="37" name="Imagen 36">
            <a:extLst>
              <a:ext uri="{FF2B5EF4-FFF2-40B4-BE49-F238E27FC236}">
                <a16:creationId xmlns:a16="http://schemas.microsoft.com/office/drawing/2014/main" id="{05F1B68E-D4BF-4FB0-A05E-E1C99D9D9B30}"/>
              </a:ext>
            </a:extLst>
          </p:cNvPr>
          <p:cNvPicPr>
            <a:picLocks noChangeAspect="1"/>
          </p:cNvPicPr>
          <p:nvPr/>
        </p:nvPicPr>
        <p:blipFill rotWithShape="1">
          <a:blip r:embed="rId3"/>
          <a:srcRect l="13427" t="68786" r="67629" b="12356"/>
          <a:stretch/>
        </p:blipFill>
        <p:spPr>
          <a:xfrm>
            <a:off x="2415368" y="2837399"/>
            <a:ext cx="1813026" cy="915134"/>
          </a:xfrm>
          <a:prstGeom prst="rect">
            <a:avLst/>
          </a:prstGeom>
        </p:spPr>
      </p:pic>
      <p:pic>
        <p:nvPicPr>
          <p:cNvPr id="38" name="Imagen 37">
            <a:extLst>
              <a:ext uri="{FF2B5EF4-FFF2-40B4-BE49-F238E27FC236}">
                <a16:creationId xmlns:a16="http://schemas.microsoft.com/office/drawing/2014/main" id="{49C390AD-2367-496D-B18D-AFEFB86E8D26}"/>
              </a:ext>
            </a:extLst>
          </p:cNvPr>
          <p:cNvPicPr>
            <a:picLocks noChangeAspect="1"/>
          </p:cNvPicPr>
          <p:nvPr/>
        </p:nvPicPr>
        <p:blipFill>
          <a:blip r:embed="rId9"/>
          <a:stretch>
            <a:fillRect/>
          </a:stretch>
        </p:blipFill>
        <p:spPr>
          <a:xfrm>
            <a:off x="976378" y="3641508"/>
            <a:ext cx="1498333" cy="1573519"/>
          </a:xfrm>
          <a:prstGeom prst="rect">
            <a:avLst/>
          </a:prstGeom>
        </p:spPr>
      </p:pic>
      <p:sp>
        <p:nvSpPr>
          <p:cNvPr id="40" name="CuadroTexto 39">
            <a:extLst>
              <a:ext uri="{FF2B5EF4-FFF2-40B4-BE49-F238E27FC236}">
                <a16:creationId xmlns:a16="http://schemas.microsoft.com/office/drawing/2014/main" id="{B7855DD3-B9AD-48CC-B1F3-03A591AACAC2}"/>
              </a:ext>
            </a:extLst>
          </p:cNvPr>
          <p:cNvSpPr txBox="1"/>
          <p:nvPr/>
        </p:nvSpPr>
        <p:spPr>
          <a:xfrm>
            <a:off x="336125" y="6376189"/>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Kuhlman</a:t>
            </a:r>
            <a:r>
              <a:rPr lang="es-ES" sz="2000" b="0" i="0" u="none" strike="noStrike" baseline="0" dirty="0">
                <a:solidFill>
                  <a:srgbClr val="347F70"/>
                </a:solidFill>
                <a:latin typeface="LiberationSerif-Regular"/>
              </a:rPr>
              <a:t> et al., 2018)</a:t>
            </a:r>
            <a:endParaRPr lang="es-ES" sz="2000" dirty="0"/>
          </a:p>
        </p:txBody>
      </p:sp>
    </p:spTree>
    <p:extLst>
      <p:ext uri="{BB962C8B-B14F-4D97-AF65-F5344CB8AC3E}">
        <p14:creationId xmlns:p14="http://schemas.microsoft.com/office/powerpoint/2010/main" val="34379539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pic>
        <p:nvPicPr>
          <p:cNvPr id="14" name="Imagen 13">
            <a:extLst>
              <a:ext uri="{FF2B5EF4-FFF2-40B4-BE49-F238E27FC236}">
                <a16:creationId xmlns:a16="http://schemas.microsoft.com/office/drawing/2014/main" id="{4CD1DFD8-EB10-45D7-9577-243896D53801}"/>
              </a:ext>
            </a:extLst>
          </p:cNvPr>
          <p:cNvPicPr>
            <a:picLocks noChangeAspect="1"/>
          </p:cNvPicPr>
          <p:nvPr/>
        </p:nvPicPr>
        <p:blipFill rotWithShape="1">
          <a:blip r:embed="rId3"/>
          <a:srcRect l="1" r="47296" b="76485"/>
          <a:stretch/>
        </p:blipFill>
        <p:spPr>
          <a:xfrm>
            <a:off x="4200339" y="2166755"/>
            <a:ext cx="6667685" cy="1719445"/>
          </a:xfrm>
          <a:prstGeom prst="rect">
            <a:avLst/>
          </a:prstGeom>
        </p:spPr>
      </p:pic>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2" name="Imagen 11">
            <a:extLst>
              <a:ext uri="{FF2B5EF4-FFF2-40B4-BE49-F238E27FC236}">
                <a16:creationId xmlns:a16="http://schemas.microsoft.com/office/drawing/2014/main" id="{29CF505B-C7DB-44D0-BA77-C3F7957F2F34}"/>
              </a:ext>
            </a:extLst>
          </p:cNvPr>
          <p:cNvPicPr>
            <a:picLocks noChangeAspect="1"/>
          </p:cNvPicPr>
          <p:nvPr/>
        </p:nvPicPr>
        <p:blipFill rotWithShape="1">
          <a:blip r:embed="rId3"/>
          <a:srcRect t="76189" r="48058"/>
          <a:stretch/>
        </p:blipFill>
        <p:spPr>
          <a:xfrm>
            <a:off x="4162239" y="4367486"/>
            <a:ext cx="6667686" cy="1797401"/>
          </a:xfrm>
          <a:prstGeom prst="rect">
            <a:avLst/>
          </a:prstGeom>
        </p:spPr>
      </p:pic>
      <p:sp>
        <p:nvSpPr>
          <p:cNvPr id="13" name="CuadroTexto 12">
            <a:extLst>
              <a:ext uri="{FF2B5EF4-FFF2-40B4-BE49-F238E27FC236}">
                <a16:creationId xmlns:a16="http://schemas.microsoft.com/office/drawing/2014/main" id="{A4E1F11C-A9BF-486A-9903-A76A06A90083}"/>
              </a:ext>
            </a:extLst>
          </p:cNvPr>
          <p:cNvSpPr txBox="1"/>
          <p:nvPr/>
        </p:nvSpPr>
        <p:spPr>
          <a:xfrm>
            <a:off x="5019666" y="392433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7" name="Conector recto de flecha 6">
            <a:extLst>
              <a:ext uri="{FF2B5EF4-FFF2-40B4-BE49-F238E27FC236}">
                <a16:creationId xmlns:a16="http://schemas.microsoft.com/office/drawing/2014/main" id="{BAE00D8F-8EA9-4CB2-BE83-17A2A7356DEB}"/>
              </a:ext>
            </a:extLst>
          </p:cNvPr>
          <p:cNvCxnSpPr>
            <a:cxnSpLocks/>
          </p:cNvCxnSpPr>
          <p:nvPr/>
        </p:nvCxnSpPr>
        <p:spPr>
          <a:xfrm>
            <a:off x="510540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CE61AD67-E1CB-4923-85F9-5A79844DE73E}"/>
              </a:ext>
            </a:extLst>
          </p:cNvPr>
          <p:cNvCxnSpPr>
            <a:cxnSpLocks/>
          </p:cNvCxnSpPr>
          <p:nvPr/>
        </p:nvCxnSpPr>
        <p:spPr>
          <a:xfrm>
            <a:off x="542925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AB330E69-1467-43EB-AF92-9DBE7CCB1355}"/>
              </a:ext>
            </a:extLst>
          </p:cNvPr>
          <p:cNvCxnSpPr>
            <a:cxnSpLocks/>
          </p:cNvCxnSpPr>
          <p:nvPr/>
        </p:nvCxnSpPr>
        <p:spPr>
          <a:xfrm>
            <a:off x="5762625"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3A2DF2A3-B5CC-4A07-B58B-1D788D329D33}"/>
              </a:ext>
            </a:extLst>
          </p:cNvPr>
          <p:cNvCxnSpPr>
            <a:cxnSpLocks/>
          </p:cNvCxnSpPr>
          <p:nvPr/>
        </p:nvCxnSpPr>
        <p:spPr>
          <a:xfrm>
            <a:off x="609600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5C1C7C8-3183-489A-BE9D-95CD6C8797AB}"/>
              </a:ext>
            </a:extLst>
          </p:cNvPr>
          <p:cNvCxnSpPr>
            <a:cxnSpLocks/>
          </p:cNvCxnSpPr>
          <p:nvPr/>
        </p:nvCxnSpPr>
        <p:spPr>
          <a:xfrm>
            <a:off x="643890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7671D72E-4322-4589-B190-4A34F7CA4638}"/>
              </a:ext>
            </a:extLst>
          </p:cNvPr>
          <p:cNvCxnSpPr>
            <a:cxnSpLocks/>
          </p:cNvCxnSpPr>
          <p:nvPr/>
        </p:nvCxnSpPr>
        <p:spPr>
          <a:xfrm>
            <a:off x="6715125"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35F2A647-48D1-4CA9-8474-FBC6EA9B19C1}"/>
              </a:ext>
            </a:extLst>
          </p:cNvPr>
          <p:cNvCxnSpPr>
            <a:cxnSpLocks/>
          </p:cNvCxnSpPr>
          <p:nvPr/>
        </p:nvCxnSpPr>
        <p:spPr>
          <a:xfrm>
            <a:off x="7038975"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B1665AEA-D112-4AF3-9DE7-C94F4D7F9A07}"/>
              </a:ext>
            </a:extLst>
          </p:cNvPr>
          <p:cNvCxnSpPr>
            <a:cxnSpLocks/>
          </p:cNvCxnSpPr>
          <p:nvPr/>
        </p:nvCxnSpPr>
        <p:spPr>
          <a:xfrm>
            <a:off x="7372350"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9B50913A-B13E-41E6-8BA0-9478590F91E2}"/>
              </a:ext>
            </a:extLst>
          </p:cNvPr>
          <p:cNvCxnSpPr>
            <a:cxnSpLocks/>
          </p:cNvCxnSpPr>
          <p:nvPr/>
        </p:nvCxnSpPr>
        <p:spPr>
          <a:xfrm>
            <a:off x="7685639"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4D731C2F-56E9-45EC-996E-2015D3C80E2D}"/>
              </a:ext>
            </a:extLst>
          </p:cNvPr>
          <p:cNvCxnSpPr>
            <a:cxnSpLocks/>
          </p:cNvCxnSpPr>
          <p:nvPr/>
        </p:nvCxnSpPr>
        <p:spPr>
          <a:xfrm>
            <a:off x="8028539" y="604785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BF43F05D-7699-49C7-B0BF-9E3B92863DE9}"/>
              </a:ext>
            </a:extLst>
          </p:cNvPr>
          <p:cNvCxnSpPr>
            <a:cxnSpLocks/>
          </p:cNvCxnSpPr>
          <p:nvPr/>
        </p:nvCxnSpPr>
        <p:spPr>
          <a:xfrm>
            <a:off x="834390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27DB50A1-A306-4FF2-B490-08205D950A17}"/>
              </a:ext>
            </a:extLst>
          </p:cNvPr>
          <p:cNvCxnSpPr>
            <a:cxnSpLocks/>
          </p:cNvCxnSpPr>
          <p:nvPr/>
        </p:nvCxnSpPr>
        <p:spPr>
          <a:xfrm>
            <a:off x="866775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786C506F-15C4-483E-8537-117A475EF138}"/>
              </a:ext>
            </a:extLst>
          </p:cNvPr>
          <p:cNvCxnSpPr>
            <a:cxnSpLocks/>
          </p:cNvCxnSpPr>
          <p:nvPr/>
        </p:nvCxnSpPr>
        <p:spPr>
          <a:xfrm>
            <a:off x="9001125"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8F244D91-24D4-41DC-8F07-1A86B6A59CFB}"/>
              </a:ext>
            </a:extLst>
          </p:cNvPr>
          <p:cNvCxnSpPr>
            <a:cxnSpLocks/>
          </p:cNvCxnSpPr>
          <p:nvPr/>
        </p:nvCxnSpPr>
        <p:spPr>
          <a:xfrm>
            <a:off x="933450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82A9EE4A-B6F3-4683-BC07-06C8C0CE96CA}"/>
              </a:ext>
            </a:extLst>
          </p:cNvPr>
          <p:cNvCxnSpPr>
            <a:cxnSpLocks/>
          </p:cNvCxnSpPr>
          <p:nvPr/>
        </p:nvCxnSpPr>
        <p:spPr>
          <a:xfrm>
            <a:off x="967740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7603A733-0421-43D1-A4FB-A26927DC4835}"/>
              </a:ext>
            </a:extLst>
          </p:cNvPr>
          <p:cNvCxnSpPr>
            <a:cxnSpLocks/>
          </p:cNvCxnSpPr>
          <p:nvPr/>
        </p:nvCxnSpPr>
        <p:spPr>
          <a:xfrm>
            <a:off x="9953625"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3A63E695-FFAE-40AB-BC84-A1F274A88A1D}"/>
              </a:ext>
            </a:extLst>
          </p:cNvPr>
          <p:cNvCxnSpPr>
            <a:cxnSpLocks/>
          </p:cNvCxnSpPr>
          <p:nvPr/>
        </p:nvCxnSpPr>
        <p:spPr>
          <a:xfrm>
            <a:off x="10277475"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F4D1C2AF-A001-427F-9CAD-A2B5C36252AE}"/>
              </a:ext>
            </a:extLst>
          </p:cNvPr>
          <p:cNvCxnSpPr>
            <a:cxnSpLocks/>
          </p:cNvCxnSpPr>
          <p:nvPr/>
        </p:nvCxnSpPr>
        <p:spPr>
          <a:xfrm>
            <a:off x="10610850" y="605006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CuadroTexto 52">
            <a:extLst>
              <a:ext uri="{FF2B5EF4-FFF2-40B4-BE49-F238E27FC236}">
                <a16:creationId xmlns:a16="http://schemas.microsoft.com/office/drawing/2014/main" id="{CD1DDB38-04AB-40D2-BE71-5800367CF58F}"/>
              </a:ext>
            </a:extLst>
          </p:cNvPr>
          <p:cNvSpPr txBox="1"/>
          <p:nvPr/>
        </p:nvSpPr>
        <p:spPr>
          <a:xfrm>
            <a:off x="6819900" y="6281920"/>
            <a:ext cx="4010025" cy="369332"/>
          </a:xfrm>
          <a:prstGeom prst="rect">
            <a:avLst/>
          </a:prstGeom>
          <a:noFill/>
        </p:spPr>
        <p:txBody>
          <a:bodyPr wrap="square" rtlCol="0">
            <a:spAutoFit/>
          </a:bodyPr>
          <a:lstStyle/>
          <a:p>
            <a:r>
              <a:rPr lang="es-ES" dirty="0" err="1"/>
              <a:t>Samples</a:t>
            </a:r>
            <a:r>
              <a:rPr lang="es-ES" dirty="0"/>
              <a:t> </a:t>
            </a:r>
            <a:r>
              <a:rPr lang="es-ES" dirty="0" err="1"/>
              <a:t>taken</a:t>
            </a:r>
            <a:r>
              <a:rPr lang="es-ES" dirty="0"/>
              <a:t> </a:t>
            </a:r>
            <a:r>
              <a:rPr lang="es-ES" dirty="0" err="1"/>
              <a:t>every</a:t>
            </a:r>
            <a:r>
              <a:rPr lang="es-ES" dirty="0"/>
              <a:t> 4h</a:t>
            </a:r>
          </a:p>
        </p:txBody>
      </p:sp>
      <p:cxnSp>
        <p:nvCxnSpPr>
          <p:cNvPr id="54" name="Conector recto de flecha 53">
            <a:extLst>
              <a:ext uri="{FF2B5EF4-FFF2-40B4-BE49-F238E27FC236}">
                <a16:creationId xmlns:a16="http://schemas.microsoft.com/office/drawing/2014/main" id="{98F71496-EF2A-4C0E-9D3E-2B12EF704E9C}"/>
              </a:ext>
            </a:extLst>
          </p:cNvPr>
          <p:cNvCxnSpPr>
            <a:cxnSpLocks/>
          </p:cNvCxnSpPr>
          <p:nvPr/>
        </p:nvCxnSpPr>
        <p:spPr>
          <a:xfrm>
            <a:off x="517207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17A2A525-38C3-4499-A207-49968E770C01}"/>
              </a:ext>
            </a:extLst>
          </p:cNvPr>
          <p:cNvCxnSpPr>
            <a:cxnSpLocks/>
          </p:cNvCxnSpPr>
          <p:nvPr/>
        </p:nvCxnSpPr>
        <p:spPr>
          <a:xfrm>
            <a:off x="549592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AD9A5CB0-DE6D-45EB-B749-80A4CE551252}"/>
              </a:ext>
            </a:extLst>
          </p:cNvPr>
          <p:cNvCxnSpPr>
            <a:cxnSpLocks/>
          </p:cNvCxnSpPr>
          <p:nvPr/>
        </p:nvCxnSpPr>
        <p:spPr>
          <a:xfrm>
            <a:off x="5829300"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B54A8732-1F94-413F-9D44-53318645034C}"/>
              </a:ext>
            </a:extLst>
          </p:cNvPr>
          <p:cNvCxnSpPr>
            <a:cxnSpLocks/>
          </p:cNvCxnSpPr>
          <p:nvPr/>
        </p:nvCxnSpPr>
        <p:spPr>
          <a:xfrm>
            <a:off x="616267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45621D0B-609B-4B13-87FB-1CA6B165B8B3}"/>
              </a:ext>
            </a:extLst>
          </p:cNvPr>
          <p:cNvCxnSpPr>
            <a:cxnSpLocks/>
          </p:cNvCxnSpPr>
          <p:nvPr/>
        </p:nvCxnSpPr>
        <p:spPr>
          <a:xfrm>
            <a:off x="650557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6D669D9-DFE7-4F07-AE28-5006CD90B25D}"/>
              </a:ext>
            </a:extLst>
          </p:cNvPr>
          <p:cNvCxnSpPr>
            <a:cxnSpLocks/>
          </p:cNvCxnSpPr>
          <p:nvPr/>
        </p:nvCxnSpPr>
        <p:spPr>
          <a:xfrm>
            <a:off x="6781800"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0EB004B0-A2FC-4A05-8D98-F1EF095CC3E9}"/>
              </a:ext>
            </a:extLst>
          </p:cNvPr>
          <p:cNvCxnSpPr>
            <a:cxnSpLocks/>
          </p:cNvCxnSpPr>
          <p:nvPr/>
        </p:nvCxnSpPr>
        <p:spPr>
          <a:xfrm>
            <a:off x="7105650"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A6E28DB8-46FC-46A7-BF70-733707403884}"/>
              </a:ext>
            </a:extLst>
          </p:cNvPr>
          <p:cNvCxnSpPr>
            <a:cxnSpLocks/>
          </p:cNvCxnSpPr>
          <p:nvPr/>
        </p:nvCxnSpPr>
        <p:spPr>
          <a:xfrm>
            <a:off x="7439025"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D3807D9-986A-4D2E-8E78-3D6DE8B38C2D}"/>
              </a:ext>
            </a:extLst>
          </p:cNvPr>
          <p:cNvCxnSpPr>
            <a:cxnSpLocks/>
          </p:cNvCxnSpPr>
          <p:nvPr/>
        </p:nvCxnSpPr>
        <p:spPr>
          <a:xfrm>
            <a:off x="7752314"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47336EF4-AF14-4D60-BED6-4FAE953ECBE5}"/>
              </a:ext>
            </a:extLst>
          </p:cNvPr>
          <p:cNvCxnSpPr>
            <a:cxnSpLocks/>
          </p:cNvCxnSpPr>
          <p:nvPr/>
        </p:nvCxnSpPr>
        <p:spPr>
          <a:xfrm>
            <a:off x="8095214" y="376916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A836D34F-1D50-4A81-A00F-BA5B2516A58E}"/>
              </a:ext>
            </a:extLst>
          </p:cNvPr>
          <p:cNvCxnSpPr>
            <a:cxnSpLocks/>
          </p:cNvCxnSpPr>
          <p:nvPr/>
        </p:nvCxnSpPr>
        <p:spPr>
          <a:xfrm>
            <a:off x="841057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DDC754D8-6848-4A18-80DD-22C27BD1D9BF}"/>
              </a:ext>
            </a:extLst>
          </p:cNvPr>
          <p:cNvCxnSpPr>
            <a:cxnSpLocks/>
          </p:cNvCxnSpPr>
          <p:nvPr/>
        </p:nvCxnSpPr>
        <p:spPr>
          <a:xfrm>
            <a:off x="873442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72188B73-FFA2-4105-A99B-FE740B4AEA7D}"/>
              </a:ext>
            </a:extLst>
          </p:cNvPr>
          <p:cNvCxnSpPr>
            <a:cxnSpLocks/>
          </p:cNvCxnSpPr>
          <p:nvPr/>
        </p:nvCxnSpPr>
        <p:spPr>
          <a:xfrm>
            <a:off x="9067800"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44B794CC-E188-4D8E-A5C0-A7487150492E}"/>
              </a:ext>
            </a:extLst>
          </p:cNvPr>
          <p:cNvCxnSpPr>
            <a:cxnSpLocks/>
          </p:cNvCxnSpPr>
          <p:nvPr/>
        </p:nvCxnSpPr>
        <p:spPr>
          <a:xfrm>
            <a:off x="940117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FD9FD138-573F-4ECA-A55B-A76043D49D2F}"/>
              </a:ext>
            </a:extLst>
          </p:cNvPr>
          <p:cNvCxnSpPr>
            <a:cxnSpLocks/>
          </p:cNvCxnSpPr>
          <p:nvPr/>
        </p:nvCxnSpPr>
        <p:spPr>
          <a:xfrm>
            <a:off x="974407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2511D611-0A39-44CB-B6B3-C72E93B25C4B}"/>
              </a:ext>
            </a:extLst>
          </p:cNvPr>
          <p:cNvCxnSpPr>
            <a:cxnSpLocks/>
          </p:cNvCxnSpPr>
          <p:nvPr/>
        </p:nvCxnSpPr>
        <p:spPr>
          <a:xfrm>
            <a:off x="10020300"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32ECE2E6-6DC8-4454-818A-7969CBA0E332}"/>
              </a:ext>
            </a:extLst>
          </p:cNvPr>
          <p:cNvCxnSpPr>
            <a:cxnSpLocks/>
          </p:cNvCxnSpPr>
          <p:nvPr/>
        </p:nvCxnSpPr>
        <p:spPr>
          <a:xfrm>
            <a:off x="10344150"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5EE95E16-191D-454B-AFE7-77BD9E989A32}"/>
              </a:ext>
            </a:extLst>
          </p:cNvPr>
          <p:cNvCxnSpPr>
            <a:cxnSpLocks/>
          </p:cNvCxnSpPr>
          <p:nvPr/>
        </p:nvCxnSpPr>
        <p:spPr>
          <a:xfrm>
            <a:off x="10677525" y="377137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AB7F0AD7-6E4C-4A11-ABA9-67C93A6CA962}"/>
              </a:ext>
            </a:extLst>
          </p:cNvPr>
          <p:cNvSpPr/>
          <p:nvPr/>
        </p:nvSpPr>
        <p:spPr>
          <a:xfrm>
            <a:off x="4991087" y="3295650"/>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a:extLst>
              <a:ext uri="{FF2B5EF4-FFF2-40B4-BE49-F238E27FC236}">
                <a16:creationId xmlns:a16="http://schemas.microsoft.com/office/drawing/2014/main" id="{954EF983-18DE-4911-A282-DCAC890B2831}"/>
              </a:ext>
            </a:extLst>
          </p:cNvPr>
          <p:cNvSpPr/>
          <p:nvPr/>
        </p:nvSpPr>
        <p:spPr>
          <a:xfrm>
            <a:off x="4928148" y="5525346"/>
            <a:ext cx="396328" cy="756574"/>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CuadroTexto 51">
            <a:extLst>
              <a:ext uri="{FF2B5EF4-FFF2-40B4-BE49-F238E27FC236}">
                <a16:creationId xmlns:a16="http://schemas.microsoft.com/office/drawing/2014/main" id="{9E71B10F-FAA8-4765-8840-6CA69FD788AE}"/>
              </a:ext>
            </a:extLst>
          </p:cNvPr>
          <p:cNvSpPr txBox="1"/>
          <p:nvPr/>
        </p:nvSpPr>
        <p:spPr>
          <a:xfrm>
            <a:off x="8734425" y="4083147"/>
            <a:ext cx="2830286" cy="400110"/>
          </a:xfrm>
          <a:prstGeom prst="rect">
            <a:avLst/>
          </a:prstGeom>
          <a:noFill/>
        </p:spPr>
        <p:txBody>
          <a:bodyPr wrap="square" rtlCol="0">
            <a:spAutoFit/>
          </a:bodyPr>
          <a:lstStyle/>
          <a:p>
            <a:r>
              <a:rPr lang="es-ES" sz="2000" b="1" dirty="0"/>
              <a:t>ZT = Zeitgeber Time</a:t>
            </a:r>
          </a:p>
        </p:txBody>
      </p:sp>
      <p:sp>
        <p:nvSpPr>
          <p:cNvPr id="72" name="Rectángulo: esquinas redondeadas 71">
            <a:extLst>
              <a:ext uri="{FF2B5EF4-FFF2-40B4-BE49-F238E27FC236}">
                <a16:creationId xmlns:a16="http://schemas.microsoft.com/office/drawing/2014/main" id="{60357841-D523-464B-A9A4-59D7A85B080E}"/>
              </a:ext>
            </a:extLst>
          </p:cNvPr>
          <p:cNvSpPr/>
          <p:nvPr/>
        </p:nvSpPr>
        <p:spPr>
          <a:xfrm>
            <a:off x="340504" y="3243189"/>
            <a:ext cx="3603171" cy="3408063"/>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Flecha: a la derecha 72">
            <a:extLst>
              <a:ext uri="{FF2B5EF4-FFF2-40B4-BE49-F238E27FC236}">
                <a16:creationId xmlns:a16="http://schemas.microsoft.com/office/drawing/2014/main" id="{67ED689D-1386-400B-AC03-199C7938E69C}"/>
              </a:ext>
            </a:extLst>
          </p:cNvPr>
          <p:cNvSpPr/>
          <p:nvPr/>
        </p:nvSpPr>
        <p:spPr>
          <a:xfrm rot="5400000">
            <a:off x="1293170" y="1414626"/>
            <a:ext cx="1638390" cy="2476926"/>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CuadroTexto 73">
            <a:extLst>
              <a:ext uri="{FF2B5EF4-FFF2-40B4-BE49-F238E27FC236}">
                <a16:creationId xmlns:a16="http://schemas.microsoft.com/office/drawing/2014/main" id="{860C66C1-6EA1-462C-A5A8-7EE7529832D9}"/>
              </a:ext>
            </a:extLst>
          </p:cNvPr>
          <p:cNvSpPr txBox="1"/>
          <p:nvPr/>
        </p:nvSpPr>
        <p:spPr>
          <a:xfrm>
            <a:off x="1338011" y="1906985"/>
            <a:ext cx="1548706" cy="646331"/>
          </a:xfrm>
          <a:prstGeom prst="rect">
            <a:avLst/>
          </a:prstGeom>
          <a:noFill/>
        </p:spPr>
        <p:txBody>
          <a:bodyPr wrap="square" rtlCol="0">
            <a:spAutoFit/>
          </a:bodyPr>
          <a:lstStyle/>
          <a:p>
            <a:pPr algn="ctr"/>
            <a:r>
              <a:rPr lang="es-ES" dirty="0" err="1">
                <a:solidFill>
                  <a:schemeClr val="bg1"/>
                </a:solidFill>
              </a:rPr>
              <a:t>Harvested</a:t>
            </a:r>
            <a:r>
              <a:rPr lang="es-ES" dirty="0">
                <a:solidFill>
                  <a:schemeClr val="bg1"/>
                </a:solidFill>
              </a:rPr>
              <a:t> </a:t>
            </a:r>
            <a:r>
              <a:rPr lang="es-ES" dirty="0" err="1">
                <a:solidFill>
                  <a:schemeClr val="bg1"/>
                </a:solidFill>
              </a:rPr>
              <a:t>every</a:t>
            </a:r>
            <a:r>
              <a:rPr lang="es-ES" dirty="0">
                <a:solidFill>
                  <a:schemeClr val="bg1"/>
                </a:solidFill>
              </a:rPr>
              <a:t> 4h</a:t>
            </a:r>
          </a:p>
        </p:txBody>
      </p:sp>
      <p:sp>
        <p:nvSpPr>
          <p:cNvPr id="75" name="CuadroTexto 74">
            <a:extLst>
              <a:ext uri="{FF2B5EF4-FFF2-40B4-BE49-F238E27FC236}">
                <a16:creationId xmlns:a16="http://schemas.microsoft.com/office/drawing/2014/main" id="{8EAFDFFF-3CFB-4221-8433-521EA028252F}"/>
              </a:ext>
            </a:extLst>
          </p:cNvPr>
          <p:cNvSpPr txBox="1"/>
          <p:nvPr/>
        </p:nvSpPr>
        <p:spPr>
          <a:xfrm>
            <a:off x="884787" y="2596860"/>
            <a:ext cx="2476927" cy="646331"/>
          </a:xfrm>
          <a:prstGeom prst="rect">
            <a:avLst/>
          </a:prstGeom>
          <a:noFill/>
        </p:spPr>
        <p:txBody>
          <a:bodyPr wrap="square" rtlCol="0">
            <a:spAutoFit/>
          </a:bodyPr>
          <a:lstStyle/>
          <a:p>
            <a:pPr algn="ctr"/>
            <a:r>
              <a:rPr lang="es-ES" dirty="0" err="1">
                <a:solidFill>
                  <a:schemeClr val="bg1"/>
                </a:solidFill>
              </a:rPr>
              <a:t>For</a:t>
            </a:r>
            <a:r>
              <a:rPr lang="es-ES" dirty="0">
                <a:solidFill>
                  <a:schemeClr val="bg1"/>
                </a:solidFill>
              </a:rPr>
              <a:t> </a:t>
            </a:r>
            <a:r>
              <a:rPr lang="es-ES" b="1" dirty="0">
                <a:solidFill>
                  <a:schemeClr val="bg1"/>
                </a:solidFill>
              </a:rPr>
              <a:t>3 consecutive </a:t>
            </a:r>
          </a:p>
          <a:p>
            <a:pPr algn="ctr"/>
            <a:r>
              <a:rPr lang="es-ES" b="1" dirty="0" err="1">
                <a:solidFill>
                  <a:schemeClr val="bg1"/>
                </a:solidFill>
              </a:rPr>
              <a:t>days</a:t>
            </a:r>
            <a:endParaRPr lang="es-ES" b="1" dirty="0">
              <a:solidFill>
                <a:schemeClr val="bg1"/>
              </a:solidFill>
            </a:endParaRPr>
          </a:p>
        </p:txBody>
      </p:sp>
      <p:sp>
        <p:nvSpPr>
          <p:cNvPr id="76" name="CuadroTexto 75">
            <a:extLst>
              <a:ext uri="{FF2B5EF4-FFF2-40B4-BE49-F238E27FC236}">
                <a16:creationId xmlns:a16="http://schemas.microsoft.com/office/drawing/2014/main" id="{29AB39C5-F78E-474C-8F7C-00BEE7CB9305}"/>
              </a:ext>
            </a:extLst>
          </p:cNvPr>
          <p:cNvSpPr txBox="1"/>
          <p:nvPr/>
        </p:nvSpPr>
        <p:spPr>
          <a:xfrm>
            <a:off x="514159" y="3477811"/>
            <a:ext cx="3287487" cy="3016210"/>
          </a:xfrm>
          <a:prstGeom prst="rect">
            <a:avLst/>
          </a:prstGeom>
          <a:noFill/>
        </p:spPr>
        <p:txBody>
          <a:bodyPr wrap="square" rtlCol="0">
            <a:spAutoFit/>
          </a:bodyPr>
          <a:lstStyle/>
          <a:p>
            <a:pPr marL="285750" indent="-285750">
              <a:buFont typeface="Arial" panose="020B0604020202020204" pitchFamily="34" charset="0"/>
              <a:buChar char="•"/>
            </a:pPr>
            <a:r>
              <a:rPr lang="es-ES" sz="2000" b="1" dirty="0" err="1">
                <a:solidFill>
                  <a:schemeClr val="bg1"/>
                </a:solidFill>
              </a:rPr>
              <a:t>Transcriptomic</a:t>
            </a:r>
            <a:r>
              <a:rPr lang="es-ES" sz="2000" b="1" dirty="0">
                <a:solidFill>
                  <a:schemeClr val="bg1"/>
                </a:solidFill>
              </a:rPr>
              <a:t> </a:t>
            </a:r>
            <a:r>
              <a:rPr lang="es-ES" sz="2000" b="1" dirty="0" err="1">
                <a:solidFill>
                  <a:schemeClr val="bg1"/>
                </a:solidFill>
              </a:rPr>
              <a:t>analysis</a:t>
            </a:r>
            <a:r>
              <a:rPr lang="es-ES" sz="2000" b="1" dirty="0">
                <a:solidFill>
                  <a:schemeClr val="bg1"/>
                </a:solidFill>
              </a:rPr>
              <a:t> </a:t>
            </a:r>
          </a:p>
          <a:p>
            <a:r>
              <a:rPr lang="es-ES" sz="2000" b="1" dirty="0">
                <a:solidFill>
                  <a:schemeClr val="bg1"/>
                </a:solidFill>
              </a:rPr>
              <a:t>      </a:t>
            </a:r>
            <a:r>
              <a:rPr lang="es-ES" sz="2000" dirty="0">
                <a:solidFill>
                  <a:schemeClr val="bg1"/>
                </a:solidFill>
              </a:rPr>
              <a:t>(RNA-</a:t>
            </a:r>
            <a:r>
              <a:rPr lang="es-ES" sz="2000" dirty="0" err="1">
                <a:solidFill>
                  <a:schemeClr val="bg1"/>
                </a:solidFill>
              </a:rPr>
              <a:t>seq</a:t>
            </a:r>
            <a:r>
              <a:rPr lang="es-ES" sz="2000" dirty="0">
                <a:solidFill>
                  <a:schemeClr val="bg1"/>
                </a:solidFill>
              </a:rPr>
              <a:t>)</a:t>
            </a:r>
          </a:p>
          <a:p>
            <a:pPr marL="285750" indent="-285750">
              <a:buFont typeface="Arial" panose="020B0604020202020204" pitchFamily="34" charset="0"/>
              <a:buChar char="•"/>
            </a:pPr>
            <a:r>
              <a:rPr lang="es-ES" sz="2000" b="1" dirty="0" err="1">
                <a:solidFill>
                  <a:schemeClr val="bg1"/>
                </a:solidFill>
              </a:rPr>
              <a:t>Proteomic</a:t>
            </a:r>
            <a:r>
              <a:rPr lang="es-ES" sz="2000" b="1" dirty="0">
                <a:solidFill>
                  <a:schemeClr val="bg1"/>
                </a:solidFill>
              </a:rPr>
              <a:t> </a:t>
            </a:r>
            <a:r>
              <a:rPr lang="es-ES" sz="2000" b="1" dirty="0" err="1">
                <a:solidFill>
                  <a:schemeClr val="bg1"/>
                </a:solidFill>
              </a:rPr>
              <a:t>analysis</a:t>
            </a:r>
            <a:r>
              <a:rPr lang="es-ES" sz="2000" b="1" dirty="0">
                <a:solidFill>
                  <a:schemeClr val="bg1"/>
                </a:solidFill>
              </a:rPr>
              <a:t> </a:t>
            </a:r>
          </a:p>
          <a:p>
            <a:r>
              <a:rPr lang="es-ES" sz="2000" b="1" dirty="0">
                <a:solidFill>
                  <a:schemeClr val="bg1"/>
                </a:solidFill>
              </a:rPr>
              <a:t>      </a:t>
            </a:r>
            <a:r>
              <a:rPr lang="es-ES" sz="2000" dirty="0">
                <a:solidFill>
                  <a:schemeClr val="bg1"/>
                </a:solidFill>
              </a:rPr>
              <a:t>(SWATH-MS)</a:t>
            </a:r>
          </a:p>
          <a:p>
            <a:pPr marL="285750" indent="-285750">
              <a:buFont typeface="Arial" panose="020B0604020202020204" pitchFamily="34" charset="0"/>
              <a:buChar char="•"/>
            </a:pPr>
            <a:r>
              <a:rPr lang="es-ES" sz="2000" b="1" dirty="0" err="1">
                <a:solidFill>
                  <a:schemeClr val="bg1"/>
                </a:solidFill>
              </a:rPr>
              <a:t>Physiological</a:t>
            </a:r>
            <a:r>
              <a:rPr lang="es-ES" sz="2000" b="1" dirty="0">
                <a:solidFill>
                  <a:schemeClr val="bg1"/>
                </a:solidFill>
              </a:rPr>
              <a:t> data:</a:t>
            </a:r>
          </a:p>
          <a:p>
            <a:pPr marL="742950" lvl="1" indent="-285750">
              <a:buFont typeface="Arial" panose="020B0604020202020204" pitchFamily="34" charset="0"/>
              <a:buChar char="•"/>
            </a:pPr>
            <a:r>
              <a:rPr lang="en-US" dirty="0">
                <a:solidFill>
                  <a:schemeClr val="bg1"/>
                </a:solidFill>
              </a:rPr>
              <a:t>Flow cytometry</a:t>
            </a:r>
          </a:p>
          <a:p>
            <a:pPr marL="742950" lvl="1" indent="-285750">
              <a:buFont typeface="Arial" panose="020B0604020202020204" pitchFamily="34" charset="0"/>
              <a:buChar char="•"/>
            </a:pPr>
            <a:r>
              <a:rPr lang="en-US" dirty="0">
                <a:solidFill>
                  <a:schemeClr val="bg1"/>
                </a:solidFill>
              </a:rPr>
              <a:t>Pulse amplitude modulation</a:t>
            </a:r>
          </a:p>
          <a:p>
            <a:pPr marL="742950" lvl="1" indent="-285750">
              <a:buFont typeface="Arial" panose="020B0604020202020204" pitchFamily="34" charset="0"/>
              <a:buChar char="•"/>
            </a:pPr>
            <a:r>
              <a:rPr lang="en-US" dirty="0">
                <a:solidFill>
                  <a:schemeClr val="bg1"/>
                </a:solidFill>
              </a:rPr>
              <a:t>Analytical method</a:t>
            </a:r>
          </a:p>
          <a:p>
            <a:pPr marL="742950" lvl="1" indent="-285750">
              <a:buFont typeface="Arial" panose="020B0604020202020204" pitchFamily="34" charset="0"/>
              <a:buChar char="•"/>
            </a:pPr>
            <a:r>
              <a:rPr lang="en-US" dirty="0">
                <a:solidFill>
                  <a:schemeClr val="bg1"/>
                </a:solidFill>
              </a:rPr>
              <a:t>Enzyme assays</a:t>
            </a:r>
            <a:endParaRPr lang="es-ES" dirty="0">
              <a:solidFill>
                <a:schemeClr val="bg1"/>
              </a:solidFill>
            </a:endParaRPr>
          </a:p>
        </p:txBody>
      </p:sp>
      <p:sp>
        <p:nvSpPr>
          <p:cNvPr id="77" name="CuadroTexto 76">
            <a:extLst>
              <a:ext uri="{FF2B5EF4-FFF2-40B4-BE49-F238E27FC236}">
                <a16:creationId xmlns:a16="http://schemas.microsoft.com/office/drawing/2014/main" id="{08683673-A84B-4BFA-B3BC-D2BEB4090418}"/>
              </a:ext>
            </a:extLst>
          </p:cNvPr>
          <p:cNvSpPr txBox="1"/>
          <p:nvPr/>
        </p:nvSpPr>
        <p:spPr>
          <a:xfrm>
            <a:off x="468315" y="795551"/>
            <a:ext cx="11000209"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Based on fully automated </a:t>
            </a:r>
            <a:r>
              <a:rPr lang="en-US" sz="2000" b="1" dirty="0">
                <a:latin typeface="LiberationSerif-Regular"/>
              </a:rPr>
              <a:t>continuous culture systems </a:t>
            </a:r>
            <a:r>
              <a:rPr lang="en-US" sz="2000" dirty="0">
                <a:latin typeface="LiberationSerif-Regular"/>
              </a:rPr>
              <a:t>where </a:t>
            </a:r>
            <a:r>
              <a:rPr lang="en-US" sz="2000" b="1" dirty="0">
                <a:solidFill>
                  <a:srgbClr val="0000FF"/>
                </a:solidFill>
                <a:latin typeface="LiberationSerif-Regular"/>
              </a:rPr>
              <a:t>summer long days (LD) </a:t>
            </a:r>
            <a:r>
              <a:rPr lang="en-US" sz="2000" b="1" dirty="0">
                <a:latin typeface="LiberationSerif-Regular"/>
              </a:rPr>
              <a:t>and</a:t>
            </a:r>
            <a:r>
              <a:rPr lang="en-US" sz="2000" b="1" dirty="0">
                <a:solidFill>
                  <a:srgbClr val="FF0000"/>
                </a:solidFill>
                <a:latin typeface="LiberationSerif-Regular"/>
              </a:rPr>
              <a:t> winter short days (SD) </a:t>
            </a:r>
            <a:r>
              <a:rPr lang="en-US" sz="2000" dirty="0">
                <a:latin typeface="LiberationSerif-Regular"/>
              </a:rPr>
              <a:t>are simulated. </a:t>
            </a:r>
            <a:endParaRPr lang="es-ES" sz="2000" dirty="0">
              <a:latin typeface="LiberationSerif-Regular"/>
            </a:endParaRPr>
          </a:p>
        </p:txBody>
      </p:sp>
    </p:spTree>
    <p:extLst>
      <p:ext uri="{BB962C8B-B14F-4D97-AF65-F5344CB8AC3E}">
        <p14:creationId xmlns:p14="http://schemas.microsoft.com/office/powerpoint/2010/main" val="10278020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77" name="Imagen 76">
            <a:extLst>
              <a:ext uri="{FF2B5EF4-FFF2-40B4-BE49-F238E27FC236}">
                <a16:creationId xmlns:a16="http://schemas.microsoft.com/office/drawing/2014/main" id="{35F1C09E-CB89-41B2-9EDA-BDEE1E0F9A25}"/>
              </a:ext>
            </a:extLst>
          </p:cNvPr>
          <p:cNvPicPr>
            <a:picLocks noChangeAspect="1"/>
          </p:cNvPicPr>
          <p:nvPr/>
        </p:nvPicPr>
        <p:blipFill rotWithShape="1">
          <a:blip r:embed="rId3"/>
          <a:srcRect t="49327" b="25436"/>
          <a:stretch/>
        </p:blipFill>
        <p:spPr>
          <a:xfrm>
            <a:off x="110605" y="4144803"/>
            <a:ext cx="9354030" cy="1347349"/>
          </a:xfrm>
          <a:prstGeom prst="rect">
            <a:avLst/>
          </a:prstGeom>
        </p:spPr>
      </p:pic>
      <p:pic>
        <p:nvPicPr>
          <p:cNvPr id="78" name="Imagen 77">
            <a:extLst>
              <a:ext uri="{FF2B5EF4-FFF2-40B4-BE49-F238E27FC236}">
                <a16:creationId xmlns:a16="http://schemas.microsoft.com/office/drawing/2014/main" id="{A84EAB23-15A9-4E67-8CAF-4C001B8D0C59}"/>
              </a:ext>
            </a:extLst>
          </p:cNvPr>
          <p:cNvPicPr>
            <a:picLocks noChangeAspect="1"/>
          </p:cNvPicPr>
          <p:nvPr/>
        </p:nvPicPr>
        <p:blipFill rotWithShape="1">
          <a:blip r:embed="rId3"/>
          <a:srcRect l="3310" t="78183" r="-3310" b="-276"/>
          <a:stretch/>
        </p:blipFill>
        <p:spPr>
          <a:xfrm>
            <a:off x="388870" y="5331794"/>
            <a:ext cx="9431405" cy="1179554"/>
          </a:xfrm>
          <a:prstGeom prst="rect">
            <a:avLst/>
          </a:prstGeom>
        </p:spPr>
      </p:pic>
      <p:pic>
        <p:nvPicPr>
          <p:cNvPr id="79" name="Imagen 78">
            <a:extLst>
              <a:ext uri="{FF2B5EF4-FFF2-40B4-BE49-F238E27FC236}">
                <a16:creationId xmlns:a16="http://schemas.microsoft.com/office/drawing/2014/main" id="{9AB46D45-18CE-497C-B82A-CCCC214F6BF4}"/>
              </a:ext>
            </a:extLst>
          </p:cNvPr>
          <p:cNvPicPr>
            <a:picLocks noChangeAspect="1"/>
          </p:cNvPicPr>
          <p:nvPr/>
        </p:nvPicPr>
        <p:blipFill rotWithShape="1">
          <a:blip r:embed="rId3"/>
          <a:srcRect b="54124"/>
          <a:stretch/>
        </p:blipFill>
        <p:spPr>
          <a:xfrm>
            <a:off x="113819" y="1416828"/>
            <a:ext cx="9354031" cy="2449287"/>
          </a:xfrm>
          <a:prstGeom prst="rect">
            <a:avLst/>
          </a:prstGeom>
        </p:spPr>
      </p:pic>
      <p:sp>
        <p:nvSpPr>
          <p:cNvPr id="80" name="CuadroTexto 79">
            <a:extLst>
              <a:ext uri="{FF2B5EF4-FFF2-40B4-BE49-F238E27FC236}">
                <a16:creationId xmlns:a16="http://schemas.microsoft.com/office/drawing/2014/main" id="{85B82B0D-719B-4EAE-893E-AA5C2D0CEC13}"/>
              </a:ext>
            </a:extLst>
          </p:cNvPr>
          <p:cNvSpPr txBox="1"/>
          <p:nvPr/>
        </p:nvSpPr>
        <p:spPr>
          <a:xfrm>
            <a:off x="674871" y="910842"/>
            <a:ext cx="2915100"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r>
              <a:rPr lang="es-ES" b="1" dirty="0"/>
              <a:t> (LD)</a:t>
            </a:r>
          </a:p>
          <a:p>
            <a:r>
              <a:rPr lang="es-ES" b="1" dirty="0"/>
              <a:t>(16h light / 8h </a:t>
            </a:r>
            <a:r>
              <a:rPr lang="es-ES" b="1" dirty="0" err="1"/>
              <a:t>dark</a:t>
            </a:r>
            <a:r>
              <a:rPr lang="es-ES" b="1" dirty="0"/>
              <a:t>)</a:t>
            </a:r>
          </a:p>
        </p:txBody>
      </p:sp>
      <p:sp>
        <p:nvSpPr>
          <p:cNvPr id="81" name="CuadroTexto 80">
            <a:extLst>
              <a:ext uri="{FF2B5EF4-FFF2-40B4-BE49-F238E27FC236}">
                <a16:creationId xmlns:a16="http://schemas.microsoft.com/office/drawing/2014/main" id="{B5ADF88E-2486-4DFE-BCBC-6B60E152460C}"/>
              </a:ext>
            </a:extLst>
          </p:cNvPr>
          <p:cNvSpPr txBox="1"/>
          <p:nvPr/>
        </p:nvSpPr>
        <p:spPr>
          <a:xfrm>
            <a:off x="644366" y="3762146"/>
            <a:ext cx="2915100" cy="646331"/>
          </a:xfrm>
          <a:prstGeom prst="rect">
            <a:avLst/>
          </a:prstGeom>
          <a:noFill/>
        </p:spPr>
        <p:txBody>
          <a:bodyPr wrap="square" rtlCol="0">
            <a:spAutoFit/>
          </a:bodyPr>
          <a:lstStyle/>
          <a:p>
            <a:r>
              <a:rPr lang="es-ES" b="1" dirty="0"/>
              <a:t>Winter short </a:t>
            </a:r>
            <a:r>
              <a:rPr lang="es-ES" b="1" dirty="0" err="1"/>
              <a:t>day</a:t>
            </a:r>
            <a:r>
              <a:rPr lang="es-ES" b="1" dirty="0"/>
              <a:t> (SD)</a:t>
            </a:r>
          </a:p>
          <a:p>
            <a:r>
              <a:rPr lang="es-ES" b="1" dirty="0"/>
              <a:t>(8h light / 16h </a:t>
            </a:r>
            <a:r>
              <a:rPr lang="es-ES" b="1" dirty="0" err="1"/>
              <a:t>dark</a:t>
            </a:r>
            <a:r>
              <a:rPr lang="es-ES" b="1" dirty="0"/>
              <a:t>)</a:t>
            </a:r>
          </a:p>
        </p:txBody>
      </p:sp>
      <p:cxnSp>
        <p:nvCxnSpPr>
          <p:cNvPr id="55" name="Conector recto de flecha 54">
            <a:extLst>
              <a:ext uri="{FF2B5EF4-FFF2-40B4-BE49-F238E27FC236}">
                <a16:creationId xmlns:a16="http://schemas.microsoft.com/office/drawing/2014/main" id="{17A2A525-38C3-4499-A207-49968E770C01}"/>
              </a:ext>
            </a:extLst>
          </p:cNvPr>
          <p:cNvCxnSpPr>
            <a:cxnSpLocks/>
          </p:cNvCxnSpPr>
          <p:nvPr/>
        </p:nvCxnSpPr>
        <p:spPr>
          <a:xfrm>
            <a:off x="6534163"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AD9A5CB0-DE6D-45EB-B749-80A4CE551252}"/>
              </a:ext>
            </a:extLst>
          </p:cNvPr>
          <p:cNvCxnSpPr>
            <a:cxnSpLocks/>
          </p:cNvCxnSpPr>
          <p:nvPr/>
        </p:nvCxnSpPr>
        <p:spPr>
          <a:xfrm>
            <a:off x="67532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B54A8732-1F94-413F-9D44-53318645034C}"/>
              </a:ext>
            </a:extLst>
          </p:cNvPr>
          <p:cNvCxnSpPr>
            <a:cxnSpLocks/>
          </p:cNvCxnSpPr>
          <p:nvPr/>
        </p:nvCxnSpPr>
        <p:spPr>
          <a:xfrm>
            <a:off x="69818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45621D0B-609B-4B13-87FB-1CA6B165B8B3}"/>
              </a:ext>
            </a:extLst>
          </p:cNvPr>
          <p:cNvCxnSpPr>
            <a:cxnSpLocks/>
          </p:cNvCxnSpPr>
          <p:nvPr/>
        </p:nvCxnSpPr>
        <p:spPr>
          <a:xfrm>
            <a:off x="719138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6D669D9-DFE7-4F07-AE28-5006CD90B25D}"/>
              </a:ext>
            </a:extLst>
          </p:cNvPr>
          <p:cNvCxnSpPr>
            <a:cxnSpLocks/>
          </p:cNvCxnSpPr>
          <p:nvPr/>
        </p:nvCxnSpPr>
        <p:spPr>
          <a:xfrm>
            <a:off x="7429513"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0EB004B0-A2FC-4A05-8D98-F1EF095CC3E9}"/>
              </a:ext>
            </a:extLst>
          </p:cNvPr>
          <p:cNvCxnSpPr>
            <a:cxnSpLocks/>
          </p:cNvCxnSpPr>
          <p:nvPr/>
        </p:nvCxnSpPr>
        <p:spPr>
          <a:xfrm>
            <a:off x="7685652"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A6E28DB8-46FC-46A7-BF70-733707403884}"/>
              </a:ext>
            </a:extLst>
          </p:cNvPr>
          <p:cNvCxnSpPr>
            <a:cxnSpLocks/>
          </p:cNvCxnSpPr>
          <p:nvPr/>
        </p:nvCxnSpPr>
        <p:spPr>
          <a:xfrm>
            <a:off x="7942827"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D3807D9-986A-4D2E-8E78-3D6DE8B38C2D}"/>
              </a:ext>
            </a:extLst>
          </p:cNvPr>
          <p:cNvCxnSpPr>
            <a:cxnSpLocks/>
          </p:cNvCxnSpPr>
          <p:nvPr/>
        </p:nvCxnSpPr>
        <p:spPr>
          <a:xfrm>
            <a:off x="8160866"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AB7F0AD7-6E4C-4A11-ABA9-67C93A6CA962}"/>
              </a:ext>
            </a:extLst>
          </p:cNvPr>
          <p:cNvSpPr/>
          <p:nvPr/>
        </p:nvSpPr>
        <p:spPr>
          <a:xfrm>
            <a:off x="6334131" y="2144666"/>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2" name="Conector recto de flecha 81">
            <a:extLst>
              <a:ext uri="{FF2B5EF4-FFF2-40B4-BE49-F238E27FC236}">
                <a16:creationId xmlns:a16="http://schemas.microsoft.com/office/drawing/2014/main" id="{1A9512B5-1965-4CAC-9C39-452D7470BA74}"/>
              </a:ext>
            </a:extLst>
          </p:cNvPr>
          <p:cNvCxnSpPr>
            <a:cxnSpLocks/>
          </p:cNvCxnSpPr>
          <p:nvPr/>
        </p:nvCxnSpPr>
        <p:spPr>
          <a:xfrm>
            <a:off x="83915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779F8E2E-C41D-4357-892A-0EBC3EF98399}"/>
              </a:ext>
            </a:extLst>
          </p:cNvPr>
          <p:cNvCxnSpPr>
            <a:cxnSpLocks/>
          </p:cNvCxnSpPr>
          <p:nvPr/>
        </p:nvCxnSpPr>
        <p:spPr>
          <a:xfrm>
            <a:off x="8610613"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450BC8E0-4FA6-4F5E-A5CD-A6C0FFB79B76}"/>
              </a:ext>
            </a:extLst>
          </p:cNvPr>
          <p:cNvCxnSpPr>
            <a:cxnSpLocks/>
          </p:cNvCxnSpPr>
          <p:nvPr/>
        </p:nvCxnSpPr>
        <p:spPr>
          <a:xfrm>
            <a:off x="88487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16EBF848-8E8D-41DA-8F20-DFEE86948A2C}"/>
              </a:ext>
            </a:extLst>
          </p:cNvPr>
          <p:cNvCxnSpPr>
            <a:cxnSpLocks/>
          </p:cNvCxnSpPr>
          <p:nvPr/>
        </p:nvCxnSpPr>
        <p:spPr>
          <a:xfrm>
            <a:off x="90773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DF2D1516-AA3C-4239-9912-7C8823C0D86B}"/>
              </a:ext>
            </a:extLst>
          </p:cNvPr>
          <p:cNvCxnSpPr>
            <a:cxnSpLocks/>
          </p:cNvCxnSpPr>
          <p:nvPr/>
        </p:nvCxnSpPr>
        <p:spPr>
          <a:xfrm>
            <a:off x="652107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952EC0AA-548A-486F-82B5-BEC3A2D52B4D}"/>
              </a:ext>
            </a:extLst>
          </p:cNvPr>
          <p:cNvCxnSpPr>
            <a:cxnSpLocks/>
          </p:cNvCxnSpPr>
          <p:nvPr/>
        </p:nvCxnSpPr>
        <p:spPr>
          <a:xfrm>
            <a:off x="67401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02AAC7DB-9E96-4A40-B5FE-CCF42AC03AC9}"/>
              </a:ext>
            </a:extLst>
          </p:cNvPr>
          <p:cNvCxnSpPr>
            <a:cxnSpLocks/>
          </p:cNvCxnSpPr>
          <p:nvPr/>
        </p:nvCxnSpPr>
        <p:spPr>
          <a:xfrm>
            <a:off x="69687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315E90E2-AD52-4364-B324-B73E486699E2}"/>
              </a:ext>
            </a:extLst>
          </p:cNvPr>
          <p:cNvCxnSpPr>
            <a:cxnSpLocks/>
          </p:cNvCxnSpPr>
          <p:nvPr/>
        </p:nvCxnSpPr>
        <p:spPr>
          <a:xfrm>
            <a:off x="717829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ctor recto de flecha 93">
            <a:extLst>
              <a:ext uri="{FF2B5EF4-FFF2-40B4-BE49-F238E27FC236}">
                <a16:creationId xmlns:a16="http://schemas.microsoft.com/office/drawing/2014/main" id="{40150B3E-3C33-4F83-9633-45820093630C}"/>
              </a:ext>
            </a:extLst>
          </p:cNvPr>
          <p:cNvCxnSpPr>
            <a:cxnSpLocks/>
          </p:cNvCxnSpPr>
          <p:nvPr/>
        </p:nvCxnSpPr>
        <p:spPr>
          <a:xfrm>
            <a:off x="741642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a:extLst>
              <a:ext uri="{FF2B5EF4-FFF2-40B4-BE49-F238E27FC236}">
                <a16:creationId xmlns:a16="http://schemas.microsoft.com/office/drawing/2014/main" id="{9DCEBEA1-7609-42B6-B079-494CAE10D13C}"/>
              </a:ext>
            </a:extLst>
          </p:cNvPr>
          <p:cNvCxnSpPr>
            <a:cxnSpLocks/>
          </p:cNvCxnSpPr>
          <p:nvPr/>
        </p:nvCxnSpPr>
        <p:spPr>
          <a:xfrm>
            <a:off x="7672559"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79EA0BD0-A050-4266-A52F-32CD149606FA}"/>
              </a:ext>
            </a:extLst>
          </p:cNvPr>
          <p:cNvCxnSpPr>
            <a:cxnSpLocks/>
          </p:cNvCxnSpPr>
          <p:nvPr/>
        </p:nvCxnSpPr>
        <p:spPr>
          <a:xfrm>
            <a:off x="7929734"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F44DB9D5-078C-4BF1-BE1F-7546B741089A}"/>
              </a:ext>
            </a:extLst>
          </p:cNvPr>
          <p:cNvCxnSpPr>
            <a:cxnSpLocks/>
          </p:cNvCxnSpPr>
          <p:nvPr/>
        </p:nvCxnSpPr>
        <p:spPr>
          <a:xfrm>
            <a:off x="8147773"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Elipse 97">
            <a:extLst>
              <a:ext uri="{FF2B5EF4-FFF2-40B4-BE49-F238E27FC236}">
                <a16:creationId xmlns:a16="http://schemas.microsoft.com/office/drawing/2014/main" id="{3A0D5606-AA20-4A0D-AAE4-0D84C7A27850}"/>
              </a:ext>
            </a:extLst>
          </p:cNvPr>
          <p:cNvSpPr/>
          <p:nvPr/>
        </p:nvSpPr>
        <p:spPr>
          <a:xfrm>
            <a:off x="6321038" y="3313155"/>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9" name="Conector recto de flecha 98">
            <a:extLst>
              <a:ext uri="{FF2B5EF4-FFF2-40B4-BE49-F238E27FC236}">
                <a16:creationId xmlns:a16="http://schemas.microsoft.com/office/drawing/2014/main" id="{F11AAC8C-72DF-427C-ACC3-AC6CF6AA5AAC}"/>
              </a:ext>
            </a:extLst>
          </p:cNvPr>
          <p:cNvCxnSpPr>
            <a:cxnSpLocks/>
          </p:cNvCxnSpPr>
          <p:nvPr/>
        </p:nvCxnSpPr>
        <p:spPr>
          <a:xfrm>
            <a:off x="83784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BDFED81E-EC62-4488-9658-46A5EC825E15}"/>
              </a:ext>
            </a:extLst>
          </p:cNvPr>
          <p:cNvCxnSpPr>
            <a:cxnSpLocks/>
          </p:cNvCxnSpPr>
          <p:nvPr/>
        </p:nvCxnSpPr>
        <p:spPr>
          <a:xfrm>
            <a:off x="859752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ector recto de flecha 100">
            <a:extLst>
              <a:ext uri="{FF2B5EF4-FFF2-40B4-BE49-F238E27FC236}">
                <a16:creationId xmlns:a16="http://schemas.microsoft.com/office/drawing/2014/main" id="{93EE9F2B-7438-4897-A143-A12AC02B4A67}"/>
              </a:ext>
            </a:extLst>
          </p:cNvPr>
          <p:cNvCxnSpPr>
            <a:cxnSpLocks/>
          </p:cNvCxnSpPr>
          <p:nvPr/>
        </p:nvCxnSpPr>
        <p:spPr>
          <a:xfrm>
            <a:off x="88356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ector recto de flecha 101">
            <a:extLst>
              <a:ext uri="{FF2B5EF4-FFF2-40B4-BE49-F238E27FC236}">
                <a16:creationId xmlns:a16="http://schemas.microsoft.com/office/drawing/2014/main" id="{794DEF2D-37CF-4A63-A92F-295642626727}"/>
              </a:ext>
            </a:extLst>
          </p:cNvPr>
          <p:cNvCxnSpPr>
            <a:cxnSpLocks/>
          </p:cNvCxnSpPr>
          <p:nvPr/>
        </p:nvCxnSpPr>
        <p:spPr>
          <a:xfrm>
            <a:off x="90642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02">
            <a:extLst>
              <a:ext uri="{FF2B5EF4-FFF2-40B4-BE49-F238E27FC236}">
                <a16:creationId xmlns:a16="http://schemas.microsoft.com/office/drawing/2014/main" id="{13D6C4F2-EFE9-4614-BA1C-4D7CD06C4BF7}"/>
              </a:ext>
            </a:extLst>
          </p:cNvPr>
          <p:cNvCxnSpPr>
            <a:cxnSpLocks/>
          </p:cNvCxnSpPr>
          <p:nvPr/>
        </p:nvCxnSpPr>
        <p:spPr>
          <a:xfrm>
            <a:off x="643534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a:extLst>
              <a:ext uri="{FF2B5EF4-FFF2-40B4-BE49-F238E27FC236}">
                <a16:creationId xmlns:a16="http://schemas.microsoft.com/office/drawing/2014/main" id="{C6B027D1-03FB-428C-89E2-6692D4D35D03}"/>
              </a:ext>
            </a:extLst>
          </p:cNvPr>
          <p:cNvCxnSpPr>
            <a:cxnSpLocks/>
          </p:cNvCxnSpPr>
          <p:nvPr/>
        </p:nvCxnSpPr>
        <p:spPr>
          <a:xfrm>
            <a:off x="668299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ector recto de flecha 104">
            <a:extLst>
              <a:ext uri="{FF2B5EF4-FFF2-40B4-BE49-F238E27FC236}">
                <a16:creationId xmlns:a16="http://schemas.microsoft.com/office/drawing/2014/main" id="{35C8438A-D9ED-47F9-8E93-A90889EF8D30}"/>
              </a:ext>
            </a:extLst>
          </p:cNvPr>
          <p:cNvCxnSpPr>
            <a:cxnSpLocks/>
          </p:cNvCxnSpPr>
          <p:nvPr/>
        </p:nvCxnSpPr>
        <p:spPr>
          <a:xfrm>
            <a:off x="693064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ector recto de flecha 105">
            <a:extLst>
              <a:ext uri="{FF2B5EF4-FFF2-40B4-BE49-F238E27FC236}">
                <a16:creationId xmlns:a16="http://schemas.microsoft.com/office/drawing/2014/main" id="{24694473-4F4D-47FC-BC06-9D116A8CF73F}"/>
              </a:ext>
            </a:extLst>
          </p:cNvPr>
          <p:cNvCxnSpPr>
            <a:cxnSpLocks/>
          </p:cNvCxnSpPr>
          <p:nvPr/>
        </p:nvCxnSpPr>
        <p:spPr>
          <a:xfrm>
            <a:off x="714019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ector recto de flecha 106">
            <a:extLst>
              <a:ext uri="{FF2B5EF4-FFF2-40B4-BE49-F238E27FC236}">
                <a16:creationId xmlns:a16="http://schemas.microsoft.com/office/drawing/2014/main" id="{0B36C93F-D2EC-4DB1-81CC-7A7344D6E901}"/>
              </a:ext>
            </a:extLst>
          </p:cNvPr>
          <p:cNvCxnSpPr>
            <a:cxnSpLocks/>
          </p:cNvCxnSpPr>
          <p:nvPr/>
        </p:nvCxnSpPr>
        <p:spPr>
          <a:xfrm>
            <a:off x="738784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ector recto de flecha 107">
            <a:extLst>
              <a:ext uri="{FF2B5EF4-FFF2-40B4-BE49-F238E27FC236}">
                <a16:creationId xmlns:a16="http://schemas.microsoft.com/office/drawing/2014/main" id="{02225446-A978-4285-B37C-765130A144C1}"/>
              </a:ext>
            </a:extLst>
          </p:cNvPr>
          <p:cNvCxnSpPr>
            <a:cxnSpLocks/>
          </p:cNvCxnSpPr>
          <p:nvPr/>
        </p:nvCxnSpPr>
        <p:spPr>
          <a:xfrm>
            <a:off x="7643984"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ector recto de flecha 108">
            <a:extLst>
              <a:ext uri="{FF2B5EF4-FFF2-40B4-BE49-F238E27FC236}">
                <a16:creationId xmlns:a16="http://schemas.microsoft.com/office/drawing/2014/main" id="{5CA34DF3-6720-4C60-A65A-AEB3A09C6C92}"/>
              </a:ext>
            </a:extLst>
          </p:cNvPr>
          <p:cNvCxnSpPr>
            <a:cxnSpLocks/>
          </p:cNvCxnSpPr>
          <p:nvPr/>
        </p:nvCxnSpPr>
        <p:spPr>
          <a:xfrm>
            <a:off x="7882109"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recto de flecha 109">
            <a:extLst>
              <a:ext uri="{FF2B5EF4-FFF2-40B4-BE49-F238E27FC236}">
                <a16:creationId xmlns:a16="http://schemas.microsoft.com/office/drawing/2014/main" id="{1A97EC58-D83E-478E-A5A0-DA7406C71C8C}"/>
              </a:ext>
            </a:extLst>
          </p:cNvPr>
          <p:cNvCxnSpPr>
            <a:cxnSpLocks/>
          </p:cNvCxnSpPr>
          <p:nvPr/>
        </p:nvCxnSpPr>
        <p:spPr>
          <a:xfrm>
            <a:off x="8109673"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Elipse 110">
            <a:extLst>
              <a:ext uri="{FF2B5EF4-FFF2-40B4-BE49-F238E27FC236}">
                <a16:creationId xmlns:a16="http://schemas.microsoft.com/office/drawing/2014/main" id="{19B6DAE6-77A1-4E5B-92D5-A467767AAC69}"/>
              </a:ext>
            </a:extLst>
          </p:cNvPr>
          <p:cNvSpPr/>
          <p:nvPr/>
        </p:nvSpPr>
        <p:spPr>
          <a:xfrm>
            <a:off x="6235313" y="4953995"/>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2" name="Conector recto de flecha 111">
            <a:extLst>
              <a:ext uri="{FF2B5EF4-FFF2-40B4-BE49-F238E27FC236}">
                <a16:creationId xmlns:a16="http://schemas.microsoft.com/office/drawing/2014/main" id="{EC0951E1-B872-46A7-8DB8-43AC08AB3C11}"/>
              </a:ext>
            </a:extLst>
          </p:cNvPr>
          <p:cNvCxnSpPr>
            <a:cxnSpLocks/>
          </p:cNvCxnSpPr>
          <p:nvPr/>
        </p:nvCxnSpPr>
        <p:spPr>
          <a:xfrm>
            <a:off x="8349870"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ector recto de flecha 112">
            <a:extLst>
              <a:ext uri="{FF2B5EF4-FFF2-40B4-BE49-F238E27FC236}">
                <a16:creationId xmlns:a16="http://schemas.microsoft.com/office/drawing/2014/main" id="{F404A2FE-4ABF-4836-BF6C-0069A0BAD0C3}"/>
              </a:ext>
            </a:extLst>
          </p:cNvPr>
          <p:cNvCxnSpPr>
            <a:cxnSpLocks/>
          </p:cNvCxnSpPr>
          <p:nvPr/>
        </p:nvCxnSpPr>
        <p:spPr>
          <a:xfrm>
            <a:off x="8578470"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ector recto de flecha 113">
            <a:extLst>
              <a:ext uri="{FF2B5EF4-FFF2-40B4-BE49-F238E27FC236}">
                <a16:creationId xmlns:a16="http://schemas.microsoft.com/office/drawing/2014/main" id="{CABDA76E-43BD-4396-B717-2D192B6E766A}"/>
              </a:ext>
            </a:extLst>
          </p:cNvPr>
          <p:cNvCxnSpPr>
            <a:cxnSpLocks/>
          </p:cNvCxnSpPr>
          <p:nvPr/>
        </p:nvCxnSpPr>
        <p:spPr>
          <a:xfrm>
            <a:off x="881659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cto de flecha 114">
            <a:extLst>
              <a:ext uri="{FF2B5EF4-FFF2-40B4-BE49-F238E27FC236}">
                <a16:creationId xmlns:a16="http://schemas.microsoft.com/office/drawing/2014/main" id="{26DCB66C-6E69-417F-8CCF-1AEAD1D81F87}"/>
              </a:ext>
            </a:extLst>
          </p:cNvPr>
          <p:cNvCxnSpPr>
            <a:cxnSpLocks/>
          </p:cNvCxnSpPr>
          <p:nvPr/>
        </p:nvCxnSpPr>
        <p:spPr>
          <a:xfrm>
            <a:off x="9054720"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a:extLst>
              <a:ext uri="{FF2B5EF4-FFF2-40B4-BE49-F238E27FC236}">
                <a16:creationId xmlns:a16="http://schemas.microsoft.com/office/drawing/2014/main" id="{2048CDDD-1D86-4AFE-B110-C894AF43AE58}"/>
              </a:ext>
            </a:extLst>
          </p:cNvPr>
          <p:cNvCxnSpPr>
            <a:cxnSpLocks/>
          </p:cNvCxnSpPr>
          <p:nvPr/>
        </p:nvCxnSpPr>
        <p:spPr>
          <a:xfrm>
            <a:off x="64853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9909AF38-5A39-419B-9DC6-A1D44D6F18DB}"/>
              </a:ext>
            </a:extLst>
          </p:cNvPr>
          <p:cNvCxnSpPr>
            <a:cxnSpLocks/>
          </p:cNvCxnSpPr>
          <p:nvPr/>
        </p:nvCxnSpPr>
        <p:spPr>
          <a:xfrm>
            <a:off x="67330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AC043E06-110C-41A7-B467-B1F297AB4F58}"/>
              </a:ext>
            </a:extLst>
          </p:cNvPr>
          <p:cNvCxnSpPr>
            <a:cxnSpLocks/>
          </p:cNvCxnSpPr>
          <p:nvPr/>
        </p:nvCxnSpPr>
        <p:spPr>
          <a:xfrm>
            <a:off x="69806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ector recto de flecha 118">
            <a:extLst>
              <a:ext uri="{FF2B5EF4-FFF2-40B4-BE49-F238E27FC236}">
                <a16:creationId xmlns:a16="http://schemas.microsoft.com/office/drawing/2014/main" id="{10F33222-CBED-420C-AD94-F51223D3F7B4}"/>
              </a:ext>
            </a:extLst>
          </p:cNvPr>
          <p:cNvCxnSpPr>
            <a:cxnSpLocks/>
          </p:cNvCxnSpPr>
          <p:nvPr/>
        </p:nvCxnSpPr>
        <p:spPr>
          <a:xfrm>
            <a:off x="71902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recto de flecha 119">
            <a:extLst>
              <a:ext uri="{FF2B5EF4-FFF2-40B4-BE49-F238E27FC236}">
                <a16:creationId xmlns:a16="http://schemas.microsoft.com/office/drawing/2014/main" id="{97CDE5BB-779C-4C7F-8AF5-F2680FFB4057}"/>
              </a:ext>
            </a:extLst>
          </p:cNvPr>
          <p:cNvCxnSpPr>
            <a:cxnSpLocks/>
          </p:cNvCxnSpPr>
          <p:nvPr/>
        </p:nvCxnSpPr>
        <p:spPr>
          <a:xfrm>
            <a:off x="74378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ector recto de flecha 120">
            <a:extLst>
              <a:ext uri="{FF2B5EF4-FFF2-40B4-BE49-F238E27FC236}">
                <a16:creationId xmlns:a16="http://schemas.microsoft.com/office/drawing/2014/main" id="{4215F84E-663E-40D3-BD04-1FF9C0A0D68E}"/>
              </a:ext>
            </a:extLst>
          </p:cNvPr>
          <p:cNvCxnSpPr>
            <a:cxnSpLocks/>
          </p:cNvCxnSpPr>
          <p:nvPr/>
        </p:nvCxnSpPr>
        <p:spPr>
          <a:xfrm>
            <a:off x="7694024"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recto de flecha 121">
            <a:extLst>
              <a:ext uri="{FF2B5EF4-FFF2-40B4-BE49-F238E27FC236}">
                <a16:creationId xmlns:a16="http://schemas.microsoft.com/office/drawing/2014/main" id="{8E1D74E7-518F-4D24-A044-73005E2169F3}"/>
              </a:ext>
            </a:extLst>
          </p:cNvPr>
          <p:cNvCxnSpPr>
            <a:cxnSpLocks/>
          </p:cNvCxnSpPr>
          <p:nvPr/>
        </p:nvCxnSpPr>
        <p:spPr>
          <a:xfrm>
            <a:off x="7932149"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recto de flecha 122">
            <a:extLst>
              <a:ext uri="{FF2B5EF4-FFF2-40B4-BE49-F238E27FC236}">
                <a16:creationId xmlns:a16="http://schemas.microsoft.com/office/drawing/2014/main" id="{D10E1D16-3D7E-4221-AF1A-584D01CF74E2}"/>
              </a:ext>
            </a:extLst>
          </p:cNvPr>
          <p:cNvCxnSpPr>
            <a:cxnSpLocks/>
          </p:cNvCxnSpPr>
          <p:nvPr/>
        </p:nvCxnSpPr>
        <p:spPr>
          <a:xfrm>
            <a:off x="8159713"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Elipse 123">
            <a:extLst>
              <a:ext uri="{FF2B5EF4-FFF2-40B4-BE49-F238E27FC236}">
                <a16:creationId xmlns:a16="http://schemas.microsoft.com/office/drawing/2014/main" id="{7F23B1B3-0E69-4B9F-A034-3DF5BD749C17}"/>
              </a:ext>
            </a:extLst>
          </p:cNvPr>
          <p:cNvSpPr/>
          <p:nvPr/>
        </p:nvSpPr>
        <p:spPr>
          <a:xfrm>
            <a:off x="6285353" y="5922731"/>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5" name="Conector recto de flecha 124">
            <a:extLst>
              <a:ext uri="{FF2B5EF4-FFF2-40B4-BE49-F238E27FC236}">
                <a16:creationId xmlns:a16="http://schemas.microsoft.com/office/drawing/2014/main" id="{4FD6A0AB-C145-4D07-B332-9D6856A84FB8}"/>
              </a:ext>
            </a:extLst>
          </p:cNvPr>
          <p:cNvCxnSpPr>
            <a:cxnSpLocks/>
          </p:cNvCxnSpPr>
          <p:nvPr/>
        </p:nvCxnSpPr>
        <p:spPr>
          <a:xfrm>
            <a:off x="839991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recto de flecha 125">
            <a:extLst>
              <a:ext uri="{FF2B5EF4-FFF2-40B4-BE49-F238E27FC236}">
                <a16:creationId xmlns:a16="http://schemas.microsoft.com/office/drawing/2014/main" id="{8298E76F-ECCF-4E6E-8F0D-07269C1197E8}"/>
              </a:ext>
            </a:extLst>
          </p:cNvPr>
          <p:cNvCxnSpPr>
            <a:cxnSpLocks/>
          </p:cNvCxnSpPr>
          <p:nvPr/>
        </p:nvCxnSpPr>
        <p:spPr>
          <a:xfrm>
            <a:off x="862851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recto de flecha 126">
            <a:extLst>
              <a:ext uri="{FF2B5EF4-FFF2-40B4-BE49-F238E27FC236}">
                <a16:creationId xmlns:a16="http://schemas.microsoft.com/office/drawing/2014/main" id="{7429E941-D159-41B1-9135-D4A432E8F7EB}"/>
              </a:ext>
            </a:extLst>
          </p:cNvPr>
          <p:cNvCxnSpPr>
            <a:cxnSpLocks/>
          </p:cNvCxnSpPr>
          <p:nvPr/>
        </p:nvCxnSpPr>
        <p:spPr>
          <a:xfrm>
            <a:off x="88666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ector recto de flecha 127">
            <a:extLst>
              <a:ext uri="{FF2B5EF4-FFF2-40B4-BE49-F238E27FC236}">
                <a16:creationId xmlns:a16="http://schemas.microsoft.com/office/drawing/2014/main" id="{0AF20A02-AC7E-4284-8F03-01D9EE7EEABF}"/>
              </a:ext>
            </a:extLst>
          </p:cNvPr>
          <p:cNvCxnSpPr>
            <a:cxnSpLocks/>
          </p:cNvCxnSpPr>
          <p:nvPr/>
        </p:nvCxnSpPr>
        <p:spPr>
          <a:xfrm>
            <a:off x="910476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128">
            <a:extLst>
              <a:ext uri="{FF2B5EF4-FFF2-40B4-BE49-F238E27FC236}">
                <a16:creationId xmlns:a16="http://schemas.microsoft.com/office/drawing/2014/main" id="{5B19DB5F-6ED7-441D-A510-696231889AC0}"/>
              </a:ext>
            </a:extLst>
          </p:cNvPr>
          <p:cNvCxnSpPr>
            <a:cxnSpLocks/>
          </p:cNvCxnSpPr>
          <p:nvPr/>
        </p:nvCxnSpPr>
        <p:spPr>
          <a:xfrm flipH="1">
            <a:off x="5045210" y="193574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0" name="Conector recto 129">
            <a:extLst>
              <a:ext uri="{FF2B5EF4-FFF2-40B4-BE49-F238E27FC236}">
                <a16:creationId xmlns:a16="http://schemas.microsoft.com/office/drawing/2014/main" id="{3B81FAED-B60D-4725-9998-9F7E6AA83D8F}"/>
              </a:ext>
            </a:extLst>
          </p:cNvPr>
          <p:cNvCxnSpPr>
            <a:cxnSpLocks/>
          </p:cNvCxnSpPr>
          <p:nvPr/>
        </p:nvCxnSpPr>
        <p:spPr>
          <a:xfrm flipH="1">
            <a:off x="6411221" y="1934782"/>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1" name="Conector recto 130">
            <a:extLst>
              <a:ext uri="{FF2B5EF4-FFF2-40B4-BE49-F238E27FC236}">
                <a16:creationId xmlns:a16="http://schemas.microsoft.com/office/drawing/2014/main" id="{92506C9F-7652-436B-82EF-1EE458EB4664}"/>
              </a:ext>
            </a:extLst>
          </p:cNvPr>
          <p:cNvCxnSpPr>
            <a:cxnSpLocks/>
          </p:cNvCxnSpPr>
          <p:nvPr/>
        </p:nvCxnSpPr>
        <p:spPr>
          <a:xfrm flipH="1">
            <a:off x="4979050" y="474148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2" name="Conector recto 131">
            <a:extLst>
              <a:ext uri="{FF2B5EF4-FFF2-40B4-BE49-F238E27FC236}">
                <a16:creationId xmlns:a16="http://schemas.microsoft.com/office/drawing/2014/main" id="{06495937-0C5A-44AF-89FA-09C66F67735E}"/>
              </a:ext>
            </a:extLst>
          </p:cNvPr>
          <p:cNvCxnSpPr>
            <a:cxnSpLocks/>
          </p:cNvCxnSpPr>
          <p:nvPr/>
        </p:nvCxnSpPr>
        <p:spPr>
          <a:xfrm flipH="1">
            <a:off x="6345061" y="4740522"/>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3" name="Conector recto 132">
            <a:extLst>
              <a:ext uri="{FF2B5EF4-FFF2-40B4-BE49-F238E27FC236}">
                <a16:creationId xmlns:a16="http://schemas.microsoft.com/office/drawing/2014/main" id="{0F24EE16-6382-4DA9-9FD2-4A4D47A97C76}"/>
              </a:ext>
            </a:extLst>
          </p:cNvPr>
          <p:cNvCxnSpPr>
            <a:cxnSpLocks/>
          </p:cNvCxnSpPr>
          <p:nvPr/>
        </p:nvCxnSpPr>
        <p:spPr>
          <a:xfrm flipH="1">
            <a:off x="5003187" y="3142833"/>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4" name="Conector recto 133">
            <a:extLst>
              <a:ext uri="{FF2B5EF4-FFF2-40B4-BE49-F238E27FC236}">
                <a16:creationId xmlns:a16="http://schemas.microsoft.com/office/drawing/2014/main" id="{DF9AA607-F528-485A-9DB8-B8732F77EA20}"/>
              </a:ext>
            </a:extLst>
          </p:cNvPr>
          <p:cNvCxnSpPr>
            <a:cxnSpLocks/>
          </p:cNvCxnSpPr>
          <p:nvPr/>
        </p:nvCxnSpPr>
        <p:spPr>
          <a:xfrm flipH="1">
            <a:off x="6369198" y="3141869"/>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5" name="Conector recto 134">
            <a:extLst>
              <a:ext uri="{FF2B5EF4-FFF2-40B4-BE49-F238E27FC236}">
                <a16:creationId xmlns:a16="http://schemas.microsoft.com/office/drawing/2014/main" id="{73A5C98C-C233-4AC9-95BF-17075F7607BF}"/>
              </a:ext>
            </a:extLst>
          </p:cNvPr>
          <p:cNvCxnSpPr>
            <a:cxnSpLocks/>
          </p:cNvCxnSpPr>
          <p:nvPr/>
        </p:nvCxnSpPr>
        <p:spPr>
          <a:xfrm flipH="1">
            <a:off x="5003187" y="5762830"/>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6" name="Conector recto 135">
            <a:extLst>
              <a:ext uri="{FF2B5EF4-FFF2-40B4-BE49-F238E27FC236}">
                <a16:creationId xmlns:a16="http://schemas.microsoft.com/office/drawing/2014/main" id="{4D5C9297-D97A-43F3-97CF-F52EF99A635A}"/>
              </a:ext>
            </a:extLst>
          </p:cNvPr>
          <p:cNvCxnSpPr>
            <a:cxnSpLocks/>
          </p:cNvCxnSpPr>
          <p:nvPr/>
        </p:nvCxnSpPr>
        <p:spPr>
          <a:xfrm flipH="1">
            <a:off x="6369198" y="576186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7" name="Rectángulo 136">
            <a:extLst>
              <a:ext uri="{FF2B5EF4-FFF2-40B4-BE49-F238E27FC236}">
                <a16:creationId xmlns:a16="http://schemas.microsoft.com/office/drawing/2014/main" id="{B4B03AE8-CD44-42C1-82B1-B4E6514F9BF4}"/>
              </a:ext>
            </a:extLst>
          </p:cNvPr>
          <p:cNvSpPr/>
          <p:nvPr/>
        </p:nvSpPr>
        <p:spPr>
          <a:xfrm>
            <a:off x="5003187" y="1318574"/>
            <a:ext cx="4369413" cy="2713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8" name="Rectángulo 137">
            <a:extLst>
              <a:ext uri="{FF2B5EF4-FFF2-40B4-BE49-F238E27FC236}">
                <a16:creationId xmlns:a16="http://schemas.microsoft.com/office/drawing/2014/main" id="{3B40BE3F-879D-43C5-A06C-3E7BB719379E}"/>
              </a:ext>
            </a:extLst>
          </p:cNvPr>
          <p:cNvSpPr/>
          <p:nvPr/>
        </p:nvSpPr>
        <p:spPr>
          <a:xfrm>
            <a:off x="4916100" y="4262448"/>
            <a:ext cx="5182439" cy="24207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9" name="CuadroTexto 138">
            <a:extLst>
              <a:ext uri="{FF2B5EF4-FFF2-40B4-BE49-F238E27FC236}">
                <a16:creationId xmlns:a16="http://schemas.microsoft.com/office/drawing/2014/main" id="{D2812687-9F9F-4D29-95BE-E879D6AF57B2}"/>
              </a:ext>
            </a:extLst>
          </p:cNvPr>
          <p:cNvSpPr txBox="1"/>
          <p:nvPr/>
        </p:nvSpPr>
        <p:spPr>
          <a:xfrm>
            <a:off x="5003187" y="3848776"/>
            <a:ext cx="2915100" cy="400110"/>
          </a:xfrm>
          <a:prstGeom prst="rect">
            <a:avLst/>
          </a:prstGeom>
          <a:noFill/>
        </p:spPr>
        <p:txBody>
          <a:bodyPr wrap="square" rtlCol="0">
            <a:spAutoFit/>
          </a:bodyPr>
          <a:lstStyle/>
          <a:p>
            <a:r>
              <a:rPr lang="es-ES" sz="2000" b="1" dirty="0"/>
              <a:t>Free-running </a:t>
            </a:r>
            <a:r>
              <a:rPr lang="es-ES" sz="2000" b="1" dirty="0" err="1"/>
              <a:t>conditions</a:t>
            </a:r>
            <a:endParaRPr lang="es-ES" sz="2000" b="1" dirty="0"/>
          </a:p>
        </p:txBody>
      </p:sp>
      <p:sp>
        <p:nvSpPr>
          <p:cNvPr id="140" name="CuadroTexto 139">
            <a:extLst>
              <a:ext uri="{FF2B5EF4-FFF2-40B4-BE49-F238E27FC236}">
                <a16:creationId xmlns:a16="http://schemas.microsoft.com/office/drawing/2014/main" id="{D3148153-4DE6-46F3-9B35-EE2806ACE9C5}"/>
              </a:ext>
            </a:extLst>
          </p:cNvPr>
          <p:cNvSpPr txBox="1"/>
          <p:nvPr/>
        </p:nvSpPr>
        <p:spPr>
          <a:xfrm>
            <a:off x="9121483" y="3559689"/>
            <a:ext cx="2915100" cy="1015663"/>
          </a:xfrm>
          <a:prstGeom prst="rect">
            <a:avLst/>
          </a:prstGeom>
          <a:noFill/>
        </p:spPr>
        <p:txBody>
          <a:bodyPr wrap="square" rtlCol="0">
            <a:spAutoFit/>
          </a:bodyPr>
          <a:lstStyle/>
          <a:p>
            <a:r>
              <a:rPr lang="es-ES" sz="2000" b="1" dirty="0" err="1"/>
              <a:t>Identification</a:t>
            </a:r>
            <a:r>
              <a:rPr lang="es-ES" sz="2000" b="1" dirty="0"/>
              <a:t> of bona fide </a:t>
            </a:r>
            <a:r>
              <a:rPr lang="es-ES" sz="2000" b="1" dirty="0" err="1"/>
              <a:t>circadian</a:t>
            </a:r>
            <a:r>
              <a:rPr lang="es-ES" sz="2000" b="1" dirty="0"/>
              <a:t> genes in </a:t>
            </a:r>
            <a:r>
              <a:rPr lang="es-ES" sz="2000" b="1" dirty="0" err="1"/>
              <a:t>transcriptomic</a:t>
            </a:r>
            <a:r>
              <a:rPr lang="es-ES" sz="2000" b="1" dirty="0"/>
              <a:t> data</a:t>
            </a:r>
          </a:p>
        </p:txBody>
      </p:sp>
      <p:cxnSp>
        <p:nvCxnSpPr>
          <p:cNvPr id="142" name="Conector recto 141">
            <a:extLst>
              <a:ext uri="{FF2B5EF4-FFF2-40B4-BE49-F238E27FC236}">
                <a16:creationId xmlns:a16="http://schemas.microsoft.com/office/drawing/2014/main" id="{0020B8DD-2FB9-4C8E-8F68-E6CD56465FD5}"/>
              </a:ext>
            </a:extLst>
          </p:cNvPr>
          <p:cNvCxnSpPr>
            <a:cxnSpLocks/>
          </p:cNvCxnSpPr>
          <p:nvPr/>
        </p:nvCxnSpPr>
        <p:spPr>
          <a:xfrm flipH="1">
            <a:off x="7794594" y="4070098"/>
            <a:ext cx="1369069" cy="0"/>
          </a:xfrm>
          <a:prstGeom prst="line">
            <a:avLst/>
          </a:prstGeom>
          <a:ln w="38100">
            <a:gradFill flip="none" rotWithShape="1">
              <a:gsLst>
                <a:gs pos="0">
                  <a:schemeClr val="accent1">
                    <a:lumMod val="5000"/>
                    <a:lumOff val="95000"/>
                  </a:schemeClr>
                </a:gs>
                <a:gs pos="53000">
                  <a:srgbClr val="5A616A"/>
                </a:gs>
                <a:gs pos="100000">
                  <a:srgbClr val="222A35"/>
                </a:gs>
              </a:gsLst>
              <a:lin ang="108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3878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77" name="Imagen 76">
            <a:extLst>
              <a:ext uri="{FF2B5EF4-FFF2-40B4-BE49-F238E27FC236}">
                <a16:creationId xmlns:a16="http://schemas.microsoft.com/office/drawing/2014/main" id="{35F1C09E-CB89-41B2-9EDA-BDEE1E0F9A25}"/>
              </a:ext>
            </a:extLst>
          </p:cNvPr>
          <p:cNvPicPr>
            <a:picLocks noChangeAspect="1"/>
          </p:cNvPicPr>
          <p:nvPr/>
        </p:nvPicPr>
        <p:blipFill rotWithShape="1">
          <a:blip r:embed="rId3"/>
          <a:srcRect t="49327" b="25436"/>
          <a:stretch/>
        </p:blipFill>
        <p:spPr>
          <a:xfrm>
            <a:off x="110605" y="4144803"/>
            <a:ext cx="9354030" cy="1347349"/>
          </a:xfrm>
          <a:prstGeom prst="rect">
            <a:avLst/>
          </a:prstGeom>
        </p:spPr>
      </p:pic>
      <p:pic>
        <p:nvPicPr>
          <p:cNvPr id="78" name="Imagen 77">
            <a:extLst>
              <a:ext uri="{FF2B5EF4-FFF2-40B4-BE49-F238E27FC236}">
                <a16:creationId xmlns:a16="http://schemas.microsoft.com/office/drawing/2014/main" id="{A84EAB23-15A9-4E67-8CAF-4C001B8D0C59}"/>
              </a:ext>
            </a:extLst>
          </p:cNvPr>
          <p:cNvPicPr>
            <a:picLocks noChangeAspect="1"/>
          </p:cNvPicPr>
          <p:nvPr/>
        </p:nvPicPr>
        <p:blipFill rotWithShape="1">
          <a:blip r:embed="rId3"/>
          <a:srcRect l="3310" t="78183" r="-3310" b="-276"/>
          <a:stretch/>
        </p:blipFill>
        <p:spPr>
          <a:xfrm>
            <a:off x="388870" y="5331794"/>
            <a:ext cx="9431405" cy="1179554"/>
          </a:xfrm>
          <a:prstGeom prst="rect">
            <a:avLst/>
          </a:prstGeom>
        </p:spPr>
      </p:pic>
      <p:pic>
        <p:nvPicPr>
          <p:cNvPr id="79" name="Imagen 78">
            <a:extLst>
              <a:ext uri="{FF2B5EF4-FFF2-40B4-BE49-F238E27FC236}">
                <a16:creationId xmlns:a16="http://schemas.microsoft.com/office/drawing/2014/main" id="{9AB46D45-18CE-497C-B82A-CCCC214F6BF4}"/>
              </a:ext>
            </a:extLst>
          </p:cNvPr>
          <p:cNvPicPr>
            <a:picLocks noChangeAspect="1"/>
          </p:cNvPicPr>
          <p:nvPr/>
        </p:nvPicPr>
        <p:blipFill rotWithShape="1">
          <a:blip r:embed="rId3"/>
          <a:srcRect b="54124"/>
          <a:stretch/>
        </p:blipFill>
        <p:spPr>
          <a:xfrm>
            <a:off x="113819" y="1416828"/>
            <a:ext cx="9354031" cy="2449287"/>
          </a:xfrm>
          <a:prstGeom prst="rect">
            <a:avLst/>
          </a:prstGeom>
        </p:spPr>
      </p:pic>
      <p:sp>
        <p:nvSpPr>
          <p:cNvPr id="80" name="CuadroTexto 79">
            <a:extLst>
              <a:ext uri="{FF2B5EF4-FFF2-40B4-BE49-F238E27FC236}">
                <a16:creationId xmlns:a16="http://schemas.microsoft.com/office/drawing/2014/main" id="{85B82B0D-719B-4EAE-893E-AA5C2D0CEC13}"/>
              </a:ext>
            </a:extLst>
          </p:cNvPr>
          <p:cNvSpPr txBox="1"/>
          <p:nvPr/>
        </p:nvSpPr>
        <p:spPr>
          <a:xfrm>
            <a:off x="674871" y="910842"/>
            <a:ext cx="2915100"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r>
              <a:rPr lang="es-ES" b="1" dirty="0"/>
              <a:t> (LD)</a:t>
            </a:r>
          </a:p>
          <a:p>
            <a:r>
              <a:rPr lang="es-ES" b="1" dirty="0"/>
              <a:t>(16h light / 8h </a:t>
            </a:r>
            <a:r>
              <a:rPr lang="es-ES" b="1" dirty="0" err="1"/>
              <a:t>dark</a:t>
            </a:r>
            <a:r>
              <a:rPr lang="es-ES" b="1" dirty="0"/>
              <a:t>)</a:t>
            </a:r>
          </a:p>
        </p:txBody>
      </p:sp>
      <p:sp>
        <p:nvSpPr>
          <p:cNvPr id="81" name="CuadroTexto 80">
            <a:extLst>
              <a:ext uri="{FF2B5EF4-FFF2-40B4-BE49-F238E27FC236}">
                <a16:creationId xmlns:a16="http://schemas.microsoft.com/office/drawing/2014/main" id="{B5ADF88E-2486-4DFE-BCBC-6B60E152460C}"/>
              </a:ext>
            </a:extLst>
          </p:cNvPr>
          <p:cNvSpPr txBox="1"/>
          <p:nvPr/>
        </p:nvSpPr>
        <p:spPr>
          <a:xfrm>
            <a:off x="644366" y="3762146"/>
            <a:ext cx="2915100" cy="646331"/>
          </a:xfrm>
          <a:prstGeom prst="rect">
            <a:avLst/>
          </a:prstGeom>
          <a:noFill/>
        </p:spPr>
        <p:txBody>
          <a:bodyPr wrap="square" rtlCol="0">
            <a:spAutoFit/>
          </a:bodyPr>
          <a:lstStyle/>
          <a:p>
            <a:r>
              <a:rPr lang="es-ES" b="1" dirty="0"/>
              <a:t>Winter short </a:t>
            </a:r>
            <a:r>
              <a:rPr lang="es-ES" b="1" dirty="0" err="1"/>
              <a:t>day</a:t>
            </a:r>
            <a:r>
              <a:rPr lang="es-ES" b="1" dirty="0"/>
              <a:t> (SD)</a:t>
            </a:r>
          </a:p>
          <a:p>
            <a:r>
              <a:rPr lang="es-ES" b="1" dirty="0"/>
              <a:t>(8h light / 16h </a:t>
            </a:r>
            <a:r>
              <a:rPr lang="es-ES" b="1" dirty="0" err="1"/>
              <a:t>dark</a:t>
            </a:r>
            <a:r>
              <a:rPr lang="es-ES" b="1" dirty="0"/>
              <a:t>)</a:t>
            </a:r>
          </a:p>
        </p:txBody>
      </p:sp>
      <p:cxnSp>
        <p:nvCxnSpPr>
          <p:cNvPr id="90" name="Conector recto de flecha 89">
            <a:extLst>
              <a:ext uri="{FF2B5EF4-FFF2-40B4-BE49-F238E27FC236}">
                <a16:creationId xmlns:a16="http://schemas.microsoft.com/office/drawing/2014/main" id="{DF2D1516-AA3C-4239-9912-7C8823C0D86B}"/>
              </a:ext>
            </a:extLst>
          </p:cNvPr>
          <p:cNvCxnSpPr>
            <a:cxnSpLocks/>
          </p:cNvCxnSpPr>
          <p:nvPr/>
        </p:nvCxnSpPr>
        <p:spPr>
          <a:xfrm>
            <a:off x="652107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952EC0AA-548A-486F-82B5-BEC3A2D52B4D}"/>
              </a:ext>
            </a:extLst>
          </p:cNvPr>
          <p:cNvCxnSpPr>
            <a:cxnSpLocks/>
          </p:cNvCxnSpPr>
          <p:nvPr/>
        </p:nvCxnSpPr>
        <p:spPr>
          <a:xfrm>
            <a:off x="67401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02AAC7DB-9E96-4A40-B5FE-CCF42AC03AC9}"/>
              </a:ext>
            </a:extLst>
          </p:cNvPr>
          <p:cNvCxnSpPr>
            <a:cxnSpLocks/>
          </p:cNvCxnSpPr>
          <p:nvPr/>
        </p:nvCxnSpPr>
        <p:spPr>
          <a:xfrm>
            <a:off x="69687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315E90E2-AD52-4364-B324-B73E486699E2}"/>
              </a:ext>
            </a:extLst>
          </p:cNvPr>
          <p:cNvCxnSpPr>
            <a:cxnSpLocks/>
          </p:cNvCxnSpPr>
          <p:nvPr/>
        </p:nvCxnSpPr>
        <p:spPr>
          <a:xfrm>
            <a:off x="717829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ctor recto de flecha 93">
            <a:extLst>
              <a:ext uri="{FF2B5EF4-FFF2-40B4-BE49-F238E27FC236}">
                <a16:creationId xmlns:a16="http://schemas.microsoft.com/office/drawing/2014/main" id="{40150B3E-3C33-4F83-9633-45820093630C}"/>
              </a:ext>
            </a:extLst>
          </p:cNvPr>
          <p:cNvCxnSpPr>
            <a:cxnSpLocks/>
          </p:cNvCxnSpPr>
          <p:nvPr/>
        </p:nvCxnSpPr>
        <p:spPr>
          <a:xfrm>
            <a:off x="741642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a:extLst>
              <a:ext uri="{FF2B5EF4-FFF2-40B4-BE49-F238E27FC236}">
                <a16:creationId xmlns:a16="http://schemas.microsoft.com/office/drawing/2014/main" id="{9DCEBEA1-7609-42B6-B079-494CAE10D13C}"/>
              </a:ext>
            </a:extLst>
          </p:cNvPr>
          <p:cNvCxnSpPr>
            <a:cxnSpLocks/>
          </p:cNvCxnSpPr>
          <p:nvPr/>
        </p:nvCxnSpPr>
        <p:spPr>
          <a:xfrm>
            <a:off x="7672559"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79EA0BD0-A050-4266-A52F-32CD149606FA}"/>
              </a:ext>
            </a:extLst>
          </p:cNvPr>
          <p:cNvCxnSpPr>
            <a:cxnSpLocks/>
          </p:cNvCxnSpPr>
          <p:nvPr/>
        </p:nvCxnSpPr>
        <p:spPr>
          <a:xfrm>
            <a:off x="7929734"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F44DB9D5-078C-4BF1-BE1F-7546B741089A}"/>
              </a:ext>
            </a:extLst>
          </p:cNvPr>
          <p:cNvCxnSpPr>
            <a:cxnSpLocks/>
          </p:cNvCxnSpPr>
          <p:nvPr/>
        </p:nvCxnSpPr>
        <p:spPr>
          <a:xfrm>
            <a:off x="8147773"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Elipse 97">
            <a:extLst>
              <a:ext uri="{FF2B5EF4-FFF2-40B4-BE49-F238E27FC236}">
                <a16:creationId xmlns:a16="http://schemas.microsoft.com/office/drawing/2014/main" id="{3A0D5606-AA20-4A0D-AAE4-0D84C7A27850}"/>
              </a:ext>
            </a:extLst>
          </p:cNvPr>
          <p:cNvSpPr/>
          <p:nvPr/>
        </p:nvSpPr>
        <p:spPr>
          <a:xfrm>
            <a:off x="6321038" y="3313155"/>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9" name="Conector recto de flecha 98">
            <a:extLst>
              <a:ext uri="{FF2B5EF4-FFF2-40B4-BE49-F238E27FC236}">
                <a16:creationId xmlns:a16="http://schemas.microsoft.com/office/drawing/2014/main" id="{F11AAC8C-72DF-427C-ACC3-AC6CF6AA5AAC}"/>
              </a:ext>
            </a:extLst>
          </p:cNvPr>
          <p:cNvCxnSpPr>
            <a:cxnSpLocks/>
          </p:cNvCxnSpPr>
          <p:nvPr/>
        </p:nvCxnSpPr>
        <p:spPr>
          <a:xfrm>
            <a:off x="83784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BDFED81E-EC62-4488-9658-46A5EC825E15}"/>
              </a:ext>
            </a:extLst>
          </p:cNvPr>
          <p:cNvCxnSpPr>
            <a:cxnSpLocks/>
          </p:cNvCxnSpPr>
          <p:nvPr/>
        </p:nvCxnSpPr>
        <p:spPr>
          <a:xfrm>
            <a:off x="859752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ector recto de flecha 100">
            <a:extLst>
              <a:ext uri="{FF2B5EF4-FFF2-40B4-BE49-F238E27FC236}">
                <a16:creationId xmlns:a16="http://schemas.microsoft.com/office/drawing/2014/main" id="{93EE9F2B-7438-4897-A143-A12AC02B4A67}"/>
              </a:ext>
            </a:extLst>
          </p:cNvPr>
          <p:cNvCxnSpPr>
            <a:cxnSpLocks/>
          </p:cNvCxnSpPr>
          <p:nvPr/>
        </p:nvCxnSpPr>
        <p:spPr>
          <a:xfrm>
            <a:off x="88356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ector recto de flecha 101">
            <a:extLst>
              <a:ext uri="{FF2B5EF4-FFF2-40B4-BE49-F238E27FC236}">
                <a16:creationId xmlns:a16="http://schemas.microsoft.com/office/drawing/2014/main" id="{794DEF2D-37CF-4A63-A92F-295642626727}"/>
              </a:ext>
            </a:extLst>
          </p:cNvPr>
          <p:cNvCxnSpPr>
            <a:cxnSpLocks/>
          </p:cNvCxnSpPr>
          <p:nvPr/>
        </p:nvCxnSpPr>
        <p:spPr>
          <a:xfrm>
            <a:off x="90642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a:extLst>
              <a:ext uri="{FF2B5EF4-FFF2-40B4-BE49-F238E27FC236}">
                <a16:creationId xmlns:a16="http://schemas.microsoft.com/office/drawing/2014/main" id="{2048CDDD-1D86-4AFE-B110-C894AF43AE58}"/>
              </a:ext>
            </a:extLst>
          </p:cNvPr>
          <p:cNvCxnSpPr>
            <a:cxnSpLocks/>
          </p:cNvCxnSpPr>
          <p:nvPr/>
        </p:nvCxnSpPr>
        <p:spPr>
          <a:xfrm>
            <a:off x="64853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9909AF38-5A39-419B-9DC6-A1D44D6F18DB}"/>
              </a:ext>
            </a:extLst>
          </p:cNvPr>
          <p:cNvCxnSpPr>
            <a:cxnSpLocks/>
          </p:cNvCxnSpPr>
          <p:nvPr/>
        </p:nvCxnSpPr>
        <p:spPr>
          <a:xfrm>
            <a:off x="67330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AC043E06-110C-41A7-B467-B1F297AB4F58}"/>
              </a:ext>
            </a:extLst>
          </p:cNvPr>
          <p:cNvCxnSpPr>
            <a:cxnSpLocks/>
          </p:cNvCxnSpPr>
          <p:nvPr/>
        </p:nvCxnSpPr>
        <p:spPr>
          <a:xfrm>
            <a:off x="69806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ector recto de flecha 118">
            <a:extLst>
              <a:ext uri="{FF2B5EF4-FFF2-40B4-BE49-F238E27FC236}">
                <a16:creationId xmlns:a16="http://schemas.microsoft.com/office/drawing/2014/main" id="{10F33222-CBED-420C-AD94-F51223D3F7B4}"/>
              </a:ext>
            </a:extLst>
          </p:cNvPr>
          <p:cNvCxnSpPr>
            <a:cxnSpLocks/>
          </p:cNvCxnSpPr>
          <p:nvPr/>
        </p:nvCxnSpPr>
        <p:spPr>
          <a:xfrm>
            <a:off x="71902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recto de flecha 119">
            <a:extLst>
              <a:ext uri="{FF2B5EF4-FFF2-40B4-BE49-F238E27FC236}">
                <a16:creationId xmlns:a16="http://schemas.microsoft.com/office/drawing/2014/main" id="{97CDE5BB-779C-4C7F-8AF5-F2680FFB4057}"/>
              </a:ext>
            </a:extLst>
          </p:cNvPr>
          <p:cNvCxnSpPr>
            <a:cxnSpLocks/>
          </p:cNvCxnSpPr>
          <p:nvPr/>
        </p:nvCxnSpPr>
        <p:spPr>
          <a:xfrm>
            <a:off x="74378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ector recto de flecha 120">
            <a:extLst>
              <a:ext uri="{FF2B5EF4-FFF2-40B4-BE49-F238E27FC236}">
                <a16:creationId xmlns:a16="http://schemas.microsoft.com/office/drawing/2014/main" id="{4215F84E-663E-40D3-BD04-1FF9C0A0D68E}"/>
              </a:ext>
            </a:extLst>
          </p:cNvPr>
          <p:cNvCxnSpPr>
            <a:cxnSpLocks/>
          </p:cNvCxnSpPr>
          <p:nvPr/>
        </p:nvCxnSpPr>
        <p:spPr>
          <a:xfrm>
            <a:off x="7694024"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recto de flecha 121">
            <a:extLst>
              <a:ext uri="{FF2B5EF4-FFF2-40B4-BE49-F238E27FC236}">
                <a16:creationId xmlns:a16="http://schemas.microsoft.com/office/drawing/2014/main" id="{8E1D74E7-518F-4D24-A044-73005E2169F3}"/>
              </a:ext>
            </a:extLst>
          </p:cNvPr>
          <p:cNvCxnSpPr>
            <a:cxnSpLocks/>
          </p:cNvCxnSpPr>
          <p:nvPr/>
        </p:nvCxnSpPr>
        <p:spPr>
          <a:xfrm>
            <a:off x="7932149"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recto de flecha 122">
            <a:extLst>
              <a:ext uri="{FF2B5EF4-FFF2-40B4-BE49-F238E27FC236}">
                <a16:creationId xmlns:a16="http://schemas.microsoft.com/office/drawing/2014/main" id="{D10E1D16-3D7E-4221-AF1A-584D01CF74E2}"/>
              </a:ext>
            </a:extLst>
          </p:cNvPr>
          <p:cNvCxnSpPr>
            <a:cxnSpLocks/>
          </p:cNvCxnSpPr>
          <p:nvPr/>
        </p:nvCxnSpPr>
        <p:spPr>
          <a:xfrm>
            <a:off x="8159713"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Elipse 123">
            <a:extLst>
              <a:ext uri="{FF2B5EF4-FFF2-40B4-BE49-F238E27FC236}">
                <a16:creationId xmlns:a16="http://schemas.microsoft.com/office/drawing/2014/main" id="{7F23B1B3-0E69-4B9F-A034-3DF5BD749C17}"/>
              </a:ext>
            </a:extLst>
          </p:cNvPr>
          <p:cNvSpPr/>
          <p:nvPr/>
        </p:nvSpPr>
        <p:spPr>
          <a:xfrm>
            <a:off x="6285353" y="5922731"/>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5" name="Conector recto de flecha 124">
            <a:extLst>
              <a:ext uri="{FF2B5EF4-FFF2-40B4-BE49-F238E27FC236}">
                <a16:creationId xmlns:a16="http://schemas.microsoft.com/office/drawing/2014/main" id="{4FD6A0AB-C145-4D07-B332-9D6856A84FB8}"/>
              </a:ext>
            </a:extLst>
          </p:cNvPr>
          <p:cNvCxnSpPr>
            <a:cxnSpLocks/>
          </p:cNvCxnSpPr>
          <p:nvPr/>
        </p:nvCxnSpPr>
        <p:spPr>
          <a:xfrm>
            <a:off x="839991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recto de flecha 125">
            <a:extLst>
              <a:ext uri="{FF2B5EF4-FFF2-40B4-BE49-F238E27FC236}">
                <a16:creationId xmlns:a16="http://schemas.microsoft.com/office/drawing/2014/main" id="{8298E76F-ECCF-4E6E-8F0D-07269C1197E8}"/>
              </a:ext>
            </a:extLst>
          </p:cNvPr>
          <p:cNvCxnSpPr>
            <a:cxnSpLocks/>
          </p:cNvCxnSpPr>
          <p:nvPr/>
        </p:nvCxnSpPr>
        <p:spPr>
          <a:xfrm>
            <a:off x="862851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recto de flecha 126">
            <a:extLst>
              <a:ext uri="{FF2B5EF4-FFF2-40B4-BE49-F238E27FC236}">
                <a16:creationId xmlns:a16="http://schemas.microsoft.com/office/drawing/2014/main" id="{7429E941-D159-41B1-9135-D4A432E8F7EB}"/>
              </a:ext>
            </a:extLst>
          </p:cNvPr>
          <p:cNvCxnSpPr>
            <a:cxnSpLocks/>
          </p:cNvCxnSpPr>
          <p:nvPr/>
        </p:nvCxnSpPr>
        <p:spPr>
          <a:xfrm>
            <a:off x="88666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ector recto de flecha 127">
            <a:extLst>
              <a:ext uri="{FF2B5EF4-FFF2-40B4-BE49-F238E27FC236}">
                <a16:creationId xmlns:a16="http://schemas.microsoft.com/office/drawing/2014/main" id="{0AF20A02-AC7E-4284-8F03-01D9EE7EEABF}"/>
              </a:ext>
            </a:extLst>
          </p:cNvPr>
          <p:cNvCxnSpPr>
            <a:cxnSpLocks/>
          </p:cNvCxnSpPr>
          <p:nvPr/>
        </p:nvCxnSpPr>
        <p:spPr>
          <a:xfrm>
            <a:off x="910476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ector recto 132">
            <a:extLst>
              <a:ext uri="{FF2B5EF4-FFF2-40B4-BE49-F238E27FC236}">
                <a16:creationId xmlns:a16="http://schemas.microsoft.com/office/drawing/2014/main" id="{0F24EE16-6382-4DA9-9FD2-4A4D47A97C76}"/>
              </a:ext>
            </a:extLst>
          </p:cNvPr>
          <p:cNvCxnSpPr>
            <a:cxnSpLocks/>
          </p:cNvCxnSpPr>
          <p:nvPr/>
        </p:nvCxnSpPr>
        <p:spPr>
          <a:xfrm flipH="1">
            <a:off x="5003187" y="3142833"/>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4" name="Conector recto 133">
            <a:extLst>
              <a:ext uri="{FF2B5EF4-FFF2-40B4-BE49-F238E27FC236}">
                <a16:creationId xmlns:a16="http://schemas.microsoft.com/office/drawing/2014/main" id="{DF9AA607-F528-485A-9DB8-B8732F77EA20}"/>
              </a:ext>
            </a:extLst>
          </p:cNvPr>
          <p:cNvCxnSpPr>
            <a:cxnSpLocks/>
          </p:cNvCxnSpPr>
          <p:nvPr/>
        </p:nvCxnSpPr>
        <p:spPr>
          <a:xfrm flipH="1">
            <a:off x="6369198" y="3141869"/>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5" name="Conector recto 134">
            <a:extLst>
              <a:ext uri="{FF2B5EF4-FFF2-40B4-BE49-F238E27FC236}">
                <a16:creationId xmlns:a16="http://schemas.microsoft.com/office/drawing/2014/main" id="{73A5C98C-C233-4AC9-95BF-17075F7607BF}"/>
              </a:ext>
            </a:extLst>
          </p:cNvPr>
          <p:cNvCxnSpPr>
            <a:cxnSpLocks/>
          </p:cNvCxnSpPr>
          <p:nvPr/>
        </p:nvCxnSpPr>
        <p:spPr>
          <a:xfrm flipH="1">
            <a:off x="5003187" y="5762830"/>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6" name="Conector recto 135">
            <a:extLst>
              <a:ext uri="{FF2B5EF4-FFF2-40B4-BE49-F238E27FC236}">
                <a16:creationId xmlns:a16="http://schemas.microsoft.com/office/drawing/2014/main" id="{4D5C9297-D97A-43F3-97CF-F52EF99A635A}"/>
              </a:ext>
            </a:extLst>
          </p:cNvPr>
          <p:cNvCxnSpPr>
            <a:cxnSpLocks/>
          </p:cNvCxnSpPr>
          <p:nvPr/>
        </p:nvCxnSpPr>
        <p:spPr>
          <a:xfrm flipH="1">
            <a:off x="6369198" y="576186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7" name="Rectángulo 136">
            <a:extLst>
              <a:ext uri="{FF2B5EF4-FFF2-40B4-BE49-F238E27FC236}">
                <a16:creationId xmlns:a16="http://schemas.microsoft.com/office/drawing/2014/main" id="{B4B03AE8-CD44-42C1-82B1-B4E6514F9BF4}"/>
              </a:ext>
            </a:extLst>
          </p:cNvPr>
          <p:cNvSpPr/>
          <p:nvPr/>
        </p:nvSpPr>
        <p:spPr>
          <a:xfrm>
            <a:off x="5003187" y="3009147"/>
            <a:ext cx="4369413" cy="10226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8" name="Rectángulo 137">
            <a:extLst>
              <a:ext uri="{FF2B5EF4-FFF2-40B4-BE49-F238E27FC236}">
                <a16:creationId xmlns:a16="http://schemas.microsoft.com/office/drawing/2014/main" id="{3B40BE3F-879D-43C5-A06C-3E7BB719379E}"/>
              </a:ext>
            </a:extLst>
          </p:cNvPr>
          <p:cNvSpPr/>
          <p:nvPr/>
        </p:nvSpPr>
        <p:spPr>
          <a:xfrm>
            <a:off x="4916100" y="5730888"/>
            <a:ext cx="5182439" cy="952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9" name="CuadroTexto 138">
            <a:extLst>
              <a:ext uri="{FF2B5EF4-FFF2-40B4-BE49-F238E27FC236}">
                <a16:creationId xmlns:a16="http://schemas.microsoft.com/office/drawing/2014/main" id="{D2812687-9F9F-4D29-95BE-E879D6AF57B2}"/>
              </a:ext>
            </a:extLst>
          </p:cNvPr>
          <p:cNvSpPr txBox="1"/>
          <p:nvPr/>
        </p:nvSpPr>
        <p:spPr>
          <a:xfrm>
            <a:off x="4958269" y="906719"/>
            <a:ext cx="2915100" cy="400110"/>
          </a:xfrm>
          <a:prstGeom prst="rect">
            <a:avLst/>
          </a:prstGeom>
          <a:noFill/>
        </p:spPr>
        <p:txBody>
          <a:bodyPr wrap="square" rtlCol="0">
            <a:spAutoFit/>
          </a:bodyPr>
          <a:lstStyle/>
          <a:p>
            <a:r>
              <a:rPr lang="es-ES" sz="2000" b="1" dirty="0"/>
              <a:t>Free-running </a:t>
            </a:r>
            <a:r>
              <a:rPr lang="es-ES" sz="2000" b="1" dirty="0" err="1"/>
              <a:t>conditions</a:t>
            </a:r>
            <a:endParaRPr lang="es-ES" sz="2000" b="1" dirty="0"/>
          </a:p>
        </p:txBody>
      </p:sp>
      <p:sp>
        <p:nvSpPr>
          <p:cNvPr id="140" name="CuadroTexto 139">
            <a:extLst>
              <a:ext uri="{FF2B5EF4-FFF2-40B4-BE49-F238E27FC236}">
                <a16:creationId xmlns:a16="http://schemas.microsoft.com/office/drawing/2014/main" id="{D3148153-4DE6-46F3-9B35-EE2806ACE9C5}"/>
              </a:ext>
            </a:extLst>
          </p:cNvPr>
          <p:cNvSpPr txBox="1"/>
          <p:nvPr/>
        </p:nvSpPr>
        <p:spPr>
          <a:xfrm>
            <a:off x="9054720" y="670773"/>
            <a:ext cx="2915100" cy="1015663"/>
          </a:xfrm>
          <a:prstGeom prst="rect">
            <a:avLst/>
          </a:prstGeom>
          <a:noFill/>
        </p:spPr>
        <p:txBody>
          <a:bodyPr wrap="square" rtlCol="0">
            <a:spAutoFit/>
          </a:bodyPr>
          <a:lstStyle/>
          <a:p>
            <a:r>
              <a:rPr lang="es-ES" sz="2000" b="1" dirty="0" err="1"/>
              <a:t>Identification</a:t>
            </a:r>
            <a:r>
              <a:rPr lang="es-ES" sz="2000" b="1" dirty="0"/>
              <a:t> of bona fide </a:t>
            </a:r>
            <a:r>
              <a:rPr lang="es-ES" sz="2000" b="1" dirty="0" err="1"/>
              <a:t>circadian</a:t>
            </a:r>
            <a:r>
              <a:rPr lang="es-ES" sz="2000" b="1" dirty="0"/>
              <a:t> genes in </a:t>
            </a:r>
            <a:r>
              <a:rPr lang="es-ES" sz="2000" b="1" dirty="0" err="1"/>
              <a:t>transcriptomic</a:t>
            </a:r>
            <a:r>
              <a:rPr lang="es-ES" sz="2000" b="1" dirty="0"/>
              <a:t> data</a:t>
            </a:r>
          </a:p>
        </p:txBody>
      </p:sp>
      <p:cxnSp>
        <p:nvCxnSpPr>
          <p:cNvPr id="76" name="Conector recto 75">
            <a:extLst>
              <a:ext uri="{FF2B5EF4-FFF2-40B4-BE49-F238E27FC236}">
                <a16:creationId xmlns:a16="http://schemas.microsoft.com/office/drawing/2014/main" id="{9BC67DB9-5C30-4585-946E-76CD93C37B64}"/>
              </a:ext>
            </a:extLst>
          </p:cNvPr>
          <p:cNvCxnSpPr>
            <a:cxnSpLocks/>
          </p:cNvCxnSpPr>
          <p:nvPr/>
        </p:nvCxnSpPr>
        <p:spPr>
          <a:xfrm flipH="1">
            <a:off x="7685652" y="1114632"/>
            <a:ext cx="1369069" cy="0"/>
          </a:xfrm>
          <a:prstGeom prst="line">
            <a:avLst/>
          </a:prstGeom>
          <a:ln w="38100">
            <a:gradFill flip="none" rotWithShape="1">
              <a:gsLst>
                <a:gs pos="0">
                  <a:schemeClr val="accent1">
                    <a:lumMod val="5000"/>
                    <a:lumOff val="95000"/>
                  </a:schemeClr>
                </a:gs>
                <a:gs pos="53000">
                  <a:srgbClr val="5A616A"/>
                </a:gs>
                <a:gs pos="100000">
                  <a:srgbClr val="222A35"/>
                </a:gs>
              </a:gsLst>
              <a:lin ang="108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0766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77" name="Imagen 76">
            <a:extLst>
              <a:ext uri="{FF2B5EF4-FFF2-40B4-BE49-F238E27FC236}">
                <a16:creationId xmlns:a16="http://schemas.microsoft.com/office/drawing/2014/main" id="{35F1C09E-CB89-41B2-9EDA-BDEE1E0F9A25}"/>
              </a:ext>
            </a:extLst>
          </p:cNvPr>
          <p:cNvPicPr>
            <a:picLocks noChangeAspect="1"/>
          </p:cNvPicPr>
          <p:nvPr/>
        </p:nvPicPr>
        <p:blipFill rotWithShape="1">
          <a:blip r:embed="rId3"/>
          <a:srcRect t="49327" b="25436"/>
          <a:stretch/>
        </p:blipFill>
        <p:spPr>
          <a:xfrm>
            <a:off x="110605" y="4144803"/>
            <a:ext cx="9354030" cy="1347349"/>
          </a:xfrm>
          <a:prstGeom prst="rect">
            <a:avLst/>
          </a:prstGeom>
        </p:spPr>
      </p:pic>
      <p:pic>
        <p:nvPicPr>
          <p:cNvPr id="78" name="Imagen 77">
            <a:extLst>
              <a:ext uri="{FF2B5EF4-FFF2-40B4-BE49-F238E27FC236}">
                <a16:creationId xmlns:a16="http://schemas.microsoft.com/office/drawing/2014/main" id="{A84EAB23-15A9-4E67-8CAF-4C001B8D0C59}"/>
              </a:ext>
            </a:extLst>
          </p:cNvPr>
          <p:cNvPicPr>
            <a:picLocks noChangeAspect="1"/>
          </p:cNvPicPr>
          <p:nvPr/>
        </p:nvPicPr>
        <p:blipFill rotWithShape="1">
          <a:blip r:embed="rId3"/>
          <a:srcRect l="3310" t="78183" r="-3310" b="-276"/>
          <a:stretch/>
        </p:blipFill>
        <p:spPr>
          <a:xfrm>
            <a:off x="388870" y="5331794"/>
            <a:ext cx="9431405" cy="1179554"/>
          </a:xfrm>
          <a:prstGeom prst="rect">
            <a:avLst/>
          </a:prstGeom>
        </p:spPr>
      </p:pic>
      <p:pic>
        <p:nvPicPr>
          <p:cNvPr id="79" name="Imagen 78">
            <a:extLst>
              <a:ext uri="{FF2B5EF4-FFF2-40B4-BE49-F238E27FC236}">
                <a16:creationId xmlns:a16="http://schemas.microsoft.com/office/drawing/2014/main" id="{9AB46D45-18CE-497C-B82A-CCCC214F6BF4}"/>
              </a:ext>
            </a:extLst>
          </p:cNvPr>
          <p:cNvPicPr>
            <a:picLocks noChangeAspect="1"/>
          </p:cNvPicPr>
          <p:nvPr/>
        </p:nvPicPr>
        <p:blipFill rotWithShape="1">
          <a:blip r:embed="rId3"/>
          <a:srcRect b="54124"/>
          <a:stretch/>
        </p:blipFill>
        <p:spPr>
          <a:xfrm>
            <a:off x="113819" y="1416828"/>
            <a:ext cx="9354031" cy="2449287"/>
          </a:xfrm>
          <a:prstGeom prst="rect">
            <a:avLst/>
          </a:prstGeom>
        </p:spPr>
      </p:pic>
      <p:sp>
        <p:nvSpPr>
          <p:cNvPr id="80" name="CuadroTexto 79">
            <a:extLst>
              <a:ext uri="{FF2B5EF4-FFF2-40B4-BE49-F238E27FC236}">
                <a16:creationId xmlns:a16="http://schemas.microsoft.com/office/drawing/2014/main" id="{85B82B0D-719B-4EAE-893E-AA5C2D0CEC13}"/>
              </a:ext>
            </a:extLst>
          </p:cNvPr>
          <p:cNvSpPr txBox="1"/>
          <p:nvPr/>
        </p:nvSpPr>
        <p:spPr>
          <a:xfrm>
            <a:off x="674871" y="910842"/>
            <a:ext cx="2915100"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r>
              <a:rPr lang="es-ES" b="1" dirty="0"/>
              <a:t> (LD)</a:t>
            </a:r>
          </a:p>
          <a:p>
            <a:r>
              <a:rPr lang="es-ES" b="1" dirty="0"/>
              <a:t>(16h light / 8h </a:t>
            </a:r>
            <a:r>
              <a:rPr lang="es-ES" b="1" dirty="0" err="1"/>
              <a:t>dark</a:t>
            </a:r>
            <a:r>
              <a:rPr lang="es-ES" b="1" dirty="0"/>
              <a:t>)</a:t>
            </a:r>
          </a:p>
        </p:txBody>
      </p:sp>
      <p:sp>
        <p:nvSpPr>
          <p:cNvPr id="81" name="CuadroTexto 80">
            <a:extLst>
              <a:ext uri="{FF2B5EF4-FFF2-40B4-BE49-F238E27FC236}">
                <a16:creationId xmlns:a16="http://schemas.microsoft.com/office/drawing/2014/main" id="{B5ADF88E-2486-4DFE-BCBC-6B60E152460C}"/>
              </a:ext>
            </a:extLst>
          </p:cNvPr>
          <p:cNvSpPr txBox="1"/>
          <p:nvPr/>
        </p:nvSpPr>
        <p:spPr>
          <a:xfrm>
            <a:off x="644366" y="3762146"/>
            <a:ext cx="2915100" cy="646331"/>
          </a:xfrm>
          <a:prstGeom prst="rect">
            <a:avLst/>
          </a:prstGeom>
          <a:noFill/>
        </p:spPr>
        <p:txBody>
          <a:bodyPr wrap="square" rtlCol="0">
            <a:spAutoFit/>
          </a:bodyPr>
          <a:lstStyle/>
          <a:p>
            <a:r>
              <a:rPr lang="es-ES" b="1" dirty="0"/>
              <a:t>Winter short </a:t>
            </a:r>
            <a:r>
              <a:rPr lang="es-ES" b="1" dirty="0" err="1"/>
              <a:t>day</a:t>
            </a:r>
            <a:r>
              <a:rPr lang="es-ES" b="1" dirty="0"/>
              <a:t> (SD)</a:t>
            </a:r>
          </a:p>
          <a:p>
            <a:r>
              <a:rPr lang="es-ES" b="1" dirty="0"/>
              <a:t>(8h light / 16h </a:t>
            </a:r>
            <a:r>
              <a:rPr lang="es-ES" b="1" dirty="0" err="1"/>
              <a:t>dark</a:t>
            </a:r>
            <a:r>
              <a:rPr lang="es-ES" b="1" dirty="0"/>
              <a:t>)</a:t>
            </a:r>
          </a:p>
        </p:txBody>
      </p:sp>
      <p:sp>
        <p:nvSpPr>
          <p:cNvPr id="139" name="CuadroTexto 138">
            <a:extLst>
              <a:ext uri="{FF2B5EF4-FFF2-40B4-BE49-F238E27FC236}">
                <a16:creationId xmlns:a16="http://schemas.microsoft.com/office/drawing/2014/main" id="{D2812687-9F9F-4D29-95BE-E879D6AF57B2}"/>
              </a:ext>
            </a:extLst>
          </p:cNvPr>
          <p:cNvSpPr txBox="1"/>
          <p:nvPr/>
        </p:nvSpPr>
        <p:spPr>
          <a:xfrm>
            <a:off x="4958269" y="906719"/>
            <a:ext cx="2915100" cy="400110"/>
          </a:xfrm>
          <a:prstGeom prst="rect">
            <a:avLst/>
          </a:prstGeom>
          <a:noFill/>
        </p:spPr>
        <p:txBody>
          <a:bodyPr wrap="square" rtlCol="0">
            <a:spAutoFit/>
          </a:bodyPr>
          <a:lstStyle/>
          <a:p>
            <a:r>
              <a:rPr lang="es-ES" sz="2000" b="1" dirty="0"/>
              <a:t>Free-running </a:t>
            </a:r>
            <a:r>
              <a:rPr lang="es-ES" sz="2000" b="1" dirty="0" err="1"/>
              <a:t>conditions</a:t>
            </a:r>
            <a:endParaRPr lang="es-ES" sz="2000" b="1" dirty="0"/>
          </a:p>
        </p:txBody>
      </p:sp>
      <p:sp>
        <p:nvSpPr>
          <p:cNvPr id="140" name="CuadroTexto 139">
            <a:extLst>
              <a:ext uri="{FF2B5EF4-FFF2-40B4-BE49-F238E27FC236}">
                <a16:creationId xmlns:a16="http://schemas.microsoft.com/office/drawing/2014/main" id="{D3148153-4DE6-46F3-9B35-EE2806ACE9C5}"/>
              </a:ext>
            </a:extLst>
          </p:cNvPr>
          <p:cNvSpPr txBox="1"/>
          <p:nvPr/>
        </p:nvSpPr>
        <p:spPr>
          <a:xfrm>
            <a:off x="9054720" y="670773"/>
            <a:ext cx="2915100" cy="1015663"/>
          </a:xfrm>
          <a:prstGeom prst="rect">
            <a:avLst/>
          </a:prstGeom>
          <a:noFill/>
        </p:spPr>
        <p:txBody>
          <a:bodyPr wrap="square" rtlCol="0">
            <a:spAutoFit/>
          </a:bodyPr>
          <a:lstStyle/>
          <a:p>
            <a:r>
              <a:rPr lang="es-ES" sz="2000" b="1" dirty="0" err="1"/>
              <a:t>Identification</a:t>
            </a:r>
            <a:r>
              <a:rPr lang="es-ES" sz="2000" b="1" dirty="0"/>
              <a:t> of bona fide </a:t>
            </a:r>
            <a:r>
              <a:rPr lang="es-ES" sz="2000" b="1" dirty="0" err="1"/>
              <a:t>circadian</a:t>
            </a:r>
            <a:r>
              <a:rPr lang="es-ES" sz="2000" b="1" dirty="0"/>
              <a:t> genes in </a:t>
            </a:r>
            <a:r>
              <a:rPr lang="es-ES" sz="2000" b="1" dirty="0" err="1"/>
              <a:t>transcriptomic</a:t>
            </a:r>
            <a:r>
              <a:rPr lang="es-ES" sz="2000" b="1" dirty="0"/>
              <a:t> data</a:t>
            </a:r>
          </a:p>
        </p:txBody>
      </p:sp>
      <p:cxnSp>
        <p:nvCxnSpPr>
          <p:cNvPr id="46" name="Conector recto 45">
            <a:extLst>
              <a:ext uri="{FF2B5EF4-FFF2-40B4-BE49-F238E27FC236}">
                <a16:creationId xmlns:a16="http://schemas.microsoft.com/office/drawing/2014/main" id="{F0D9D413-09FC-40A5-B52B-627E2150E83C}"/>
              </a:ext>
            </a:extLst>
          </p:cNvPr>
          <p:cNvCxnSpPr>
            <a:cxnSpLocks/>
          </p:cNvCxnSpPr>
          <p:nvPr/>
        </p:nvCxnSpPr>
        <p:spPr>
          <a:xfrm flipH="1">
            <a:off x="7685652" y="1114632"/>
            <a:ext cx="1369069" cy="0"/>
          </a:xfrm>
          <a:prstGeom prst="line">
            <a:avLst/>
          </a:prstGeom>
          <a:ln w="38100">
            <a:gradFill flip="none" rotWithShape="1">
              <a:gsLst>
                <a:gs pos="0">
                  <a:schemeClr val="accent1">
                    <a:lumMod val="5000"/>
                    <a:lumOff val="95000"/>
                  </a:schemeClr>
                </a:gs>
                <a:gs pos="53000">
                  <a:srgbClr val="5A616A"/>
                </a:gs>
                <a:gs pos="100000">
                  <a:srgbClr val="222A35"/>
                </a:gs>
              </a:gsLst>
              <a:lin ang="108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0474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77" name="Imagen 76">
            <a:extLst>
              <a:ext uri="{FF2B5EF4-FFF2-40B4-BE49-F238E27FC236}">
                <a16:creationId xmlns:a16="http://schemas.microsoft.com/office/drawing/2014/main" id="{35F1C09E-CB89-41B2-9EDA-BDEE1E0F9A25}"/>
              </a:ext>
            </a:extLst>
          </p:cNvPr>
          <p:cNvPicPr>
            <a:picLocks noChangeAspect="1"/>
          </p:cNvPicPr>
          <p:nvPr/>
        </p:nvPicPr>
        <p:blipFill rotWithShape="1">
          <a:blip r:embed="rId3"/>
          <a:srcRect t="49327" b="25436"/>
          <a:stretch/>
        </p:blipFill>
        <p:spPr>
          <a:xfrm>
            <a:off x="110605" y="4144803"/>
            <a:ext cx="9354030" cy="1347349"/>
          </a:xfrm>
          <a:prstGeom prst="rect">
            <a:avLst/>
          </a:prstGeom>
        </p:spPr>
      </p:pic>
      <p:pic>
        <p:nvPicPr>
          <p:cNvPr id="78" name="Imagen 77">
            <a:extLst>
              <a:ext uri="{FF2B5EF4-FFF2-40B4-BE49-F238E27FC236}">
                <a16:creationId xmlns:a16="http://schemas.microsoft.com/office/drawing/2014/main" id="{A84EAB23-15A9-4E67-8CAF-4C001B8D0C59}"/>
              </a:ext>
            </a:extLst>
          </p:cNvPr>
          <p:cNvPicPr>
            <a:picLocks noChangeAspect="1"/>
          </p:cNvPicPr>
          <p:nvPr/>
        </p:nvPicPr>
        <p:blipFill rotWithShape="1">
          <a:blip r:embed="rId3"/>
          <a:srcRect l="3310" t="78183" r="-3310" b="-276"/>
          <a:stretch/>
        </p:blipFill>
        <p:spPr>
          <a:xfrm>
            <a:off x="388870" y="5331794"/>
            <a:ext cx="9431405" cy="1179554"/>
          </a:xfrm>
          <a:prstGeom prst="rect">
            <a:avLst/>
          </a:prstGeom>
        </p:spPr>
      </p:pic>
      <p:pic>
        <p:nvPicPr>
          <p:cNvPr id="79" name="Imagen 78">
            <a:extLst>
              <a:ext uri="{FF2B5EF4-FFF2-40B4-BE49-F238E27FC236}">
                <a16:creationId xmlns:a16="http://schemas.microsoft.com/office/drawing/2014/main" id="{9AB46D45-18CE-497C-B82A-CCCC214F6BF4}"/>
              </a:ext>
            </a:extLst>
          </p:cNvPr>
          <p:cNvPicPr>
            <a:picLocks noChangeAspect="1"/>
          </p:cNvPicPr>
          <p:nvPr/>
        </p:nvPicPr>
        <p:blipFill rotWithShape="1">
          <a:blip r:embed="rId3"/>
          <a:srcRect b="54124"/>
          <a:stretch/>
        </p:blipFill>
        <p:spPr>
          <a:xfrm>
            <a:off x="113819" y="1416828"/>
            <a:ext cx="9354031" cy="2449287"/>
          </a:xfrm>
          <a:prstGeom prst="rect">
            <a:avLst/>
          </a:prstGeom>
        </p:spPr>
      </p:pic>
      <p:sp>
        <p:nvSpPr>
          <p:cNvPr id="80" name="CuadroTexto 79">
            <a:extLst>
              <a:ext uri="{FF2B5EF4-FFF2-40B4-BE49-F238E27FC236}">
                <a16:creationId xmlns:a16="http://schemas.microsoft.com/office/drawing/2014/main" id="{85B82B0D-719B-4EAE-893E-AA5C2D0CEC13}"/>
              </a:ext>
            </a:extLst>
          </p:cNvPr>
          <p:cNvSpPr txBox="1"/>
          <p:nvPr/>
        </p:nvSpPr>
        <p:spPr>
          <a:xfrm>
            <a:off x="674871" y="910842"/>
            <a:ext cx="2915100"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r>
              <a:rPr lang="es-ES" b="1" dirty="0"/>
              <a:t> (LD)</a:t>
            </a:r>
          </a:p>
          <a:p>
            <a:r>
              <a:rPr lang="es-ES" b="1" dirty="0"/>
              <a:t>(16h light / 8h </a:t>
            </a:r>
            <a:r>
              <a:rPr lang="es-ES" b="1" dirty="0" err="1"/>
              <a:t>dark</a:t>
            </a:r>
            <a:r>
              <a:rPr lang="es-ES" b="1" dirty="0"/>
              <a:t>)</a:t>
            </a:r>
          </a:p>
        </p:txBody>
      </p:sp>
      <p:sp>
        <p:nvSpPr>
          <p:cNvPr id="81" name="CuadroTexto 80">
            <a:extLst>
              <a:ext uri="{FF2B5EF4-FFF2-40B4-BE49-F238E27FC236}">
                <a16:creationId xmlns:a16="http://schemas.microsoft.com/office/drawing/2014/main" id="{B5ADF88E-2486-4DFE-BCBC-6B60E152460C}"/>
              </a:ext>
            </a:extLst>
          </p:cNvPr>
          <p:cNvSpPr txBox="1"/>
          <p:nvPr/>
        </p:nvSpPr>
        <p:spPr>
          <a:xfrm>
            <a:off x="644366" y="3762146"/>
            <a:ext cx="2915100" cy="646331"/>
          </a:xfrm>
          <a:prstGeom prst="rect">
            <a:avLst/>
          </a:prstGeom>
          <a:noFill/>
        </p:spPr>
        <p:txBody>
          <a:bodyPr wrap="square" rtlCol="0">
            <a:spAutoFit/>
          </a:bodyPr>
          <a:lstStyle/>
          <a:p>
            <a:r>
              <a:rPr lang="es-ES" b="1" dirty="0"/>
              <a:t>Winter short </a:t>
            </a:r>
            <a:r>
              <a:rPr lang="es-ES" b="1" dirty="0" err="1"/>
              <a:t>day</a:t>
            </a:r>
            <a:r>
              <a:rPr lang="es-ES" b="1" dirty="0"/>
              <a:t> (SD)</a:t>
            </a:r>
          </a:p>
          <a:p>
            <a:r>
              <a:rPr lang="es-ES" b="1" dirty="0"/>
              <a:t>(8h light / 16h </a:t>
            </a:r>
            <a:r>
              <a:rPr lang="es-ES" b="1" dirty="0" err="1"/>
              <a:t>dark</a:t>
            </a:r>
            <a:r>
              <a:rPr lang="es-ES" b="1" dirty="0"/>
              <a:t>)</a:t>
            </a:r>
          </a:p>
        </p:txBody>
      </p:sp>
      <p:sp>
        <p:nvSpPr>
          <p:cNvPr id="139" name="CuadroTexto 138">
            <a:extLst>
              <a:ext uri="{FF2B5EF4-FFF2-40B4-BE49-F238E27FC236}">
                <a16:creationId xmlns:a16="http://schemas.microsoft.com/office/drawing/2014/main" id="{D2812687-9F9F-4D29-95BE-E879D6AF57B2}"/>
              </a:ext>
            </a:extLst>
          </p:cNvPr>
          <p:cNvSpPr txBox="1"/>
          <p:nvPr/>
        </p:nvSpPr>
        <p:spPr>
          <a:xfrm>
            <a:off x="4958269" y="906719"/>
            <a:ext cx="2915100" cy="400110"/>
          </a:xfrm>
          <a:prstGeom prst="rect">
            <a:avLst/>
          </a:prstGeom>
          <a:noFill/>
        </p:spPr>
        <p:txBody>
          <a:bodyPr wrap="square" rtlCol="0">
            <a:spAutoFit/>
          </a:bodyPr>
          <a:lstStyle/>
          <a:p>
            <a:r>
              <a:rPr lang="es-ES" sz="2000" b="1" dirty="0"/>
              <a:t>Free-running </a:t>
            </a:r>
            <a:r>
              <a:rPr lang="es-ES" sz="2000" b="1" dirty="0" err="1"/>
              <a:t>conditions</a:t>
            </a:r>
            <a:endParaRPr lang="es-ES" sz="2000" b="1" dirty="0"/>
          </a:p>
        </p:txBody>
      </p:sp>
      <p:sp>
        <p:nvSpPr>
          <p:cNvPr id="140" name="CuadroTexto 139">
            <a:extLst>
              <a:ext uri="{FF2B5EF4-FFF2-40B4-BE49-F238E27FC236}">
                <a16:creationId xmlns:a16="http://schemas.microsoft.com/office/drawing/2014/main" id="{D3148153-4DE6-46F3-9B35-EE2806ACE9C5}"/>
              </a:ext>
            </a:extLst>
          </p:cNvPr>
          <p:cNvSpPr txBox="1"/>
          <p:nvPr/>
        </p:nvSpPr>
        <p:spPr>
          <a:xfrm>
            <a:off x="9054720" y="670773"/>
            <a:ext cx="2915100" cy="1015663"/>
          </a:xfrm>
          <a:prstGeom prst="rect">
            <a:avLst/>
          </a:prstGeom>
          <a:noFill/>
        </p:spPr>
        <p:txBody>
          <a:bodyPr wrap="square" rtlCol="0">
            <a:spAutoFit/>
          </a:bodyPr>
          <a:lstStyle/>
          <a:p>
            <a:r>
              <a:rPr lang="es-ES" sz="2000" b="1" dirty="0" err="1"/>
              <a:t>Identification</a:t>
            </a:r>
            <a:r>
              <a:rPr lang="es-ES" sz="2000" b="1" dirty="0"/>
              <a:t> of bona fide </a:t>
            </a:r>
            <a:r>
              <a:rPr lang="es-ES" sz="2000" b="1" dirty="0" err="1"/>
              <a:t>circadian</a:t>
            </a:r>
            <a:r>
              <a:rPr lang="es-ES" sz="2000" b="1" dirty="0"/>
              <a:t> genes in </a:t>
            </a:r>
            <a:r>
              <a:rPr lang="es-ES" sz="2000" b="1" dirty="0" err="1"/>
              <a:t>transcriptomic</a:t>
            </a:r>
            <a:r>
              <a:rPr lang="es-ES" sz="2000" b="1" dirty="0"/>
              <a:t> data</a:t>
            </a:r>
          </a:p>
        </p:txBody>
      </p:sp>
      <p:cxnSp>
        <p:nvCxnSpPr>
          <p:cNvPr id="14" name="Conector recto 13">
            <a:extLst>
              <a:ext uri="{FF2B5EF4-FFF2-40B4-BE49-F238E27FC236}">
                <a16:creationId xmlns:a16="http://schemas.microsoft.com/office/drawing/2014/main" id="{9546C0DC-BBA3-4456-AB1C-8C7EF8DFF432}"/>
              </a:ext>
            </a:extLst>
          </p:cNvPr>
          <p:cNvCxnSpPr>
            <a:cxnSpLocks/>
          </p:cNvCxnSpPr>
          <p:nvPr/>
        </p:nvCxnSpPr>
        <p:spPr>
          <a:xfrm flipH="1">
            <a:off x="5045210" y="193574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95358741-D088-44F0-89E9-D8D76363A113}"/>
              </a:ext>
            </a:extLst>
          </p:cNvPr>
          <p:cNvCxnSpPr>
            <a:cxnSpLocks/>
          </p:cNvCxnSpPr>
          <p:nvPr/>
        </p:nvCxnSpPr>
        <p:spPr>
          <a:xfrm flipH="1">
            <a:off x="6411221" y="1934782"/>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Conector recto 18">
            <a:extLst>
              <a:ext uri="{FF2B5EF4-FFF2-40B4-BE49-F238E27FC236}">
                <a16:creationId xmlns:a16="http://schemas.microsoft.com/office/drawing/2014/main" id="{F6F402FC-6799-4640-811F-97D9E9DF6AA5}"/>
              </a:ext>
            </a:extLst>
          </p:cNvPr>
          <p:cNvCxnSpPr>
            <a:cxnSpLocks/>
          </p:cNvCxnSpPr>
          <p:nvPr/>
        </p:nvCxnSpPr>
        <p:spPr>
          <a:xfrm flipH="1">
            <a:off x="4979050" y="474148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0" name="Conector recto 19">
            <a:extLst>
              <a:ext uri="{FF2B5EF4-FFF2-40B4-BE49-F238E27FC236}">
                <a16:creationId xmlns:a16="http://schemas.microsoft.com/office/drawing/2014/main" id="{2811EA4C-D1FB-4A2B-B3AC-F02CEFDBDC20}"/>
              </a:ext>
            </a:extLst>
          </p:cNvPr>
          <p:cNvCxnSpPr>
            <a:cxnSpLocks/>
          </p:cNvCxnSpPr>
          <p:nvPr/>
        </p:nvCxnSpPr>
        <p:spPr>
          <a:xfrm flipH="1">
            <a:off x="6345061" y="4740522"/>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Conector recto 20">
            <a:extLst>
              <a:ext uri="{FF2B5EF4-FFF2-40B4-BE49-F238E27FC236}">
                <a16:creationId xmlns:a16="http://schemas.microsoft.com/office/drawing/2014/main" id="{6253BA78-C926-4616-8599-F18E8F1F2B11}"/>
              </a:ext>
            </a:extLst>
          </p:cNvPr>
          <p:cNvCxnSpPr>
            <a:cxnSpLocks/>
          </p:cNvCxnSpPr>
          <p:nvPr/>
        </p:nvCxnSpPr>
        <p:spPr>
          <a:xfrm flipH="1">
            <a:off x="5003187" y="3142833"/>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2" name="Conector recto 21">
            <a:extLst>
              <a:ext uri="{FF2B5EF4-FFF2-40B4-BE49-F238E27FC236}">
                <a16:creationId xmlns:a16="http://schemas.microsoft.com/office/drawing/2014/main" id="{81F02875-646C-40F8-BD3C-4EED24291B42}"/>
              </a:ext>
            </a:extLst>
          </p:cNvPr>
          <p:cNvCxnSpPr>
            <a:cxnSpLocks/>
          </p:cNvCxnSpPr>
          <p:nvPr/>
        </p:nvCxnSpPr>
        <p:spPr>
          <a:xfrm flipH="1">
            <a:off x="6369198" y="3141869"/>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3" name="Conector recto 22">
            <a:extLst>
              <a:ext uri="{FF2B5EF4-FFF2-40B4-BE49-F238E27FC236}">
                <a16:creationId xmlns:a16="http://schemas.microsoft.com/office/drawing/2014/main" id="{5E143337-397B-4B65-87BD-5F7431306A81}"/>
              </a:ext>
            </a:extLst>
          </p:cNvPr>
          <p:cNvCxnSpPr>
            <a:cxnSpLocks/>
          </p:cNvCxnSpPr>
          <p:nvPr/>
        </p:nvCxnSpPr>
        <p:spPr>
          <a:xfrm flipH="1">
            <a:off x="5003187" y="5762830"/>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Conector recto 23">
            <a:extLst>
              <a:ext uri="{FF2B5EF4-FFF2-40B4-BE49-F238E27FC236}">
                <a16:creationId xmlns:a16="http://schemas.microsoft.com/office/drawing/2014/main" id="{A6F25E90-984A-43B5-ACB2-1346C5E19960}"/>
              </a:ext>
            </a:extLst>
          </p:cNvPr>
          <p:cNvCxnSpPr>
            <a:cxnSpLocks/>
          </p:cNvCxnSpPr>
          <p:nvPr/>
        </p:nvCxnSpPr>
        <p:spPr>
          <a:xfrm flipH="1">
            <a:off x="6369198" y="576186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5" name="Conector recto 24">
            <a:extLst>
              <a:ext uri="{FF2B5EF4-FFF2-40B4-BE49-F238E27FC236}">
                <a16:creationId xmlns:a16="http://schemas.microsoft.com/office/drawing/2014/main" id="{B59F2E36-2A85-4362-B1DC-6041DC8426CC}"/>
              </a:ext>
            </a:extLst>
          </p:cNvPr>
          <p:cNvCxnSpPr>
            <a:cxnSpLocks/>
          </p:cNvCxnSpPr>
          <p:nvPr/>
        </p:nvCxnSpPr>
        <p:spPr>
          <a:xfrm flipH="1">
            <a:off x="7685652" y="1114632"/>
            <a:ext cx="1369069" cy="0"/>
          </a:xfrm>
          <a:prstGeom prst="line">
            <a:avLst/>
          </a:prstGeom>
          <a:ln w="38100">
            <a:gradFill flip="none" rotWithShape="1">
              <a:gsLst>
                <a:gs pos="0">
                  <a:schemeClr val="accent1">
                    <a:lumMod val="5000"/>
                    <a:lumOff val="95000"/>
                  </a:schemeClr>
                </a:gs>
                <a:gs pos="53000">
                  <a:srgbClr val="5A616A"/>
                </a:gs>
                <a:gs pos="100000">
                  <a:srgbClr val="222A35"/>
                </a:gs>
              </a:gsLst>
              <a:lin ang="108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5031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77" name="Imagen 76">
            <a:extLst>
              <a:ext uri="{FF2B5EF4-FFF2-40B4-BE49-F238E27FC236}">
                <a16:creationId xmlns:a16="http://schemas.microsoft.com/office/drawing/2014/main" id="{35F1C09E-CB89-41B2-9EDA-BDEE1E0F9A25}"/>
              </a:ext>
            </a:extLst>
          </p:cNvPr>
          <p:cNvPicPr>
            <a:picLocks noChangeAspect="1"/>
          </p:cNvPicPr>
          <p:nvPr/>
        </p:nvPicPr>
        <p:blipFill rotWithShape="1">
          <a:blip r:embed="rId3"/>
          <a:srcRect t="49327" b="25436"/>
          <a:stretch/>
        </p:blipFill>
        <p:spPr>
          <a:xfrm>
            <a:off x="110605" y="4144803"/>
            <a:ext cx="9354030" cy="1347349"/>
          </a:xfrm>
          <a:prstGeom prst="rect">
            <a:avLst/>
          </a:prstGeom>
        </p:spPr>
      </p:pic>
      <p:pic>
        <p:nvPicPr>
          <p:cNvPr id="78" name="Imagen 77">
            <a:extLst>
              <a:ext uri="{FF2B5EF4-FFF2-40B4-BE49-F238E27FC236}">
                <a16:creationId xmlns:a16="http://schemas.microsoft.com/office/drawing/2014/main" id="{A84EAB23-15A9-4E67-8CAF-4C001B8D0C59}"/>
              </a:ext>
            </a:extLst>
          </p:cNvPr>
          <p:cNvPicPr>
            <a:picLocks noChangeAspect="1"/>
          </p:cNvPicPr>
          <p:nvPr/>
        </p:nvPicPr>
        <p:blipFill rotWithShape="1">
          <a:blip r:embed="rId3"/>
          <a:srcRect l="3310" t="78183" r="-3310" b="-276"/>
          <a:stretch/>
        </p:blipFill>
        <p:spPr>
          <a:xfrm>
            <a:off x="388870" y="5331794"/>
            <a:ext cx="9431405" cy="1179554"/>
          </a:xfrm>
          <a:prstGeom prst="rect">
            <a:avLst/>
          </a:prstGeom>
        </p:spPr>
      </p:pic>
      <p:pic>
        <p:nvPicPr>
          <p:cNvPr id="79" name="Imagen 78">
            <a:extLst>
              <a:ext uri="{FF2B5EF4-FFF2-40B4-BE49-F238E27FC236}">
                <a16:creationId xmlns:a16="http://schemas.microsoft.com/office/drawing/2014/main" id="{9AB46D45-18CE-497C-B82A-CCCC214F6BF4}"/>
              </a:ext>
            </a:extLst>
          </p:cNvPr>
          <p:cNvPicPr>
            <a:picLocks noChangeAspect="1"/>
          </p:cNvPicPr>
          <p:nvPr/>
        </p:nvPicPr>
        <p:blipFill rotWithShape="1">
          <a:blip r:embed="rId3"/>
          <a:srcRect b="54124"/>
          <a:stretch/>
        </p:blipFill>
        <p:spPr>
          <a:xfrm>
            <a:off x="113819" y="1416828"/>
            <a:ext cx="9354031" cy="2449287"/>
          </a:xfrm>
          <a:prstGeom prst="rect">
            <a:avLst/>
          </a:prstGeom>
        </p:spPr>
      </p:pic>
      <p:sp>
        <p:nvSpPr>
          <p:cNvPr id="80" name="CuadroTexto 79">
            <a:extLst>
              <a:ext uri="{FF2B5EF4-FFF2-40B4-BE49-F238E27FC236}">
                <a16:creationId xmlns:a16="http://schemas.microsoft.com/office/drawing/2014/main" id="{85B82B0D-719B-4EAE-893E-AA5C2D0CEC13}"/>
              </a:ext>
            </a:extLst>
          </p:cNvPr>
          <p:cNvSpPr txBox="1"/>
          <p:nvPr/>
        </p:nvSpPr>
        <p:spPr>
          <a:xfrm>
            <a:off x="674871" y="910842"/>
            <a:ext cx="2915100"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r>
              <a:rPr lang="es-ES" b="1" dirty="0"/>
              <a:t> (LD)</a:t>
            </a:r>
          </a:p>
          <a:p>
            <a:r>
              <a:rPr lang="es-ES" b="1" dirty="0"/>
              <a:t>(16h light / 8h </a:t>
            </a:r>
            <a:r>
              <a:rPr lang="es-ES" b="1" dirty="0" err="1"/>
              <a:t>dark</a:t>
            </a:r>
            <a:r>
              <a:rPr lang="es-ES" b="1" dirty="0"/>
              <a:t>)</a:t>
            </a:r>
          </a:p>
        </p:txBody>
      </p:sp>
      <p:sp>
        <p:nvSpPr>
          <p:cNvPr id="81" name="CuadroTexto 80">
            <a:extLst>
              <a:ext uri="{FF2B5EF4-FFF2-40B4-BE49-F238E27FC236}">
                <a16:creationId xmlns:a16="http://schemas.microsoft.com/office/drawing/2014/main" id="{B5ADF88E-2486-4DFE-BCBC-6B60E152460C}"/>
              </a:ext>
            </a:extLst>
          </p:cNvPr>
          <p:cNvSpPr txBox="1"/>
          <p:nvPr/>
        </p:nvSpPr>
        <p:spPr>
          <a:xfrm>
            <a:off x="644366" y="3762146"/>
            <a:ext cx="2915100" cy="646331"/>
          </a:xfrm>
          <a:prstGeom prst="rect">
            <a:avLst/>
          </a:prstGeom>
          <a:noFill/>
        </p:spPr>
        <p:txBody>
          <a:bodyPr wrap="square" rtlCol="0">
            <a:spAutoFit/>
          </a:bodyPr>
          <a:lstStyle/>
          <a:p>
            <a:r>
              <a:rPr lang="es-ES" b="1" dirty="0"/>
              <a:t>Winter short </a:t>
            </a:r>
            <a:r>
              <a:rPr lang="es-ES" b="1" dirty="0" err="1"/>
              <a:t>day</a:t>
            </a:r>
            <a:r>
              <a:rPr lang="es-ES" b="1" dirty="0"/>
              <a:t> (SD)</a:t>
            </a:r>
          </a:p>
          <a:p>
            <a:r>
              <a:rPr lang="es-ES" b="1" dirty="0"/>
              <a:t>(8h light / 16h </a:t>
            </a:r>
            <a:r>
              <a:rPr lang="es-ES" b="1" dirty="0" err="1"/>
              <a:t>dark</a:t>
            </a:r>
            <a:r>
              <a:rPr lang="es-ES" b="1" dirty="0"/>
              <a:t>)</a:t>
            </a:r>
          </a:p>
        </p:txBody>
      </p:sp>
      <p:cxnSp>
        <p:nvCxnSpPr>
          <p:cNvPr id="55" name="Conector recto de flecha 54">
            <a:extLst>
              <a:ext uri="{FF2B5EF4-FFF2-40B4-BE49-F238E27FC236}">
                <a16:creationId xmlns:a16="http://schemas.microsoft.com/office/drawing/2014/main" id="{17A2A525-38C3-4499-A207-49968E770C01}"/>
              </a:ext>
            </a:extLst>
          </p:cNvPr>
          <p:cNvCxnSpPr>
            <a:cxnSpLocks/>
          </p:cNvCxnSpPr>
          <p:nvPr/>
        </p:nvCxnSpPr>
        <p:spPr>
          <a:xfrm>
            <a:off x="6534163"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AD9A5CB0-DE6D-45EB-B749-80A4CE551252}"/>
              </a:ext>
            </a:extLst>
          </p:cNvPr>
          <p:cNvCxnSpPr>
            <a:cxnSpLocks/>
          </p:cNvCxnSpPr>
          <p:nvPr/>
        </p:nvCxnSpPr>
        <p:spPr>
          <a:xfrm>
            <a:off x="67532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B54A8732-1F94-413F-9D44-53318645034C}"/>
              </a:ext>
            </a:extLst>
          </p:cNvPr>
          <p:cNvCxnSpPr>
            <a:cxnSpLocks/>
          </p:cNvCxnSpPr>
          <p:nvPr/>
        </p:nvCxnSpPr>
        <p:spPr>
          <a:xfrm>
            <a:off x="69818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45621D0B-609B-4B13-87FB-1CA6B165B8B3}"/>
              </a:ext>
            </a:extLst>
          </p:cNvPr>
          <p:cNvCxnSpPr>
            <a:cxnSpLocks/>
          </p:cNvCxnSpPr>
          <p:nvPr/>
        </p:nvCxnSpPr>
        <p:spPr>
          <a:xfrm>
            <a:off x="719138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6D669D9-DFE7-4F07-AE28-5006CD90B25D}"/>
              </a:ext>
            </a:extLst>
          </p:cNvPr>
          <p:cNvCxnSpPr>
            <a:cxnSpLocks/>
          </p:cNvCxnSpPr>
          <p:nvPr/>
        </p:nvCxnSpPr>
        <p:spPr>
          <a:xfrm>
            <a:off x="7429513"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0EB004B0-A2FC-4A05-8D98-F1EF095CC3E9}"/>
              </a:ext>
            </a:extLst>
          </p:cNvPr>
          <p:cNvCxnSpPr>
            <a:cxnSpLocks/>
          </p:cNvCxnSpPr>
          <p:nvPr/>
        </p:nvCxnSpPr>
        <p:spPr>
          <a:xfrm>
            <a:off x="7685652"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A6E28DB8-46FC-46A7-BF70-733707403884}"/>
              </a:ext>
            </a:extLst>
          </p:cNvPr>
          <p:cNvCxnSpPr>
            <a:cxnSpLocks/>
          </p:cNvCxnSpPr>
          <p:nvPr/>
        </p:nvCxnSpPr>
        <p:spPr>
          <a:xfrm>
            <a:off x="7942827"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D3807D9-986A-4D2E-8E78-3D6DE8B38C2D}"/>
              </a:ext>
            </a:extLst>
          </p:cNvPr>
          <p:cNvCxnSpPr>
            <a:cxnSpLocks/>
          </p:cNvCxnSpPr>
          <p:nvPr/>
        </p:nvCxnSpPr>
        <p:spPr>
          <a:xfrm>
            <a:off x="8160866"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a:extLst>
              <a:ext uri="{FF2B5EF4-FFF2-40B4-BE49-F238E27FC236}">
                <a16:creationId xmlns:a16="http://schemas.microsoft.com/office/drawing/2014/main" id="{1A9512B5-1965-4CAC-9C39-452D7470BA74}"/>
              </a:ext>
            </a:extLst>
          </p:cNvPr>
          <p:cNvCxnSpPr>
            <a:cxnSpLocks/>
          </p:cNvCxnSpPr>
          <p:nvPr/>
        </p:nvCxnSpPr>
        <p:spPr>
          <a:xfrm>
            <a:off x="83915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779F8E2E-C41D-4357-892A-0EBC3EF98399}"/>
              </a:ext>
            </a:extLst>
          </p:cNvPr>
          <p:cNvCxnSpPr>
            <a:cxnSpLocks/>
          </p:cNvCxnSpPr>
          <p:nvPr/>
        </p:nvCxnSpPr>
        <p:spPr>
          <a:xfrm>
            <a:off x="8610613"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450BC8E0-4FA6-4F5E-A5CD-A6C0FFB79B76}"/>
              </a:ext>
            </a:extLst>
          </p:cNvPr>
          <p:cNvCxnSpPr>
            <a:cxnSpLocks/>
          </p:cNvCxnSpPr>
          <p:nvPr/>
        </p:nvCxnSpPr>
        <p:spPr>
          <a:xfrm>
            <a:off x="88487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16EBF848-8E8D-41DA-8F20-DFEE86948A2C}"/>
              </a:ext>
            </a:extLst>
          </p:cNvPr>
          <p:cNvCxnSpPr>
            <a:cxnSpLocks/>
          </p:cNvCxnSpPr>
          <p:nvPr/>
        </p:nvCxnSpPr>
        <p:spPr>
          <a:xfrm>
            <a:off x="90773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DF2D1516-AA3C-4239-9912-7C8823C0D86B}"/>
              </a:ext>
            </a:extLst>
          </p:cNvPr>
          <p:cNvCxnSpPr>
            <a:cxnSpLocks/>
          </p:cNvCxnSpPr>
          <p:nvPr/>
        </p:nvCxnSpPr>
        <p:spPr>
          <a:xfrm>
            <a:off x="652107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952EC0AA-548A-486F-82B5-BEC3A2D52B4D}"/>
              </a:ext>
            </a:extLst>
          </p:cNvPr>
          <p:cNvCxnSpPr>
            <a:cxnSpLocks/>
          </p:cNvCxnSpPr>
          <p:nvPr/>
        </p:nvCxnSpPr>
        <p:spPr>
          <a:xfrm>
            <a:off x="67401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02AAC7DB-9E96-4A40-B5FE-CCF42AC03AC9}"/>
              </a:ext>
            </a:extLst>
          </p:cNvPr>
          <p:cNvCxnSpPr>
            <a:cxnSpLocks/>
          </p:cNvCxnSpPr>
          <p:nvPr/>
        </p:nvCxnSpPr>
        <p:spPr>
          <a:xfrm>
            <a:off x="69687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315E90E2-AD52-4364-B324-B73E486699E2}"/>
              </a:ext>
            </a:extLst>
          </p:cNvPr>
          <p:cNvCxnSpPr>
            <a:cxnSpLocks/>
          </p:cNvCxnSpPr>
          <p:nvPr/>
        </p:nvCxnSpPr>
        <p:spPr>
          <a:xfrm>
            <a:off x="717829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ctor recto de flecha 93">
            <a:extLst>
              <a:ext uri="{FF2B5EF4-FFF2-40B4-BE49-F238E27FC236}">
                <a16:creationId xmlns:a16="http://schemas.microsoft.com/office/drawing/2014/main" id="{40150B3E-3C33-4F83-9633-45820093630C}"/>
              </a:ext>
            </a:extLst>
          </p:cNvPr>
          <p:cNvCxnSpPr>
            <a:cxnSpLocks/>
          </p:cNvCxnSpPr>
          <p:nvPr/>
        </p:nvCxnSpPr>
        <p:spPr>
          <a:xfrm>
            <a:off x="741642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a:extLst>
              <a:ext uri="{FF2B5EF4-FFF2-40B4-BE49-F238E27FC236}">
                <a16:creationId xmlns:a16="http://schemas.microsoft.com/office/drawing/2014/main" id="{9DCEBEA1-7609-42B6-B079-494CAE10D13C}"/>
              </a:ext>
            </a:extLst>
          </p:cNvPr>
          <p:cNvCxnSpPr>
            <a:cxnSpLocks/>
          </p:cNvCxnSpPr>
          <p:nvPr/>
        </p:nvCxnSpPr>
        <p:spPr>
          <a:xfrm>
            <a:off x="7672559"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79EA0BD0-A050-4266-A52F-32CD149606FA}"/>
              </a:ext>
            </a:extLst>
          </p:cNvPr>
          <p:cNvCxnSpPr>
            <a:cxnSpLocks/>
          </p:cNvCxnSpPr>
          <p:nvPr/>
        </p:nvCxnSpPr>
        <p:spPr>
          <a:xfrm>
            <a:off x="7929734"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F44DB9D5-078C-4BF1-BE1F-7546B741089A}"/>
              </a:ext>
            </a:extLst>
          </p:cNvPr>
          <p:cNvCxnSpPr>
            <a:cxnSpLocks/>
          </p:cNvCxnSpPr>
          <p:nvPr/>
        </p:nvCxnSpPr>
        <p:spPr>
          <a:xfrm>
            <a:off x="8147773"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recto de flecha 98">
            <a:extLst>
              <a:ext uri="{FF2B5EF4-FFF2-40B4-BE49-F238E27FC236}">
                <a16:creationId xmlns:a16="http://schemas.microsoft.com/office/drawing/2014/main" id="{F11AAC8C-72DF-427C-ACC3-AC6CF6AA5AAC}"/>
              </a:ext>
            </a:extLst>
          </p:cNvPr>
          <p:cNvCxnSpPr>
            <a:cxnSpLocks/>
          </p:cNvCxnSpPr>
          <p:nvPr/>
        </p:nvCxnSpPr>
        <p:spPr>
          <a:xfrm>
            <a:off x="83784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BDFED81E-EC62-4488-9658-46A5EC825E15}"/>
              </a:ext>
            </a:extLst>
          </p:cNvPr>
          <p:cNvCxnSpPr>
            <a:cxnSpLocks/>
          </p:cNvCxnSpPr>
          <p:nvPr/>
        </p:nvCxnSpPr>
        <p:spPr>
          <a:xfrm>
            <a:off x="859752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ector recto de flecha 100">
            <a:extLst>
              <a:ext uri="{FF2B5EF4-FFF2-40B4-BE49-F238E27FC236}">
                <a16:creationId xmlns:a16="http://schemas.microsoft.com/office/drawing/2014/main" id="{93EE9F2B-7438-4897-A143-A12AC02B4A67}"/>
              </a:ext>
            </a:extLst>
          </p:cNvPr>
          <p:cNvCxnSpPr>
            <a:cxnSpLocks/>
          </p:cNvCxnSpPr>
          <p:nvPr/>
        </p:nvCxnSpPr>
        <p:spPr>
          <a:xfrm>
            <a:off x="88356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ector recto de flecha 101">
            <a:extLst>
              <a:ext uri="{FF2B5EF4-FFF2-40B4-BE49-F238E27FC236}">
                <a16:creationId xmlns:a16="http://schemas.microsoft.com/office/drawing/2014/main" id="{794DEF2D-37CF-4A63-A92F-295642626727}"/>
              </a:ext>
            </a:extLst>
          </p:cNvPr>
          <p:cNvCxnSpPr>
            <a:cxnSpLocks/>
          </p:cNvCxnSpPr>
          <p:nvPr/>
        </p:nvCxnSpPr>
        <p:spPr>
          <a:xfrm>
            <a:off x="90642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02">
            <a:extLst>
              <a:ext uri="{FF2B5EF4-FFF2-40B4-BE49-F238E27FC236}">
                <a16:creationId xmlns:a16="http://schemas.microsoft.com/office/drawing/2014/main" id="{13D6C4F2-EFE9-4614-BA1C-4D7CD06C4BF7}"/>
              </a:ext>
            </a:extLst>
          </p:cNvPr>
          <p:cNvCxnSpPr>
            <a:cxnSpLocks/>
          </p:cNvCxnSpPr>
          <p:nvPr/>
        </p:nvCxnSpPr>
        <p:spPr>
          <a:xfrm>
            <a:off x="643534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a:extLst>
              <a:ext uri="{FF2B5EF4-FFF2-40B4-BE49-F238E27FC236}">
                <a16:creationId xmlns:a16="http://schemas.microsoft.com/office/drawing/2014/main" id="{C6B027D1-03FB-428C-89E2-6692D4D35D03}"/>
              </a:ext>
            </a:extLst>
          </p:cNvPr>
          <p:cNvCxnSpPr>
            <a:cxnSpLocks/>
          </p:cNvCxnSpPr>
          <p:nvPr/>
        </p:nvCxnSpPr>
        <p:spPr>
          <a:xfrm>
            <a:off x="668299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ector recto de flecha 104">
            <a:extLst>
              <a:ext uri="{FF2B5EF4-FFF2-40B4-BE49-F238E27FC236}">
                <a16:creationId xmlns:a16="http://schemas.microsoft.com/office/drawing/2014/main" id="{35C8438A-D9ED-47F9-8E93-A90889EF8D30}"/>
              </a:ext>
            </a:extLst>
          </p:cNvPr>
          <p:cNvCxnSpPr>
            <a:cxnSpLocks/>
          </p:cNvCxnSpPr>
          <p:nvPr/>
        </p:nvCxnSpPr>
        <p:spPr>
          <a:xfrm>
            <a:off x="693064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ector recto de flecha 105">
            <a:extLst>
              <a:ext uri="{FF2B5EF4-FFF2-40B4-BE49-F238E27FC236}">
                <a16:creationId xmlns:a16="http://schemas.microsoft.com/office/drawing/2014/main" id="{24694473-4F4D-47FC-BC06-9D116A8CF73F}"/>
              </a:ext>
            </a:extLst>
          </p:cNvPr>
          <p:cNvCxnSpPr>
            <a:cxnSpLocks/>
          </p:cNvCxnSpPr>
          <p:nvPr/>
        </p:nvCxnSpPr>
        <p:spPr>
          <a:xfrm>
            <a:off x="714019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ector recto de flecha 106">
            <a:extLst>
              <a:ext uri="{FF2B5EF4-FFF2-40B4-BE49-F238E27FC236}">
                <a16:creationId xmlns:a16="http://schemas.microsoft.com/office/drawing/2014/main" id="{0B36C93F-D2EC-4DB1-81CC-7A7344D6E901}"/>
              </a:ext>
            </a:extLst>
          </p:cNvPr>
          <p:cNvCxnSpPr>
            <a:cxnSpLocks/>
          </p:cNvCxnSpPr>
          <p:nvPr/>
        </p:nvCxnSpPr>
        <p:spPr>
          <a:xfrm>
            <a:off x="738784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ector recto de flecha 107">
            <a:extLst>
              <a:ext uri="{FF2B5EF4-FFF2-40B4-BE49-F238E27FC236}">
                <a16:creationId xmlns:a16="http://schemas.microsoft.com/office/drawing/2014/main" id="{02225446-A978-4285-B37C-765130A144C1}"/>
              </a:ext>
            </a:extLst>
          </p:cNvPr>
          <p:cNvCxnSpPr>
            <a:cxnSpLocks/>
          </p:cNvCxnSpPr>
          <p:nvPr/>
        </p:nvCxnSpPr>
        <p:spPr>
          <a:xfrm>
            <a:off x="7643984"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ector recto de flecha 108">
            <a:extLst>
              <a:ext uri="{FF2B5EF4-FFF2-40B4-BE49-F238E27FC236}">
                <a16:creationId xmlns:a16="http://schemas.microsoft.com/office/drawing/2014/main" id="{5CA34DF3-6720-4C60-A65A-AEB3A09C6C92}"/>
              </a:ext>
            </a:extLst>
          </p:cNvPr>
          <p:cNvCxnSpPr>
            <a:cxnSpLocks/>
          </p:cNvCxnSpPr>
          <p:nvPr/>
        </p:nvCxnSpPr>
        <p:spPr>
          <a:xfrm>
            <a:off x="7882109"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recto de flecha 109">
            <a:extLst>
              <a:ext uri="{FF2B5EF4-FFF2-40B4-BE49-F238E27FC236}">
                <a16:creationId xmlns:a16="http://schemas.microsoft.com/office/drawing/2014/main" id="{1A97EC58-D83E-478E-A5A0-DA7406C71C8C}"/>
              </a:ext>
            </a:extLst>
          </p:cNvPr>
          <p:cNvCxnSpPr>
            <a:cxnSpLocks/>
          </p:cNvCxnSpPr>
          <p:nvPr/>
        </p:nvCxnSpPr>
        <p:spPr>
          <a:xfrm>
            <a:off x="8109673"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ector recto de flecha 111">
            <a:extLst>
              <a:ext uri="{FF2B5EF4-FFF2-40B4-BE49-F238E27FC236}">
                <a16:creationId xmlns:a16="http://schemas.microsoft.com/office/drawing/2014/main" id="{EC0951E1-B872-46A7-8DB8-43AC08AB3C11}"/>
              </a:ext>
            </a:extLst>
          </p:cNvPr>
          <p:cNvCxnSpPr>
            <a:cxnSpLocks/>
          </p:cNvCxnSpPr>
          <p:nvPr/>
        </p:nvCxnSpPr>
        <p:spPr>
          <a:xfrm>
            <a:off x="8349870"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ector recto de flecha 112">
            <a:extLst>
              <a:ext uri="{FF2B5EF4-FFF2-40B4-BE49-F238E27FC236}">
                <a16:creationId xmlns:a16="http://schemas.microsoft.com/office/drawing/2014/main" id="{F404A2FE-4ABF-4836-BF6C-0069A0BAD0C3}"/>
              </a:ext>
            </a:extLst>
          </p:cNvPr>
          <p:cNvCxnSpPr>
            <a:cxnSpLocks/>
          </p:cNvCxnSpPr>
          <p:nvPr/>
        </p:nvCxnSpPr>
        <p:spPr>
          <a:xfrm>
            <a:off x="8578470"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ector recto de flecha 113">
            <a:extLst>
              <a:ext uri="{FF2B5EF4-FFF2-40B4-BE49-F238E27FC236}">
                <a16:creationId xmlns:a16="http://schemas.microsoft.com/office/drawing/2014/main" id="{CABDA76E-43BD-4396-B717-2D192B6E766A}"/>
              </a:ext>
            </a:extLst>
          </p:cNvPr>
          <p:cNvCxnSpPr>
            <a:cxnSpLocks/>
          </p:cNvCxnSpPr>
          <p:nvPr/>
        </p:nvCxnSpPr>
        <p:spPr>
          <a:xfrm>
            <a:off x="881659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cto de flecha 114">
            <a:extLst>
              <a:ext uri="{FF2B5EF4-FFF2-40B4-BE49-F238E27FC236}">
                <a16:creationId xmlns:a16="http://schemas.microsoft.com/office/drawing/2014/main" id="{26DCB66C-6E69-417F-8CCF-1AEAD1D81F87}"/>
              </a:ext>
            </a:extLst>
          </p:cNvPr>
          <p:cNvCxnSpPr>
            <a:cxnSpLocks/>
          </p:cNvCxnSpPr>
          <p:nvPr/>
        </p:nvCxnSpPr>
        <p:spPr>
          <a:xfrm>
            <a:off x="9054720"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a:extLst>
              <a:ext uri="{FF2B5EF4-FFF2-40B4-BE49-F238E27FC236}">
                <a16:creationId xmlns:a16="http://schemas.microsoft.com/office/drawing/2014/main" id="{2048CDDD-1D86-4AFE-B110-C894AF43AE58}"/>
              </a:ext>
            </a:extLst>
          </p:cNvPr>
          <p:cNvCxnSpPr>
            <a:cxnSpLocks/>
          </p:cNvCxnSpPr>
          <p:nvPr/>
        </p:nvCxnSpPr>
        <p:spPr>
          <a:xfrm>
            <a:off x="64853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9909AF38-5A39-419B-9DC6-A1D44D6F18DB}"/>
              </a:ext>
            </a:extLst>
          </p:cNvPr>
          <p:cNvCxnSpPr>
            <a:cxnSpLocks/>
          </p:cNvCxnSpPr>
          <p:nvPr/>
        </p:nvCxnSpPr>
        <p:spPr>
          <a:xfrm>
            <a:off x="67330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AC043E06-110C-41A7-B467-B1F297AB4F58}"/>
              </a:ext>
            </a:extLst>
          </p:cNvPr>
          <p:cNvCxnSpPr>
            <a:cxnSpLocks/>
          </p:cNvCxnSpPr>
          <p:nvPr/>
        </p:nvCxnSpPr>
        <p:spPr>
          <a:xfrm>
            <a:off x="69806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ector recto de flecha 118">
            <a:extLst>
              <a:ext uri="{FF2B5EF4-FFF2-40B4-BE49-F238E27FC236}">
                <a16:creationId xmlns:a16="http://schemas.microsoft.com/office/drawing/2014/main" id="{10F33222-CBED-420C-AD94-F51223D3F7B4}"/>
              </a:ext>
            </a:extLst>
          </p:cNvPr>
          <p:cNvCxnSpPr>
            <a:cxnSpLocks/>
          </p:cNvCxnSpPr>
          <p:nvPr/>
        </p:nvCxnSpPr>
        <p:spPr>
          <a:xfrm>
            <a:off x="71902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recto de flecha 119">
            <a:extLst>
              <a:ext uri="{FF2B5EF4-FFF2-40B4-BE49-F238E27FC236}">
                <a16:creationId xmlns:a16="http://schemas.microsoft.com/office/drawing/2014/main" id="{97CDE5BB-779C-4C7F-8AF5-F2680FFB4057}"/>
              </a:ext>
            </a:extLst>
          </p:cNvPr>
          <p:cNvCxnSpPr>
            <a:cxnSpLocks/>
          </p:cNvCxnSpPr>
          <p:nvPr/>
        </p:nvCxnSpPr>
        <p:spPr>
          <a:xfrm>
            <a:off x="74378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ector recto de flecha 120">
            <a:extLst>
              <a:ext uri="{FF2B5EF4-FFF2-40B4-BE49-F238E27FC236}">
                <a16:creationId xmlns:a16="http://schemas.microsoft.com/office/drawing/2014/main" id="{4215F84E-663E-40D3-BD04-1FF9C0A0D68E}"/>
              </a:ext>
            </a:extLst>
          </p:cNvPr>
          <p:cNvCxnSpPr>
            <a:cxnSpLocks/>
          </p:cNvCxnSpPr>
          <p:nvPr/>
        </p:nvCxnSpPr>
        <p:spPr>
          <a:xfrm>
            <a:off x="7694024"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recto de flecha 121">
            <a:extLst>
              <a:ext uri="{FF2B5EF4-FFF2-40B4-BE49-F238E27FC236}">
                <a16:creationId xmlns:a16="http://schemas.microsoft.com/office/drawing/2014/main" id="{8E1D74E7-518F-4D24-A044-73005E2169F3}"/>
              </a:ext>
            </a:extLst>
          </p:cNvPr>
          <p:cNvCxnSpPr>
            <a:cxnSpLocks/>
          </p:cNvCxnSpPr>
          <p:nvPr/>
        </p:nvCxnSpPr>
        <p:spPr>
          <a:xfrm>
            <a:off x="7932149"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recto de flecha 122">
            <a:extLst>
              <a:ext uri="{FF2B5EF4-FFF2-40B4-BE49-F238E27FC236}">
                <a16:creationId xmlns:a16="http://schemas.microsoft.com/office/drawing/2014/main" id="{D10E1D16-3D7E-4221-AF1A-584D01CF74E2}"/>
              </a:ext>
            </a:extLst>
          </p:cNvPr>
          <p:cNvCxnSpPr>
            <a:cxnSpLocks/>
          </p:cNvCxnSpPr>
          <p:nvPr/>
        </p:nvCxnSpPr>
        <p:spPr>
          <a:xfrm>
            <a:off x="8159713"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recto de flecha 124">
            <a:extLst>
              <a:ext uri="{FF2B5EF4-FFF2-40B4-BE49-F238E27FC236}">
                <a16:creationId xmlns:a16="http://schemas.microsoft.com/office/drawing/2014/main" id="{4FD6A0AB-C145-4D07-B332-9D6856A84FB8}"/>
              </a:ext>
            </a:extLst>
          </p:cNvPr>
          <p:cNvCxnSpPr>
            <a:cxnSpLocks/>
          </p:cNvCxnSpPr>
          <p:nvPr/>
        </p:nvCxnSpPr>
        <p:spPr>
          <a:xfrm>
            <a:off x="839991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recto de flecha 125">
            <a:extLst>
              <a:ext uri="{FF2B5EF4-FFF2-40B4-BE49-F238E27FC236}">
                <a16:creationId xmlns:a16="http://schemas.microsoft.com/office/drawing/2014/main" id="{8298E76F-ECCF-4E6E-8F0D-07269C1197E8}"/>
              </a:ext>
            </a:extLst>
          </p:cNvPr>
          <p:cNvCxnSpPr>
            <a:cxnSpLocks/>
          </p:cNvCxnSpPr>
          <p:nvPr/>
        </p:nvCxnSpPr>
        <p:spPr>
          <a:xfrm>
            <a:off x="862851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recto de flecha 126">
            <a:extLst>
              <a:ext uri="{FF2B5EF4-FFF2-40B4-BE49-F238E27FC236}">
                <a16:creationId xmlns:a16="http://schemas.microsoft.com/office/drawing/2014/main" id="{7429E941-D159-41B1-9135-D4A432E8F7EB}"/>
              </a:ext>
            </a:extLst>
          </p:cNvPr>
          <p:cNvCxnSpPr>
            <a:cxnSpLocks/>
          </p:cNvCxnSpPr>
          <p:nvPr/>
        </p:nvCxnSpPr>
        <p:spPr>
          <a:xfrm>
            <a:off x="88666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ector recto de flecha 127">
            <a:extLst>
              <a:ext uri="{FF2B5EF4-FFF2-40B4-BE49-F238E27FC236}">
                <a16:creationId xmlns:a16="http://schemas.microsoft.com/office/drawing/2014/main" id="{0AF20A02-AC7E-4284-8F03-01D9EE7EEABF}"/>
              </a:ext>
            </a:extLst>
          </p:cNvPr>
          <p:cNvCxnSpPr>
            <a:cxnSpLocks/>
          </p:cNvCxnSpPr>
          <p:nvPr/>
        </p:nvCxnSpPr>
        <p:spPr>
          <a:xfrm>
            <a:off x="910476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128">
            <a:extLst>
              <a:ext uri="{FF2B5EF4-FFF2-40B4-BE49-F238E27FC236}">
                <a16:creationId xmlns:a16="http://schemas.microsoft.com/office/drawing/2014/main" id="{5B19DB5F-6ED7-441D-A510-696231889AC0}"/>
              </a:ext>
            </a:extLst>
          </p:cNvPr>
          <p:cNvCxnSpPr>
            <a:cxnSpLocks/>
          </p:cNvCxnSpPr>
          <p:nvPr/>
        </p:nvCxnSpPr>
        <p:spPr>
          <a:xfrm flipH="1">
            <a:off x="5045210" y="193574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0" name="Conector recto 129">
            <a:extLst>
              <a:ext uri="{FF2B5EF4-FFF2-40B4-BE49-F238E27FC236}">
                <a16:creationId xmlns:a16="http://schemas.microsoft.com/office/drawing/2014/main" id="{3B81FAED-B60D-4725-9998-9F7E6AA83D8F}"/>
              </a:ext>
            </a:extLst>
          </p:cNvPr>
          <p:cNvCxnSpPr>
            <a:cxnSpLocks/>
          </p:cNvCxnSpPr>
          <p:nvPr/>
        </p:nvCxnSpPr>
        <p:spPr>
          <a:xfrm flipH="1">
            <a:off x="6411221" y="1934782"/>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1" name="Conector recto 130">
            <a:extLst>
              <a:ext uri="{FF2B5EF4-FFF2-40B4-BE49-F238E27FC236}">
                <a16:creationId xmlns:a16="http://schemas.microsoft.com/office/drawing/2014/main" id="{92506C9F-7652-436B-82EF-1EE458EB4664}"/>
              </a:ext>
            </a:extLst>
          </p:cNvPr>
          <p:cNvCxnSpPr>
            <a:cxnSpLocks/>
          </p:cNvCxnSpPr>
          <p:nvPr/>
        </p:nvCxnSpPr>
        <p:spPr>
          <a:xfrm flipH="1">
            <a:off x="4979050" y="474148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2" name="Conector recto 131">
            <a:extLst>
              <a:ext uri="{FF2B5EF4-FFF2-40B4-BE49-F238E27FC236}">
                <a16:creationId xmlns:a16="http://schemas.microsoft.com/office/drawing/2014/main" id="{06495937-0C5A-44AF-89FA-09C66F67735E}"/>
              </a:ext>
            </a:extLst>
          </p:cNvPr>
          <p:cNvCxnSpPr>
            <a:cxnSpLocks/>
          </p:cNvCxnSpPr>
          <p:nvPr/>
        </p:nvCxnSpPr>
        <p:spPr>
          <a:xfrm flipH="1">
            <a:off x="6345061" y="4740522"/>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3" name="Conector recto 132">
            <a:extLst>
              <a:ext uri="{FF2B5EF4-FFF2-40B4-BE49-F238E27FC236}">
                <a16:creationId xmlns:a16="http://schemas.microsoft.com/office/drawing/2014/main" id="{0F24EE16-6382-4DA9-9FD2-4A4D47A97C76}"/>
              </a:ext>
            </a:extLst>
          </p:cNvPr>
          <p:cNvCxnSpPr>
            <a:cxnSpLocks/>
          </p:cNvCxnSpPr>
          <p:nvPr/>
        </p:nvCxnSpPr>
        <p:spPr>
          <a:xfrm flipH="1">
            <a:off x="5003187" y="3142833"/>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4" name="Conector recto 133">
            <a:extLst>
              <a:ext uri="{FF2B5EF4-FFF2-40B4-BE49-F238E27FC236}">
                <a16:creationId xmlns:a16="http://schemas.microsoft.com/office/drawing/2014/main" id="{DF9AA607-F528-485A-9DB8-B8732F77EA20}"/>
              </a:ext>
            </a:extLst>
          </p:cNvPr>
          <p:cNvCxnSpPr>
            <a:cxnSpLocks/>
          </p:cNvCxnSpPr>
          <p:nvPr/>
        </p:nvCxnSpPr>
        <p:spPr>
          <a:xfrm flipH="1">
            <a:off x="6369198" y="3141869"/>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5" name="Conector recto 134">
            <a:extLst>
              <a:ext uri="{FF2B5EF4-FFF2-40B4-BE49-F238E27FC236}">
                <a16:creationId xmlns:a16="http://schemas.microsoft.com/office/drawing/2014/main" id="{73A5C98C-C233-4AC9-95BF-17075F7607BF}"/>
              </a:ext>
            </a:extLst>
          </p:cNvPr>
          <p:cNvCxnSpPr>
            <a:cxnSpLocks/>
          </p:cNvCxnSpPr>
          <p:nvPr/>
        </p:nvCxnSpPr>
        <p:spPr>
          <a:xfrm flipH="1">
            <a:off x="5003187" y="5762830"/>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6" name="Conector recto 135">
            <a:extLst>
              <a:ext uri="{FF2B5EF4-FFF2-40B4-BE49-F238E27FC236}">
                <a16:creationId xmlns:a16="http://schemas.microsoft.com/office/drawing/2014/main" id="{4D5C9297-D97A-43F3-97CF-F52EF99A635A}"/>
              </a:ext>
            </a:extLst>
          </p:cNvPr>
          <p:cNvCxnSpPr>
            <a:cxnSpLocks/>
          </p:cNvCxnSpPr>
          <p:nvPr/>
        </p:nvCxnSpPr>
        <p:spPr>
          <a:xfrm flipH="1">
            <a:off x="6369198" y="576186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2" name="CuadroTexto 71">
            <a:extLst>
              <a:ext uri="{FF2B5EF4-FFF2-40B4-BE49-F238E27FC236}">
                <a16:creationId xmlns:a16="http://schemas.microsoft.com/office/drawing/2014/main" id="{F581EE36-42ED-41AF-B1CC-B6C1DBFBE877}"/>
              </a:ext>
            </a:extLst>
          </p:cNvPr>
          <p:cNvSpPr txBox="1"/>
          <p:nvPr/>
        </p:nvSpPr>
        <p:spPr>
          <a:xfrm>
            <a:off x="4958269" y="906719"/>
            <a:ext cx="2915100" cy="400110"/>
          </a:xfrm>
          <a:prstGeom prst="rect">
            <a:avLst/>
          </a:prstGeom>
          <a:noFill/>
        </p:spPr>
        <p:txBody>
          <a:bodyPr wrap="square" rtlCol="0">
            <a:spAutoFit/>
          </a:bodyPr>
          <a:lstStyle/>
          <a:p>
            <a:r>
              <a:rPr lang="es-ES" sz="2000" b="1" dirty="0"/>
              <a:t>Free-running </a:t>
            </a:r>
            <a:r>
              <a:rPr lang="es-ES" sz="2000" b="1" dirty="0" err="1"/>
              <a:t>conditions</a:t>
            </a:r>
            <a:endParaRPr lang="es-ES" sz="2000" b="1" dirty="0"/>
          </a:p>
        </p:txBody>
      </p:sp>
      <p:sp>
        <p:nvSpPr>
          <p:cNvPr id="73" name="CuadroTexto 72">
            <a:extLst>
              <a:ext uri="{FF2B5EF4-FFF2-40B4-BE49-F238E27FC236}">
                <a16:creationId xmlns:a16="http://schemas.microsoft.com/office/drawing/2014/main" id="{2BD09D78-7D26-40C6-919D-F6E2B2FC48C5}"/>
              </a:ext>
            </a:extLst>
          </p:cNvPr>
          <p:cNvSpPr txBox="1"/>
          <p:nvPr/>
        </p:nvSpPr>
        <p:spPr>
          <a:xfrm>
            <a:off x="9054720" y="670773"/>
            <a:ext cx="2915100" cy="1015663"/>
          </a:xfrm>
          <a:prstGeom prst="rect">
            <a:avLst/>
          </a:prstGeom>
          <a:noFill/>
        </p:spPr>
        <p:txBody>
          <a:bodyPr wrap="square" rtlCol="0">
            <a:spAutoFit/>
          </a:bodyPr>
          <a:lstStyle/>
          <a:p>
            <a:r>
              <a:rPr lang="es-ES" sz="2000" b="1" dirty="0" err="1"/>
              <a:t>Identification</a:t>
            </a:r>
            <a:r>
              <a:rPr lang="es-ES" sz="2000" b="1" dirty="0"/>
              <a:t> of bona fide </a:t>
            </a:r>
            <a:r>
              <a:rPr lang="es-ES" sz="2000" b="1" dirty="0" err="1"/>
              <a:t>circadian</a:t>
            </a:r>
            <a:r>
              <a:rPr lang="es-ES" sz="2000" b="1" dirty="0"/>
              <a:t> genes in </a:t>
            </a:r>
            <a:r>
              <a:rPr lang="es-ES" sz="2000" b="1" dirty="0" err="1"/>
              <a:t>transcriptomic</a:t>
            </a:r>
            <a:r>
              <a:rPr lang="es-ES" sz="2000" b="1" dirty="0"/>
              <a:t> data</a:t>
            </a:r>
          </a:p>
        </p:txBody>
      </p:sp>
      <p:cxnSp>
        <p:nvCxnSpPr>
          <p:cNvPr id="75" name="Conector recto 74">
            <a:extLst>
              <a:ext uri="{FF2B5EF4-FFF2-40B4-BE49-F238E27FC236}">
                <a16:creationId xmlns:a16="http://schemas.microsoft.com/office/drawing/2014/main" id="{D9D25889-6308-4A2F-87B7-CDA35FC21CEB}"/>
              </a:ext>
            </a:extLst>
          </p:cNvPr>
          <p:cNvCxnSpPr>
            <a:cxnSpLocks/>
          </p:cNvCxnSpPr>
          <p:nvPr/>
        </p:nvCxnSpPr>
        <p:spPr>
          <a:xfrm flipH="1">
            <a:off x="7685652" y="1114632"/>
            <a:ext cx="1369069" cy="0"/>
          </a:xfrm>
          <a:prstGeom prst="line">
            <a:avLst/>
          </a:prstGeom>
          <a:ln w="38100">
            <a:gradFill flip="none" rotWithShape="1">
              <a:gsLst>
                <a:gs pos="0">
                  <a:schemeClr val="accent1">
                    <a:lumMod val="5000"/>
                    <a:lumOff val="95000"/>
                  </a:schemeClr>
                </a:gs>
                <a:gs pos="53000">
                  <a:srgbClr val="5A616A"/>
                </a:gs>
                <a:gs pos="100000">
                  <a:srgbClr val="222A35"/>
                </a:gs>
              </a:gsLst>
              <a:lin ang="108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3459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6" name="Rectángulo 15">
            <a:extLst>
              <a:ext uri="{FF2B5EF4-FFF2-40B4-BE49-F238E27FC236}">
                <a16:creationId xmlns:a16="http://schemas.microsoft.com/office/drawing/2014/main" id="{DD832483-C945-4FF1-94E3-490867A17361}"/>
              </a:ext>
            </a:extLst>
          </p:cNvPr>
          <p:cNvSpPr/>
          <p:nvPr/>
        </p:nvSpPr>
        <p:spPr>
          <a:xfrm>
            <a:off x="0" y="89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DD5A292F-1B9C-4ED7-B0CC-1FB7C1480595}"/>
              </a:ext>
            </a:extLst>
          </p:cNvPr>
          <p:cNvSpPr txBox="1"/>
          <p:nvPr/>
        </p:nvSpPr>
        <p:spPr>
          <a:xfrm>
            <a:off x="701335" y="-28899"/>
            <a:ext cx="7093259" cy="707886"/>
          </a:xfrm>
          <a:prstGeom prst="rect">
            <a:avLst/>
          </a:prstGeom>
          <a:noFill/>
        </p:spPr>
        <p:txBody>
          <a:bodyPr wrap="square" rtlCol="0">
            <a:spAutoFit/>
          </a:bodyPr>
          <a:lstStyle/>
          <a:p>
            <a:r>
              <a:rPr lang="es-ES" sz="4000" dirty="0">
                <a:solidFill>
                  <a:schemeClr val="bg1"/>
                </a:solidFill>
              </a:rPr>
              <a:t>Experimental </a:t>
            </a:r>
            <a:r>
              <a:rPr lang="es-ES" sz="4000" dirty="0" err="1">
                <a:solidFill>
                  <a:schemeClr val="bg1"/>
                </a:solidFill>
              </a:rPr>
              <a:t>design</a:t>
            </a:r>
            <a:endParaRPr lang="es-ES" sz="4000" dirty="0">
              <a:solidFill>
                <a:schemeClr val="bg1"/>
              </a:solidFill>
              <a:latin typeface="+mj-lt"/>
            </a:endParaRPr>
          </a:p>
        </p:txBody>
      </p:sp>
      <p:sp>
        <p:nvSpPr>
          <p:cNvPr id="15" name="CuadroTexto 14">
            <a:extLst>
              <a:ext uri="{FF2B5EF4-FFF2-40B4-BE49-F238E27FC236}">
                <a16:creationId xmlns:a16="http://schemas.microsoft.com/office/drawing/2014/main" id="{7CFAE964-DF68-4811-AC59-1363B774F3B0}"/>
              </a:ext>
            </a:extLst>
          </p:cNvPr>
          <p:cNvSpPr txBox="1"/>
          <p:nvPr/>
        </p:nvSpPr>
        <p:spPr>
          <a:xfrm>
            <a:off x="4912503" y="166005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77" name="Imagen 76">
            <a:extLst>
              <a:ext uri="{FF2B5EF4-FFF2-40B4-BE49-F238E27FC236}">
                <a16:creationId xmlns:a16="http://schemas.microsoft.com/office/drawing/2014/main" id="{35F1C09E-CB89-41B2-9EDA-BDEE1E0F9A25}"/>
              </a:ext>
            </a:extLst>
          </p:cNvPr>
          <p:cNvPicPr>
            <a:picLocks noChangeAspect="1"/>
          </p:cNvPicPr>
          <p:nvPr/>
        </p:nvPicPr>
        <p:blipFill rotWithShape="1">
          <a:blip r:embed="rId3"/>
          <a:srcRect t="49327" b="25436"/>
          <a:stretch/>
        </p:blipFill>
        <p:spPr>
          <a:xfrm>
            <a:off x="110605" y="4144803"/>
            <a:ext cx="9354030" cy="1347349"/>
          </a:xfrm>
          <a:prstGeom prst="rect">
            <a:avLst/>
          </a:prstGeom>
        </p:spPr>
      </p:pic>
      <p:pic>
        <p:nvPicPr>
          <p:cNvPr id="78" name="Imagen 77">
            <a:extLst>
              <a:ext uri="{FF2B5EF4-FFF2-40B4-BE49-F238E27FC236}">
                <a16:creationId xmlns:a16="http://schemas.microsoft.com/office/drawing/2014/main" id="{A84EAB23-15A9-4E67-8CAF-4C001B8D0C59}"/>
              </a:ext>
            </a:extLst>
          </p:cNvPr>
          <p:cNvPicPr>
            <a:picLocks noChangeAspect="1"/>
          </p:cNvPicPr>
          <p:nvPr/>
        </p:nvPicPr>
        <p:blipFill rotWithShape="1">
          <a:blip r:embed="rId3"/>
          <a:srcRect l="3310" t="78183" r="-3310" b="-276"/>
          <a:stretch/>
        </p:blipFill>
        <p:spPr>
          <a:xfrm>
            <a:off x="388870" y="5331794"/>
            <a:ext cx="9431405" cy="1179554"/>
          </a:xfrm>
          <a:prstGeom prst="rect">
            <a:avLst/>
          </a:prstGeom>
        </p:spPr>
      </p:pic>
      <p:pic>
        <p:nvPicPr>
          <p:cNvPr id="79" name="Imagen 78">
            <a:extLst>
              <a:ext uri="{FF2B5EF4-FFF2-40B4-BE49-F238E27FC236}">
                <a16:creationId xmlns:a16="http://schemas.microsoft.com/office/drawing/2014/main" id="{9AB46D45-18CE-497C-B82A-CCCC214F6BF4}"/>
              </a:ext>
            </a:extLst>
          </p:cNvPr>
          <p:cNvPicPr>
            <a:picLocks noChangeAspect="1"/>
          </p:cNvPicPr>
          <p:nvPr/>
        </p:nvPicPr>
        <p:blipFill rotWithShape="1">
          <a:blip r:embed="rId3"/>
          <a:srcRect b="54124"/>
          <a:stretch/>
        </p:blipFill>
        <p:spPr>
          <a:xfrm>
            <a:off x="113819" y="1416828"/>
            <a:ext cx="9354031" cy="2449287"/>
          </a:xfrm>
          <a:prstGeom prst="rect">
            <a:avLst/>
          </a:prstGeom>
        </p:spPr>
      </p:pic>
      <p:sp>
        <p:nvSpPr>
          <p:cNvPr id="80" name="CuadroTexto 79">
            <a:extLst>
              <a:ext uri="{FF2B5EF4-FFF2-40B4-BE49-F238E27FC236}">
                <a16:creationId xmlns:a16="http://schemas.microsoft.com/office/drawing/2014/main" id="{85B82B0D-719B-4EAE-893E-AA5C2D0CEC13}"/>
              </a:ext>
            </a:extLst>
          </p:cNvPr>
          <p:cNvSpPr txBox="1"/>
          <p:nvPr/>
        </p:nvSpPr>
        <p:spPr>
          <a:xfrm>
            <a:off x="674871" y="910842"/>
            <a:ext cx="2915100"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r>
              <a:rPr lang="es-ES" b="1" dirty="0"/>
              <a:t> (LD)</a:t>
            </a:r>
          </a:p>
          <a:p>
            <a:r>
              <a:rPr lang="es-ES" b="1" dirty="0"/>
              <a:t>(16h light / 8h </a:t>
            </a:r>
            <a:r>
              <a:rPr lang="es-ES" b="1" dirty="0" err="1"/>
              <a:t>dark</a:t>
            </a:r>
            <a:r>
              <a:rPr lang="es-ES" b="1" dirty="0"/>
              <a:t>)</a:t>
            </a:r>
          </a:p>
        </p:txBody>
      </p:sp>
      <p:sp>
        <p:nvSpPr>
          <p:cNvPr id="81" name="CuadroTexto 80">
            <a:extLst>
              <a:ext uri="{FF2B5EF4-FFF2-40B4-BE49-F238E27FC236}">
                <a16:creationId xmlns:a16="http://schemas.microsoft.com/office/drawing/2014/main" id="{B5ADF88E-2486-4DFE-BCBC-6B60E152460C}"/>
              </a:ext>
            </a:extLst>
          </p:cNvPr>
          <p:cNvSpPr txBox="1"/>
          <p:nvPr/>
        </p:nvSpPr>
        <p:spPr>
          <a:xfrm>
            <a:off x="644366" y="3762146"/>
            <a:ext cx="2915100" cy="646331"/>
          </a:xfrm>
          <a:prstGeom prst="rect">
            <a:avLst/>
          </a:prstGeom>
          <a:noFill/>
        </p:spPr>
        <p:txBody>
          <a:bodyPr wrap="square" rtlCol="0">
            <a:spAutoFit/>
          </a:bodyPr>
          <a:lstStyle/>
          <a:p>
            <a:r>
              <a:rPr lang="es-ES" b="1" dirty="0"/>
              <a:t>Winter short </a:t>
            </a:r>
            <a:r>
              <a:rPr lang="es-ES" b="1" dirty="0" err="1"/>
              <a:t>day</a:t>
            </a:r>
            <a:r>
              <a:rPr lang="es-ES" b="1" dirty="0"/>
              <a:t> (SD)</a:t>
            </a:r>
          </a:p>
          <a:p>
            <a:r>
              <a:rPr lang="es-ES" b="1" dirty="0"/>
              <a:t>(8h light / 16h </a:t>
            </a:r>
            <a:r>
              <a:rPr lang="es-ES" b="1" dirty="0" err="1"/>
              <a:t>dark</a:t>
            </a:r>
            <a:r>
              <a:rPr lang="es-ES" b="1" dirty="0"/>
              <a:t>)</a:t>
            </a:r>
          </a:p>
        </p:txBody>
      </p:sp>
      <p:cxnSp>
        <p:nvCxnSpPr>
          <p:cNvPr id="55" name="Conector recto de flecha 54">
            <a:extLst>
              <a:ext uri="{FF2B5EF4-FFF2-40B4-BE49-F238E27FC236}">
                <a16:creationId xmlns:a16="http://schemas.microsoft.com/office/drawing/2014/main" id="{17A2A525-38C3-4499-A207-49968E770C01}"/>
              </a:ext>
            </a:extLst>
          </p:cNvPr>
          <p:cNvCxnSpPr>
            <a:cxnSpLocks/>
          </p:cNvCxnSpPr>
          <p:nvPr/>
        </p:nvCxnSpPr>
        <p:spPr>
          <a:xfrm>
            <a:off x="6534163"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AD9A5CB0-DE6D-45EB-B749-80A4CE551252}"/>
              </a:ext>
            </a:extLst>
          </p:cNvPr>
          <p:cNvCxnSpPr>
            <a:cxnSpLocks/>
          </p:cNvCxnSpPr>
          <p:nvPr/>
        </p:nvCxnSpPr>
        <p:spPr>
          <a:xfrm>
            <a:off x="67532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B54A8732-1F94-413F-9D44-53318645034C}"/>
              </a:ext>
            </a:extLst>
          </p:cNvPr>
          <p:cNvCxnSpPr>
            <a:cxnSpLocks/>
          </p:cNvCxnSpPr>
          <p:nvPr/>
        </p:nvCxnSpPr>
        <p:spPr>
          <a:xfrm>
            <a:off x="69818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45621D0B-609B-4B13-87FB-1CA6B165B8B3}"/>
              </a:ext>
            </a:extLst>
          </p:cNvPr>
          <p:cNvCxnSpPr>
            <a:cxnSpLocks/>
          </p:cNvCxnSpPr>
          <p:nvPr/>
        </p:nvCxnSpPr>
        <p:spPr>
          <a:xfrm>
            <a:off x="719138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6D669D9-DFE7-4F07-AE28-5006CD90B25D}"/>
              </a:ext>
            </a:extLst>
          </p:cNvPr>
          <p:cNvCxnSpPr>
            <a:cxnSpLocks/>
          </p:cNvCxnSpPr>
          <p:nvPr/>
        </p:nvCxnSpPr>
        <p:spPr>
          <a:xfrm>
            <a:off x="7429513"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0EB004B0-A2FC-4A05-8D98-F1EF095CC3E9}"/>
              </a:ext>
            </a:extLst>
          </p:cNvPr>
          <p:cNvCxnSpPr>
            <a:cxnSpLocks/>
          </p:cNvCxnSpPr>
          <p:nvPr/>
        </p:nvCxnSpPr>
        <p:spPr>
          <a:xfrm>
            <a:off x="7685652"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A6E28DB8-46FC-46A7-BF70-733707403884}"/>
              </a:ext>
            </a:extLst>
          </p:cNvPr>
          <p:cNvCxnSpPr>
            <a:cxnSpLocks/>
          </p:cNvCxnSpPr>
          <p:nvPr/>
        </p:nvCxnSpPr>
        <p:spPr>
          <a:xfrm>
            <a:off x="7942827"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D3807D9-986A-4D2E-8E78-3D6DE8B38C2D}"/>
              </a:ext>
            </a:extLst>
          </p:cNvPr>
          <p:cNvCxnSpPr>
            <a:cxnSpLocks/>
          </p:cNvCxnSpPr>
          <p:nvPr/>
        </p:nvCxnSpPr>
        <p:spPr>
          <a:xfrm>
            <a:off x="8160866"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AB7F0AD7-6E4C-4A11-ABA9-67C93A6CA962}"/>
              </a:ext>
            </a:extLst>
          </p:cNvPr>
          <p:cNvSpPr/>
          <p:nvPr/>
        </p:nvSpPr>
        <p:spPr>
          <a:xfrm>
            <a:off x="6334131" y="2144666"/>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CuadroTexto 51">
            <a:extLst>
              <a:ext uri="{FF2B5EF4-FFF2-40B4-BE49-F238E27FC236}">
                <a16:creationId xmlns:a16="http://schemas.microsoft.com/office/drawing/2014/main" id="{9E71B10F-FAA8-4765-8840-6CA69FD788AE}"/>
              </a:ext>
            </a:extLst>
          </p:cNvPr>
          <p:cNvSpPr txBox="1"/>
          <p:nvPr/>
        </p:nvSpPr>
        <p:spPr>
          <a:xfrm>
            <a:off x="9586933" y="4144803"/>
            <a:ext cx="2830286" cy="400110"/>
          </a:xfrm>
          <a:prstGeom prst="rect">
            <a:avLst/>
          </a:prstGeom>
          <a:noFill/>
        </p:spPr>
        <p:txBody>
          <a:bodyPr wrap="square" rtlCol="0">
            <a:spAutoFit/>
          </a:bodyPr>
          <a:lstStyle/>
          <a:p>
            <a:r>
              <a:rPr lang="es-ES" sz="2000" b="1" dirty="0"/>
              <a:t>CT = </a:t>
            </a:r>
            <a:r>
              <a:rPr lang="es-ES" sz="2000" b="1" dirty="0" err="1"/>
              <a:t>Circadian</a:t>
            </a:r>
            <a:r>
              <a:rPr lang="es-ES" sz="2000" b="1" dirty="0"/>
              <a:t> Time</a:t>
            </a:r>
          </a:p>
        </p:txBody>
      </p:sp>
      <p:cxnSp>
        <p:nvCxnSpPr>
          <p:cNvPr id="82" name="Conector recto de flecha 81">
            <a:extLst>
              <a:ext uri="{FF2B5EF4-FFF2-40B4-BE49-F238E27FC236}">
                <a16:creationId xmlns:a16="http://schemas.microsoft.com/office/drawing/2014/main" id="{1A9512B5-1965-4CAC-9C39-452D7470BA74}"/>
              </a:ext>
            </a:extLst>
          </p:cNvPr>
          <p:cNvCxnSpPr>
            <a:cxnSpLocks/>
          </p:cNvCxnSpPr>
          <p:nvPr/>
        </p:nvCxnSpPr>
        <p:spPr>
          <a:xfrm>
            <a:off x="83915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779F8E2E-C41D-4357-892A-0EBC3EF98399}"/>
              </a:ext>
            </a:extLst>
          </p:cNvPr>
          <p:cNvCxnSpPr>
            <a:cxnSpLocks/>
          </p:cNvCxnSpPr>
          <p:nvPr/>
        </p:nvCxnSpPr>
        <p:spPr>
          <a:xfrm>
            <a:off x="8610613"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450BC8E0-4FA6-4F5E-A5CD-A6C0FFB79B76}"/>
              </a:ext>
            </a:extLst>
          </p:cNvPr>
          <p:cNvCxnSpPr>
            <a:cxnSpLocks/>
          </p:cNvCxnSpPr>
          <p:nvPr/>
        </p:nvCxnSpPr>
        <p:spPr>
          <a:xfrm>
            <a:off x="88487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16EBF848-8E8D-41DA-8F20-DFEE86948A2C}"/>
              </a:ext>
            </a:extLst>
          </p:cNvPr>
          <p:cNvCxnSpPr>
            <a:cxnSpLocks/>
          </p:cNvCxnSpPr>
          <p:nvPr/>
        </p:nvCxnSpPr>
        <p:spPr>
          <a:xfrm>
            <a:off x="9077338" y="260497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DF2D1516-AA3C-4239-9912-7C8823C0D86B}"/>
              </a:ext>
            </a:extLst>
          </p:cNvPr>
          <p:cNvCxnSpPr>
            <a:cxnSpLocks/>
          </p:cNvCxnSpPr>
          <p:nvPr/>
        </p:nvCxnSpPr>
        <p:spPr>
          <a:xfrm>
            <a:off x="652107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952EC0AA-548A-486F-82B5-BEC3A2D52B4D}"/>
              </a:ext>
            </a:extLst>
          </p:cNvPr>
          <p:cNvCxnSpPr>
            <a:cxnSpLocks/>
          </p:cNvCxnSpPr>
          <p:nvPr/>
        </p:nvCxnSpPr>
        <p:spPr>
          <a:xfrm>
            <a:off x="67401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02AAC7DB-9E96-4A40-B5FE-CCF42AC03AC9}"/>
              </a:ext>
            </a:extLst>
          </p:cNvPr>
          <p:cNvCxnSpPr>
            <a:cxnSpLocks/>
          </p:cNvCxnSpPr>
          <p:nvPr/>
        </p:nvCxnSpPr>
        <p:spPr>
          <a:xfrm>
            <a:off x="69687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315E90E2-AD52-4364-B324-B73E486699E2}"/>
              </a:ext>
            </a:extLst>
          </p:cNvPr>
          <p:cNvCxnSpPr>
            <a:cxnSpLocks/>
          </p:cNvCxnSpPr>
          <p:nvPr/>
        </p:nvCxnSpPr>
        <p:spPr>
          <a:xfrm>
            <a:off x="717829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ctor recto de flecha 93">
            <a:extLst>
              <a:ext uri="{FF2B5EF4-FFF2-40B4-BE49-F238E27FC236}">
                <a16:creationId xmlns:a16="http://schemas.microsoft.com/office/drawing/2014/main" id="{40150B3E-3C33-4F83-9633-45820093630C}"/>
              </a:ext>
            </a:extLst>
          </p:cNvPr>
          <p:cNvCxnSpPr>
            <a:cxnSpLocks/>
          </p:cNvCxnSpPr>
          <p:nvPr/>
        </p:nvCxnSpPr>
        <p:spPr>
          <a:xfrm>
            <a:off x="741642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a:extLst>
              <a:ext uri="{FF2B5EF4-FFF2-40B4-BE49-F238E27FC236}">
                <a16:creationId xmlns:a16="http://schemas.microsoft.com/office/drawing/2014/main" id="{9DCEBEA1-7609-42B6-B079-494CAE10D13C}"/>
              </a:ext>
            </a:extLst>
          </p:cNvPr>
          <p:cNvCxnSpPr>
            <a:cxnSpLocks/>
          </p:cNvCxnSpPr>
          <p:nvPr/>
        </p:nvCxnSpPr>
        <p:spPr>
          <a:xfrm>
            <a:off x="7672559"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79EA0BD0-A050-4266-A52F-32CD149606FA}"/>
              </a:ext>
            </a:extLst>
          </p:cNvPr>
          <p:cNvCxnSpPr>
            <a:cxnSpLocks/>
          </p:cNvCxnSpPr>
          <p:nvPr/>
        </p:nvCxnSpPr>
        <p:spPr>
          <a:xfrm>
            <a:off x="7929734"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F44DB9D5-078C-4BF1-BE1F-7546B741089A}"/>
              </a:ext>
            </a:extLst>
          </p:cNvPr>
          <p:cNvCxnSpPr>
            <a:cxnSpLocks/>
          </p:cNvCxnSpPr>
          <p:nvPr/>
        </p:nvCxnSpPr>
        <p:spPr>
          <a:xfrm>
            <a:off x="8147773"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Elipse 97">
            <a:extLst>
              <a:ext uri="{FF2B5EF4-FFF2-40B4-BE49-F238E27FC236}">
                <a16:creationId xmlns:a16="http://schemas.microsoft.com/office/drawing/2014/main" id="{3A0D5606-AA20-4A0D-AAE4-0D84C7A27850}"/>
              </a:ext>
            </a:extLst>
          </p:cNvPr>
          <p:cNvSpPr/>
          <p:nvPr/>
        </p:nvSpPr>
        <p:spPr>
          <a:xfrm>
            <a:off x="6321038" y="3313155"/>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9" name="Conector recto de flecha 98">
            <a:extLst>
              <a:ext uri="{FF2B5EF4-FFF2-40B4-BE49-F238E27FC236}">
                <a16:creationId xmlns:a16="http://schemas.microsoft.com/office/drawing/2014/main" id="{F11AAC8C-72DF-427C-ACC3-AC6CF6AA5AAC}"/>
              </a:ext>
            </a:extLst>
          </p:cNvPr>
          <p:cNvCxnSpPr>
            <a:cxnSpLocks/>
          </p:cNvCxnSpPr>
          <p:nvPr/>
        </p:nvCxnSpPr>
        <p:spPr>
          <a:xfrm>
            <a:off x="83784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BDFED81E-EC62-4488-9658-46A5EC825E15}"/>
              </a:ext>
            </a:extLst>
          </p:cNvPr>
          <p:cNvCxnSpPr>
            <a:cxnSpLocks/>
          </p:cNvCxnSpPr>
          <p:nvPr/>
        </p:nvCxnSpPr>
        <p:spPr>
          <a:xfrm>
            <a:off x="8597520"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ector recto de flecha 100">
            <a:extLst>
              <a:ext uri="{FF2B5EF4-FFF2-40B4-BE49-F238E27FC236}">
                <a16:creationId xmlns:a16="http://schemas.microsoft.com/office/drawing/2014/main" id="{93EE9F2B-7438-4897-A143-A12AC02B4A67}"/>
              </a:ext>
            </a:extLst>
          </p:cNvPr>
          <p:cNvCxnSpPr>
            <a:cxnSpLocks/>
          </p:cNvCxnSpPr>
          <p:nvPr/>
        </p:nvCxnSpPr>
        <p:spPr>
          <a:xfrm>
            <a:off x="88356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ector recto de flecha 101">
            <a:extLst>
              <a:ext uri="{FF2B5EF4-FFF2-40B4-BE49-F238E27FC236}">
                <a16:creationId xmlns:a16="http://schemas.microsoft.com/office/drawing/2014/main" id="{794DEF2D-37CF-4A63-A92F-295642626727}"/>
              </a:ext>
            </a:extLst>
          </p:cNvPr>
          <p:cNvCxnSpPr>
            <a:cxnSpLocks/>
          </p:cNvCxnSpPr>
          <p:nvPr/>
        </p:nvCxnSpPr>
        <p:spPr>
          <a:xfrm>
            <a:off x="9064245" y="377346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02">
            <a:extLst>
              <a:ext uri="{FF2B5EF4-FFF2-40B4-BE49-F238E27FC236}">
                <a16:creationId xmlns:a16="http://schemas.microsoft.com/office/drawing/2014/main" id="{13D6C4F2-EFE9-4614-BA1C-4D7CD06C4BF7}"/>
              </a:ext>
            </a:extLst>
          </p:cNvPr>
          <p:cNvCxnSpPr>
            <a:cxnSpLocks/>
          </p:cNvCxnSpPr>
          <p:nvPr/>
        </p:nvCxnSpPr>
        <p:spPr>
          <a:xfrm>
            <a:off x="643534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a:extLst>
              <a:ext uri="{FF2B5EF4-FFF2-40B4-BE49-F238E27FC236}">
                <a16:creationId xmlns:a16="http://schemas.microsoft.com/office/drawing/2014/main" id="{C6B027D1-03FB-428C-89E2-6692D4D35D03}"/>
              </a:ext>
            </a:extLst>
          </p:cNvPr>
          <p:cNvCxnSpPr>
            <a:cxnSpLocks/>
          </p:cNvCxnSpPr>
          <p:nvPr/>
        </p:nvCxnSpPr>
        <p:spPr>
          <a:xfrm>
            <a:off x="668299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ector recto de flecha 104">
            <a:extLst>
              <a:ext uri="{FF2B5EF4-FFF2-40B4-BE49-F238E27FC236}">
                <a16:creationId xmlns:a16="http://schemas.microsoft.com/office/drawing/2014/main" id="{35C8438A-D9ED-47F9-8E93-A90889EF8D30}"/>
              </a:ext>
            </a:extLst>
          </p:cNvPr>
          <p:cNvCxnSpPr>
            <a:cxnSpLocks/>
          </p:cNvCxnSpPr>
          <p:nvPr/>
        </p:nvCxnSpPr>
        <p:spPr>
          <a:xfrm>
            <a:off x="693064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ector recto de flecha 105">
            <a:extLst>
              <a:ext uri="{FF2B5EF4-FFF2-40B4-BE49-F238E27FC236}">
                <a16:creationId xmlns:a16="http://schemas.microsoft.com/office/drawing/2014/main" id="{24694473-4F4D-47FC-BC06-9D116A8CF73F}"/>
              </a:ext>
            </a:extLst>
          </p:cNvPr>
          <p:cNvCxnSpPr>
            <a:cxnSpLocks/>
          </p:cNvCxnSpPr>
          <p:nvPr/>
        </p:nvCxnSpPr>
        <p:spPr>
          <a:xfrm>
            <a:off x="714019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ector recto de flecha 106">
            <a:extLst>
              <a:ext uri="{FF2B5EF4-FFF2-40B4-BE49-F238E27FC236}">
                <a16:creationId xmlns:a16="http://schemas.microsoft.com/office/drawing/2014/main" id="{0B36C93F-D2EC-4DB1-81CC-7A7344D6E901}"/>
              </a:ext>
            </a:extLst>
          </p:cNvPr>
          <p:cNvCxnSpPr>
            <a:cxnSpLocks/>
          </p:cNvCxnSpPr>
          <p:nvPr/>
        </p:nvCxnSpPr>
        <p:spPr>
          <a:xfrm>
            <a:off x="738784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ector recto de flecha 107">
            <a:extLst>
              <a:ext uri="{FF2B5EF4-FFF2-40B4-BE49-F238E27FC236}">
                <a16:creationId xmlns:a16="http://schemas.microsoft.com/office/drawing/2014/main" id="{02225446-A978-4285-B37C-765130A144C1}"/>
              </a:ext>
            </a:extLst>
          </p:cNvPr>
          <p:cNvCxnSpPr>
            <a:cxnSpLocks/>
          </p:cNvCxnSpPr>
          <p:nvPr/>
        </p:nvCxnSpPr>
        <p:spPr>
          <a:xfrm>
            <a:off x="7643984"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ector recto de flecha 108">
            <a:extLst>
              <a:ext uri="{FF2B5EF4-FFF2-40B4-BE49-F238E27FC236}">
                <a16:creationId xmlns:a16="http://schemas.microsoft.com/office/drawing/2014/main" id="{5CA34DF3-6720-4C60-A65A-AEB3A09C6C92}"/>
              </a:ext>
            </a:extLst>
          </p:cNvPr>
          <p:cNvCxnSpPr>
            <a:cxnSpLocks/>
          </p:cNvCxnSpPr>
          <p:nvPr/>
        </p:nvCxnSpPr>
        <p:spPr>
          <a:xfrm>
            <a:off x="7882109"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recto de flecha 109">
            <a:extLst>
              <a:ext uri="{FF2B5EF4-FFF2-40B4-BE49-F238E27FC236}">
                <a16:creationId xmlns:a16="http://schemas.microsoft.com/office/drawing/2014/main" id="{1A97EC58-D83E-478E-A5A0-DA7406C71C8C}"/>
              </a:ext>
            </a:extLst>
          </p:cNvPr>
          <p:cNvCxnSpPr>
            <a:cxnSpLocks/>
          </p:cNvCxnSpPr>
          <p:nvPr/>
        </p:nvCxnSpPr>
        <p:spPr>
          <a:xfrm>
            <a:off x="8109673"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Elipse 110">
            <a:extLst>
              <a:ext uri="{FF2B5EF4-FFF2-40B4-BE49-F238E27FC236}">
                <a16:creationId xmlns:a16="http://schemas.microsoft.com/office/drawing/2014/main" id="{19B6DAE6-77A1-4E5B-92D5-A467767AAC69}"/>
              </a:ext>
            </a:extLst>
          </p:cNvPr>
          <p:cNvSpPr/>
          <p:nvPr/>
        </p:nvSpPr>
        <p:spPr>
          <a:xfrm>
            <a:off x="6235313" y="4953995"/>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2" name="Conector recto de flecha 111">
            <a:extLst>
              <a:ext uri="{FF2B5EF4-FFF2-40B4-BE49-F238E27FC236}">
                <a16:creationId xmlns:a16="http://schemas.microsoft.com/office/drawing/2014/main" id="{EC0951E1-B872-46A7-8DB8-43AC08AB3C11}"/>
              </a:ext>
            </a:extLst>
          </p:cNvPr>
          <p:cNvCxnSpPr>
            <a:cxnSpLocks/>
          </p:cNvCxnSpPr>
          <p:nvPr/>
        </p:nvCxnSpPr>
        <p:spPr>
          <a:xfrm>
            <a:off x="8349870"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ector recto de flecha 112">
            <a:extLst>
              <a:ext uri="{FF2B5EF4-FFF2-40B4-BE49-F238E27FC236}">
                <a16:creationId xmlns:a16="http://schemas.microsoft.com/office/drawing/2014/main" id="{F404A2FE-4ABF-4836-BF6C-0069A0BAD0C3}"/>
              </a:ext>
            </a:extLst>
          </p:cNvPr>
          <p:cNvCxnSpPr>
            <a:cxnSpLocks/>
          </p:cNvCxnSpPr>
          <p:nvPr/>
        </p:nvCxnSpPr>
        <p:spPr>
          <a:xfrm>
            <a:off x="8578470"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ector recto de flecha 113">
            <a:extLst>
              <a:ext uri="{FF2B5EF4-FFF2-40B4-BE49-F238E27FC236}">
                <a16:creationId xmlns:a16="http://schemas.microsoft.com/office/drawing/2014/main" id="{CABDA76E-43BD-4396-B717-2D192B6E766A}"/>
              </a:ext>
            </a:extLst>
          </p:cNvPr>
          <p:cNvCxnSpPr>
            <a:cxnSpLocks/>
          </p:cNvCxnSpPr>
          <p:nvPr/>
        </p:nvCxnSpPr>
        <p:spPr>
          <a:xfrm>
            <a:off x="8816595"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cto de flecha 114">
            <a:extLst>
              <a:ext uri="{FF2B5EF4-FFF2-40B4-BE49-F238E27FC236}">
                <a16:creationId xmlns:a16="http://schemas.microsoft.com/office/drawing/2014/main" id="{26DCB66C-6E69-417F-8CCF-1AEAD1D81F87}"/>
              </a:ext>
            </a:extLst>
          </p:cNvPr>
          <p:cNvCxnSpPr>
            <a:cxnSpLocks/>
          </p:cNvCxnSpPr>
          <p:nvPr/>
        </p:nvCxnSpPr>
        <p:spPr>
          <a:xfrm>
            <a:off x="9054720" y="541430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a:extLst>
              <a:ext uri="{FF2B5EF4-FFF2-40B4-BE49-F238E27FC236}">
                <a16:creationId xmlns:a16="http://schemas.microsoft.com/office/drawing/2014/main" id="{2048CDDD-1D86-4AFE-B110-C894AF43AE58}"/>
              </a:ext>
            </a:extLst>
          </p:cNvPr>
          <p:cNvCxnSpPr>
            <a:cxnSpLocks/>
          </p:cNvCxnSpPr>
          <p:nvPr/>
        </p:nvCxnSpPr>
        <p:spPr>
          <a:xfrm>
            <a:off x="64853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9909AF38-5A39-419B-9DC6-A1D44D6F18DB}"/>
              </a:ext>
            </a:extLst>
          </p:cNvPr>
          <p:cNvCxnSpPr>
            <a:cxnSpLocks/>
          </p:cNvCxnSpPr>
          <p:nvPr/>
        </p:nvCxnSpPr>
        <p:spPr>
          <a:xfrm>
            <a:off x="67330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AC043E06-110C-41A7-B467-B1F297AB4F58}"/>
              </a:ext>
            </a:extLst>
          </p:cNvPr>
          <p:cNvCxnSpPr>
            <a:cxnSpLocks/>
          </p:cNvCxnSpPr>
          <p:nvPr/>
        </p:nvCxnSpPr>
        <p:spPr>
          <a:xfrm>
            <a:off x="69806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ector recto de flecha 118">
            <a:extLst>
              <a:ext uri="{FF2B5EF4-FFF2-40B4-BE49-F238E27FC236}">
                <a16:creationId xmlns:a16="http://schemas.microsoft.com/office/drawing/2014/main" id="{10F33222-CBED-420C-AD94-F51223D3F7B4}"/>
              </a:ext>
            </a:extLst>
          </p:cNvPr>
          <p:cNvCxnSpPr>
            <a:cxnSpLocks/>
          </p:cNvCxnSpPr>
          <p:nvPr/>
        </p:nvCxnSpPr>
        <p:spPr>
          <a:xfrm>
            <a:off x="71902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recto de flecha 119">
            <a:extLst>
              <a:ext uri="{FF2B5EF4-FFF2-40B4-BE49-F238E27FC236}">
                <a16:creationId xmlns:a16="http://schemas.microsoft.com/office/drawing/2014/main" id="{97CDE5BB-779C-4C7F-8AF5-F2680FFB4057}"/>
              </a:ext>
            </a:extLst>
          </p:cNvPr>
          <p:cNvCxnSpPr>
            <a:cxnSpLocks/>
          </p:cNvCxnSpPr>
          <p:nvPr/>
        </p:nvCxnSpPr>
        <p:spPr>
          <a:xfrm>
            <a:off x="743788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ector recto de flecha 120">
            <a:extLst>
              <a:ext uri="{FF2B5EF4-FFF2-40B4-BE49-F238E27FC236}">
                <a16:creationId xmlns:a16="http://schemas.microsoft.com/office/drawing/2014/main" id="{4215F84E-663E-40D3-BD04-1FF9C0A0D68E}"/>
              </a:ext>
            </a:extLst>
          </p:cNvPr>
          <p:cNvCxnSpPr>
            <a:cxnSpLocks/>
          </p:cNvCxnSpPr>
          <p:nvPr/>
        </p:nvCxnSpPr>
        <p:spPr>
          <a:xfrm>
            <a:off x="7694024"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recto de flecha 121">
            <a:extLst>
              <a:ext uri="{FF2B5EF4-FFF2-40B4-BE49-F238E27FC236}">
                <a16:creationId xmlns:a16="http://schemas.microsoft.com/office/drawing/2014/main" id="{8E1D74E7-518F-4D24-A044-73005E2169F3}"/>
              </a:ext>
            </a:extLst>
          </p:cNvPr>
          <p:cNvCxnSpPr>
            <a:cxnSpLocks/>
          </p:cNvCxnSpPr>
          <p:nvPr/>
        </p:nvCxnSpPr>
        <p:spPr>
          <a:xfrm>
            <a:off x="7932149"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recto de flecha 122">
            <a:extLst>
              <a:ext uri="{FF2B5EF4-FFF2-40B4-BE49-F238E27FC236}">
                <a16:creationId xmlns:a16="http://schemas.microsoft.com/office/drawing/2014/main" id="{D10E1D16-3D7E-4221-AF1A-584D01CF74E2}"/>
              </a:ext>
            </a:extLst>
          </p:cNvPr>
          <p:cNvCxnSpPr>
            <a:cxnSpLocks/>
          </p:cNvCxnSpPr>
          <p:nvPr/>
        </p:nvCxnSpPr>
        <p:spPr>
          <a:xfrm>
            <a:off x="8159713"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Elipse 123">
            <a:extLst>
              <a:ext uri="{FF2B5EF4-FFF2-40B4-BE49-F238E27FC236}">
                <a16:creationId xmlns:a16="http://schemas.microsoft.com/office/drawing/2014/main" id="{7F23B1B3-0E69-4B9F-A034-3DF5BD749C17}"/>
              </a:ext>
            </a:extLst>
          </p:cNvPr>
          <p:cNvSpPr/>
          <p:nvPr/>
        </p:nvSpPr>
        <p:spPr>
          <a:xfrm>
            <a:off x="6285353" y="5922731"/>
            <a:ext cx="390533" cy="698058"/>
          </a:xfrm>
          <a:prstGeom prst="ellipse">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5" name="Conector recto de flecha 124">
            <a:extLst>
              <a:ext uri="{FF2B5EF4-FFF2-40B4-BE49-F238E27FC236}">
                <a16:creationId xmlns:a16="http://schemas.microsoft.com/office/drawing/2014/main" id="{4FD6A0AB-C145-4D07-B332-9D6856A84FB8}"/>
              </a:ext>
            </a:extLst>
          </p:cNvPr>
          <p:cNvCxnSpPr>
            <a:cxnSpLocks/>
          </p:cNvCxnSpPr>
          <p:nvPr/>
        </p:nvCxnSpPr>
        <p:spPr>
          <a:xfrm>
            <a:off x="839991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recto de flecha 125">
            <a:extLst>
              <a:ext uri="{FF2B5EF4-FFF2-40B4-BE49-F238E27FC236}">
                <a16:creationId xmlns:a16="http://schemas.microsoft.com/office/drawing/2014/main" id="{8298E76F-ECCF-4E6E-8F0D-07269C1197E8}"/>
              </a:ext>
            </a:extLst>
          </p:cNvPr>
          <p:cNvCxnSpPr>
            <a:cxnSpLocks/>
          </p:cNvCxnSpPr>
          <p:nvPr/>
        </p:nvCxnSpPr>
        <p:spPr>
          <a:xfrm>
            <a:off x="862851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recto de flecha 126">
            <a:extLst>
              <a:ext uri="{FF2B5EF4-FFF2-40B4-BE49-F238E27FC236}">
                <a16:creationId xmlns:a16="http://schemas.microsoft.com/office/drawing/2014/main" id="{7429E941-D159-41B1-9135-D4A432E8F7EB}"/>
              </a:ext>
            </a:extLst>
          </p:cNvPr>
          <p:cNvCxnSpPr>
            <a:cxnSpLocks/>
          </p:cNvCxnSpPr>
          <p:nvPr/>
        </p:nvCxnSpPr>
        <p:spPr>
          <a:xfrm>
            <a:off x="8866635"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ector recto de flecha 127">
            <a:extLst>
              <a:ext uri="{FF2B5EF4-FFF2-40B4-BE49-F238E27FC236}">
                <a16:creationId xmlns:a16="http://schemas.microsoft.com/office/drawing/2014/main" id="{0AF20A02-AC7E-4284-8F03-01D9EE7EEABF}"/>
              </a:ext>
            </a:extLst>
          </p:cNvPr>
          <p:cNvCxnSpPr>
            <a:cxnSpLocks/>
          </p:cNvCxnSpPr>
          <p:nvPr/>
        </p:nvCxnSpPr>
        <p:spPr>
          <a:xfrm>
            <a:off x="9104760" y="63830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128">
            <a:extLst>
              <a:ext uri="{FF2B5EF4-FFF2-40B4-BE49-F238E27FC236}">
                <a16:creationId xmlns:a16="http://schemas.microsoft.com/office/drawing/2014/main" id="{5B19DB5F-6ED7-441D-A510-696231889AC0}"/>
              </a:ext>
            </a:extLst>
          </p:cNvPr>
          <p:cNvCxnSpPr>
            <a:cxnSpLocks/>
          </p:cNvCxnSpPr>
          <p:nvPr/>
        </p:nvCxnSpPr>
        <p:spPr>
          <a:xfrm flipH="1">
            <a:off x="5045210" y="193574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0" name="Conector recto 129">
            <a:extLst>
              <a:ext uri="{FF2B5EF4-FFF2-40B4-BE49-F238E27FC236}">
                <a16:creationId xmlns:a16="http://schemas.microsoft.com/office/drawing/2014/main" id="{3B81FAED-B60D-4725-9998-9F7E6AA83D8F}"/>
              </a:ext>
            </a:extLst>
          </p:cNvPr>
          <p:cNvCxnSpPr>
            <a:cxnSpLocks/>
          </p:cNvCxnSpPr>
          <p:nvPr/>
        </p:nvCxnSpPr>
        <p:spPr>
          <a:xfrm flipH="1">
            <a:off x="6411221" y="1934782"/>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1" name="Conector recto 130">
            <a:extLst>
              <a:ext uri="{FF2B5EF4-FFF2-40B4-BE49-F238E27FC236}">
                <a16:creationId xmlns:a16="http://schemas.microsoft.com/office/drawing/2014/main" id="{92506C9F-7652-436B-82EF-1EE458EB4664}"/>
              </a:ext>
            </a:extLst>
          </p:cNvPr>
          <p:cNvCxnSpPr>
            <a:cxnSpLocks/>
          </p:cNvCxnSpPr>
          <p:nvPr/>
        </p:nvCxnSpPr>
        <p:spPr>
          <a:xfrm flipH="1">
            <a:off x="4979050" y="474148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2" name="Conector recto 131">
            <a:extLst>
              <a:ext uri="{FF2B5EF4-FFF2-40B4-BE49-F238E27FC236}">
                <a16:creationId xmlns:a16="http://schemas.microsoft.com/office/drawing/2014/main" id="{06495937-0C5A-44AF-89FA-09C66F67735E}"/>
              </a:ext>
            </a:extLst>
          </p:cNvPr>
          <p:cNvCxnSpPr>
            <a:cxnSpLocks/>
          </p:cNvCxnSpPr>
          <p:nvPr/>
        </p:nvCxnSpPr>
        <p:spPr>
          <a:xfrm flipH="1">
            <a:off x="6345061" y="4740522"/>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3" name="Conector recto 132">
            <a:extLst>
              <a:ext uri="{FF2B5EF4-FFF2-40B4-BE49-F238E27FC236}">
                <a16:creationId xmlns:a16="http://schemas.microsoft.com/office/drawing/2014/main" id="{0F24EE16-6382-4DA9-9FD2-4A4D47A97C76}"/>
              </a:ext>
            </a:extLst>
          </p:cNvPr>
          <p:cNvCxnSpPr>
            <a:cxnSpLocks/>
          </p:cNvCxnSpPr>
          <p:nvPr/>
        </p:nvCxnSpPr>
        <p:spPr>
          <a:xfrm flipH="1">
            <a:off x="5003187" y="3142833"/>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4" name="Conector recto 133">
            <a:extLst>
              <a:ext uri="{FF2B5EF4-FFF2-40B4-BE49-F238E27FC236}">
                <a16:creationId xmlns:a16="http://schemas.microsoft.com/office/drawing/2014/main" id="{DF9AA607-F528-485A-9DB8-B8732F77EA20}"/>
              </a:ext>
            </a:extLst>
          </p:cNvPr>
          <p:cNvCxnSpPr>
            <a:cxnSpLocks/>
          </p:cNvCxnSpPr>
          <p:nvPr/>
        </p:nvCxnSpPr>
        <p:spPr>
          <a:xfrm flipH="1">
            <a:off x="6369198" y="3141869"/>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5" name="Conector recto 134">
            <a:extLst>
              <a:ext uri="{FF2B5EF4-FFF2-40B4-BE49-F238E27FC236}">
                <a16:creationId xmlns:a16="http://schemas.microsoft.com/office/drawing/2014/main" id="{73A5C98C-C233-4AC9-95BF-17075F7607BF}"/>
              </a:ext>
            </a:extLst>
          </p:cNvPr>
          <p:cNvCxnSpPr>
            <a:cxnSpLocks/>
          </p:cNvCxnSpPr>
          <p:nvPr/>
        </p:nvCxnSpPr>
        <p:spPr>
          <a:xfrm flipH="1">
            <a:off x="5003187" y="5762830"/>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6" name="Conector recto 135">
            <a:extLst>
              <a:ext uri="{FF2B5EF4-FFF2-40B4-BE49-F238E27FC236}">
                <a16:creationId xmlns:a16="http://schemas.microsoft.com/office/drawing/2014/main" id="{4D5C9297-D97A-43F3-97CF-F52EF99A635A}"/>
              </a:ext>
            </a:extLst>
          </p:cNvPr>
          <p:cNvCxnSpPr>
            <a:cxnSpLocks/>
          </p:cNvCxnSpPr>
          <p:nvPr/>
        </p:nvCxnSpPr>
        <p:spPr>
          <a:xfrm flipH="1">
            <a:off x="6369198" y="5761866"/>
            <a:ext cx="141516" cy="29391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2" name="CuadroTexto 71">
            <a:extLst>
              <a:ext uri="{FF2B5EF4-FFF2-40B4-BE49-F238E27FC236}">
                <a16:creationId xmlns:a16="http://schemas.microsoft.com/office/drawing/2014/main" id="{E6CA0EFA-0089-4FB7-823D-C1C1A576BD32}"/>
              </a:ext>
            </a:extLst>
          </p:cNvPr>
          <p:cNvSpPr txBox="1"/>
          <p:nvPr/>
        </p:nvSpPr>
        <p:spPr>
          <a:xfrm>
            <a:off x="4958269" y="906719"/>
            <a:ext cx="2915100" cy="400110"/>
          </a:xfrm>
          <a:prstGeom prst="rect">
            <a:avLst/>
          </a:prstGeom>
          <a:noFill/>
        </p:spPr>
        <p:txBody>
          <a:bodyPr wrap="square" rtlCol="0">
            <a:spAutoFit/>
          </a:bodyPr>
          <a:lstStyle/>
          <a:p>
            <a:r>
              <a:rPr lang="es-ES" sz="2000" b="1" dirty="0"/>
              <a:t>Free-running </a:t>
            </a:r>
            <a:r>
              <a:rPr lang="es-ES" sz="2000" b="1" dirty="0" err="1"/>
              <a:t>conditions</a:t>
            </a:r>
            <a:endParaRPr lang="es-ES" sz="2000" b="1" dirty="0"/>
          </a:p>
        </p:txBody>
      </p:sp>
      <p:sp>
        <p:nvSpPr>
          <p:cNvPr id="73" name="CuadroTexto 72">
            <a:extLst>
              <a:ext uri="{FF2B5EF4-FFF2-40B4-BE49-F238E27FC236}">
                <a16:creationId xmlns:a16="http://schemas.microsoft.com/office/drawing/2014/main" id="{E279A573-ECA8-4798-B812-38A98D634B58}"/>
              </a:ext>
            </a:extLst>
          </p:cNvPr>
          <p:cNvSpPr txBox="1"/>
          <p:nvPr/>
        </p:nvSpPr>
        <p:spPr>
          <a:xfrm>
            <a:off x="9054720" y="670773"/>
            <a:ext cx="2915100" cy="1015663"/>
          </a:xfrm>
          <a:prstGeom prst="rect">
            <a:avLst/>
          </a:prstGeom>
          <a:noFill/>
        </p:spPr>
        <p:txBody>
          <a:bodyPr wrap="square" rtlCol="0">
            <a:spAutoFit/>
          </a:bodyPr>
          <a:lstStyle/>
          <a:p>
            <a:r>
              <a:rPr lang="es-ES" sz="2000" b="1" dirty="0" err="1"/>
              <a:t>Identification</a:t>
            </a:r>
            <a:r>
              <a:rPr lang="es-ES" sz="2000" b="1" dirty="0"/>
              <a:t> of bona fide </a:t>
            </a:r>
            <a:r>
              <a:rPr lang="es-ES" sz="2000" b="1" dirty="0" err="1"/>
              <a:t>circadian</a:t>
            </a:r>
            <a:r>
              <a:rPr lang="es-ES" sz="2000" b="1" dirty="0"/>
              <a:t> genes in </a:t>
            </a:r>
            <a:r>
              <a:rPr lang="es-ES" sz="2000" b="1" dirty="0" err="1"/>
              <a:t>transcriptomic</a:t>
            </a:r>
            <a:r>
              <a:rPr lang="es-ES" sz="2000" b="1" dirty="0"/>
              <a:t> data</a:t>
            </a:r>
          </a:p>
        </p:txBody>
      </p:sp>
      <p:cxnSp>
        <p:nvCxnSpPr>
          <p:cNvPr id="75" name="Conector recto 74">
            <a:extLst>
              <a:ext uri="{FF2B5EF4-FFF2-40B4-BE49-F238E27FC236}">
                <a16:creationId xmlns:a16="http://schemas.microsoft.com/office/drawing/2014/main" id="{2440467A-363A-4A42-B0B8-C6950BAC20D6}"/>
              </a:ext>
            </a:extLst>
          </p:cNvPr>
          <p:cNvCxnSpPr>
            <a:cxnSpLocks/>
          </p:cNvCxnSpPr>
          <p:nvPr/>
        </p:nvCxnSpPr>
        <p:spPr>
          <a:xfrm flipH="1">
            <a:off x="7685652" y="1114632"/>
            <a:ext cx="1369069" cy="0"/>
          </a:xfrm>
          <a:prstGeom prst="line">
            <a:avLst/>
          </a:prstGeom>
          <a:ln w="38100">
            <a:gradFill flip="none" rotWithShape="1">
              <a:gsLst>
                <a:gs pos="0">
                  <a:schemeClr val="accent1">
                    <a:lumMod val="5000"/>
                    <a:lumOff val="95000"/>
                  </a:schemeClr>
                </a:gs>
                <a:gs pos="53000">
                  <a:srgbClr val="5A616A"/>
                </a:gs>
                <a:gs pos="100000">
                  <a:srgbClr val="222A35"/>
                </a:gs>
              </a:gsLst>
              <a:lin ang="108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3319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10886" y="1571625"/>
            <a:ext cx="12192000" cy="371475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2497871" y="1889320"/>
            <a:ext cx="6956765" cy="2800767"/>
          </a:xfrm>
          <a:prstGeom prst="rect">
            <a:avLst/>
          </a:prstGeom>
          <a:noFill/>
        </p:spPr>
        <p:txBody>
          <a:bodyPr wrap="square" rtlCol="0">
            <a:spAutoFit/>
          </a:bodyPr>
          <a:lstStyle/>
          <a:p>
            <a:pPr algn="ctr"/>
            <a:r>
              <a:rPr lang="en-US" sz="4400" b="1" dirty="0">
                <a:solidFill>
                  <a:schemeClr val="bg1"/>
                </a:solidFill>
              </a:rPr>
              <a:t>Chapter 2.</a:t>
            </a:r>
          </a:p>
          <a:p>
            <a:pPr algn="ctr"/>
            <a:r>
              <a:rPr lang="en-US" sz="4400" dirty="0">
                <a:solidFill>
                  <a:schemeClr val="bg1"/>
                </a:solidFill>
              </a:rPr>
              <a:t>Transcriptomic analysis of diel and seasonal cycles in</a:t>
            </a:r>
          </a:p>
          <a:p>
            <a:pPr algn="ctr"/>
            <a:r>
              <a:rPr lang="en-US" sz="4400" i="1" dirty="0">
                <a:solidFill>
                  <a:schemeClr val="bg1"/>
                </a:solidFill>
              </a:rPr>
              <a:t>Ostreococcus tauri</a:t>
            </a:r>
            <a:endParaRPr lang="es-ES" sz="4000" i="1" dirty="0">
              <a:solidFill>
                <a:schemeClr val="bg1"/>
              </a:solidFill>
              <a:latin typeface="+mj-lt"/>
            </a:endParaRPr>
          </a:p>
        </p:txBody>
      </p:sp>
    </p:spTree>
    <p:extLst>
      <p:ext uri="{BB962C8B-B14F-4D97-AF65-F5344CB8AC3E}">
        <p14:creationId xmlns:p14="http://schemas.microsoft.com/office/powerpoint/2010/main" val="41218723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n 47">
            <a:extLst>
              <a:ext uri="{FF2B5EF4-FFF2-40B4-BE49-F238E27FC236}">
                <a16:creationId xmlns:a16="http://schemas.microsoft.com/office/drawing/2014/main" id="{B4696307-8B0A-4B1C-92DD-AE33CFBE8529}"/>
              </a:ext>
            </a:extLst>
          </p:cNvPr>
          <p:cNvPicPr>
            <a:picLocks noChangeAspect="1"/>
          </p:cNvPicPr>
          <p:nvPr/>
        </p:nvPicPr>
        <p:blipFill>
          <a:blip r:embed="rId3"/>
          <a:stretch>
            <a:fillRect/>
          </a:stretch>
        </p:blipFill>
        <p:spPr>
          <a:xfrm>
            <a:off x="5805059" y="4059218"/>
            <a:ext cx="5796391" cy="1779033"/>
          </a:xfrm>
          <a:prstGeom prst="rect">
            <a:avLst/>
          </a:prstGeom>
        </p:spPr>
      </p:pic>
      <p:sp>
        <p:nvSpPr>
          <p:cNvPr id="3" name="Rectángulo 2">
            <a:extLst>
              <a:ext uri="{FF2B5EF4-FFF2-40B4-BE49-F238E27FC236}">
                <a16:creationId xmlns:a16="http://schemas.microsoft.com/office/drawing/2014/main" id="{EED4FC8B-305D-4BBF-B74C-992C4A0FCB4D}"/>
              </a:ext>
            </a:extLst>
          </p:cNvPr>
          <p:cNvSpPr/>
          <p:nvPr/>
        </p:nvSpPr>
        <p:spPr>
          <a:xfrm rot="3260993">
            <a:off x="5670996" y="3660880"/>
            <a:ext cx="914400" cy="1076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4AEB7B5-4178-456F-A146-4BAC75C6937E}"/>
              </a:ext>
            </a:extLst>
          </p:cNvPr>
          <p:cNvSpPr/>
          <p:nvPr/>
        </p:nvSpPr>
        <p:spPr>
          <a:xfrm>
            <a:off x="5031" y="0"/>
            <a:ext cx="12186969"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4851" y="-37832"/>
            <a:ext cx="8515350"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45" name="CuadroTexto 44">
            <a:extLst>
              <a:ext uri="{FF2B5EF4-FFF2-40B4-BE49-F238E27FC236}">
                <a16:creationId xmlns:a16="http://schemas.microsoft.com/office/drawing/2014/main" id="{281DF25F-1F1A-4C34-8554-D97656AF7C37}"/>
              </a:ext>
            </a:extLst>
          </p:cNvPr>
          <p:cNvSpPr txBox="1"/>
          <p:nvPr/>
        </p:nvSpPr>
        <p:spPr>
          <a:xfrm>
            <a:off x="1432140" y="2689769"/>
            <a:ext cx="3667303" cy="830997"/>
          </a:xfrm>
          <a:prstGeom prst="rect">
            <a:avLst/>
          </a:prstGeom>
          <a:noFill/>
        </p:spPr>
        <p:txBody>
          <a:bodyPr wrap="square" rtlCol="0">
            <a:spAutoFit/>
          </a:bodyPr>
          <a:lstStyle/>
          <a:p>
            <a:r>
              <a:rPr lang="es-ES" sz="2400" b="1" dirty="0"/>
              <a:t>Non-</a:t>
            </a:r>
            <a:r>
              <a:rPr lang="es-ES" sz="2400" b="1" dirty="0" err="1"/>
              <a:t>parametric</a:t>
            </a:r>
            <a:r>
              <a:rPr lang="es-ES" sz="2400" b="1" dirty="0"/>
              <a:t> </a:t>
            </a:r>
            <a:r>
              <a:rPr lang="es-ES" sz="2400" b="1" dirty="0" err="1"/>
              <a:t>methods</a:t>
            </a:r>
            <a:endParaRPr lang="es-ES" sz="2400" b="1" dirty="0"/>
          </a:p>
          <a:p>
            <a:r>
              <a:rPr lang="es-ES" sz="2400" b="1" dirty="0"/>
              <a:t>(RAIN, R </a:t>
            </a:r>
            <a:r>
              <a:rPr lang="es-ES" sz="2400" b="1" dirty="0" err="1"/>
              <a:t>package</a:t>
            </a:r>
            <a:r>
              <a:rPr lang="es-ES" sz="2400" b="1" dirty="0"/>
              <a:t>)</a:t>
            </a:r>
          </a:p>
        </p:txBody>
      </p:sp>
      <p:cxnSp>
        <p:nvCxnSpPr>
          <p:cNvPr id="46" name="Conector recto 45">
            <a:extLst>
              <a:ext uri="{FF2B5EF4-FFF2-40B4-BE49-F238E27FC236}">
                <a16:creationId xmlns:a16="http://schemas.microsoft.com/office/drawing/2014/main" id="{BF678FB3-440C-4A88-B5BF-1A6A61899205}"/>
              </a:ext>
            </a:extLst>
          </p:cNvPr>
          <p:cNvCxnSpPr>
            <a:cxnSpLocks/>
          </p:cNvCxnSpPr>
          <p:nvPr/>
        </p:nvCxnSpPr>
        <p:spPr>
          <a:xfrm flipH="1">
            <a:off x="5099443" y="3057732"/>
            <a:ext cx="919931" cy="0"/>
          </a:xfrm>
          <a:prstGeom prst="line">
            <a:avLst/>
          </a:prstGeom>
          <a:ln w="38100">
            <a:gradFill flip="none" rotWithShape="1">
              <a:gsLst>
                <a:gs pos="0">
                  <a:schemeClr val="accent1">
                    <a:lumMod val="5000"/>
                    <a:lumOff val="95000"/>
                  </a:schemeClr>
                </a:gs>
                <a:gs pos="71000">
                  <a:srgbClr val="5A616A"/>
                </a:gs>
                <a:gs pos="100000">
                  <a:srgbClr val="222A35"/>
                </a:gs>
              </a:gsLst>
              <a:lin ang="108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4D401F35-8198-4D9A-9377-1569768BEC1A}"/>
              </a:ext>
            </a:extLst>
          </p:cNvPr>
          <p:cNvSpPr txBox="1"/>
          <p:nvPr/>
        </p:nvSpPr>
        <p:spPr>
          <a:xfrm>
            <a:off x="6065308" y="2682403"/>
            <a:ext cx="2915100" cy="830997"/>
          </a:xfrm>
          <a:prstGeom prst="rect">
            <a:avLst/>
          </a:prstGeom>
          <a:noFill/>
        </p:spPr>
        <p:txBody>
          <a:bodyPr wrap="square" rtlCol="0">
            <a:spAutoFit/>
          </a:bodyPr>
          <a:lstStyle/>
          <a:p>
            <a:r>
              <a:rPr lang="es-ES" sz="2400" b="1" dirty="0" err="1"/>
              <a:t>Identify</a:t>
            </a:r>
            <a:r>
              <a:rPr lang="es-ES" sz="2400" b="1" dirty="0"/>
              <a:t> </a:t>
            </a:r>
            <a:r>
              <a:rPr lang="es-ES" sz="2400" b="1" dirty="0" err="1"/>
              <a:t>significant</a:t>
            </a:r>
            <a:r>
              <a:rPr lang="es-ES" sz="2400" b="1" dirty="0"/>
              <a:t> </a:t>
            </a:r>
            <a:r>
              <a:rPr lang="es-ES" sz="2400" b="1" dirty="0" err="1"/>
              <a:t>diel</a:t>
            </a:r>
            <a:r>
              <a:rPr lang="es-ES" sz="2400" b="1" dirty="0"/>
              <a:t> </a:t>
            </a:r>
            <a:r>
              <a:rPr lang="es-ES" sz="2400" b="1" dirty="0" err="1"/>
              <a:t>rhythms</a:t>
            </a:r>
            <a:endParaRPr lang="es-ES" sz="2400" b="1" dirty="0"/>
          </a:p>
        </p:txBody>
      </p:sp>
      <p:pic>
        <p:nvPicPr>
          <p:cNvPr id="1026" name="Picture 2" descr="StartR – King's Geocomputation &amp; Data Science">
            <a:extLst>
              <a:ext uri="{FF2B5EF4-FFF2-40B4-BE49-F238E27FC236}">
                <a16:creationId xmlns:a16="http://schemas.microsoft.com/office/drawing/2014/main" id="{19B0C13F-A7E6-461C-A4A0-851DAEB9F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331" y="3520766"/>
            <a:ext cx="2237793" cy="785559"/>
          </a:xfrm>
          <a:prstGeom prst="rect">
            <a:avLst/>
          </a:prstGeom>
          <a:noFill/>
          <a:extLst>
            <a:ext uri="{909E8E84-426E-40DD-AFC4-6F175D3DCCD1}">
              <a14:hiddenFill xmlns:a14="http://schemas.microsoft.com/office/drawing/2010/main">
                <a:solidFill>
                  <a:srgbClr val="FFFFFF"/>
                </a:solidFill>
              </a14:hiddenFill>
            </a:ext>
          </a:extLst>
        </p:spPr>
      </p:pic>
      <p:pic>
        <p:nvPicPr>
          <p:cNvPr id="49" name="Imagen 48">
            <a:extLst>
              <a:ext uri="{FF2B5EF4-FFF2-40B4-BE49-F238E27FC236}">
                <a16:creationId xmlns:a16="http://schemas.microsoft.com/office/drawing/2014/main" id="{11E6A323-54F0-456F-BE01-185C4480EB41}"/>
              </a:ext>
            </a:extLst>
          </p:cNvPr>
          <p:cNvPicPr>
            <a:picLocks noChangeAspect="1"/>
          </p:cNvPicPr>
          <p:nvPr/>
        </p:nvPicPr>
        <p:blipFill>
          <a:blip r:embed="rId5"/>
          <a:stretch>
            <a:fillRect/>
          </a:stretch>
        </p:blipFill>
        <p:spPr>
          <a:xfrm>
            <a:off x="6605432" y="3807000"/>
            <a:ext cx="1514935" cy="510079"/>
          </a:xfrm>
          <a:prstGeom prst="rect">
            <a:avLst/>
          </a:prstGeom>
        </p:spPr>
      </p:pic>
      <p:sp>
        <p:nvSpPr>
          <p:cNvPr id="50" name="CuadroTexto 49">
            <a:extLst>
              <a:ext uri="{FF2B5EF4-FFF2-40B4-BE49-F238E27FC236}">
                <a16:creationId xmlns:a16="http://schemas.microsoft.com/office/drawing/2014/main" id="{41EDC30E-3E30-425C-886E-36A94F94C742}"/>
              </a:ext>
            </a:extLst>
          </p:cNvPr>
          <p:cNvSpPr txBox="1"/>
          <p:nvPr/>
        </p:nvSpPr>
        <p:spPr>
          <a:xfrm>
            <a:off x="7444084" y="3693931"/>
            <a:ext cx="2776008" cy="461665"/>
          </a:xfrm>
          <a:prstGeom prst="rect">
            <a:avLst/>
          </a:prstGeom>
          <a:noFill/>
        </p:spPr>
        <p:txBody>
          <a:bodyPr wrap="square" rtlCol="0">
            <a:spAutoFit/>
          </a:bodyPr>
          <a:lstStyle/>
          <a:p>
            <a:r>
              <a:rPr lang="es-ES" sz="2400" dirty="0"/>
              <a:t>=24h in </a:t>
            </a:r>
            <a:r>
              <a:rPr lang="es-ES" sz="2400" dirty="0" err="1"/>
              <a:t>diel</a:t>
            </a:r>
            <a:r>
              <a:rPr lang="es-ES" sz="2400" dirty="0"/>
              <a:t> </a:t>
            </a:r>
            <a:r>
              <a:rPr lang="es-ES" sz="2400" dirty="0" err="1"/>
              <a:t>cycles</a:t>
            </a:r>
            <a:endParaRPr lang="es-ES" sz="2400" dirty="0"/>
          </a:p>
        </p:txBody>
      </p:sp>
    </p:spTree>
    <p:extLst>
      <p:ext uri="{BB962C8B-B14F-4D97-AF65-F5344CB8AC3E}">
        <p14:creationId xmlns:p14="http://schemas.microsoft.com/office/powerpoint/2010/main" val="17467145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706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12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27" name="Imagen 26">
            <a:extLst>
              <a:ext uri="{FF2B5EF4-FFF2-40B4-BE49-F238E27FC236}">
                <a16:creationId xmlns:a16="http://schemas.microsoft.com/office/drawing/2014/main" id="{C72AFCDE-C9FB-4365-BF71-FA52D38649EE}"/>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30" name="Rectángulo 29">
            <a:extLst>
              <a:ext uri="{FF2B5EF4-FFF2-40B4-BE49-F238E27FC236}">
                <a16:creationId xmlns:a16="http://schemas.microsoft.com/office/drawing/2014/main" id="{A9DE329D-4786-4248-B451-AD016E2248D1}"/>
              </a:ext>
            </a:extLst>
          </p:cNvPr>
          <p:cNvSpPr/>
          <p:nvPr/>
        </p:nvSpPr>
        <p:spPr>
          <a:xfrm>
            <a:off x="2621576" y="2217962"/>
            <a:ext cx="351435" cy="154875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CuadroTexto 31">
            <a:extLst>
              <a:ext uri="{FF2B5EF4-FFF2-40B4-BE49-F238E27FC236}">
                <a16:creationId xmlns:a16="http://schemas.microsoft.com/office/drawing/2014/main" id="{9FC99856-2750-43DA-A125-032A120A1DE8}"/>
              </a:ext>
            </a:extLst>
          </p:cNvPr>
          <p:cNvSpPr txBox="1"/>
          <p:nvPr/>
        </p:nvSpPr>
        <p:spPr>
          <a:xfrm>
            <a:off x="3030426" y="2398737"/>
            <a:ext cx="2699778" cy="1077218"/>
          </a:xfrm>
          <a:prstGeom prst="rect">
            <a:avLst/>
          </a:prstGeom>
          <a:noFill/>
        </p:spPr>
        <p:txBody>
          <a:bodyPr wrap="square" rtlCol="0">
            <a:spAutoFit/>
          </a:bodyPr>
          <a:lstStyle/>
          <a:p>
            <a:r>
              <a:rPr lang="es-ES" sz="2400" dirty="0"/>
              <a:t>80%</a:t>
            </a:r>
            <a:r>
              <a:rPr lang="es-ES" sz="2000" dirty="0"/>
              <a:t> of </a:t>
            </a:r>
            <a:r>
              <a:rPr lang="es-ES" sz="2000" dirty="0" err="1"/>
              <a:t>the</a:t>
            </a:r>
            <a:r>
              <a:rPr lang="es-ES" sz="2000" dirty="0"/>
              <a:t> </a:t>
            </a:r>
            <a:r>
              <a:rPr lang="es-ES" sz="2000" dirty="0" err="1"/>
              <a:t>transcriptome</a:t>
            </a:r>
            <a:r>
              <a:rPr lang="es-ES" sz="2000" dirty="0"/>
              <a:t> </a:t>
            </a:r>
            <a:r>
              <a:rPr lang="es-ES" sz="2000" dirty="0" err="1"/>
              <a:t>is</a:t>
            </a:r>
            <a:r>
              <a:rPr lang="es-ES" sz="2000" dirty="0"/>
              <a:t> </a:t>
            </a:r>
            <a:r>
              <a:rPr lang="es-ES" sz="2000" dirty="0" err="1"/>
              <a:t>rhythmic</a:t>
            </a:r>
            <a:endParaRPr lang="es-ES" sz="2000" dirty="0"/>
          </a:p>
        </p:txBody>
      </p:sp>
      <p:sp>
        <p:nvSpPr>
          <p:cNvPr id="34" name="CuadroTexto 33">
            <a:extLst>
              <a:ext uri="{FF2B5EF4-FFF2-40B4-BE49-F238E27FC236}">
                <a16:creationId xmlns:a16="http://schemas.microsoft.com/office/drawing/2014/main" id="{1D5F65BC-108C-46BA-AA85-E021C664A25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3" name="CuadroTexto 42">
            <a:extLst>
              <a:ext uri="{FF2B5EF4-FFF2-40B4-BE49-F238E27FC236}">
                <a16:creationId xmlns:a16="http://schemas.microsoft.com/office/drawing/2014/main" id="{970275F4-62D4-413B-89DD-7604998D9F2C}"/>
              </a:ext>
            </a:extLst>
          </p:cNvPr>
          <p:cNvSpPr txBox="1"/>
          <p:nvPr/>
        </p:nvSpPr>
        <p:spPr>
          <a:xfrm>
            <a:off x="2528837" y="1241871"/>
            <a:ext cx="872776" cy="523220"/>
          </a:xfrm>
          <a:prstGeom prst="rect">
            <a:avLst/>
          </a:prstGeom>
          <a:noFill/>
        </p:spPr>
        <p:txBody>
          <a:bodyPr wrap="square" rtlCol="0">
            <a:spAutoFit/>
          </a:bodyPr>
          <a:lstStyle/>
          <a:p>
            <a:r>
              <a:rPr lang="es-ES" sz="2800" b="1" dirty="0">
                <a:solidFill>
                  <a:srgbClr val="0000CC"/>
                </a:solidFill>
              </a:rPr>
              <a:t>LD</a:t>
            </a:r>
          </a:p>
        </p:txBody>
      </p:sp>
    </p:spTree>
    <p:extLst>
      <p:ext uri="{BB962C8B-B14F-4D97-AF65-F5344CB8AC3E}">
        <p14:creationId xmlns:p14="http://schemas.microsoft.com/office/powerpoint/2010/main" val="341593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3" name="Imagen 2">
            <a:extLst>
              <a:ext uri="{FF2B5EF4-FFF2-40B4-BE49-F238E27FC236}">
                <a16:creationId xmlns:a16="http://schemas.microsoft.com/office/drawing/2014/main" id="{8D22E622-D733-43A6-8D7D-09AC5D5F43C9}"/>
              </a:ext>
            </a:extLst>
          </p:cNvPr>
          <p:cNvPicPr>
            <a:picLocks noChangeAspect="1"/>
          </p:cNvPicPr>
          <p:nvPr/>
        </p:nvPicPr>
        <p:blipFill rotWithShape="1">
          <a:blip r:embed="rId3"/>
          <a:srcRect l="1" r="64622"/>
          <a:stretch/>
        </p:blipFill>
        <p:spPr>
          <a:xfrm>
            <a:off x="272612" y="767762"/>
            <a:ext cx="4149263" cy="5946937"/>
          </a:xfrm>
          <a:prstGeom prst="rect">
            <a:avLst/>
          </a:prstGeom>
        </p:spPr>
      </p:pic>
      <p:sp>
        <p:nvSpPr>
          <p:cNvPr id="4" name="CuadroTexto 3">
            <a:extLst>
              <a:ext uri="{FF2B5EF4-FFF2-40B4-BE49-F238E27FC236}">
                <a16:creationId xmlns:a16="http://schemas.microsoft.com/office/drawing/2014/main" id="{97F0F1E4-2A06-40D1-A54A-86C3C5EA1CDA}"/>
              </a:ext>
            </a:extLst>
          </p:cNvPr>
          <p:cNvSpPr txBox="1"/>
          <p:nvPr/>
        </p:nvSpPr>
        <p:spPr>
          <a:xfrm>
            <a:off x="4569638" y="1486837"/>
            <a:ext cx="2671324" cy="849674"/>
          </a:xfrm>
          <a:prstGeom prst="rect">
            <a:avLst/>
          </a:prstGeom>
          <a:noFill/>
        </p:spPr>
        <p:txBody>
          <a:bodyPr wrap="square" rtlCol="0">
            <a:spAutoFit/>
          </a:bodyPr>
          <a:lstStyle/>
          <a:p>
            <a:pPr algn="ctr"/>
            <a:r>
              <a:rPr lang="es-ES" sz="2400" dirty="0">
                <a:latin typeface="Liberation Serif" panose="02020603050405020304" pitchFamily="18" charset="0"/>
                <a:ea typeface="Liberation Serif" panose="02020603050405020304" pitchFamily="18" charset="0"/>
                <a:cs typeface="Liberation Serif" panose="02020603050405020304" pitchFamily="18" charset="0"/>
              </a:rPr>
              <a:t>CIRCADIAN CLOCK</a:t>
            </a:r>
          </a:p>
        </p:txBody>
      </p:sp>
      <p:pic>
        <p:nvPicPr>
          <p:cNvPr id="12" name="Imagen 11">
            <a:extLst>
              <a:ext uri="{FF2B5EF4-FFF2-40B4-BE49-F238E27FC236}">
                <a16:creationId xmlns:a16="http://schemas.microsoft.com/office/drawing/2014/main" id="{A37C4DA3-E1E1-43BD-A0AF-65BDFCE6DE60}"/>
              </a:ext>
            </a:extLst>
          </p:cNvPr>
          <p:cNvPicPr>
            <a:picLocks noChangeAspect="1"/>
          </p:cNvPicPr>
          <p:nvPr/>
        </p:nvPicPr>
        <p:blipFill rotWithShape="1">
          <a:blip r:embed="rId3"/>
          <a:srcRect l="3580" t="36576" r="72340" b="56648"/>
          <a:stretch/>
        </p:blipFill>
        <p:spPr>
          <a:xfrm>
            <a:off x="702089" y="1637472"/>
            <a:ext cx="3288539" cy="4615495"/>
          </a:xfrm>
          <a:prstGeom prst="rect">
            <a:avLst/>
          </a:prstGeom>
        </p:spPr>
      </p:pic>
      <p:pic>
        <p:nvPicPr>
          <p:cNvPr id="17" name="Imagen 16">
            <a:extLst>
              <a:ext uri="{FF2B5EF4-FFF2-40B4-BE49-F238E27FC236}">
                <a16:creationId xmlns:a16="http://schemas.microsoft.com/office/drawing/2014/main" id="{847F545E-DBFE-4B58-B44B-A7ADF7A7C408}"/>
              </a:ext>
            </a:extLst>
          </p:cNvPr>
          <p:cNvPicPr>
            <a:picLocks noChangeAspect="1"/>
          </p:cNvPicPr>
          <p:nvPr/>
        </p:nvPicPr>
        <p:blipFill rotWithShape="1">
          <a:blip r:embed="rId3"/>
          <a:srcRect l="4151" t="18228" r="85788" b="62913"/>
          <a:stretch/>
        </p:blipFill>
        <p:spPr>
          <a:xfrm>
            <a:off x="681159" y="1925571"/>
            <a:ext cx="1806199" cy="1716652"/>
          </a:xfrm>
          <a:prstGeom prst="rect">
            <a:avLst/>
          </a:prstGeom>
        </p:spPr>
      </p:pic>
      <p:pic>
        <p:nvPicPr>
          <p:cNvPr id="21" name="Imagen 20">
            <a:extLst>
              <a:ext uri="{FF2B5EF4-FFF2-40B4-BE49-F238E27FC236}">
                <a16:creationId xmlns:a16="http://schemas.microsoft.com/office/drawing/2014/main" id="{E26EEDF4-5271-4B5C-8D3F-393B881ACED6}"/>
              </a:ext>
            </a:extLst>
          </p:cNvPr>
          <p:cNvPicPr>
            <a:picLocks noChangeAspect="1"/>
          </p:cNvPicPr>
          <p:nvPr/>
        </p:nvPicPr>
        <p:blipFill rotWithShape="1">
          <a:blip r:embed="rId3"/>
          <a:srcRect l="3580" t="36576" r="72340" b="56648"/>
          <a:stretch/>
        </p:blipFill>
        <p:spPr>
          <a:xfrm>
            <a:off x="769386" y="1916332"/>
            <a:ext cx="3303478" cy="4387656"/>
          </a:xfrm>
          <a:prstGeom prst="rect">
            <a:avLst/>
          </a:prstGeom>
        </p:spPr>
      </p:pic>
      <p:sp>
        <p:nvSpPr>
          <p:cNvPr id="19" name="Rectángulo 18">
            <a:extLst>
              <a:ext uri="{FF2B5EF4-FFF2-40B4-BE49-F238E27FC236}">
                <a16:creationId xmlns:a16="http://schemas.microsoft.com/office/drawing/2014/main" id="{64AA5522-F2A5-4597-82C5-43FAC7A9EF78}"/>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AE8E8005-869D-48C2-ACD6-12DDEC3EE0D1}"/>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5" name="Imagen 4">
            <a:extLst>
              <a:ext uri="{FF2B5EF4-FFF2-40B4-BE49-F238E27FC236}">
                <a16:creationId xmlns:a16="http://schemas.microsoft.com/office/drawing/2014/main" id="{DE866AA6-5FBF-4697-B8C5-3FFA7957167E}"/>
              </a:ext>
            </a:extLst>
          </p:cNvPr>
          <p:cNvPicPr>
            <a:picLocks noChangeAspect="1"/>
          </p:cNvPicPr>
          <p:nvPr/>
        </p:nvPicPr>
        <p:blipFill>
          <a:blip r:embed="rId4"/>
          <a:stretch>
            <a:fillRect/>
          </a:stretch>
        </p:blipFill>
        <p:spPr>
          <a:xfrm>
            <a:off x="4267713" y="1383330"/>
            <a:ext cx="3228447" cy="4869664"/>
          </a:xfrm>
          <a:prstGeom prst="rect">
            <a:avLst/>
          </a:prstGeom>
        </p:spPr>
      </p:pic>
      <p:pic>
        <p:nvPicPr>
          <p:cNvPr id="7" name="Imagen 6">
            <a:extLst>
              <a:ext uri="{FF2B5EF4-FFF2-40B4-BE49-F238E27FC236}">
                <a16:creationId xmlns:a16="http://schemas.microsoft.com/office/drawing/2014/main" id="{34E43ACE-60FF-4C12-BE4B-2BE5456930D6}"/>
              </a:ext>
            </a:extLst>
          </p:cNvPr>
          <p:cNvPicPr>
            <a:picLocks noChangeAspect="1"/>
          </p:cNvPicPr>
          <p:nvPr/>
        </p:nvPicPr>
        <p:blipFill rotWithShape="1">
          <a:blip r:embed="rId5"/>
          <a:srcRect t="5234" b="7649"/>
          <a:stretch/>
        </p:blipFill>
        <p:spPr>
          <a:xfrm>
            <a:off x="491320" y="1027070"/>
            <a:ext cx="7166910" cy="5466952"/>
          </a:xfrm>
          <a:prstGeom prst="rect">
            <a:avLst/>
          </a:prstGeom>
        </p:spPr>
      </p:pic>
      <p:sp>
        <p:nvSpPr>
          <p:cNvPr id="36" name="CuadroTexto 35">
            <a:extLst>
              <a:ext uri="{FF2B5EF4-FFF2-40B4-BE49-F238E27FC236}">
                <a16:creationId xmlns:a16="http://schemas.microsoft.com/office/drawing/2014/main" id="{C0B5AEF4-38F6-49F9-BF26-85C253A4CDC4}"/>
              </a:ext>
            </a:extLst>
          </p:cNvPr>
          <p:cNvSpPr txBox="1"/>
          <p:nvPr/>
        </p:nvSpPr>
        <p:spPr>
          <a:xfrm>
            <a:off x="4722038" y="1639237"/>
            <a:ext cx="2671324" cy="849674"/>
          </a:xfrm>
          <a:prstGeom prst="rect">
            <a:avLst/>
          </a:prstGeom>
          <a:noFill/>
        </p:spPr>
        <p:txBody>
          <a:bodyPr wrap="square" rtlCol="0">
            <a:spAutoFit/>
          </a:bodyPr>
          <a:lstStyle/>
          <a:p>
            <a:pPr algn="ctr"/>
            <a:r>
              <a:rPr lang="es-ES" sz="2400" dirty="0">
                <a:latin typeface="Liberation Serif" panose="02020603050405020304" pitchFamily="18" charset="0"/>
                <a:ea typeface="Liberation Serif" panose="02020603050405020304" pitchFamily="18" charset="0"/>
                <a:cs typeface="Liberation Serif" panose="02020603050405020304" pitchFamily="18" charset="0"/>
              </a:rPr>
              <a:t>CIRCADIAN CLOCK</a:t>
            </a:r>
          </a:p>
        </p:txBody>
      </p:sp>
      <p:pic>
        <p:nvPicPr>
          <p:cNvPr id="37" name="Picture 2" descr="Sun Icon Transparent PNGs for Free Download">
            <a:extLst>
              <a:ext uri="{FF2B5EF4-FFF2-40B4-BE49-F238E27FC236}">
                <a16:creationId xmlns:a16="http://schemas.microsoft.com/office/drawing/2014/main" id="{D012FA05-818C-450B-8259-50F98CE898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010" y="2470765"/>
            <a:ext cx="1691921" cy="102598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Moon PNG Transparent Images Free Download - Pngfre">
            <a:extLst>
              <a:ext uri="{FF2B5EF4-FFF2-40B4-BE49-F238E27FC236}">
                <a16:creationId xmlns:a16="http://schemas.microsoft.com/office/drawing/2014/main" id="{97D8EABF-DFA7-4125-8BAB-BF3ACDD329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467558" y="2910968"/>
            <a:ext cx="768688" cy="768688"/>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n 38">
            <a:extLst>
              <a:ext uri="{FF2B5EF4-FFF2-40B4-BE49-F238E27FC236}">
                <a16:creationId xmlns:a16="http://schemas.microsoft.com/office/drawing/2014/main" id="{FACBD218-48EE-4C1F-994E-0AEDB22F0A7D}"/>
              </a:ext>
            </a:extLst>
          </p:cNvPr>
          <p:cNvPicPr>
            <a:picLocks noChangeAspect="1"/>
          </p:cNvPicPr>
          <p:nvPr/>
        </p:nvPicPr>
        <p:blipFill rotWithShape="1">
          <a:blip r:embed="rId3"/>
          <a:srcRect l="13918" t="22809" r="69003" b="62413"/>
          <a:stretch/>
        </p:blipFill>
        <p:spPr>
          <a:xfrm>
            <a:off x="2423383" y="4285232"/>
            <a:ext cx="1634542" cy="915134"/>
          </a:xfrm>
          <a:prstGeom prst="rect">
            <a:avLst/>
          </a:prstGeom>
        </p:spPr>
      </p:pic>
      <p:pic>
        <p:nvPicPr>
          <p:cNvPr id="40" name="Imagen 39">
            <a:extLst>
              <a:ext uri="{FF2B5EF4-FFF2-40B4-BE49-F238E27FC236}">
                <a16:creationId xmlns:a16="http://schemas.microsoft.com/office/drawing/2014/main" id="{A4CCC70A-DFB9-4B4B-A7E8-E6BC9EE4125C}"/>
              </a:ext>
            </a:extLst>
          </p:cNvPr>
          <p:cNvPicPr>
            <a:picLocks noChangeAspect="1"/>
          </p:cNvPicPr>
          <p:nvPr/>
        </p:nvPicPr>
        <p:blipFill rotWithShape="1">
          <a:blip r:embed="rId3"/>
          <a:srcRect l="13427" t="68786" r="67629" b="12356"/>
          <a:stretch/>
        </p:blipFill>
        <p:spPr>
          <a:xfrm>
            <a:off x="2318134" y="2957955"/>
            <a:ext cx="1813026" cy="915134"/>
          </a:xfrm>
          <a:prstGeom prst="rect">
            <a:avLst/>
          </a:prstGeom>
        </p:spPr>
      </p:pic>
      <p:pic>
        <p:nvPicPr>
          <p:cNvPr id="41" name="Imagen 40">
            <a:extLst>
              <a:ext uri="{FF2B5EF4-FFF2-40B4-BE49-F238E27FC236}">
                <a16:creationId xmlns:a16="http://schemas.microsoft.com/office/drawing/2014/main" id="{F49D33FB-0DA1-473F-A4B4-B94989286EC3}"/>
              </a:ext>
            </a:extLst>
          </p:cNvPr>
          <p:cNvPicPr>
            <a:picLocks noChangeAspect="1"/>
          </p:cNvPicPr>
          <p:nvPr/>
        </p:nvPicPr>
        <p:blipFill>
          <a:blip r:embed="rId8"/>
          <a:stretch>
            <a:fillRect/>
          </a:stretch>
        </p:blipFill>
        <p:spPr>
          <a:xfrm>
            <a:off x="879144" y="3762064"/>
            <a:ext cx="1498333" cy="1573519"/>
          </a:xfrm>
          <a:prstGeom prst="rect">
            <a:avLst/>
          </a:prstGeom>
        </p:spPr>
      </p:pic>
      <p:sp>
        <p:nvSpPr>
          <p:cNvPr id="20" name="CuadroTexto 19">
            <a:extLst>
              <a:ext uri="{FF2B5EF4-FFF2-40B4-BE49-F238E27FC236}">
                <a16:creationId xmlns:a16="http://schemas.microsoft.com/office/drawing/2014/main" id="{DAD78E56-0E67-439D-BCF0-548AA593D05A}"/>
              </a:ext>
            </a:extLst>
          </p:cNvPr>
          <p:cNvSpPr txBox="1"/>
          <p:nvPr/>
        </p:nvSpPr>
        <p:spPr>
          <a:xfrm>
            <a:off x="336125" y="6418229"/>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Kuhlman</a:t>
            </a:r>
            <a:r>
              <a:rPr lang="es-ES" sz="2000" b="0" i="0" u="none" strike="noStrike" baseline="0" dirty="0">
                <a:solidFill>
                  <a:srgbClr val="347F70"/>
                </a:solidFill>
                <a:latin typeface="LiberationSerif-Regular"/>
              </a:rPr>
              <a:t> et al., 2018)</a:t>
            </a:r>
            <a:endParaRPr lang="es-ES" sz="2000" dirty="0"/>
          </a:p>
        </p:txBody>
      </p:sp>
    </p:spTree>
    <p:extLst>
      <p:ext uri="{BB962C8B-B14F-4D97-AF65-F5344CB8AC3E}">
        <p14:creationId xmlns:p14="http://schemas.microsoft.com/office/powerpoint/2010/main" val="5926504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706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12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27" name="Imagen 26">
            <a:extLst>
              <a:ext uri="{FF2B5EF4-FFF2-40B4-BE49-F238E27FC236}">
                <a16:creationId xmlns:a16="http://schemas.microsoft.com/office/drawing/2014/main" id="{C72AFCDE-C9FB-4365-BF71-FA52D38649EE}"/>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30" name="Rectángulo 29">
            <a:extLst>
              <a:ext uri="{FF2B5EF4-FFF2-40B4-BE49-F238E27FC236}">
                <a16:creationId xmlns:a16="http://schemas.microsoft.com/office/drawing/2014/main" id="{A9DE329D-4786-4248-B451-AD016E2248D1}"/>
              </a:ext>
            </a:extLst>
          </p:cNvPr>
          <p:cNvSpPr/>
          <p:nvPr/>
        </p:nvSpPr>
        <p:spPr>
          <a:xfrm>
            <a:off x="2621576" y="2217962"/>
            <a:ext cx="351435" cy="154875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CuadroTexto 31">
            <a:extLst>
              <a:ext uri="{FF2B5EF4-FFF2-40B4-BE49-F238E27FC236}">
                <a16:creationId xmlns:a16="http://schemas.microsoft.com/office/drawing/2014/main" id="{9FC99856-2750-43DA-A125-032A120A1DE8}"/>
              </a:ext>
            </a:extLst>
          </p:cNvPr>
          <p:cNvSpPr txBox="1"/>
          <p:nvPr/>
        </p:nvSpPr>
        <p:spPr>
          <a:xfrm>
            <a:off x="3030426" y="2398737"/>
            <a:ext cx="2699778" cy="1077218"/>
          </a:xfrm>
          <a:prstGeom prst="rect">
            <a:avLst/>
          </a:prstGeom>
          <a:noFill/>
        </p:spPr>
        <p:txBody>
          <a:bodyPr wrap="square" rtlCol="0">
            <a:spAutoFit/>
          </a:bodyPr>
          <a:lstStyle/>
          <a:p>
            <a:r>
              <a:rPr lang="es-ES" sz="2400" dirty="0"/>
              <a:t>80%</a:t>
            </a:r>
            <a:r>
              <a:rPr lang="es-ES" sz="2000" dirty="0"/>
              <a:t> of </a:t>
            </a:r>
            <a:r>
              <a:rPr lang="es-ES" sz="2000" dirty="0" err="1"/>
              <a:t>the</a:t>
            </a:r>
            <a:r>
              <a:rPr lang="es-ES" sz="2000" dirty="0"/>
              <a:t> </a:t>
            </a:r>
            <a:r>
              <a:rPr lang="es-ES" sz="2000" dirty="0" err="1"/>
              <a:t>transcriptome</a:t>
            </a:r>
            <a:r>
              <a:rPr lang="es-ES" sz="2000" dirty="0"/>
              <a:t> </a:t>
            </a:r>
            <a:r>
              <a:rPr lang="es-ES" sz="2000" dirty="0" err="1"/>
              <a:t>is</a:t>
            </a:r>
            <a:r>
              <a:rPr lang="es-ES" sz="2000" dirty="0"/>
              <a:t> </a:t>
            </a:r>
            <a:r>
              <a:rPr lang="es-ES" sz="2000" dirty="0" err="1"/>
              <a:t>rhythmic</a:t>
            </a:r>
            <a:endParaRPr lang="es-ES" sz="2000" dirty="0"/>
          </a:p>
        </p:txBody>
      </p:sp>
      <p:sp>
        <p:nvSpPr>
          <p:cNvPr id="34" name="CuadroTexto 33">
            <a:extLst>
              <a:ext uri="{FF2B5EF4-FFF2-40B4-BE49-F238E27FC236}">
                <a16:creationId xmlns:a16="http://schemas.microsoft.com/office/drawing/2014/main" id="{1D5F65BC-108C-46BA-AA85-E021C664A25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3" name="CuadroTexto 42">
            <a:extLst>
              <a:ext uri="{FF2B5EF4-FFF2-40B4-BE49-F238E27FC236}">
                <a16:creationId xmlns:a16="http://schemas.microsoft.com/office/drawing/2014/main" id="{970275F4-62D4-413B-89DD-7604998D9F2C}"/>
              </a:ext>
            </a:extLst>
          </p:cNvPr>
          <p:cNvSpPr txBox="1"/>
          <p:nvPr/>
        </p:nvSpPr>
        <p:spPr>
          <a:xfrm>
            <a:off x="2528837" y="1241871"/>
            <a:ext cx="872776" cy="523220"/>
          </a:xfrm>
          <a:prstGeom prst="rect">
            <a:avLst/>
          </a:prstGeom>
          <a:noFill/>
        </p:spPr>
        <p:txBody>
          <a:bodyPr wrap="square" rtlCol="0">
            <a:spAutoFit/>
          </a:bodyPr>
          <a:lstStyle/>
          <a:p>
            <a:r>
              <a:rPr lang="es-ES" sz="2800" b="1" dirty="0">
                <a:solidFill>
                  <a:srgbClr val="0000CC"/>
                </a:solidFill>
              </a:rPr>
              <a:t>LD</a:t>
            </a:r>
          </a:p>
        </p:txBody>
      </p:sp>
      <p:pic>
        <p:nvPicPr>
          <p:cNvPr id="12" name="Imagen 11">
            <a:extLst>
              <a:ext uri="{FF2B5EF4-FFF2-40B4-BE49-F238E27FC236}">
                <a16:creationId xmlns:a16="http://schemas.microsoft.com/office/drawing/2014/main" id="{DB939510-D9E1-40BE-99FE-C2CDB3ECBE07}"/>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13" name="Rectángulo 12">
            <a:extLst>
              <a:ext uri="{FF2B5EF4-FFF2-40B4-BE49-F238E27FC236}">
                <a16:creationId xmlns:a16="http://schemas.microsoft.com/office/drawing/2014/main" id="{9013B6F0-0100-40D5-9421-741937094C44}"/>
              </a:ext>
            </a:extLst>
          </p:cNvPr>
          <p:cNvSpPr/>
          <p:nvPr/>
        </p:nvSpPr>
        <p:spPr>
          <a:xfrm>
            <a:off x="2658451" y="4751246"/>
            <a:ext cx="351435" cy="1500569"/>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F1B1CDA9-ABE5-408E-B3B5-6A6B3153F7F0}"/>
              </a:ext>
            </a:extLst>
          </p:cNvPr>
          <p:cNvSpPr txBox="1"/>
          <p:nvPr/>
        </p:nvSpPr>
        <p:spPr>
          <a:xfrm>
            <a:off x="3011665" y="4932271"/>
            <a:ext cx="2028426" cy="1077218"/>
          </a:xfrm>
          <a:prstGeom prst="rect">
            <a:avLst/>
          </a:prstGeom>
          <a:noFill/>
        </p:spPr>
        <p:txBody>
          <a:bodyPr wrap="square" rtlCol="0">
            <a:spAutoFit/>
          </a:bodyPr>
          <a:lstStyle/>
          <a:p>
            <a:r>
              <a:rPr lang="es-ES" sz="2400" dirty="0"/>
              <a:t>80%</a:t>
            </a:r>
            <a:r>
              <a:rPr lang="es-ES" sz="2000" dirty="0"/>
              <a:t> of </a:t>
            </a:r>
            <a:r>
              <a:rPr lang="es-ES" sz="2000" dirty="0" err="1"/>
              <a:t>the</a:t>
            </a:r>
            <a:r>
              <a:rPr lang="es-ES" sz="2000" dirty="0"/>
              <a:t>  </a:t>
            </a:r>
            <a:r>
              <a:rPr lang="es-ES" sz="2000" dirty="0" err="1"/>
              <a:t>transcriptome</a:t>
            </a:r>
            <a:r>
              <a:rPr lang="es-ES" sz="2000" dirty="0"/>
              <a:t> </a:t>
            </a:r>
            <a:r>
              <a:rPr lang="es-ES" sz="2000" dirty="0" err="1"/>
              <a:t>is</a:t>
            </a:r>
            <a:r>
              <a:rPr lang="es-ES" sz="2000" dirty="0"/>
              <a:t> </a:t>
            </a:r>
            <a:r>
              <a:rPr lang="es-ES" sz="2000" dirty="0" err="1"/>
              <a:t>rhythmic</a:t>
            </a:r>
            <a:endParaRPr lang="es-ES" sz="2000" dirty="0"/>
          </a:p>
        </p:txBody>
      </p:sp>
      <p:sp>
        <p:nvSpPr>
          <p:cNvPr id="15" name="CuadroTexto 14">
            <a:extLst>
              <a:ext uri="{FF2B5EF4-FFF2-40B4-BE49-F238E27FC236}">
                <a16:creationId xmlns:a16="http://schemas.microsoft.com/office/drawing/2014/main" id="{2CD53222-E85E-4027-BBEF-076DD7B670F3}"/>
              </a:ext>
            </a:extLst>
          </p:cNvPr>
          <p:cNvSpPr txBox="1"/>
          <p:nvPr/>
        </p:nvSpPr>
        <p:spPr>
          <a:xfrm rot="16200000">
            <a:off x="607357" y="4566579"/>
            <a:ext cx="2960259" cy="369332"/>
          </a:xfrm>
          <a:prstGeom prst="rect">
            <a:avLst/>
          </a:prstGeom>
          <a:noFill/>
        </p:spPr>
        <p:txBody>
          <a:bodyPr wrap="square" rtlCol="0">
            <a:spAutoFit/>
          </a:bodyPr>
          <a:lstStyle/>
          <a:p>
            <a:r>
              <a:rPr lang="es-ES" b="1" dirty="0"/>
              <a:t>Number of genes</a:t>
            </a:r>
          </a:p>
        </p:txBody>
      </p:sp>
      <p:sp>
        <p:nvSpPr>
          <p:cNvPr id="16" name="CuadroTexto 15">
            <a:extLst>
              <a:ext uri="{FF2B5EF4-FFF2-40B4-BE49-F238E27FC236}">
                <a16:creationId xmlns:a16="http://schemas.microsoft.com/office/drawing/2014/main" id="{02FF75CC-91F4-4F10-9570-3F5BA0C72425}"/>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spTree>
    <p:extLst>
      <p:ext uri="{BB962C8B-B14F-4D97-AF65-F5344CB8AC3E}">
        <p14:creationId xmlns:p14="http://schemas.microsoft.com/office/powerpoint/2010/main" val="23027094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706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12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27" name="Imagen 26">
            <a:extLst>
              <a:ext uri="{FF2B5EF4-FFF2-40B4-BE49-F238E27FC236}">
                <a16:creationId xmlns:a16="http://schemas.microsoft.com/office/drawing/2014/main" id="{C72AFCDE-C9FB-4365-BF71-FA52D38649EE}"/>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30" name="Rectángulo 29">
            <a:extLst>
              <a:ext uri="{FF2B5EF4-FFF2-40B4-BE49-F238E27FC236}">
                <a16:creationId xmlns:a16="http://schemas.microsoft.com/office/drawing/2014/main" id="{A9DE329D-4786-4248-B451-AD016E2248D1}"/>
              </a:ext>
            </a:extLst>
          </p:cNvPr>
          <p:cNvSpPr/>
          <p:nvPr/>
        </p:nvSpPr>
        <p:spPr>
          <a:xfrm>
            <a:off x="2621576" y="2217962"/>
            <a:ext cx="351435" cy="154875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CuadroTexto 31">
            <a:extLst>
              <a:ext uri="{FF2B5EF4-FFF2-40B4-BE49-F238E27FC236}">
                <a16:creationId xmlns:a16="http://schemas.microsoft.com/office/drawing/2014/main" id="{9FC99856-2750-43DA-A125-032A120A1DE8}"/>
              </a:ext>
            </a:extLst>
          </p:cNvPr>
          <p:cNvSpPr txBox="1"/>
          <p:nvPr/>
        </p:nvSpPr>
        <p:spPr>
          <a:xfrm>
            <a:off x="3030426" y="2398737"/>
            <a:ext cx="2699778" cy="1077218"/>
          </a:xfrm>
          <a:prstGeom prst="rect">
            <a:avLst/>
          </a:prstGeom>
          <a:noFill/>
        </p:spPr>
        <p:txBody>
          <a:bodyPr wrap="square" rtlCol="0">
            <a:spAutoFit/>
          </a:bodyPr>
          <a:lstStyle/>
          <a:p>
            <a:r>
              <a:rPr lang="es-ES" sz="2400" dirty="0"/>
              <a:t>80%</a:t>
            </a:r>
            <a:r>
              <a:rPr lang="es-ES" sz="2000" dirty="0"/>
              <a:t> of </a:t>
            </a:r>
            <a:r>
              <a:rPr lang="es-ES" sz="2000" dirty="0" err="1"/>
              <a:t>the</a:t>
            </a:r>
            <a:r>
              <a:rPr lang="es-ES" sz="2000" dirty="0"/>
              <a:t> </a:t>
            </a:r>
            <a:r>
              <a:rPr lang="es-ES" sz="2000" dirty="0" err="1"/>
              <a:t>transcriptome</a:t>
            </a:r>
            <a:r>
              <a:rPr lang="es-ES" sz="2000" dirty="0"/>
              <a:t> </a:t>
            </a:r>
            <a:r>
              <a:rPr lang="es-ES" sz="2000" dirty="0" err="1"/>
              <a:t>is</a:t>
            </a:r>
            <a:r>
              <a:rPr lang="es-ES" sz="2000" dirty="0"/>
              <a:t> </a:t>
            </a:r>
            <a:r>
              <a:rPr lang="es-ES" sz="2000" dirty="0" err="1"/>
              <a:t>rhythmic</a:t>
            </a:r>
            <a:endParaRPr lang="es-ES" sz="2000" dirty="0"/>
          </a:p>
        </p:txBody>
      </p:sp>
      <p:sp>
        <p:nvSpPr>
          <p:cNvPr id="34" name="CuadroTexto 33">
            <a:extLst>
              <a:ext uri="{FF2B5EF4-FFF2-40B4-BE49-F238E27FC236}">
                <a16:creationId xmlns:a16="http://schemas.microsoft.com/office/drawing/2014/main" id="{1D5F65BC-108C-46BA-AA85-E021C664A25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3" name="CuadroTexto 42">
            <a:extLst>
              <a:ext uri="{FF2B5EF4-FFF2-40B4-BE49-F238E27FC236}">
                <a16:creationId xmlns:a16="http://schemas.microsoft.com/office/drawing/2014/main" id="{970275F4-62D4-413B-89DD-7604998D9F2C}"/>
              </a:ext>
            </a:extLst>
          </p:cNvPr>
          <p:cNvSpPr txBox="1"/>
          <p:nvPr/>
        </p:nvSpPr>
        <p:spPr>
          <a:xfrm>
            <a:off x="2528837" y="1241871"/>
            <a:ext cx="872776" cy="523220"/>
          </a:xfrm>
          <a:prstGeom prst="rect">
            <a:avLst/>
          </a:prstGeom>
          <a:noFill/>
        </p:spPr>
        <p:txBody>
          <a:bodyPr wrap="square" rtlCol="0">
            <a:spAutoFit/>
          </a:bodyPr>
          <a:lstStyle/>
          <a:p>
            <a:r>
              <a:rPr lang="es-ES" sz="2800" b="1" dirty="0">
                <a:solidFill>
                  <a:srgbClr val="0000CC"/>
                </a:solidFill>
              </a:rPr>
              <a:t>LD</a:t>
            </a:r>
          </a:p>
        </p:txBody>
      </p:sp>
      <p:sp>
        <p:nvSpPr>
          <p:cNvPr id="2" name="Elipse 1">
            <a:extLst>
              <a:ext uri="{FF2B5EF4-FFF2-40B4-BE49-F238E27FC236}">
                <a16:creationId xmlns:a16="http://schemas.microsoft.com/office/drawing/2014/main" id="{BE7A792C-D45F-4050-8B10-3ECA6AE8AE62}"/>
              </a:ext>
            </a:extLst>
          </p:cNvPr>
          <p:cNvSpPr/>
          <p:nvPr/>
        </p:nvSpPr>
        <p:spPr>
          <a:xfrm>
            <a:off x="6461798" y="1943100"/>
            <a:ext cx="3827381" cy="3981450"/>
          </a:xfrm>
          <a:prstGeom prst="ellipse">
            <a:avLst/>
          </a:prstGeom>
          <a:solidFill>
            <a:srgbClr val="0000FF">
              <a:alpha val="69804"/>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a:t>6201</a:t>
            </a:r>
          </a:p>
        </p:txBody>
      </p:sp>
      <p:sp>
        <p:nvSpPr>
          <p:cNvPr id="23" name="CuadroTexto 22">
            <a:extLst>
              <a:ext uri="{FF2B5EF4-FFF2-40B4-BE49-F238E27FC236}">
                <a16:creationId xmlns:a16="http://schemas.microsoft.com/office/drawing/2014/main" id="{31BA16E4-8B67-4477-8F8B-1AAE2110BBC7}"/>
              </a:ext>
            </a:extLst>
          </p:cNvPr>
          <p:cNvSpPr txBox="1"/>
          <p:nvPr/>
        </p:nvSpPr>
        <p:spPr>
          <a:xfrm>
            <a:off x="4960767" y="1522531"/>
            <a:ext cx="2344519" cy="1200329"/>
          </a:xfrm>
          <a:prstGeom prst="rect">
            <a:avLst/>
          </a:prstGeom>
          <a:noFill/>
        </p:spPr>
        <p:txBody>
          <a:bodyPr wrap="square" rtlCol="0">
            <a:spAutoFit/>
          </a:bodyPr>
          <a:lstStyle/>
          <a:p>
            <a:pPr algn="ctr"/>
            <a:r>
              <a:rPr lang="es-ES" sz="2400" b="1" dirty="0" err="1"/>
              <a:t>Rhythmic</a:t>
            </a:r>
            <a:r>
              <a:rPr lang="es-ES" sz="2400" b="1" dirty="0"/>
              <a:t> </a:t>
            </a:r>
            <a:r>
              <a:rPr lang="es-ES" sz="2400" b="1" dirty="0" err="1"/>
              <a:t>transcripts</a:t>
            </a:r>
            <a:r>
              <a:rPr lang="es-ES" sz="2400" b="1" dirty="0"/>
              <a:t> in</a:t>
            </a:r>
          </a:p>
          <a:p>
            <a:pPr algn="ctr"/>
            <a:r>
              <a:rPr lang="es-ES" sz="2400" b="1" dirty="0"/>
              <a:t>LD</a:t>
            </a:r>
          </a:p>
        </p:txBody>
      </p:sp>
      <p:pic>
        <p:nvPicPr>
          <p:cNvPr id="12" name="Imagen 11">
            <a:extLst>
              <a:ext uri="{FF2B5EF4-FFF2-40B4-BE49-F238E27FC236}">
                <a16:creationId xmlns:a16="http://schemas.microsoft.com/office/drawing/2014/main" id="{DB939510-D9E1-40BE-99FE-C2CDB3ECBE07}"/>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13" name="Rectángulo 12">
            <a:extLst>
              <a:ext uri="{FF2B5EF4-FFF2-40B4-BE49-F238E27FC236}">
                <a16:creationId xmlns:a16="http://schemas.microsoft.com/office/drawing/2014/main" id="{9013B6F0-0100-40D5-9421-741937094C44}"/>
              </a:ext>
            </a:extLst>
          </p:cNvPr>
          <p:cNvSpPr/>
          <p:nvPr/>
        </p:nvSpPr>
        <p:spPr>
          <a:xfrm>
            <a:off x="2658451" y="4751246"/>
            <a:ext cx="351435" cy="1500569"/>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F1B1CDA9-ABE5-408E-B3B5-6A6B3153F7F0}"/>
              </a:ext>
            </a:extLst>
          </p:cNvPr>
          <p:cNvSpPr txBox="1"/>
          <p:nvPr/>
        </p:nvSpPr>
        <p:spPr>
          <a:xfrm>
            <a:off x="3011665" y="4932271"/>
            <a:ext cx="2028426" cy="1077218"/>
          </a:xfrm>
          <a:prstGeom prst="rect">
            <a:avLst/>
          </a:prstGeom>
          <a:noFill/>
        </p:spPr>
        <p:txBody>
          <a:bodyPr wrap="square" rtlCol="0">
            <a:spAutoFit/>
          </a:bodyPr>
          <a:lstStyle/>
          <a:p>
            <a:r>
              <a:rPr lang="es-ES" sz="2400" dirty="0"/>
              <a:t>80%</a:t>
            </a:r>
            <a:r>
              <a:rPr lang="es-ES" sz="2000" dirty="0"/>
              <a:t> of </a:t>
            </a:r>
            <a:r>
              <a:rPr lang="es-ES" sz="2000" dirty="0" err="1"/>
              <a:t>the</a:t>
            </a:r>
            <a:r>
              <a:rPr lang="es-ES" sz="2000" dirty="0"/>
              <a:t>  </a:t>
            </a:r>
            <a:r>
              <a:rPr lang="es-ES" sz="2000" dirty="0" err="1"/>
              <a:t>transcriptome</a:t>
            </a:r>
            <a:r>
              <a:rPr lang="es-ES" sz="2000" dirty="0"/>
              <a:t> </a:t>
            </a:r>
            <a:r>
              <a:rPr lang="es-ES" sz="2000" dirty="0" err="1"/>
              <a:t>is</a:t>
            </a:r>
            <a:r>
              <a:rPr lang="es-ES" sz="2000" dirty="0"/>
              <a:t> </a:t>
            </a:r>
            <a:r>
              <a:rPr lang="es-ES" sz="2000" dirty="0" err="1"/>
              <a:t>rhythmic</a:t>
            </a:r>
            <a:endParaRPr lang="es-ES" sz="2000" dirty="0"/>
          </a:p>
        </p:txBody>
      </p:sp>
      <p:sp>
        <p:nvSpPr>
          <p:cNvPr id="15" name="CuadroTexto 14">
            <a:extLst>
              <a:ext uri="{FF2B5EF4-FFF2-40B4-BE49-F238E27FC236}">
                <a16:creationId xmlns:a16="http://schemas.microsoft.com/office/drawing/2014/main" id="{2CD53222-E85E-4027-BBEF-076DD7B670F3}"/>
              </a:ext>
            </a:extLst>
          </p:cNvPr>
          <p:cNvSpPr txBox="1"/>
          <p:nvPr/>
        </p:nvSpPr>
        <p:spPr>
          <a:xfrm rot="16200000">
            <a:off x="607357" y="4566579"/>
            <a:ext cx="2960259" cy="369332"/>
          </a:xfrm>
          <a:prstGeom prst="rect">
            <a:avLst/>
          </a:prstGeom>
          <a:noFill/>
        </p:spPr>
        <p:txBody>
          <a:bodyPr wrap="square" rtlCol="0">
            <a:spAutoFit/>
          </a:bodyPr>
          <a:lstStyle/>
          <a:p>
            <a:r>
              <a:rPr lang="es-ES" b="1" dirty="0"/>
              <a:t>Number of genes</a:t>
            </a:r>
          </a:p>
        </p:txBody>
      </p:sp>
      <p:sp>
        <p:nvSpPr>
          <p:cNvPr id="16" name="CuadroTexto 15">
            <a:extLst>
              <a:ext uri="{FF2B5EF4-FFF2-40B4-BE49-F238E27FC236}">
                <a16:creationId xmlns:a16="http://schemas.microsoft.com/office/drawing/2014/main" id="{02FF75CC-91F4-4F10-9570-3F5BA0C72425}"/>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spTree>
    <p:extLst>
      <p:ext uri="{BB962C8B-B14F-4D97-AF65-F5344CB8AC3E}">
        <p14:creationId xmlns:p14="http://schemas.microsoft.com/office/powerpoint/2010/main" val="6321455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706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12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27" name="Imagen 26">
            <a:extLst>
              <a:ext uri="{FF2B5EF4-FFF2-40B4-BE49-F238E27FC236}">
                <a16:creationId xmlns:a16="http://schemas.microsoft.com/office/drawing/2014/main" id="{C72AFCDE-C9FB-4365-BF71-FA52D38649EE}"/>
              </a:ext>
            </a:extLst>
          </p:cNvPr>
          <p:cNvPicPr>
            <a:picLocks noChangeAspect="1"/>
          </p:cNvPicPr>
          <p:nvPr/>
        </p:nvPicPr>
        <p:blipFill rotWithShape="1">
          <a:blip r:embed="rId3"/>
          <a:srcRect r="63265" b="55081"/>
          <a:stretch/>
        </p:blipFill>
        <p:spPr>
          <a:xfrm>
            <a:off x="2206818" y="1576330"/>
            <a:ext cx="1026758" cy="2439420"/>
          </a:xfrm>
          <a:prstGeom prst="rect">
            <a:avLst/>
          </a:prstGeom>
        </p:spPr>
      </p:pic>
      <p:pic>
        <p:nvPicPr>
          <p:cNvPr id="29" name="Imagen 28">
            <a:extLst>
              <a:ext uri="{FF2B5EF4-FFF2-40B4-BE49-F238E27FC236}">
                <a16:creationId xmlns:a16="http://schemas.microsoft.com/office/drawing/2014/main" id="{31F3A6BA-E54B-4B98-B2CD-5A6E53B60BC5}"/>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30" name="Rectángulo 29">
            <a:extLst>
              <a:ext uri="{FF2B5EF4-FFF2-40B4-BE49-F238E27FC236}">
                <a16:creationId xmlns:a16="http://schemas.microsoft.com/office/drawing/2014/main" id="{A9DE329D-4786-4248-B451-AD016E2248D1}"/>
              </a:ext>
            </a:extLst>
          </p:cNvPr>
          <p:cNvSpPr/>
          <p:nvPr/>
        </p:nvSpPr>
        <p:spPr>
          <a:xfrm>
            <a:off x="2621576" y="2217962"/>
            <a:ext cx="351435" cy="154875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8C406916-A2B1-476C-84EC-33F85CC45336}"/>
              </a:ext>
            </a:extLst>
          </p:cNvPr>
          <p:cNvSpPr/>
          <p:nvPr/>
        </p:nvSpPr>
        <p:spPr>
          <a:xfrm>
            <a:off x="2658451" y="4751246"/>
            <a:ext cx="351435" cy="1500569"/>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CuadroTexto 31">
            <a:extLst>
              <a:ext uri="{FF2B5EF4-FFF2-40B4-BE49-F238E27FC236}">
                <a16:creationId xmlns:a16="http://schemas.microsoft.com/office/drawing/2014/main" id="{9FC99856-2750-43DA-A125-032A120A1DE8}"/>
              </a:ext>
            </a:extLst>
          </p:cNvPr>
          <p:cNvSpPr txBox="1"/>
          <p:nvPr/>
        </p:nvSpPr>
        <p:spPr>
          <a:xfrm>
            <a:off x="3030426" y="2398737"/>
            <a:ext cx="2699778" cy="1077218"/>
          </a:xfrm>
          <a:prstGeom prst="rect">
            <a:avLst/>
          </a:prstGeom>
          <a:noFill/>
        </p:spPr>
        <p:txBody>
          <a:bodyPr wrap="square" rtlCol="0">
            <a:spAutoFit/>
          </a:bodyPr>
          <a:lstStyle/>
          <a:p>
            <a:r>
              <a:rPr lang="es-ES" sz="2400" dirty="0"/>
              <a:t>80%</a:t>
            </a:r>
            <a:r>
              <a:rPr lang="es-ES" sz="2000" dirty="0"/>
              <a:t> of </a:t>
            </a:r>
            <a:r>
              <a:rPr lang="es-ES" sz="2000" dirty="0" err="1"/>
              <a:t>the</a:t>
            </a:r>
            <a:r>
              <a:rPr lang="es-ES" sz="2000" dirty="0"/>
              <a:t> </a:t>
            </a:r>
            <a:r>
              <a:rPr lang="es-ES" sz="2000" dirty="0" err="1"/>
              <a:t>transcriptome</a:t>
            </a:r>
            <a:r>
              <a:rPr lang="es-ES" sz="2000" dirty="0"/>
              <a:t> </a:t>
            </a:r>
            <a:r>
              <a:rPr lang="es-ES" sz="2000" dirty="0" err="1"/>
              <a:t>is</a:t>
            </a:r>
            <a:r>
              <a:rPr lang="es-ES" sz="2000" dirty="0"/>
              <a:t> </a:t>
            </a:r>
            <a:r>
              <a:rPr lang="es-ES" sz="2000" dirty="0" err="1"/>
              <a:t>rhythmic</a:t>
            </a:r>
            <a:endParaRPr lang="es-ES" sz="2000" dirty="0"/>
          </a:p>
        </p:txBody>
      </p:sp>
      <p:sp>
        <p:nvSpPr>
          <p:cNvPr id="33" name="CuadroTexto 32">
            <a:extLst>
              <a:ext uri="{FF2B5EF4-FFF2-40B4-BE49-F238E27FC236}">
                <a16:creationId xmlns:a16="http://schemas.microsoft.com/office/drawing/2014/main" id="{4F649E22-E65B-4DE8-943F-79520C357F45}"/>
              </a:ext>
            </a:extLst>
          </p:cNvPr>
          <p:cNvSpPr txBox="1"/>
          <p:nvPr/>
        </p:nvSpPr>
        <p:spPr>
          <a:xfrm>
            <a:off x="3011665" y="4932271"/>
            <a:ext cx="2028426" cy="1077218"/>
          </a:xfrm>
          <a:prstGeom prst="rect">
            <a:avLst/>
          </a:prstGeom>
          <a:noFill/>
        </p:spPr>
        <p:txBody>
          <a:bodyPr wrap="square" rtlCol="0">
            <a:spAutoFit/>
          </a:bodyPr>
          <a:lstStyle/>
          <a:p>
            <a:r>
              <a:rPr lang="es-ES" sz="2400" dirty="0"/>
              <a:t>80%</a:t>
            </a:r>
            <a:r>
              <a:rPr lang="es-ES" sz="2000" dirty="0"/>
              <a:t> of </a:t>
            </a:r>
            <a:r>
              <a:rPr lang="es-ES" sz="2000" dirty="0" err="1"/>
              <a:t>the</a:t>
            </a:r>
            <a:r>
              <a:rPr lang="es-ES" sz="2000" dirty="0"/>
              <a:t>  </a:t>
            </a:r>
            <a:r>
              <a:rPr lang="es-ES" sz="2000" dirty="0" err="1"/>
              <a:t>transcriptome</a:t>
            </a:r>
            <a:r>
              <a:rPr lang="es-ES" sz="2000" dirty="0"/>
              <a:t> </a:t>
            </a:r>
            <a:r>
              <a:rPr lang="es-ES" sz="2000" dirty="0" err="1"/>
              <a:t>is</a:t>
            </a:r>
            <a:r>
              <a:rPr lang="es-ES" sz="2000" dirty="0"/>
              <a:t> </a:t>
            </a:r>
            <a:r>
              <a:rPr lang="es-ES" sz="2000" dirty="0" err="1"/>
              <a:t>rhythmic</a:t>
            </a:r>
            <a:endParaRPr lang="es-ES" sz="2000" dirty="0"/>
          </a:p>
        </p:txBody>
      </p:sp>
      <p:sp>
        <p:nvSpPr>
          <p:cNvPr id="34" name="CuadroTexto 33">
            <a:extLst>
              <a:ext uri="{FF2B5EF4-FFF2-40B4-BE49-F238E27FC236}">
                <a16:creationId xmlns:a16="http://schemas.microsoft.com/office/drawing/2014/main" id="{1D5F65BC-108C-46BA-AA85-E021C664A25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35" name="CuadroTexto 34">
            <a:extLst>
              <a:ext uri="{FF2B5EF4-FFF2-40B4-BE49-F238E27FC236}">
                <a16:creationId xmlns:a16="http://schemas.microsoft.com/office/drawing/2014/main" id="{B9DBB705-8AF9-4D1B-A791-7E951662513B}"/>
              </a:ext>
            </a:extLst>
          </p:cNvPr>
          <p:cNvSpPr txBox="1"/>
          <p:nvPr/>
        </p:nvSpPr>
        <p:spPr>
          <a:xfrm rot="16200000">
            <a:off x="607357" y="4566579"/>
            <a:ext cx="2960259" cy="369332"/>
          </a:xfrm>
          <a:prstGeom prst="rect">
            <a:avLst/>
          </a:prstGeom>
          <a:noFill/>
        </p:spPr>
        <p:txBody>
          <a:bodyPr wrap="square" rtlCol="0">
            <a:spAutoFit/>
          </a:bodyPr>
          <a:lstStyle/>
          <a:p>
            <a:r>
              <a:rPr lang="es-ES" b="1" dirty="0"/>
              <a:t>Number of genes</a:t>
            </a:r>
          </a:p>
        </p:txBody>
      </p:sp>
      <p:sp>
        <p:nvSpPr>
          <p:cNvPr id="43" name="CuadroTexto 42">
            <a:extLst>
              <a:ext uri="{FF2B5EF4-FFF2-40B4-BE49-F238E27FC236}">
                <a16:creationId xmlns:a16="http://schemas.microsoft.com/office/drawing/2014/main" id="{970275F4-62D4-413B-89DD-7604998D9F2C}"/>
              </a:ext>
            </a:extLst>
          </p:cNvPr>
          <p:cNvSpPr txBox="1"/>
          <p:nvPr/>
        </p:nvSpPr>
        <p:spPr>
          <a:xfrm>
            <a:off x="2528837" y="1241871"/>
            <a:ext cx="872776" cy="523220"/>
          </a:xfrm>
          <a:prstGeom prst="rect">
            <a:avLst/>
          </a:prstGeom>
          <a:noFill/>
        </p:spPr>
        <p:txBody>
          <a:bodyPr wrap="square" rtlCol="0">
            <a:spAutoFit/>
          </a:bodyPr>
          <a:lstStyle/>
          <a:p>
            <a:r>
              <a:rPr lang="es-ES" sz="2800" b="1" dirty="0">
                <a:solidFill>
                  <a:srgbClr val="0000CC"/>
                </a:solidFill>
              </a:rPr>
              <a:t>LD</a:t>
            </a:r>
          </a:p>
        </p:txBody>
      </p:sp>
      <p:sp>
        <p:nvSpPr>
          <p:cNvPr id="44" name="CuadroTexto 43">
            <a:extLst>
              <a:ext uri="{FF2B5EF4-FFF2-40B4-BE49-F238E27FC236}">
                <a16:creationId xmlns:a16="http://schemas.microsoft.com/office/drawing/2014/main" id="{C57AD243-AB8B-4DFC-8D8C-A6947619836C}"/>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sp>
        <p:nvSpPr>
          <p:cNvPr id="2" name="Elipse 1">
            <a:extLst>
              <a:ext uri="{FF2B5EF4-FFF2-40B4-BE49-F238E27FC236}">
                <a16:creationId xmlns:a16="http://schemas.microsoft.com/office/drawing/2014/main" id="{BE7A792C-D45F-4050-8B10-3ECA6AE8AE62}"/>
              </a:ext>
            </a:extLst>
          </p:cNvPr>
          <p:cNvSpPr/>
          <p:nvPr/>
        </p:nvSpPr>
        <p:spPr>
          <a:xfrm>
            <a:off x="6461798" y="1943100"/>
            <a:ext cx="3827381" cy="3981450"/>
          </a:xfrm>
          <a:prstGeom prst="ellipse">
            <a:avLst/>
          </a:prstGeom>
          <a:solidFill>
            <a:srgbClr val="0000FF">
              <a:alpha val="69804"/>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C19C9DE0-F980-434A-A804-F9ECE7044AC6}"/>
              </a:ext>
            </a:extLst>
          </p:cNvPr>
          <p:cNvSpPr/>
          <p:nvPr/>
        </p:nvSpPr>
        <p:spPr>
          <a:xfrm>
            <a:off x="6918998" y="1943100"/>
            <a:ext cx="3827381" cy="3981450"/>
          </a:xfrm>
          <a:prstGeom prst="ellipse">
            <a:avLst/>
          </a:prstGeom>
          <a:solidFill>
            <a:srgbClr val="FA0000">
              <a:alpha val="54902"/>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C443AE80-2E86-4B1D-BAFA-6BB3D5E3F951}"/>
              </a:ext>
            </a:extLst>
          </p:cNvPr>
          <p:cNvSpPr txBox="1"/>
          <p:nvPr/>
        </p:nvSpPr>
        <p:spPr>
          <a:xfrm>
            <a:off x="4960767" y="1522531"/>
            <a:ext cx="2344519" cy="1200329"/>
          </a:xfrm>
          <a:prstGeom prst="rect">
            <a:avLst/>
          </a:prstGeom>
          <a:noFill/>
        </p:spPr>
        <p:txBody>
          <a:bodyPr wrap="square" rtlCol="0">
            <a:spAutoFit/>
          </a:bodyPr>
          <a:lstStyle/>
          <a:p>
            <a:pPr algn="ctr"/>
            <a:r>
              <a:rPr lang="es-ES" sz="2400" b="1" dirty="0" err="1"/>
              <a:t>Rhythmic</a:t>
            </a:r>
            <a:r>
              <a:rPr lang="es-ES" sz="2400" b="1" dirty="0"/>
              <a:t> </a:t>
            </a:r>
            <a:r>
              <a:rPr lang="es-ES" sz="2400" b="1" dirty="0" err="1"/>
              <a:t>transcripts</a:t>
            </a:r>
            <a:r>
              <a:rPr lang="es-ES" sz="2400" b="1" dirty="0"/>
              <a:t> in</a:t>
            </a:r>
          </a:p>
          <a:p>
            <a:pPr algn="ctr"/>
            <a:r>
              <a:rPr lang="es-ES" sz="2400" b="1" dirty="0"/>
              <a:t>LD</a:t>
            </a:r>
          </a:p>
        </p:txBody>
      </p:sp>
      <p:sp>
        <p:nvSpPr>
          <p:cNvPr id="3" name="CuadroTexto 2">
            <a:extLst>
              <a:ext uri="{FF2B5EF4-FFF2-40B4-BE49-F238E27FC236}">
                <a16:creationId xmlns:a16="http://schemas.microsoft.com/office/drawing/2014/main" id="{1A7CD50F-9160-418B-BB95-C36030631DDF}"/>
              </a:ext>
            </a:extLst>
          </p:cNvPr>
          <p:cNvSpPr txBox="1"/>
          <p:nvPr/>
        </p:nvSpPr>
        <p:spPr>
          <a:xfrm>
            <a:off x="8050804" y="3610659"/>
            <a:ext cx="2143125" cy="646331"/>
          </a:xfrm>
          <a:prstGeom prst="rect">
            <a:avLst/>
          </a:prstGeom>
          <a:noFill/>
        </p:spPr>
        <p:txBody>
          <a:bodyPr wrap="square" rtlCol="0">
            <a:spAutoFit/>
          </a:bodyPr>
          <a:lstStyle/>
          <a:p>
            <a:r>
              <a:rPr lang="es-ES" sz="3600" b="1" dirty="0">
                <a:solidFill>
                  <a:schemeClr val="bg1"/>
                </a:solidFill>
              </a:rPr>
              <a:t>5272</a:t>
            </a:r>
          </a:p>
        </p:txBody>
      </p:sp>
      <p:sp>
        <p:nvSpPr>
          <p:cNvPr id="19" name="CuadroTexto 18">
            <a:extLst>
              <a:ext uri="{FF2B5EF4-FFF2-40B4-BE49-F238E27FC236}">
                <a16:creationId xmlns:a16="http://schemas.microsoft.com/office/drawing/2014/main" id="{A1D31D14-CB75-4107-A6EB-A5E06911E5F5}"/>
              </a:ext>
            </a:extLst>
          </p:cNvPr>
          <p:cNvSpPr txBox="1"/>
          <p:nvPr/>
        </p:nvSpPr>
        <p:spPr>
          <a:xfrm rot="16200000">
            <a:off x="5614775" y="2965162"/>
            <a:ext cx="2143125" cy="584775"/>
          </a:xfrm>
          <a:prstGeom prst="rect">
            <a:avLst/>
          </a:prstGeom>
          <a:noFill/>
        </p:spPr>
        <p:txBody>
          <a:bodyPr wrap="square" rtlCol="0">
            <a:spAutoFit/>
          </a:bodyPr>
          <a:lstStyle/>
          <a:p>
            <a:r>
              <a:rPr lang="es-ES" sz="3200" b="1" dirty="0">
                <a:solidFill>
                  <a:schemeClr val="bg1"/>
                </a:solidFill>
              </a:rPr>
              <a:t>929</a:t>
            </a:r>
          </a:p>
        </p:txBody>
      </p:sp>
      <p:sp>
        <p:nvSpPr>
          <p:cNvPr id="21" name="CuadroTexto 20">
            <a:extLst>
              <a:ext uri="{FF2B5EF4-FFF2-40B4-BE49-F238E27FC236}">
                <a16:creationId xmlns:a16="http://schemas.microsoft.com/office/drawing/2014/main" id="{F5A8EC9C-18F5-478F-B3E1-4B8D681306F9}"/>
              </a:ext>
            </a:extLst>
          </p:cNvPr>
          <p:cNvSpPr txBox="1"/>
          <p:nvPr/>
        </p:nvSpPr>
        <p:spPr>
          <a:xfrm rot="5400000">
            <a:off x="9396707" y="4278522"/>
            <a:ext cx="2143125" cy="584775"/>
          </a:xfrm>
          <a:prstGeom prst="rect">
            <a:avLst/>
          </a:prstGeom>
          <a:noFill/>
        </p:spPr>
        <p:txBody>
          <a:bodyPr wrap="square" rtlCol="0">
            <a:spAutoFit/>
          </a:bodyPr>
          <a:lstStyle/>
          <a:p>
            <a:r>
              <a:rPr lang="es-ES" sz="3200" b="1" dirty="0">
                <a:solidFill>
                  <a:schemeClr val="bg1"/>
                </a:solidFill>
              </a:rPr>
              <a:t>832</a:t>
            </a:r>
          </a:p>
        </p:txBody>
      </p:sp>
      <p:sp>
        <p:nvSpPr>
          <p:cNvPr id="22" name="CuadroTexto 21">
            <a:extLst>
              <a:ext uri="{FF2B5EF4-FFF2-40B4-BE49-F238E27FC236}">
                <a16:creationId xmlns:a16="http://schemas.microsoft.com/office/drawing/2014/main" id="{7022AF06-06CE-4FA8-8E73-B9EAA92A83AA}"/>
              </a:ext>
            </a:extLst>
          </p:cNvPr>
          <p:cNvSpPr txBox="1"/>
          <p:nvPr/>
        </p:nvSpPr>
        <p:spPr>
          <a:xfrm>
            <a:off x="9663163" y="1513700"/>
            <a:ext cx="2344519" cy="1200329"/>
          </a:xfrm>
          <a:prstGeom prst="rect">
            <a:avLst/>
          </a:prstGeom>
          <a:noFill/>
        </p:spPr>
        <p:txBody>
          <a:bodyPr wrap="square" rtlCol="0">
            <a:spAutoFit/>
          </a:bodyPr>
          <a:lstStyle/>
          <a:p>
            <a:pPr algn="ctr"/>
            <a:r>
              <a:rPr lang="es-ES" sz="2400" b="1" dirty="0" err="1"/>
              <a:t>Rhythmic</a:t>
            </a:r>
            <a:r>
              <a:rPr lang="es-ES" sz="2400" b="1" dirty="0"/>
              <a:t> </a:t>
            </a:r>
            <a:r>
              <a:rPr lang="es-ES" sz="2400" b="1" dirty="0" err="1"/>
              <a:t>transcripts</a:t>
            </a:r>
            <a:r>
              <a:rPr lang="es-ES" sz="2400" b="1" dirty="0"/>
              <a:t> in</a:t>
            </a:r>
          </a:p>
          <a:p>
            <a:pPr algn="ctr"/>
            <a:r>
              <a:rPr lang="es-ES" sz="2400" b="1" dirty="0"/>
              <a:t>SD</a:t>
            </a:r>
          </a:p>
        </p:txBody>
      </p:sp>
    </p:spTree>
    <p:extLst>
      <p:ext uri="{BB962C8B-B14F-4D97-AF65-F5344CB8AC3E}">
        <p14:creationId xmlns:p14="http://schemas.microsoft.com/office/powerpoint/2010/main" val="213832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46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69"/>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4" name="Imagen 3">
            <a:extLst>
              <a:ext uri="{FF2B5EF4-FFF2-40B4-BE49-F238E27FC236}">
                <a16:creationId xmlns:a16="http://schemas.microsoft.com/office/drawing/2014/main" id="{59C5F3E6-2BC7-4DA4-8DD9-E717DF7075FA}"/>
              </a:ext>
            </a:extLst>
          </p:cNvPr>
          <p:cNvPicPr>
            <a:picLocks noChangeAspect="1"/>
          </p:cNvPicPr>
          <p:nvPr/>
        </p:nvPicPr>
        <p:blipFill rotWithShape="1">
          <a:blip r:embed="rId3"/>
          <a:srcRect l="2504" t="17598" r="50000" b="12482"/>
          <a:stretch/>
        </p:blipFill>
        <p:spPr>
          <a:xfrm>
            <a:off x="5640772" y="2373812"/>
            <a:ext cx="5386457" cy="4258715"/>
          </a:xfrm>
          <a:prstGeom prst="rect">
            <a:avLst/>
          </a:prstGeom>
        </p:spPr>
      </p:pic>
      <p:sp>
        <p:nvSpPr>
          <p:cNvPr id="7" name="CuadroTexto 6">
            <a:extLst>
              <a:ext uri="{FF2B5EF4-FFF2-40B4-BE49-F238E27FC236}">
                <a16:creationId xmlns:a16="http://schemas.microsoft.com/office/drawing/2014/main" id="{EE004D9C-7A82-42CA-9C4E-F9504892C3A8}"/>
              </a:ext>
            </a:extLst>
          </p:cNvPr>
          <p:cNvSpPr txBox="1"/>
          <p:nvPr/>
        </p:nvSpPr>
        <p:spPr>
          <a:xfrm>
            <a:off x="5028225" y="1934326"/>
            <a:ext cx="2344519" cy="830997"/>
          </a:xfrm>
          <a:prstGeom prst="rect">
            <a:avLst/>
          </a:prstGeom>
          <a:noFill/>
        </p:spPr>
        <p:txBody>
          <a:bodyPr wrap="square" rtlCol="0">
            <a:spAutoFit/>
          </a:bodyPr>
          <a:lstStyle/>
          <a:p>
            <a:pPr algn="ctr"/>
            <a:r>
              <a:rPr lang="es-ES" sz="2400" b="1" dirty="0" err="1"/>
              <a:t>Rhythmic</a:t>
            </a:r>
            <a:r>
              <a:rPr lang="es-ES" sz="2400" b="1" dirty="0"/>
              <a:t> </a:t>
            </a:r>
            <a:r>
              <a:rPr lang="es-ES" sz="2400" b="1" dirty="0" err="1"/>
              <a:t>transcripts</a:t>
            </a:r>
            <a:r>
              <a:rPr lang="es-ES" sz="2400" b="1" dirty="0"/>
              <a:t> in</a:t>
            </a:r>
          </a:p>
        </p:txBody>
      </p:sp>
      <p:sp>
        <p:nvSpPr>
          <p:cNvPr id="33" name="CuadroTexto 32">
            <a:extLst>
              <a:ext uri="{FF2B5EF4-FFF2-40B4-BE49-F238E27FC236}">
                <a16:creationId xmlns:a16="http://schemas.microsoft.com/office/drawing/2014/main" id="{D6C3516E-16BF-4730-9E7F-4EFD7E7CC04E}"/>
              </a:ext>
            </a:extLst>
          </p:cNvPr>
          <p:cNvSpPr txBox="1"/>
          <p:nvPr/>
        </p:nvSpPr>
        <p:spPr>
          <a:xfrm>
            <a:off x="9063285" y="1912553"/>
            <a:ext cx="2344519" cy="830997"/>
          </a:xfrm>
          <a:prstGeom prst="rect">
            <a:avLst/>
          </a:prstGeom>
          <a:noFill/>
        </p:spPr>
        <p:txBody>
          <a:bodyPr wrap="square" rtlCol="0">
            <a:spAutoFit/>
          </a:bodyPr>
          <a:lstStyle/>
          <a:p>
            <a:pPr algn="ctr"/>
            <a:r>
              <a:rPr lang="es-ES" sz="2400" b="1" dirty="0" err="1"/>
              <a:t>Rhythmic</a:t>
            </a:r>
            <a:r>
              <a:rPr lang="es-ES" sz="2400" b="1" dirty="0"/>
              <a:t> </a:t>
            </a:r>
            <a:r>
              <a:rPr lang="es-ES" sz="2400" b="1" dirty="0" err="1"/>
              <a:t>transcripts</a:t>
            </a:r>
            <a:r>
              <a:rPr lang="es-ES" sz="2400" b="1" dirty="0"/>
              <a:t> in</a:t>
            </a:r>
          </a:p>
        </p:txBody>
      </p:sp>
      <p:pic>
        <p:nvPicPr>
          <p:cNvPr id="20" name="Imagen 19">
            <a:extLst>
              <a:ext uri="{FF2B5EF4-FFF2-40B4-BE49-F238E27FC236}">
                <a16:creationId xmlns:a16="http://schemas.microsoft.com/office/drawing/2014/main" id="{8EF9D9EB-2807-4A95-A6D3-E27708AA4E5A}"/>
              </a:ext>
            </a:extLst>
          </p:cNvPr>
          <p:cNvPicPr>
            <a:picLocks noChangeAspect="1"/>
          </p:cNvPicPr>
          <p:nvPr/>
        </p:nvPicPr>
        <p:blipFill rotWithShape="1">
          <a:blip r:embed="rId4"/>
          <a:srcRect r="63265" b="55081"/>
          <a:stretch/>
        </p:blipFill>
        <p:spPr>
          <a:xfrm>
            <a:off x="1716956" y="1916510"/>
            <a:ext cx="1026758" cy="2439420"/>
          </a:xfrm>
          <a:prstGeom prst="rect">
            <a:avLst/>
          </a:prstGeom>
        </p:spPr>
      </p:pic>
      <p:pic>
        <p:nvPicPr>
          <p:cNvPr id="36" name="Imagen 35">
            <a:extLst>
              <a:ext uri="{FF2B5EF4-FFF2-40B4-BE49-F238E27FC236}">
                <a16:creationId xmlns:a16="http://schemas.microsoft.com/office/drawing/2014/main" id="{77B829BC-4004-4FBB-935B-20936C068F1F}"/>
              </a:ext>
            </a:extLst>
          </p:cNvPr>
          <p:cNvPicPr>
            <a:picLocks noChangeAspect="1"/>
          </p:cNvPicPr>
          <p:nvPr/>
        </p:nvPicPr>
        <p:blipFill rotWithShape="1">
          <a:blip r:embed="rId4"/>
          <a:srcRect t="55081" r="63265"/>
          <a:stretch/>
        </p:blipFill>
        <p:spPr>
          <a:xfrm>
            <a:off x="1749612" y="4456424"/>
            <a:ext cx="1026758" cy="2439420"/>
          </a:xfrm>
          <a:prstGeom prst="rect">
            <a:avLst/>
          </a:prstGeom>
        </p:spPr>
      </p:pic>
      <p:sp>
        <p:nvSpPr>
          <p:cNvPr id="23" name="Rectángulo 22">
            <a:extLst>
              <a:ext uri="{FF2B5EF4-FFF2-40B4-BE49-F238E27FC236}">
                <a16:creationId xmlns:a16="http://schemas.microsoft.com/office/drawing/2014/main" id="{D6C23870-2A9E-46FB-ACB3-1966FED7A1D4}"/>
              </a:ext>
            </a:extLst>
          </p:cNvPr>
          <p:cNvSpPr/>
          <p:nvPr/>
        </p:nvSpPr>
        <p:spPr>
          <a:xfrm>
            <a:off x="2131714" y="2558142"/>
            <a:ext cx="351435" cy="154875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B655F173-100B-45A2-ADE0-5CEBF0467839}"/>
              </a:ext>
            </a:extLst>
          </p:cNvPr>
          <p:cNvSpPr/>
          <p:nvPr/>
        </p:nvSpPr>
        <p:spPr>
          <a:xfrm>
            <a:off x="2168589" y="5091426"/>
            <a:ext cx="351435" cy="1500569"/>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1D2675CA-B5C8-4D52-93B4-A461DF6A7556}"/>
              </a:ext>
            </a:extLst>
          </p:cNvPr>
          <p:cNvSpPr txBox="1"/>
          <p:nvPr/>
        </p:nvSpPr>
        <p:spPr>
          <a:xfrm>
            <a:off x="2540564" y="2738917"/>
            <a:ext cx="2699778" cy="1077218"/>
          </a:xfrm>
          <a:prstGeom prst="rect">
            <a:avLst/>
          </a:prstGeom>
          <a:noFill/>
        </p:spPr>
        <p:txBody>
          <a:bodyPr wrap="square" rtlCol="0">
            <a:spAutoFit/>
          </a:bodyPr>
          <a:lstStyle/>
          <a:p>
            <a:r>
              <a:rPr lang="es-ES" sz="2400" dirty="0"/>
              <a:t>80%</a:t>
            </a:r>
            <a:r>
              <a:rPr lang="es-ES" sz="2000" dirty="0"/>
              <a:t> of </a:t>
            </a:r>
            <a:r>
              <a:rPr lang="es-ES" sz="2000" dirty="0" err="1"/>
              <a:t>the</a:t>
            </a:r>
            <a:r>
              <a:rPr lang="es-ES" sz="2000" dirty="0"/>
              <a:t> </a:t>
            </a:r>
            <a:r>
              <a:rPr lang="es-ES" sz="2000" dirty="0" err="1"/>
              <a:t>transcriptome</a:t>
            </a:r>
            <a:r>
              <a:rPr lang="es-ES" sz="2000" dirty="0"/>
              <a:t> </a:t>
            </a:r>
            <a:r>
              <a:rPr lang="es-ES" sz="2000" dirty="0" err="1"/>
              <a:t>is</a:t>
            </a:r>
            <a:r>
              <a:rPr lang="es-ES" sz="2000" dirty="0"/>
              <a:t> </a:t>
            </a:r>
            <a:r>
              <a:rPr lang="es-ES" sz="2000" dirty="0" err="1"/>
              <a:t>rhythmic</a:t>
            </a:r>
            <a:endParaRPr lang="es-ES" sz="2000" dirty="0"/>
          </a:p>
        </p:txBody>
      </p:sp>
      <p:sp>
        <p:nvSpPr>
          <p:cNvPr id="38" name="CuadroTexto 37">
            <a:extLst>
              <a:ext uri="{FF2B5EF4-FFF2-40B4-BE49-F238E27FC236}">
                <a16:creationId xmlns:a16="http://schemas.microsoft.com/office/drawing/2014/main" id="{69BFBDCF-DECC-4EB2-9707-6D065F3D6BDF}"/>
              </a:ext>
            </a:extLst>
          </p:cNvPr>
          <p:cNvSpPr txBox="1"/>
          <p:nvPr/>
        </p:nvSpPr>
        <p:spPr>
          <a:xfrm>
            <a:off x="2521803" y="5272451"/>
            <a:ext cx="2028426" cy="1077218"/>
          </a:xfrm>
          <a:prstGeom prst="rect">
            <a:avLst/>
          </a:prstGeom>
          <a:noFill/>
        </p:spPr>
        <p:txBody>
          <a:bodyPr wrap="square" rtlCol="0">
            <a:spAutoFit/>
          </a:bodyPr>
          <a:lstStyle/>
          <a:p>
            <a:r>
              <a:rPr lang="es-ES" sz="2400" dirty="0"/>
              <a:t>80%</a:t>
            </a:r>
            <a:r>
              <a:rPr lang="es-ES" sz="2000" dirty="0"/>
              <a:t> of </a:t>
            </a:r>
            <a:r>
              <a:rPr lang="es-ES" sz="2000" dirty="0" err="1"/>
              <a:t>the</a:t>
            </a:r>
            <a:r>
              <a:rPr lang="es-ES" sz="2000" dirty="0"/>
              <a:t>  </a:t>
            </a:r>
            <a:r>
              <a:rPr lang="es-ES" sz="2000" dirty="0" err="1"/>
              <a:t>transcriptome</a:t>
            </a:r>
            <a:r>
              <a:rPr lang="es-ES" sz="2000" dirty="0"/>
              <a:t> </a:t>
            </a:r>
            <a:r>
              <a:rPr lang="es-ES" sz="2000" dirty="0" err="1"/>
              <a:t>is</a:t>
            </a:r>
            <a:r>
              <a:rPr lang="es-ES" sz="2000" dirty="0"/>
              <a:t> </a:t>
            </a:r>
            <a:r>
              <a:rPr lang="es-ES" sz="2000" dirty="0" err="1"/>
              <a:t>rhythmic</a:t>
            </a:r>
            <a:endParaRPr lang="es-ES" sz="2000" dirty="0"/>
          </a:p>
        </p:txBody>
      </p:sp>
      <p:sp>
        <p:nvSpPr>
          <p:cNvPr id="39" name="CuadroTexto 38">
            <a:extLst>
              <a:ext uri="{FF2B5EF4-FFF2-40B4-BE49-F238E27FC236}">
                <a16:creationId xmlns:a16="http://schemas.microsoft.com/office/drawing/2014/main" id="{07AC1E5A-5EAE-4784-B90C-E397E6FC05CB}"/>
              </a:ext>
            </a:extLst>
          </p:cNvPr>
          <p:cNvSpPr txBox="1"/>
          <p:nvPr/>
        </p:nvSpPr>
        <p:spPr>
          <a:xfrm rot="16200000">
            <a:off x="116830" y="2455488"/>
            <a:ext cx="2960259" cy="369332"/>
          </a:xfrm>
          <a:prstGeom prst="rect">
            <a:avLst/>
          </a:prstGeom>
          <a:noFill/>
        </p:spPr>
        <p:txBody>
          <a:bodyPr wrap="square" rtlCol="0">
            <a:spAutoFit/>
          </a:bodyPr>
          <a:lstStyle/>
          <a:p>
            <a:r>
              <a:rPr lang="es-ES" b="1" dirty="0"/>
              <a:t>Number of genes</a:t>
            </a:r>
          </a:p>
        </p:txBody>
      </p:sp>
      <p:sp>
        <p:nvSpPr>
          <p:cNvPr id="40" name="CuadroTexto 39">
            <a:extLst>
              <a:ext uri="{FF2B5EF4-FFF2-40B4-BE49-F238E27FC236}">
                <a16:creationId xmlns:a16="http://schemas.microsoft.com/office/drawing/2014/main" id="{E121C915-87E5-42F0-9361-A30FE2A799D2}"/>
              </a:ext>
            </a:extLst>
          </p:cNvPr>
          <p:cNvSpPr txBox="1"/>
          <p:nvPr/>
        </p:nvSpPr>
        <p:spPr>
          <a:xfrm rot="16200000">
            <a:off x="117495" y="4906759"/>
            <a:ext cx="2960259" cy="369332"/>
          </a:xfrm>
          <a:prstGeom prst="rect">
            <a:avLst/>
          </a:prstGeom>
          <a:noFill/>
        </p:spPr>
        <p:txBody>
          <a:bodyPr wrap="square" rtlCol="0">
            <a:spAutoFit/>
          </a:bodyPr>
          <a:lstStyle/>
          <a:p>
            <a:r>
              <a:rPr lang="es-ES" b="1" dirty="0"/>
              <a:t>Number of genes</a:t>
            </a:r>
          </a:p>
        </p:txBody>
      </p:sp>
      <p:sp>
        <p:nvSpPr>
          <p:cNvPr id="41" name="CuadroTexto 40">
            <a:extLst>
              <a:ext uri="{FF2B5EF4-FFF2-40B4-BE49-F238E27FC236}">
                <a16:creationId xmlns:a16="http://schemas.microsoft.com/office/drawing/2014/main" id="{37D46EA3-0E0C-462E-9665-6AB8131ED697}"/>
              </a:ext>
            </a:extLst>
          </p:cNvPr>
          <p:cNvSpPr txBox="1"/>
          <p:nvPr/>
        </p:nvSpPr>
        <p:spPr>
          <a:xfrm>
            <a:off x="1907919" y="1574232"/>
            <a:ext cx="872776" cy="523220"/>
          </a:xfrm>
          <a:prstGeom prst="rect">
            <a:avLst/>
          </a:prstGeom>
          <a:noFill/>
        </p:spPr>
        <p:txBody>
          <a:bodyPr wrap="square" rtlCol="0">
            <a:spAutoFit/>
          </a:bodyPr>
          <a:lstStyle/>
          <a:p>
            <a:r>
              <a:rPr lang="es-ES" sz="2800" b="1" dirty="0">
                <a:solidFill>
                  <a:srgbClr val="0000CC"/>
                </a:solidFill>
              </a:rPr>
              <a:t>LD</a:t>
            </a:r>
          </a:p>
        </p:txBody>
      </p:sp>
      <p:sp>
        <p:nvSpPr>
          <p:cNvPr id="42" name="CuadroTexto 41">
            <a:extLst>
              <a:ext uri="{FF2B5EF4-FFF2-40B4-BE49-F238E27FC236}">
                <a16:creationId xmlns:a16="http://schemas.microsoft.com/office/drawing/2014/main" id="{3E298472-2662-4B39-92F4-F86AFF5C8F95}"/>
              </a:ext>
            </a:extLst>
          </p:cNvPr>
          <p:cNvSpPr txBox="1"/>
          <p:nvPr/>
        </p:nvSpPr>
        <p:spPr>
          <a:xfrm>
            <a:off x="2101389" y="4224332"/>
            <a:ext cx="762322" cy="461665"/>
          </a:xfrm>
          <a:prstGeom prst="rect">
            <a:avLst/>
          </a:prstGeom>
          <a:noFill/>
        </p:spPr>
        <p:txBody>
          <a:bodyPr wrap="square" rtlCol="0">
            <a:spAutoFit/>
          </a:bodyPr>
          <a:lstStyle/>
          <a:p>
            <a:r>
              <a:rPr lang="es-ES" sz="2400" b="1" dirty="0">
                <a:solidFill>
                  <a:srgbClr val="FF0000"/>
                </a:solidFill>
              </a:rPr>
              <a:t>SD</a:t>
            </a:r>
          </a:p>
        </p:txBody>
      </p:sp>
      <p:sp>
        <p:nvSpPr>
          <p:cNvPr id="18" name="Rectángulo 17">
            <a:extLst>
              <a:ext uri="{FF2B5EF4-FFF2-40B4-BE49-F238E27FC236}">
                <a16:creationId xmlns:a16="http://schemas.microsoft.com/office/drawing/2014/main" id="{9CDE14A6-68FB-421F-8672-9F7AEC3296BD}"/>
              </a:ext>
            </a:extLst>
          </p:cNvPr>
          <p:cNvSpPr/>
          <p:nvPr/>
        </p:nvSpPr>
        <p:spPr>
          <a:xfrm>
            <a:off x="0" y="1507"/>
            <a:ext cx="12192000" cy="6884751"/>
          </a:xfrm>
          <a:prstGeom prst="rect">
            <a:avLst/>
          </a:prstGeom>
          <a:blipFill dpi="0" rotWithShape="1">
            <a:blip r:embed="rId5">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15C88883-665B-4D30-9368-3E749C7C0103}"/>
              </a:ext>
            </a:extLst>
          </p:cNvPr>
          <p:cNvSpPr/>
          <p:nvPr/>
        </p:nvSpPr>
        <p:spPr>
          <a:xfrm>
            <a:off x="651465" y="2389271"/>
            <a:ext cx="11069516" cy="2106529"/>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CuadroTexto 20">
            <a:extLst>
              <a:ext uri="{FF2B5EF4-FFF2-40B4-BE49-F238E27FC236}">
                <a16:creationId xmlns:a16="http://schemas.microsoft.com/office/drawing/2014/main" id="{8051F3BC-707F-46E5-8B03-79F1BC56164D}"/>
              </a:ext>
            </a:extLst>
          </p:cNvPr>
          <p:cNvSpPr txBox="1"/>
          <p:nvPr/>
        </p:nvSpPr>
        <p:spPr>
          <a:xfrm>
            <a:off x="838200" y="2657545"/>
            <a:ext cx="10626136" cy="1569660"/>
          </a:xfrm>
          <a:prstGeom prst="rect">
            <a:avLst/>
          </a:prstGeom>
          <a:noFill/>
        </p:spPr>
        <p:txBody>
          <a:bodyPr wrap="square" rtlCol="0">
            <a:spAutoFit/>
          </a:bodyPr>
          <a:lstStyle/>
          <a:p>
            <a:pPr algn="just"/>
            <a:r>
              <a:rPr lang="en-US" sz="3200" dirty="0">
                <a:solidFill>
                  <a:schemeClr val="bg1"/>
                </a:solidFill>
                <a:latin typeface="LiberationSerif-Regular"/>
              </a:rPr>
              <a:t>Almost the complete transcriptome of </a:t>
            </a:r>
            <a:r>
              <a:rPr lang="en-US" sz="3200" i="1" dirty="0" err="1">
                <a:solidFill>
                  <a:schemeClr val="bg1"/>
                </a:solidFill>
                <a:latin typeface="LiberationSerif-Regular"/>
              </a:rPr>
              <a:t>Ostreococcus</a:t>
            </a:r>
            <a:r>
              <a:rPr lang="en-US" sz="3200" i="1" dirty="0">
                <a:solidFill>
                  <a:schemeClr val="bg1"/>
                </a:solidFill>
                <a:latin typeface="LiberationSerif-Regular"/>
              </a:rPr>
              <a:t> tauri </a:t>
            </a:r>
            <a:r>
              <a:rPr lang="en-US" sz="3200" dirty="0">
                <a:solidFill>
                  <a:schemeClr val="bg1"/>
                </a:solidFill>
                <a:latin typeface="LiberationSerif-Regular"/>
              </a:rPr>
              <a:t>is rhythmic under long day (LD) and short day (SD) and rhythmic genes under both photoperiod are almost identical. </a:t>
            </a:r>
          </a:p>
        </p:txBody>
      </p:sp>
    </p:spTree>
    <p:extLst>
      <p:ext uri="{BB962C8B-B14F-4D97-AF65-F5344CB8AC3E}">
        <p14:creationId xmlns:p14="http://schemas.microsoft.com/office/powerpoint/2010/main" val="20148504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n 40">
            <a:extLst>
              <a:ext uri="{FF2B5EF4-FFF2-40B4-BE49-F238E27FC236}">
                <a16:creationId xmlns:a16="http://schemas.microsoft.com/office/drawing/2014/main" id="{1C6F5CF4-9F26-44DE-B761-8207F12BC990}"/>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238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7822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5452"/>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1" name="Imagen 10">
            <a:extLst>
              <a:ext uri="{FF2B5EF4-FFF2-40B4-BE49-F238E27FC236}">
                <a16:creationId xmlns:a16="http://schemas.microsoft.com/office/drawing/2014/main" id="{A336702C-E6EB-4B0A-89E4-24FBEBA21532}"/>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13" name="Rectángulo 12">
            <a:extLst>
              <a:ext uri="{FF2B5EF4-FFF2-40B4-BE49-F238E27FC236}">
                <a16:creationId xmlns:a16="http://schemas.microsoft.com/office/drawing/2014/main" id="{D6BDD71E-2FA1-45F3-AECF-CBF7F1DA2F9B}"/>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80CA5BDE-6B12-49F2-ADF6-8E1767BA1AF3}"/>
              </a:ext>
            </a:extLst>
          </p:cNvPr>
          <p:cNvSpPr txBox="1"/>
          <p:nvPr/>
        </p:nvSpPr>
        <p:spPr>
          <a:xfrm>
            <a:off x="3294697" y="4494730"/>
            <a:ext cx="3611089" cy="1077218"/>
          </a:xfrm>
          <a:prstGeom prst="rect">
            <a:avLst/>
          </a:prstGeom>
          <a:noFill/>
        </p:spPr>
        <p:txBody>
          <a:bodyPr wrap="square" rtlCol="0">
            <a:spAutoFit/>
          </a:bodyPr>
          <a:lstStyle/>
          <a:p>
            <a:r>
              <a:rPr lang="es-ES" sz="2400" dirty="0"/>
              <a:t>20%</a:t>
            </a:r>
            <a:r>
              <a:rPr lang="es-ES" sz="2000" dirty="0"/>
              <a:t> of </a:t>
            </a:r>
            <a:r>
              <a:rPr lang="es-ES" sz="2000" dirty="0" err="1"/>
              <a:t>the</a:t>
            </a:r>
            <a:r>
              <a:rPr lang="es-ES" sz="2000" dirty="0"/>
              <a:t> </a:t>
            </a:r>
            <a:r>
              <a:rPr lang="es-ES" sz="2000" dirty="0" err="1"/>
              <a:t>transcriptome</a:t>
            </a:r>
            <a:r>
              <a:rPr lang="es-ES" sz="2000" dirty="0"/>
              <a:t> </a:t>
            </a:r>
            <a:r>
              <a:rPr lang="es-ES" sz="2000" dirty="0" err="1"/>
              <a:t>present</a:t>
            </a:r>
            <a:r>
              <a:rPr lang="es-ES" sz="2000" dirty="0"/>
              <a:t> </a:t>
            </a:r>
            <a:r>
              <a:rPr lang="es-ES" sz="2000" dirty="0" err="1"/>
              <a:t>not</a:t>
            </a:r>
            <a:r>
              <a:rPr lang="es-ES" sz="2000" dirty="0"/>
              <a:t> </a:t>
            </a:r>
            <a:r>
              <a:rPr lang="es-ES" sz="2000" dirty="0" err="1"/>
              <a:t>self-sustained</a:t>
            </a:r>
            <a:r>
              <a:rPr lang="es-ES" sz="2000" dirty="0"/>
              <a:t> </a:t>
            </a:r>
            <a:r>
              <a:rPr lang="es-ES" sz="2000" dirty="0" err="1"/>
              <a:t>rhythms</a:t>
            </a:r>
            <a:endParaRPr lang="es-ES" sz="2000" dirty="0"/>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233576" y="4770664"/>
            <a:ext cx="0" cy="352395"/>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58AB1745-C202-411E-AAD2-EB95D39E919A}"/>
              </a:ext>
            </a:extLst>
          </p:cNvPr>
          <p:cNvSpPr txBox="1"/>
          <p:nvPr/>
        </p:nvSpPr>
        <p:spPr>
          <a:xfrm>
            <a:off x="3352800" y="1949084"/>
            <a:ext cx="3611089" cy="1077218"/>
          </a:xfrm>
          <a:prstGeom prst="rect">
            <a:avLst/>
          </a:prstGeom>
          <a:noFill/>
        </p:spPr>
        <p:txBody>
          <a:bodyPr wrap="square" rtlCol="0">
            <a:spAutoFit/>
          </a:bodyPr>
          <a:lstStyle/>
          <a:p>
            <a:r>
              <a:rPr lang="es-ES" sz="2400" dirty="0"/>
              <a:t>20%</a:t>
            </a:r>
            <a:r>
              <a:rPr lang="es-ES" sz="2000" dirty="0"/>
              <a:t> of </a:t>
            </a:r>
            <a:r>
              <a:rPr lang="es-ES" sz="2000" dirty="0" err="1"/>
              <a:t>the</a:t>
            </a:r>
            <a:r>
              <a:rPr lang="es-ES" sz="2000" dirty="0"/>
              <a:t> </a:t>
            </a:r>
            <a:r>
              <a:rPr lang="es-ES" sz="2000" dirty="0" err="1"/>
              <a:t>transcriptome</a:t>
            </a:r>
            <a:r>
              <a:rPr lang="es-ES" sz="2000" dirty="0"/>
              <a:t> </a:t>
            </a:r>
            <a:r>
              <a:rPr lang="es-ES" sz="2000" dirty="0" err="1"/>
              <a:t>present</a:t>
            </a:r>
            <a:r>
              <a:rPr lang="es-ES" sz="2000" dirty="0"/>
              <a:t> </a:t>
            </a:r>
            <a:r>
              <a:rPr lang="es-ES" sz="2000" dirty="0" err="1"/>
              <a:t>not</a:t>
            </a:r>
            <a:r>
              <a:rPr lang="es-ES" sz="2000" dirty="0"/>
              <a:t> </a:t>
            </a:r>
            <a:r>
              <a:rPr lang="es-ES" sz="2000" dirty="0" err="1"/>
              <a:t>self-sustained</a:t>
            </a:r>
            <a:r>
              <a:rPr lang="es-ES" sz="2000" dirty="0"/>
              <a:t> </a:t>
            </a:r>
            <a:r>
              <a:rPr lang="es-ES" sz="2000" dirty="0" err="1"/>
              <a:t>rhythms</a:t>
            </a:r>
            <a:endParaRPr lang="es-ES" sz="2000" dirty="0"/>
          </a:p>
        </p:txBody>
      </p:sp>
      <p:pic>
        <p:nvPicPr>
          <p:cNvPr id="24" name="Imagen 23">
            <a:extLst>
              <a:ext uri="{FF2B5EF4-FFF2-40B4-BE49-F238E27FC236}">
                <a16:creationId xmlns:a16="http://schemas.microsoft.com/office/drawing/2014/main" id="{83354AD1-6982-42ED-9248-76F9F16C14A9}"/>
              </a:ext>
            </a:extLst>
          </p:cNvPr>
          <p:cNvPicPr>
            <a:picLocks noChangeAspect="1"/>
          </p:cNvPicPr>
          <p:nvPr/>
        </p:nvPicPr>
        <p:blipFill rotWithShape="1">
          <a:blip r:embed="rId3"/>
          <a:srcRect l="34350" t="4716" r="1723" b="85771"/>
          <a:stretch/>
        </p:blipFill>
        <p:spPr>
          <a:xfrm>
            <a:off x="208224" y="1895593"/>
            <a:ext cx="1890117" cy="546486"/>
          </a:xfrm>
          <a:prstGeom prst="rect">
            <a:avLst/>
          </a:prstGeom>
        </p:spPr>
      </p:pic>
      <p:pic>
        <p:nvPicPr>
          <p:cNvPr id="25" name="Imagen 24">
            <a:extLst>
              <a:ext uri="{FF2B5EF4-FFF2-40B4-BE49-F238E27FC236}">
                <a16:creationId xmlns:a16="http://schemas.microsoft.com/office/drawing/2014/main" id="{E9E0ADF8-9232-44BB-B1A3-C8E93416AA7E}"/>
              </a:ext>
            </a:extLst>
          </p:cNvPr>
          <p:cNvPicPr>
            <a:picLocks noChangeAspect="1"/>
          </p:cNvPicPr>
          <p:nvPr/>
        </p:nvPicPr>
        <p:blipFill rotWithShape="1">
          <a:blip r:embed="rId3"/>
          <a:srcRect l="34350" t="54835" r="1723" b="33176"/>
          <a:stretch/>
        </p:blipFill>
        <p:spPr>
          <a:xfrm>
            <a:off x="189174" y="4090795"/>
            <a:ext cx="1866032" cy="679869"/>
          </a:xfrm>
          <a:prstGeom prst="rect">
            <a:avLst/>
          </a:prstGeom>
        </p:spPr>
      </p:pic>
      <p:pic>
        <p:nvPicPr>
          <p:cNvPr id="40" name="Imagen 39">
            <a:extLst>
              <a:ext uri="{FF2B5EF4-FFF2-40B4-BE49-F238E27FC236}">
                <a16:creationId xmlns:a16="http://schemas.microsoft.com/office/drawing/2014/main" id="{C2C5FE33-2C5B-4151-AEAF-3FC29F8BDA0E}"/>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42" name="Rectángulo 41">
            <a:extLst>
              <a:ext uri="{FF2B5EF4-FFF2-40B4-BE49-F238E27FC236}">
                <a16:creationId xmlns:a16="http://schemas.microsoft.com/office/drawing/2014/main" id="{ABC58788-E61B-499F-A80F-27D978A18E0F}"/>
              </a:ext>
            </a:extLst>
          </p:cNvPr>
          <p:cNvSpPr/>
          <p:nvPr/>
        </p:nvSpPr>
        <p:spPr>
          <a:xfrm>
            <a:off x="2621576" y="2654355"/>
            <a:ext cx="351435" cy="1112362"/>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5ACA65B5-7924-478F-B3D4-28C4994180F9}"/>
              </a:ext>
            </a:extLst>
          </p:cNvPr>
          <p:cNvSpPr/>
          <p:nvPr/>
        </p:nvSpPr>
        <p:spPr>
          <a:xfrm>
            <a:off x="2650831" y="5109210"/>
            <a:ext cx="351435" cy="1142605"/>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CuadroTexto 45">
            <a:extLst>
              <a:ext uri="{FF2B5EF4-FFF2-40B4-BE49-F238E27FC236}">
                <a16:creationId xmlns:a16="http://schemas.microsoft.com/office/drawing/2014/main" id="{780BD25E-7733-406D-AB80-55FC0A9846B1}"/>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7" name="CuadroTexto 46">
            <a:extLst>
              <a:ext uri="{FF2B5EF4-FFF2-40B4-BE49-F238E27FC236}">
                <a16:creationId xmlns:a16="http://schemas.microsoft.com/office/drawing/2014/main" id="{80131116-5566-48A7-A293-60B728EA6CD0}"/>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sp>
        <p:nvSpPr>
          <p:cNvPr id="48" name="CuadroTexto 47">
            <a:extLst>
              <a:ext uri="{FF2B5EF4-FFF2-40B4-BE49-F238E27FC236}">
                <a16:creationId xmlns:a16="http://schemas.microsoft.com/office/drawing/2014/main" id="{9291D511-F62D-45C8-8087-99A030851865}"/>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49" name="CuadroTexto 48">
            <a:extLst>
              <a:ext uri="{FF2B5EF4-FFF2-40B4-BE49-F238E27FC236}">
                <a16:creationId xmlns:a16="http://schemas.microsoft.com/office/drawing/2014/main" id="{FAB146A8-C8B3-446C-A00B-7F6DE88D862B}"/>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5" name="Conector recto 4">
            <a:extLst>
              <a:ext uri="{FF2B5EF4-FFF2-40B4-BE49-F238E27FC236}">
                <a16:creationId xmlns:a16="http://schemas.microsoft.com/office/drawing/2014/main" id="{8D8D28DC-F754-4888-A4F1-9406D91EA84E}"/>
              </a:ext>
            </a:extLst>
          </p:cNvPr>
          <p:cNvCxnSpPr>
            <a:cxnSpLocks/>
          </p:cNvCxnSpPr>
          <p:nvPr/>
        </p:nvCxnSpPr>
        <p:spPr>
          <a:xfrm>
            <a:off x="3236433" y="2265881"/>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5197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n 40">
            <a:extLst>
              <a:ext uri="{FF2B5EF4-FFF2-40B4-BE49-F238E27FC236}">
                <a16:creationId xmlns:a16="http://schemas.microsoft.com/office/drawing/2014/main" id="{1C6F5CF4-9F26-44DE-B761-8207F12BC990}"/>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1" name="Imagen 10">
            <a:extLst>
              <a:ext uri="{FF2B5EF4-FFF2-40B4-BE49-F238E27FC236}">
                <a16:creationId xmlns:a16="http://schemas.microsoft.com/office/drawing/2014/main" id="{A336702C-E6EB-4B0A-89E4-24FBEBA21532}"/>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13" name="Rectángulo 12">
            <a:extLst>
              <a:ext uri="{FF2B5EF4-FFF2-40B4-BE49-F238E27FC236}">
                <a16:creationId xmlns:a16="http://schemas.microsoft.com/office/drawing/2014/main" id="{D6BDD71E-2FA1-45F3-AECF-CBF7F1DA2F9B}"/>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80CA5BDE-6B12-49F2-ADF6-8E1767BA1AF3}"/>
              </a:ext>
            </a:extLst>
          </p:cNvPr>
          <p:cNvSpPr txBox="1"/>
          <p:nvPr/>
        </p:nvSpPr>
        <p:spPr>
          <a:xfrm>
            <a:off x="3294697" y="4494730"/>
            <a:ext cx="3611089" cy="1077218"/>
          </a:xfrm>
          <a:prstGeom prst="rect">
            <a:avLst/>
          </a:prstGeom>
          <a:noFill/>
        </p:spPr>
        <p:txBody>
          <a:bodyPr wrap="square" rtlCol="0">
            <a:spAutoFit/>
          </a:bodyPr>
          <a:lstStyle/>
          <a:p>
            <a:r>
              <a:rPr lang="es-ES" sz="2400" dirty="0"/>
              <a:t>20%</a:t>
            </a:r>
            <a:r>
              <a:rPr lang="es-ES" sz="2000" dirty="0"/>
              <a:t> of </a:t>
            </a:r>
            <a:r>
              <a:rPr lang="es-ES" sz="2000" dirty="0" err="1"/>
              <a:t>the</a:t>
            </a:r>
            <a:r>
              <a:rPr lang="es-ES" sz="2000" dirty="0"/>
              <a:t> </a:t>
            </a:r>
            <a:r>
              <a:rPr lang="es-ES" sz="2000" dirty="0" err="1"/>
              <a:t>transcriptome</a:t>
            </a:r>
            <a:r>
              <a:rPr lang="es-ES" sz="2000" dirty="0"/>
              <a:t> </a:t>
            </a:r>
            <a:r>
              <a:rPr lang="es-ES" sz="2000" dirty="0" err="1"/>
              <a:t>present</a:t>
            </a:r>
            <a:r>
              <a:rPr lang="es-ES" sz="2000" dirty="0"/>
              <a:t> </a:t>
            </a:r>
            <a:r>
              <a:rPr lang="es-ES" sz="2000" dirty="0" err="1"/>
              <a:t>not</a:t>
            </a:r>
            <a:r>
              <a:rPr lang="es-ES" sz="2000" dirty="0"/>
              <a:t> </a:t>
            </a:r>
            <a:r>
              <a:rPr lang="es-ES" sz="2000" dirty="0" err="1"/>
              <a:t>self-sustained</a:t>
            </a:r>
            <a:r>
              <a:rPr lang="es-ES" sz="2000" dirty="0"/>
              <a:t> </a:t>
            </a:r>
            <a:r>
              <a:rPr lang="es-ES" sz="2000" dirty="0" err="1"/>
              <a:t>rhythms</a:t>
            </a:r>
            <a:endParaRPr lang="es-ES" sz="2000" dirty="0"/>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233576" y="4770664"/>
            <a:ext cx="0" cy="352395"/>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58AB1745-C202-411E-AAD2-EB95D39E919A}"/>
              </a:ext>
            </a:extLst>
          </p:cNvPr>
          <p:cNvSpPr txBox="1"/>
          <p:nvPr/>
        </p:nvSpPr>
        <p:spPr>
          <a:xfrm>
            <a:off x="3352800" y="1949084"/>
            <a:ext cx="3611089" cy="1077218"/>
          </a:xfrm>
          <a:prstGeom prst="rect">
            <a:avLst/>
          </a:prstGeom>
          <a:noFill/>
        </p:spPr>
        <p:txBody>
          <a:bodyPr wrap="square" rtlCol="0">
            <a:spAutoFit/>
          </a:bodyPr>
          <a:lstStyle/>
          <a:p>
            <a:r>
              <a:rPr lang="es-ES" sz="2400" dirty="0"/>
              <a:t>20%</a:t>
            </a:r>
            <a:r>
              <a:rPr lang="es-ES" sz="2000" dirty="0"/>
              <a:t> of </a:t>
            </a:r>
            <a:r>
              <a:rPr lang="es-ES" sz="2000" dirty="0" err="1"/>
              <a:t>the</a:t>
            </a:r>
            <a:r>
              <a:rPr lang="es-ES" sz="2000" dirty="0"/>
              <a:t> </a:t>
            </a:r>
            <a:r>
              <a:rPr lang="es-ES" sz="2000" dirty="0" err="1"/>
              <a:t>transcriptome</a:t>
            </a:r>
            <a:r>
              <a:rPr lang="es-ES" sz="2000" dirty="0"/>
              <a:t> </a:t>
            </a:r>
            <a:r>
              <a:rPr lang="es-ES" sz="2000" dirty="0" err="1"/>
              <a:t>present</a:t>
            </a:r>
            <a:r>
              <a:rPr lang="es-ES" sz="2000" dirty="0"/>
              <a:t> </a:t>
            </a:r>
            <a:r>
              <a:rPr lang="es-ES" sz="2000" dirty="0" err="1"/>
              <a:t>not</a:t>
            </a:r>
            <a:r>
              <a:rPr lang="es-ES" sz="2000" dirty="0"/>
              <a:t> </a:t>
            </a:r>
            <a:r>
              <a:rPr lang="es-ES" sz="2000" dirty="0" err="1"/>
              <a:t>self-sustained</a:t>
            </a:r>
            <a:r>
              <a:rPr lang="es-ES" sz="2000" dirty="0"/>
              <a:t> </a:t>
            </a:r>
            <a:r>
              <a:rPr lang="es-ES" sz="2000" dirty="0" err="1"/>
              <a:t>rhythms</a:t>
            </a:r>
            <a:endParaRPr lang="es-ES" sz="2000" dirty="0"/>
          </a:p>
        </p:txBody>
      </p:sp>
      <p:pic>
        <p:nvPicPr>
          <p:cNvPr id="24" name="Imagen 23">
            <a:extLst>
              <a:ext uri="{FF2B5EF4-FFF2-40B4-BE49-F238E27FC236}">
                <a16:creationId xmlns:a16="http://schemas.microsoft.com/office/drawing/2014/main" id="{83354AD1-6982-42ED-9248-76F9F16C14A9}"/>
              </a:ext>
            </a:extLst>
          </p:cNvPr>
          <p:cNvPicPr>
            <a:picLocks noChangeAspect="1"/>
          </p:cNvPicPr>
          <p:nvPr/>
        </p:nvPicPr>
        <p:blipFill rotWithShape="1">
          <a:blip r:embed="rId3"/>
          <a:srcRect l="34350" t="4716" r="1723" b="85771"/>
          <a:stretch/>
        </p:blipFill>
        <p:spPr>
          <a:xfrm>
            <a:off x="208224" y="1895593"/>
            <a:ext cx="1890117" cy="546486"/>
          </a:xfrm>
          <a:prstGeom prst="rect">
            <a:avLst/>
          </a:prstGeom>
        </p:spPr>
      </p:pic>
      <p:pic>
        <p:nvPicPr>
          <p:cNvPr id="25" name="Imagen 24">
            <a:extLst>
              <a:ext uri="{FF2B5EF4-FFF2-40B4-BE49-F238E27FC236}">
                <a16:creationId xmlns:a16="http://schemas.microsoft.com/office/drawing/2014/main" id="{E9E0ADF8-9232-44BB-B1A3-C8E93416AA7E}"/>
              </a:ext>
            </a:extLst>
          </p:cNvPr>
          <p:cNvPicPr>
            <a:picLocks noChangeAspect="1"/>
          </p:cNvPicPr>
          <p:nvPr/>
        </p:nvPicPr>
        <p:blipFill rotWithShape="1">
          <a:blip r:embed="rId3"/>
          <a:srcRect l="34350" t="54835" r="1723" b="33176"/>
          <a:stretch/>
        </p:blipFill>
        <p:spPr>
          <a:xfrm>
            <a:off x="189174" y="4090795"/>
            <a:ext cx="1866032" cy="679869"/>
          </a:xfrm>
          <a:prstGeom prst="rect">
            <a:avLst/>
          </a:prstGeom>
        </p:spPr>
      </p:pic>
      <p:pic>
        <p:nvPicPr>
          <p:cNvPr id="40" name="Imagen 39">
            <a:extLst>
              <a:ext uri="{FF2B5EF4-FFF2-40B4-BE49-F238E27FC236}">
                <a16:creationId xmlns:a16="http://schemas.microsoft.com/office/drawing/2014/main" id="{C2C5FE33-2C5B-4151-AEAF-3FC29F8BDA0E}"/>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42" name="Rectángulo 41">
            <a:extLst>
              <a:ext uri="{FF2B5EF4-FFF2-40B4-BE49-F238E27FC236}">
                <a16:creationId xmlns:a16="http://schemas.microsoft.com/office/drawing/2014/main" id="{ABC58788-E61B-499F-A80F-27D978A18E0F}"/>
              </a:ext>
            </a:extLst>
          </p:cNvPr>
          <p:cNvSpPr/>
          <p:nvPr/>
        </p:nvSpPr>
        <p:spPr>
          <a:xfrm>
            <a:off x="2621576" y="2654355"/>
            <a:ext cx="351435" cy="1112362"/>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5ACA65B5-7924-478F-B3D4-28C4994180F9}"/>
              </a:ext>
            </a:extLst>
          </p:cNvPr>
          <p:cNvSpPr/>
          <p:nvPr/>
        </p:nvSpPr>
        <p:spPr>
          <a:xfrm>
            <a:off x="2650831" y="5109210"/>
            <a:ext cx="351435" cy="1142605"/>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CuadroTexto 45">
            <a:extLst>
              <a:ext uri="{FF2B5EF4-FFF2-40B4-BE49-F238E27FC236}">
                <a16:creationId xmlns:a16="http://schemas.microsoft.com/office/drawing/2014/main" id="{780BD25E-7733-406D-AB80-55FC0A9846B1}"/>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7" name="CuadroTexto 46">
            <a:extLst>
              <a:ext uri="{FF2B5EF4-FFF2-40B4-BE49-F238E27FC236}">
                <a16:creationId xmlns:a16="http://schemas.microsoft.com/office/drawing/2014/main" id="{80131116-5566-48A7-A293-60B728EA6CD0}"/>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sp>
        <p:nvSpPr>
          <p:cNvPr id="48" name="CuadroTexto 47">
            <a:extLst>
              <a:ext uri="{FF2B5EF4-FFF2-40B4-BE49-F238E27FC236}">
                <a16:creationId xmlns:a16="http://schemas.microsoft.com/office/drawing/2014/main" id="{9291D511-F62D-45C8-8087-99A030851865}"/>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49" name="CuadroTexto 48">
            <a:extLst>
              <a:ext uri="{FF2B5EF4-FFF2-40B4-BE49-F238E27FC236}">
                <a16:creationId xmlns:a16="http://schemas.microsoft.com/office/drawing/2014/main" id="{FAB146A8-C8B3-446C-A00B-7F6DE88D862B}"/>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5" name="Conector recto 4">
            <a:extLst>
              <a:ext uri="{FF2B5EF4-FFF2-40B4-BE49-F238E27FC236}">
                <a16:creationId xmlns:a16="http://schemas.microsoft.com/office/drawing/2014/main" id="{8D8D28DC-F754-4888-A4F1-9406D91EA84E}"/>
              </a:ext>
            </a:extLst>
          </p:cNvPr>
          <p:cNvCxnSpPr>
            <a:cxnSpLocks/>
          </p:cNvCxnSpPr>
          <p:nvPr/>
        </p:nvCxnSpPr>
        <p:spPr>
          <a:xfrm>
            <a:off x="3236433" y="2265881"/>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AE16A6D5-9CDE-4E0B-B059-D9F360C35765}"/>
              </a:ext>
            </a:extLst>
          </p:cNvPr>
          <p:cNvSpPr txBox="1"/>
          <p:nvPr/>
        </p:nvSpPr>
        <p:spPr>
          <a:xfrm>
            <a:off x="7755176" y="3545742"/>
            <a:ext cx="2324100" cy="1754326"/>
          </a:xfrm>
          <a:prstGeom prst="rect">
            <a:avLst/>
          </a:prstGeom>
          <a:noFill/>
        </p:spPr>
        <p:txBody>
          <a:bodyPr wrap="square" rtlCol="0">
            <a:spAutoFit/>
          </a:bodyPr>
          <a:lstStyle/>
          <a:p>
            <a:pPr algn="ctr"/>
            <a:r>
              <a:rPr lang="es-ES" b="1" dirty="0" err="1"/>
              <a:t>Reliant</a:t>
            </a:r>
            <a:r>
              <a:rPr lang="es-ES" b="1" dirty="0"/>
              <a:t> </a:t>
            </a:r>
            <a:r>
              <a:rPr lang="es-ES" b="1" dirty="0" err="1"/>
              <a:t>on</a:t>
            </a:r>
            <a:r>
              <a:rPr lang="es-ES" b="1" dirty="0"/>
              <a:t> light-</a:t>
            </a:r>
            <a:r>
              <a:rPr lang="es-ES" b="1" dirty="0" err="1"/>
              <a:t>dark</a:t>
            </a:r>
            <a:r>
              <a:rPr lang="es-ES" b="1" dirty="0"/>
              <a:t> </a:t>
            </a:r>
            <a:r>
              <a:rPr lang="es-ES" b="1" dirty="0" err="1"/>
              <a:t>cycles</a:t>
            </a:r>
            <a:endParaRPr lang="es-ES" b="1" dirty="0"/>
          </a:p>
          <a:p>
            <a:pPr algn="ctr"/>
            <a:endParaRPr lang="es-ES" b="1" dirty="0"/>
          </a:p>
          <a:p>
            <a:pPr algn="ctr"/>
            <a:endParaRPr lang="es-ES" b="1" dirty="0"/>
          </a:p>
          <a:p>
            <a:pPr algn="ctr"/>
            <a:r>
              <a:rPr lang="es-ES" b="1" dirty="0" err="1"/>
              <a:t>Responding</a:t>
            </a:r>
            <a:r>
              <a:rPr lang="es-ES" b="1" dirty="0"/>
              <a:t> </a:t>
            </a:r>
            <a:r>
              <a:rPr lang="es-ES" b="1" dirty="0" err="1"/>
              <a:t>to</a:t>
            </a:r>
            <a:r>
              <a:rPr lang="es-ES" b="1" dirty="0"/>
              <a:t> </a:t>
            </a:r>
            <a:r>
              <a:rPr lang="es-ES" b="1" dirty="0" err="1"/>
              <a:t>rhythmic</a:t>
            </a:r>
            <a:r>
              <a:rPr lang="es-ES" b="1" dirty="0"/>
              <a:t> </a:t>
            </a:r>
            <a:r>
              <a:rPr lang="es-ES" b="1" dirty="0" err="1"/>
              <a:t>signals</a:t>
            </a:r>
            <a:endParaRPr lang="es-ES" b="1" dirty="0"/>
          </a:p>
        </p:txBody>
      </p:sp>
      <p:cxnSp>
        <p:nvCxnSpPr>
          <p:cNvPr id="14" name="Conector recto de flecha 13">
            <a:extLst>
              <a:ext uri="{FF2B5EF4-FFF2-40B4-BE49-F238E27FC236}">
                <a16:creationId xmlns:a16="http://schemas.microsoft.com/office/drawing/2014/main" id="{D41AEC05-37D0-46AE-826F-F0045B7B9426}"/>
              </a:ext>
            </a:extLst>
          </p:cNvPr>
          <p:cNvCxnSpPr>
            <a:cxnSpLocks/>
          </p:cNvCxnSpPr>
          <p:nvPr/>
        </p:nvCxnSpPr>
        <p:spPr>
          <a:xfrm>
            <a:off x="9001125" y="4116244"/>
            <a:ext cx="0" cy="4557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274607A2-1327-4F28-BF82-528F57FCF375}"/>
              </a:ext>
            </a:extLst>
          </p:cNvPr>
          <p:cNvCxnSpPr/>
          <p:nvPr/>
        </p:nvCxnSpPr>
        <p:spPr>
          <a:xfrm>
            <a:off x="6249698" y="2471469"/>
            <a:ext cx="1590675" cy="1253621"/>
          </a:xfrm>
          <a:prstGeom prst="straightConnector1">
            <a:avLst/>
          </a:prstGeom>
          <a:ln w="57150">
            <a:gradFill flip="none" rotWithShape="1">
              <a:gsLst>
                <a:gs pos="0">
                  <a:schemeClr val="accent1">
                    <a:lumMod val="5000"/>
                    <a:lumOff val="95000"/>
                  </a:schemeClr>
                </a:gs>
                <a:gs pos="585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EE9DD4F3-B287-4872-B699-C4C9BB05D25E}"/>
              </a:ext>
            </a:extLst>
          </p:cNvPr>
          <p:cNvCxnSpPr>
            <a:cxnSpLocks/>
          </p:cNvCxnSpPr>
          <p:nvPr/>
        </p:nvCxnSpPr>
        <p:spPr>
          <a:xfrm flipV="1">
            <a:off x="6249698" y="3728783"/>
            <a:ext cx="1590675" cy="1247468"/>
          </a:xfrm>
          <a:prstGeom prst="straightConnector1">
            <a:avLst/>
          </a:prstGeom>
          <a:ln w="57150">
            <a:gradFill flip="none" rotWithShape="1">
              <a:gsLst>
                <a:gs pos="59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0223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187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970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1" name="Imagen 10">
            <a:extLst>
              <a:ext uri="{FF2B5EF4-FFF2-40B4-BE49-F238E27FC236}">
                <a16:creationId xmlns:a16="http://schemas.microsoft.com/office/drawing/2014/main" id="{A336702C-E6EB-4B0A-89E4-24FBEBA21532}"/>
              </a:ext>
            </a:extLst>
          </p:cNvPr>
          <p:cNvPicPr>
            <a:picLocks noChangeAspect="1"/>
          </p:cNvPicPr>
          <p:nvPr/>
        </p:nvPicPr>
        <p:blipFill rotWithShape="1">
          <a:blip r:embed="rId3"/>
          <a:srcRect r="63265" b="55081"/>
          <a:stretch/>
        </p:blipFill>
        <p:spPr>
          <a:xfrm>
            <a:off x="2514599" y="1941608"/>
            <a:ext cx="838201" cy="1991437"/>
          </a:xfrm>
          <a:prstGeom prst="rect">
            <a:avLst/>
          </a:prstGeom>
        </p:spPr>
      </p:pic>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3" name="Rectángulo 12">
            <a:extLst>
              <a:ext uri="{FF2B5EF4-FFF2-40B4-BE49-F238E27FC236}">
                <a16:creationId xmlns:a16="http://schemas.microsoft.com/office/drawing/2014/main" id="{D6BDD71E-2FA1-45F3-AECF-CBF7F1DA2F9B}"/>
              </a:ext>
            </a:extLst>
          </p:cNvPr>
          <p:cNvSpPr/>
          <p:nvPr/>
        </p:nvSpPr>
        <p:spPr>
          <a:xfrm>
            <a:off x="2841172" y="3080905"/>
            <a:ext cx="304800" cy="716160"/>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8DC6276-4722-4EC8-A5B9-F27F44FC09DE}"/>
              </a:ext>
            </a:extLst>
          </p:cNvPr>
          <p:cNvSpPr/>
          <p:nvPr/>
        </p:nvSpPr>
        <p:spPr>
          <a:xfrm>
            <a:off x="2873829" y="5339736"/>
            <a:ext cx="304800" cy="830015"/>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80CA5BDE-6B12-49F2-ADF6-8E1767BA1AF3}"/>
              </a:ext>
            </a:extLst>
          </p:cNvPr>
          <p:cNvSpPr txBox="1"/>
          <p:nvPr/>
        </p:nvSpPr>
        <p:spPr>
          <a:xfrm>
            <a:off x="3266232" y="4604853"/>
            <a:ext cx="2570858" cy="1292662"/>
          </a:xfrm>
          <a:prstGeom prst="rect">
            <a:avLst/>
          </a:prstGeom>
          <a:noFill/>
        </p:spPr>
        <p:txBody>
          <a:bodyPr wrap="square" rtlCol="0">
            <a:spAutoFit/>
          </a:bodyPr>
          <a:lstStyle/>
          <a:p>
            <a:r>
              <a:rPr lang="es-ES" sz="2400" dirty="0"/>
              <a:t>6%</a:t>
            </a:r>
            <a:r>
              <a:rPr lang="es-ES" dirty="0"/>
              <a:t> of </a:t>
            </a:r>
            <a:r>
              <a:rPr lang="es-ES" dirty="0" err="1"/>
              <a:t>the</a:t>
            </a:r>
            <a:r>
              <a:rPr lang="es-ES" dirty="0"/>
              <a:t> SD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LL</a:t>
            </a:r>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18" name="CuadroTexto 17">
            <a:extLst>
              <a:ext uri="{FF2B5EF4-FFF2-40B4-BE49-F238E27FC236}">
                <a16:creationId xmlns:a16="http://schemas.microsoft.com/office/drawing/2014/main" id="{0ED9DD36-A7F3-4A8E-8F90-8CBB20245E28}"/>
              </a:ext>
            </a:extLst>
          </p:cNvPr>
          <p:cNvSpPr txBox="1"/>
          <p:nvPr/>
        </p:nvSpPr>
        <p:spPr>
          <a:xfrm rot="16200000">
            <a:off x="1073687" y="4792161"/>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cxnSp>
        <p:nvCxnSpPr>
          <p:cNvPr id="5" name="Conector recto 4">
            <a:extLst>
              <a:ext uri="{FF2B5EF4-FFF2-40B4-BE49-F238E27FC236}">
                <a16:creationId xmlns:a16="http://schemas.microsoft.com/office/drawing/2014/main" id="{8D8D28DC-F754-4888-A4F1-9406D91EA84E}"/>
              </a:ext>
            </a:extLst>
          </p:cNvPr>
          <p:cNvCxnSpPr>
            <a:cxnSpLocks/>
          </p:cNvCxnSpPr>
          <p:nvPr/>
        </p:nvCxnSpPr>
        <p:spPr>
          <a:xfrm>
            <a:off x="3271653" y="2790855"/>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58AB1745-C202-411E-AAD2-EB95D39E919A}"/>
              </a:ext>
            </a:extLst>
          </p:cNvPr>
          <p:cNvSpPr txBox="1"/>
          <p:nvPr/>
        </p:nvSpPr>
        <p:spPr>
          <a:xfrm>
            <a:off x="3266232" y="2234216"/>
            <a:ext cx="2285482" cy="1292662"/>
          </a:xfrm>
          <a:prstGeom prst="rect">
            <a:avLst/>
          </a:prstGeom>
          <a:noFill/>
        </p:spPr>
        <p:txBody>
          <a:bodyPr wrap="square" rtlCol="0">
            <a:spAutoFit/>
          </a:bodyPr>
          <a:lstStyle/>
          <a:p>
            <a:r>
              <a:rPr lang="es-ES" sz="2400" dirty="0"/>
              <a:t>15%</a:t>
            </a:r>
            <a:r>
              <a:rPr lang="es-ES" dirty="0"/>
              <a:t> of </a:t>
            </a:r>
            <a:r>
              <a:rPr lang="es-ES" dirty="0" err="1"/>
              <a:t>the</a:t>
            </a:r>
            <a:r>
              <a:rPr lang="es-ES" dirty="0"/>
              <a:t> LD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LL</a:t>
            </a:r>
          </a:p>
        </p:txBody>
      </p:sp>
      <p:pic>
        <p:nvPicPr>
          <p:cNvPr id="63" name="Imagen 62">
            <a:extLst>
              <a:ext uri="{FF2B5EF4-FFF2-40B4-BE49-F238E27FC236}">
                <a16:creationId xmlns:a16="http://schemas.microsoft.com/office/drawing/2014/main" id="{6E4AE819-DE9F-4138-B128-E52998700A4A}"/>
              </a:ext>
            </a:extLst>
          </p:cNvPr>
          <p:cNvPicPr>
            <a:picLocks noChangeAspect="1"/>
          </p:cNvPicPr>
          <p:nvPr/>
        </p:nvPicPr>
        <p:blipFill rotWithShape="1">
          <a:blip r:embed="rId3"/>
          <a:srcRect l="34350" t="4716" r="1723" b="82779"/>
          <a:stretch/>
        </p:blipFill>
        <p:spPr>
          <a:xfrm>
            <a:off x="208224" y="1895593"/>
            <a:ext cx="1890117" cy="718420"/>
          </a:xfrm>
          <a:prstGeom prst="rect">
            <a:avLst/>
          </a:prstGeom>
        </p:spPr>
      </p:pic>
      <p:pic>
        <p:nvPicPr>
          <p:cNvPr id="71" name="Imagen 70">
            <a:extLst>
              <a:ext uri="{FF2B5EF4-FFF2-40B4-BE49-F238E27FC236}">
                <a16:creationId xmlns:a16="http://schemas.microsoft.com/office/drawing/2014/main" id="{061D4715-D9BD-4B0B-B4E9-9EA9FC740C4B}"/>
              </a:ext>
            </a:extLst>
          </p:cNvPr>
          <p:cNvPicPr>
            <a:picLocks noChangeAspect="1"/>
          </p:cNvPicPr>
          <p:nvPr/>
        </p:nvPicPr>
        <p:blipFill rotWithShape="1">
          <a:blip r:embed="rId3"/>
          <a:srcRect l="34350" t="54835" r="1723" b="29459"/>
          <a:stretch/>
        </p:blipFill>
        <p:spPr>
          <a:xfrm>
            <a:off x="189174" y="4090796"/>
            <a:ext cx="1866032" cy="890780"/>
          </a:xfrm>
          <a:prstGeom prst="rect">
            <a:avLst/>
          </a:prstGeom>
        </p:spPr>
      </p:pic>
      <p:pic>
        <p:nvPicPr>
          <p:cNvPr id="72" name="Imagen 71">
            <a:extLst>
              <a:ext uri="{FF2B5EF4-FFF2-40B4-BE49-F238E27FC236}">
                <a16:creationId xmlns:a16="http://schemas.microsoft.com/office/drawing/2014/main" id="{3CF0DCDB-1870-4CF9-84A1-FBD5DB55E073}"/>
              </a:ext>
            </a:extLst>
          </p:cNvPr>
          <p:cNvPicPr>
            <a:picLocks noChangeAspect="1"/>
          </p:cNvPicPr>
          <p:nvPr/>
        </p:nvPicPr>
        <p:blipFill rotWithShape="1">
          <a:blip r:embed="rId3"/>
          <a:srcRect t="55081" r="63265"/>
          <a:stretch/>
        </p:blipFill>
        <p:spPr>
          <a:xfrm>
            <a:off x="2239474" y="4116244"/>
            <a:ext cx="1026758" cy="2439420"/>
          </a:xfrm>
          <a:prstGeom prst="rect">
            <a:avLst/>
          </a:prstGeom>
        </p:spPr>
      </p:pic>
      <p:pic>
        <p:nvPicPr>
          <p:cNvPr id="73" name="Imagen 72">
            <a:extLst>
              <a:ext uri="{FF2B5EF4-FFF2-40B4-BE49-F238E27FC236}">
                <a16:creationId xmlns:a16="http://schemas.microsoft.com/office/drawing/2014/main" id="{A4C461A0-A801-43B0-BC38-FD911D43E250}"/>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74" name="Rectángulo 73">
            <a:extLst>
              <a:ext uri="{FF2B5EF4-FFF2-40B4-BE49-F238E27FC236}">
                <a16:creationId xmlns:a16="http://schemas.microsoft.com/office/drawing/2014/main" id="{6BECDDA2-AC17-4387-A01A-2A9345CF1827}"/>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CuadroTexto 74">
            <a:extLst>
              <a:ext uri="{FF2B5EF4-FFF2-40B4-BE49-F238E27FC236}">
                <a16:creationId xmlns:a16="http://schemas.microsoft.com/office/drawing/2014/main" id="{AA281F28-2584-4612-B7BE-D5BEF10DDCC4}"/>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76" name="CuadroTexto 75">
            <a:extLst>
              <a:ext uri="{FF2B5EF4-FFF2-40B4-BE49-F238E27FC236}">
                <a16:creationId xmlns:a16="http://schemas.microsoft.com/office/drawing/2014/main" id="{472A7247-73C4-48C7-B240-4C326420601A}"/>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78" name="Imagen 77">
            <a:extLst>
              <a:ext uri="{FF2B5EF4-FFF2-40B4-BE49-F238E27FC236}">
                <a16:creationId xmlns:a16="http://schemas.microsoft.com/office/drawing/2014/main" id="{A5B4F872-CCDC-492D-BDC6-49C75AD61BFB}"/>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79" name="Rectángulo 78">
            <a:extLst>
              <a:ext uri="{FF2B5EF4-FFF2-40B4-BE49-F238E27FC236}">
                <a16:creationId xmlns:a16="http://schemas.microsoft.com/office/drawing/2014/main" id="{F9697EC5-A8F3-4E91-AFF7-9AD0CE22F9D2}"/>
              </a:ext>
            </a:extLst>
          </p:cNvPr>
          <p:cNvSpPr/>
          <p:nvPr/>
        </p:nvSpPr>
        <p:spPr>
          <a:xfrm>
            <a:off x="2621576" y="2980411"/>
            <a:ext cx="351435" cy="78630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659465A4-429A-4DD2-8FD1-A4834DDD011C}"/>
              </a:ext>
            </a:extLst>
          </p:cNvPr>
          <p:cNvSpPr/>
          <p:nvPr/>
        </p:nvSpPr>
        <p:spPr>
          <a:xfrm>
            <a:off x="2650831" y="5281626"/>
            <a:ext cx="351435" cy="970189"/>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CuadroTexto 80">
            <a:extLst>
              <a:ext uri="{FF2B5EF4-FFF2-40B4-BE49-F238E27FC236}">
                <a16:creationId xmlns:a16="http://schemas.microsoft.com/office/drawing/2014/main" id="{B367CF39-66FF-4140-8A6B-1D88B5841E59}"/>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82" name="CuadroTexto 81">
            <a:extLst>
              <a:ext uri="{FF2B5EF4-FFF2-40B4-BE49-F238E27FC236}">
                <a16:creationId xmlns:a16="http://schemas.microsoft.com/office/drawing/2014/main" id="{76A1C05F-2899-442B-B1C4-1A31FAD24E03}"/>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sp>
        <p:nvSpPr>
          <p:cNvPr id="83" name="CuadroTexto 82">
            <a:extLst>
              <a:ext uri="{FF2B5EF4-FFF2-40B4-BE49-F238E27FC236}">
                <a16:creationId xmlns:a16="http://schemas.microsoft.com/office/drawing/2014/main" id="{A4067C97-BEC9-4CBB-82A8-373C52EAB377}"/>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84" name="CuadroTexto 83">
            <a:extLst>
              <a:ext uri="{FF2B5EF4-FFF2-40B4-BE49-F238E27FC236}">
                <a16:creationId xmlns:a16="http://schemas.microsoft.com/office/drawing/2014/main" id="{CE828ECD-7018-4A12-82CA-817D62773E31}"/>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85" name="Conector recto 84">
            <a:extLst>
              <a:ext uri="{FF2B5EF4-FFF2-40B4-BE49-F238E27FC236}">
                <a16:creationId xmlns:a16="http://schemas.microsoft.com/office/drawing/2014/main" id="{6108A6A3-4D9D-43C3-B50A-0DE3B88C40B5}"/>
              </a:ext>
            </a:extLst>
          </p:cNvPr>
          <p:cNvCxnSpPr>
            <a:cxnSpLocks/>
          </p:cNvCxnSpPr>
          <p:nvPr/>
        </p:nvCxnSpPr>
        <p:spPr>
          <a:xfrm>
            <a:off x="3142298" y="2661356"/>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142298" y="5089155"/>
            <a:ext cx="0" cy="1924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1081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187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970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1" name="Imagen 10">
            <a:extLst>
              <a:ext uri="{FF2B5EF4-FFF2-40B4-BE49-F238E27FC236}">
                <a16:creationId xmlns:a16="http://schemas.microsoft.com/office/drawing/2014/main" id="{A336702C-E6EB-4B0A-89E4-24FBEBA21532}"/>
              </a:ext>
            </a:extLst>
          </p:cNvPr>
          <p:cNvPicPr>
            <a:picLocks noChangeAspect="1"/>
          </p:cNvPicPr>
          <p:nvPr/>
        </p:nvPicPr>
        <p:blipFill rotWithShape="1">
          <a:blip r:embed="rId3"/>
          <a:srcRect r="63265" b="55081"/>
          <a:stretch/>
        </p:blipFill>
        <p:spPr>
          <a:xfrm>
            <a:off x="2514599" y="1941608"/>
            <a:ext cx="838201" cy="1991437"/>
          </a:xfrm>
          <a:prstGeom prst="rect">
            <a:avLst/>
          </a:prstGeom>
        </p:spPr>
      </p:pic>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3" name="Rectángulo 12">
            <a:extLst>
              <a:ext uri="{FF2B5EF4-FFF2-40B4-BE49-F238E27FC236}">
                <a16:creationId xmlns:a16="http://schemas.microsoft.com/office/drawing/2014/main" id="{D6BDD71E-2FA1-45F3-AECF-CBF7F1DA2F9B}"/>
              </a:ext>
            </a:extLst>
          </p:cNvPr>
          <p:cNvSpPr/>
          <p:nvPr/>
        </p:nvSpPr>
        <p:spPr>
          <a:xfrm>
            <a:off x="2841172" y="3080905"/>
            <a:ext cx="304800" cy="716160"/>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8DC6276-4722-4EC8-A5B9-F27F44FC09DE}"/>
              </a:ext>
            </a:extLst>
          </p:cNvPr>
          <p:cNvSpPr/>
          <p:nvPr/>
        </p:nvSpPr>
        <p:spPr>
          <a:xfrm>
            <a:off x="2873829" y="5339736"/>
            <a:ext cx="304800" cy="830015"/>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80CA5BDE-6B12-49F2-ADF6-8E1767BA1AF3}"/>
              </a:ext>
            </a:extLst>
          </p:cNvPr>
          <p:cNvSpPr txBox="1"/>
          <p:nvPr/>
        </p:nvSpPr>
        <p:spPr>
          <a:xfrm>
            <a:off x="3266232" y="4604853"/>
            <a:ext cx="2570858" cy="1292662"/>
          </a:xfrm>
          <a:prstGeom prst="rect">
            <a:avLst/>
          </a:prstGeom>
          <a:noFill/>
        </p:spPr>
        <p:txBody>
          <a:bodyPr wrap="square" rtlCol="0">
            <a:spAutoFit/>
          </a:bodyPr>
          <a:lstStyle/>
          <a:p>
            <a:r>
              <a:rPr lang="es-ES" sz="2400" dirty="0"/>
              <a:t>6%</a:t>
            </a:r>
            <a:r>
              <a:rPr lang="es-ES" dirty="0"/>
              <a:t> of </a:t>
            </a:r>
            <a:r>
              <a:rPr lang="es-ES" dirty="0" err="1"/>
              <a:t>the</a:t>
            </a:r>
            <a:r>
              <a:rPr lang="es-ES" dirty="0"/>
              <a:t> SD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LL</a:t>
            </a:r>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18" name="CuadroTexto 17">
            <a:extLst>
              <a:ext uri="{FF2B5EF4-FFF2-40B4-BE49-F238E27FC236}">
                <a16:creationId xmlns:a16="http://schemas.microsoft.com/office/drawing/2014/main" id="{0ED9DD36-A7F3-4A8E-8F90-8CBB20245E28}"/>
              </a:ext>
            </a:extLst>
          </p:cNvPr>
          <p:cNvSpPr txBox="1"/>
          <p:nvPr/>
        </p:nvSpPr>
        <p:spPr>
          <a:xfrm rot="16200000">
            <a:off x="1073687" y="4792161"/>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cxnSp>
        <p:nvCxnSpPr>
          <p:cNvPr id="5" name="Conector recto 4">
            <a:extLst>
              <a:ext uri="{FF2B5EF4-FFF2-40B4-BE49-F238E27FC236}">
                <a16:creationId xmlns:a16="http://schemas.microsoft.com/office/drawing/2014/main" id="{8D8D28DC-F754-4888-A4F1-9406D91EA84E}"/>
              </a:ext>
            </a:extLst>
          </p:cNvPr>
          <p:cNvCxnSpPr>
            <a:cxnSpLocks/>
          </p:cNvCxnSpPr>
          <p:nvPr/>
        </p:nvCxnSpPr>
        <p:spPr>
          <a:xfrm>
            <a:off x="3271653" y="2790855"/>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58AB1745-C202-411E-AAD2-EB95D39E919A}"/>
              </a:ext>
            </a:extLst>
          </p:cNvPr>
          <p:cNvSpPr txBox="1"/>
          <p:nvPr/>
        </p:nvSpPr>
        <p:spPr>
          <a:xfrm>
            <a:off x="3266232" y="2234216"/>
            <a:ext cx="2285482" cy="1292662"/>
          </a:xfrm>
          <a:prstGeom prst="rect">
            <a:avLst/>
          </a:prstGeom>
          <a:noFill/>
        </p:spPr>
        <p:txBody>
          <a:bodyPr wrap="square" rtlCol="0">
            <a:spAutoFit/>
          </a:bodyPr>
          <a:lstStyle/>
          <a:p>
            <a:r>
              <a:rPr lang="es-ES" sz="2400" dirty="0"/>
              <a:t>15%</a:t>
            </a:r>
            <a:r>
              <a:rPr lang="es-ES" dirty="0"/>
              <a:t> of </a:t>
            </a:r>
            <a:r>
              <a:rPr lang="es-ES" dirty="0" err="1"/>
              <a:t>the</a:t>
            </a:r>
            <a:r>
              <a:rPr lang="es-ES" dirty="0"/>
              <a:t> LD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LL</a:t>
            </a:r>
          </a:p>
        </p:txBody>
      </p:sp>
      <p:pic>
        <p:nvPicPr>
          <p:cNvPr id="63" name="Imagen 62">
            <a:extLst>
              <a:ext uri="{FF2B5EF4-FFF2-40B4-BE49-F238E27FC236}">
                <a16:creationId xmlns:a16="http://schemas.microsoft.com/office/drawing/2014/main" id="{6E4AE819-DE9F-4138-B128-E52998700A4A}"/>
              </a:ext>
            </a:extLst>
          </p:cNvPr>
          <p:cNvPicPr>
            <a:picLocks noChangeAspect="1"/>
          </p:cNvPicPr>
          <p:nvPr/>
        </p:nvPicPr>
        <p:blipFill rotWithShape="1">
          <a:blip r:embed="rId3"/>
          <a:srcRect l="34350" t="4716" r="1723" b="82779"/>
          <a:stretch/>
        </p:blipFill>
        <p:spPr>
          <a:xfrm>
            <a:off x="208224" y="1895593"/>
            <a:ext cx="1890117" cy="718420"/>
          </a:xfrm>
          <a:prstGeom prst="rect">
            <a:avLst/>
          </a:prstGeom>
        </p:spPr>
      </p:pic>
      <p:pic>
        <p:nvPicPr>
          <p:cNvPr id="71" name="Imagen 70">
            <a:extLst>
              <a:ext uri="{FF2B5EF4-FFF2-40B4-BE49-F238E27FC236}">
                <a16:creationId xmlns:a16="http://schemas.microsoft.com/office/drawing/2014/main" id="{061D4715-D9BD-4B0B-B4E9-9EA9FC740C4B}"/>
              </a:ext>
            </a:extLst>
          </p:cNvPr>
          <p:cNvPicPr>
            <a:picLocks noChangeAspect="1"/>
          </p:cNvPicPr>
          <p:nvPr/>
        </p:nvPicPr>
        <p:blipFill rotWithShape="1">
          <a:blip r:embed="rId3"/>
          <a:srcRect l="34350" t="54835" r="1723" b="29459"/>
          <a:stretch/>
        </p:blipFill>
        <p:spPr>
          <a:xfrm>
            <a:off x="189174" y="4090796"/>
            <a:ext cx="1866032" cy="890780"/>
          </a:xfrm>
          <a:prstGeom prst="rect">
            <a:avLst/>
          </a:prstGeom>
        </p:spPr>
      </p:pic>
      <p:pic>
        <p:nvPicPr>
          <p:cNvPr id="72" name="Imagen 71">
            <a:extLst>
              <a:ext uri="{FF2B5EF4-FFF2-40B4-BE49-F238E27FC236}">
                <a16:creationId xmlns:a16="http://schemas.microsoft.com/office/drawing/2014/main" id="{3CF0DCDB-1870-4CF9-84A1-FBD5DB55E073}"/>
              </a:ext>
            </a:extLst>
          </p:cNvPr>
          <p:cNvPicPr>
            <a:picLocks noChangeAspect="1"/>
          </p:cNvPicPr>
          <p:nvPr/>
        </p:nvPicPr>
        <p:blipFill rotWithShape="1">
          <a:blip r:embed="rId3"/>
          <a:srcRect t="55081" r="63265"/>
          <a:stretch/>
        </p:blipFill>
        <p:spPr>
          <a:xfrm>
            <a:off x="2239474" y="4116244"/>
            <a:ext cx="1026758" cy="2439420"/>
          </a:xfrm>
          <a:prstGeom prst="rect">
            <a:avLst/>
          </a:prstGeom>
        </p:spPr>
      </p:pic>
      <p:pic>
        <p:nvPicPr>
          <p:cNvPr id="73" name="Imagen 72">
            <a:extLst>
              <a:ext uri="{FF2B5EF4-FFF2-40B4-BE49-F238E27FC236}">
                <a16:creationId xmlns:a16="http://schemas.microsoft.com/office/drawing/2014/main" id="{A4C461A0-A801-43B0-BC38-FD911D43E250}"/>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74" name="Rectángulo 73">
            <a:extLst>
              <a:ext uri="{FF2B5EF4-FFF2-40B4-BE49-F238E27FC236}">
                <a16:creationId xmlns:a16="http://schemas.microsoft.com/office/drawing/2014/main" id="{6BECDDA2-AC17-4387-A01A-2A9345CF1827}"/>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CuadroTexto 74">
            <a:extLst>
              <a:ext uri="{FF2B5EF4-FFF2-40B4-BE49-F238E27FC236}">
                <a16:creationId xmlns:a16="http://schemas.microsoft.com/office/drawing/2014/main" id="{AA281F28-2584-4612-B7BE-D5BEF10DDCC4}"/>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76" name="CuadroTexto 75">
            <a:extLst>
              <a:ext uri="{FF2B5EF4-FFF2-40B4-BE49-F238E27FC236}">
                <a16:creationId xmlns:a16="http://schemas.microsoft.com/office/drawing/2014/main" id="{472A7247-73C4-48C7-B240-4C326420601A}"/>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78" name="Imagen 77">
            <a:extLst>
              <a:ext uri="{FF2B5EF4-FFF2-40B4-BE49-F238E27FC236}">
                <a16:creationId xmlns:a16="http://schemas.microsoft.com/office/drawing/2014/main" id="{A5B4F872-CCDC-492D-BDC6-49C75AD61BFB}"/>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79" name="Rectángulo 78">
            <a:extLst>
              <a:ext uri="{FF2B5EF4-FFF2-40B4-BE49-F238E27FC236}">
                <a16:creationId xmlns:a16="http://schemas.microsoft.com/office/drawing/2014/main" id="{F9697EC5-A8F3-4E91-AFF7-9AD0CE22F9D2}"/>
              </a:ext>
            </a:extLst>
          </p:cNvPr>
          <p:cNvSpPr/>
          <p:nvPr/>
        </p:nvSpPr>
        <p:spPr>
          <a:xfrm>
            <a:off x="2621576" y="2980411"/>
            <a:ext cx="351435" cy="78630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659465A4-429A-4DD2-8FD1-A4834DDD011C}"/>
              </a:ext>
            </a:extLst>
          </p:cNvPr>
          <p:cNvSpPr/>
          <p:nvPr/>
        </p:nvSpPr>
        <p:spPr>
          <a:xfrm>
            <a:off x="2650831" y="5281626"/>
            <a:ext cx="351435" cy="970189"/>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CuadroTexto 80">
            <a:extLst>
              <a:ext uri="{FF2B5EF4-FFF2-40B4-BE49-F238E27FC236}">
                <a16:creationId xmlns:a16="http://schemas.microsoft.com/office/drawing/2014/main" id="{B367CF39-66FF-4140-8A6B-1D88B5841E59}"/>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82" name="CuadroTexto 81">
            <a:extLst>
              <a:ext uri="{FF2B5EF4-FFF2-40B4-BE49-F238E27FC236}">
                <a16:creationId xmlns:a16="http://schemas.microsoft.com/office/drawing/2014/main" id="{76A1C05F-2899-442B-B1C4-1A31FAD24E03}"/>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sp>
        <p:nvSpPr>
          <p:cNvPr id="83" name="CuadroTexto 82">
            <a:extLst>
              <a:ext uri="{FF2B5EF4-FFF2-40B4-BE49-F238E27FC236}">
                <a16:creationId xmlns:a16="http://schemas.microsoft.com/office/drawing/2014/main" id="{A4067C97-BEC9-4CBB-82A8-373C52EAB377}"/>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84" name="CuadroTexto 83">
            <a:extLst>
              <a:ext uri="{FF2B5EF4-FFF2-40B4-BE49-F238E27FC236}">
                <a16:creationId xmlns:a16="http://schemas.microsoft.com/office/drawing/2014/main" id="{CE828ECD-7018-4A12-82CA-817D62773E31}"/>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85" name="Conector recto 84">
            <a:extLst>
              <a:ext uri="{FF2B5EF4-FFF2-40B4-BE49-F238E27FC236}">
                <a16:creationId xmlns:a16="http://schemas.microsoft.com/office/drawing/2014/main" id="{6108A6A3-4D9D-43C3-B50A-0DE3B88C40B5}"/>
              </a:ext>
            </a:extLst>
          </p:cNvPr>
          <p:cNvCxnSpPr>
            <a:cxnSpLocks/>
          </p:cNvCxnSpPr>
          <p:nvPr/>
        </p:nvCxnSpPr>
        <p:spPr>
          <a:xfrm>
            <a:off x="3142298" y="2661356"/>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142298" y="5089155"/>
            <a:ext cx="0" cy="1924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925F2A58-0C30-4D22-AC36-FC1E25815691}"/>
              </a:ext>
            </a:extLst>
          </p:cNvPr>
          <p:cNvSpPr txBox="1"/>
          <p:nvPr/>
        </p:nvSpPr>
        <p:spPr>
          <a:xfrm>
            <a:off x="7203893" y="3890198"/>
            <a:ext cx="4391025" cy="707886"/>
          </a:xfrm>
          <a:prstGeom prst="rect">
            <a:avLst/>
          </a:prstGeom>
          <a:noFill/>
        </p:spPr>
        <p:txBody>
          <a:bodyPr wrap="square" rtlCol="0">
            <a:spAutoFit/>
          </a:bodyPr>
          <a:lstStyle/>
          <a:p>
            <a:r>
              <a:rPr lang="es-ES" sz="2000" b="1" dirty="0" err="1"/>
              <a:t>Proportions</a:t>
            </a:r>
            <a:r>
              <a:rPr lang="es-ES" sz="2000" b="1" dirty="0"/>
              <a:t> </a:t>
            </a:r>
            <a:r>
              <a:rPr lang="es-ES" sz="2000" b="1" dirty="0" err="1"/>
              <a:t>dependent</a:t>
            </a:r>
            <a:r>
              <a:rPr lang="es-ES" sz="2000" b="1" dirty="0"/>
              <a:t> </a:t>
            </a:r>
            <a:r>
              <a:rPr lang="es-ES" sz="2000" b="1" dirty="0" err="1"/>
              <a:t>on</a:t>
            </a:r>
            <a:r>
              <a:rPr lang="es-ES" sz="2000" b="1" dirty="0"/>
              <a:t> </a:t>
            </a:r>
            <a:r>
              <a:rPr lang="es-ES" sz="2000" b="1" dirty="0" err="1"/>
              <a:t>previous</a:t>
            </a:r>
            <a:r>
              <a:rPr lang="es-ES" sz="2000" b="1" dirty="0"/>
              <a:t> </a:t>
            </a:r>
            <a:r>
              <a:rPr lang="es-ES" sz="2000" b="1" dirty="0" err="1"/>
              <a:t>photoperiod</a:t>
            </a:r>
            <a:r>
              <a:rPr lang="es-ES" sz="2000" b="1" dirty="0"/>
              <a:t> of </a:t>
            </a:r>
            <a:r>
              <a:rPr lang="es-ES" sz="2000" b="1" dirty="0" err="1"/>
              <a:t>entrainment</a:t>
            </a:r>
            <a:r>
              <a:rPr lang="es-ES" sz="2000" b="1" dirty="0"/>
              <a:t> </a:t>
            </a:r>
          </a:p>
        </p:txBody>
      </p:sp>
      <p:cxnSp>
        <p:nvCxnSpPr>
          <p:cNvPr id="35" name="Conector recto de flecha 34">
            <a:extLst>
              <a:ext uri="{FF2B5EF4-FFF2-40B4-BE49-F238E27FC236}">
                <a16:creationId xmlns:a16="http://schemas.microsoft.com/office/drawing/2014/main" id="{DD11C2B8-F46C-46CF-958E-DB38B3E096D2}"/>
              </a:ext>
            </a:extLst>
          </p:cNvPr>
          <p:cNvCxnSpPr/>
          <p:nvPr/>
        </p:nvCxnSpPr>
        <p:spPr>
          <a:xfrm>
            <a:off x="5551714" y="2980411"/>
            <a:ext cx="1590675" cy="1253621"/>
          </a:xfrm>
          <a:prstGeom prst="straightConnector1">
            <a:avLst/>
          </a:prstGeom>
          <a:ln w="57150">
            <a:gradFill flip="none" rotWithShape="1">
              <a:gsLst>
                <a:gs pos="0">
                  <a:schemeClr val="accent1">
                    <a:lumMod val="5000"/>
                    <a:lumOff val="95000"/>
                  </a:schemeClr>
                </a:gs>
                <a:gs pos="585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293227A8-DA68-4089-A837-7CB2A68626CD}"/>
              </a:ext>
            </a:extLst>
          </p:cNvPr>
          <p:cNvCxnSpPr>
            <a:cxnSpLocks/>
          </p:cNvCxnSpPr>
          <p:nvPr/>
        </p:nvCxnSpPr>
        <p:spPr>
          <a:xfrm flipV="1">
            <a:off x="5551714" y="4237725"/>
            <a:ext cx="1590675" cy="1247468"/>
          </a:xfrm>
          <a:prstGeom prst="straightConnector1">
            <a:avLst/>
          </a:prstGeom>
          <a:ln w="57150">
            <a:gradFill flip="none" rotWithShape="1">
              <a:gsLst>
                <a:gs pos="59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2500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187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970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3" name="Rectángulo 12">
            <a:extLst>
              <a:ext uri="{FF2B5EF4-FFF2-40B4-BE49-F238E27FC236}">
                <a16:creationId xmlns:a16="http://schemas.microsoft.com/office/drawing/2014/main" id="{D6BDD71E-2FA1-45F3-AECF-CBF7F1DA2F9B}"/>
              </a:ext>
            </a:extLst>
          </p:cNvPr>
          <p:cNvSpPr/>
          <p:nvPr/>
        </p:nvSpPr>
        <p:spPr>
          <a:xfrm>
            <a:off x="2841172" y="3080905"/>
            <a:ext cx="304800" cy="716160"/>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8DC6276-4722-4EC8-A5B9-F27F44FC09DE}"/>
              </a:ext>
            </a:extLst>
          </p:cNvPr>
          <p:cNvSpPr/>
          <p:nvPr/>
        </p:nvSpPr>
        <p:spPr>
          <a:xfrm>
            <a:off x="2873829" y="5339736"/>
            <a:ext cx="304800" cy="830015"/>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18" name="CuadroTexto 17">
            <a:extLst>
              <a:ext uri="{FF2B5EF4-FFF2-40B4-BE49-F238E27FC236}">
                <a16:creationId xmlns:a16="http://schemas.microsoft.com/office/drawing/2014/main" id="{0ED9DD36-A7F3-4A8E-8F90-8CBB20245E28}"/>
              </a:ext>
            </a:extLst>
          </p:cNvPr>
          <p:cNvSpPr txBox="1"/>
          <p:nvPr/>
        </p:nvSpPr>
        <p:spPr>
          <a:xfrm rot="16200000">
            <a:off x="1073687" y="4792161"/>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pic>
        <p:nvPicPr>
          <p:cNvPr id="63" name="Imagen 62">
            <a:extLst>
              <a:ext uri="{FF2B5EF4-FFF2-40B4-BE49-F238E27FC236}">
                <a16:creationId xmlns:a16="http://schemas.microsoft.com/office/drawing/2014/main" id="{6E4AE819-DE9F-4138-B128-E52998700A4A}"/>
              </a:ext>
            </a:extLst>
          </p:cNvPr>
          <p:cNvPicPr>
            <a:picLocks noChangeAspect="1"/>
          </p:cNvPicPr>
          <p:nvPr/>
        </p:nvPicPr>
        <p:blipFill rotWithShape="1">
          <a:blip r:embed="rId3"/>
          <a:srcRect l="34350" t="4716" r="1723" b="82779"/>
          <a:stretch/>
        </p:blipFill>
        <p:spPr>
          <a:xfrm>
            <a:off x="208224" y="1895593"/>
            <a:ext cx="1890117" cy="718420"/>
          </a:xfrm>
          <a:prstGeom prst="rect">
            <a:avLst/>
          </a:prstGeom>
        </p:spPr>
      </p:pic>
      <p:pic>
        <p:nvPicPr>
          <p:cNvPr id="71" name="Imagen 70">
            <a:extLst>
              <a:ext uri="{FF2B5EF4-FFF2-40B4-BE49-F238E27FC236}">
                <a16:creationId xmlns:a16="http://schemas.microsoft.com/office/drawing/2014/main" id="{061D4715-D9BD-4B0B-B4E9-9EA9FC740C4B}"/>
              </a:ext>
            </a:extLst>
          </p:cNvPr>
          <p:cNvPicPr>
            <a:picLocks noChangeAspect="1"/>
          </p:cNvPicPr>
          <p:nvPr/>
        </p:nvPicPr>
        <p:blipFill rotWithShape="1">
          <a:blip r:embed="rId3"/>
          <a:srcRect l="34350" t="54835" r="1723" b="29459"/>
          <a:stretch/>
        </p:blipFill>
        <p:spPr>
          <a:xfrm>
            <a:off x="189174" y="4090796"/>
            <a:ext cx="1866032" cy="890780"/>
          </a:xfrm>
          <a:prstGeom prst="rect">
            <a:avLst/>
          </a:prstGeom>
        </p:spPr>
      </p:pic>
      <p:pic>
        <p:nvPicPr>
          <p:cNvPr id="72" name="Imagen 71">
            <a:extLst>
              <a:ext uri="{FF2B5EF4-FFF2-40B4-BE49-F238E27FC236}">
                <a16:creationId xmlns:a16="http://schemas.microsoft.com/office/drawing/2014/main" id="{3CF0DCDB-1870-4CF9-84A1-FBD5DB55E073}"/>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74" name="Rectángulo 73">
            <a:extLst>
              <a:ext uri="{FF2B5EF4-FFF2-40B4-BE49-F238E27FC236}">
                <a16:creationId xmlns:a16="http://schemas.microsoft.com/office/drawing/2014/main" id="{6BECDDA2-AC17-4387-A01A-2A9345CF1827}"/>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CuadroTexto 74">
            <a:extLst>
              <a:ext uri="{FF2B5EF4-FFF2-40B4-BE49-F238E27FC236}">
                <a16:creationId xmlns:a16="http://schemas.microsoft.com/office/drawing/2014/main" id="{AA281F28-2584-4612-B7BE-D5BEF10DDCC4}"/>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76" name="CuadroTexto 75">
            <a:extLst>
              <a:ext uri="{FF2B5EF4-FFF2-40B4-BE49-F238E27FC236}">
                <a16:creationId xmlns:a16="http://schemas.microsoft.com/office/drawing/2014/main" id="{472A7247-73C4-48C7-B240-4C326420601A}"/>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78" name="Imagen 77">
            <a:extLst>
              <a:ext uri="{FF2B5EF4-FFF2-40B4-BE49-F238E27FC236}">
                <a16:creationId xmlns:a16="http://schemas.microsoft.com/office/drawing/2014/main" id="{A5B4F872-CCDC-492D-BDC6-49C75AD61BFB}"/>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79" name="Rectángulo 78">
            <a:extLst>
              <a:ext uri="{FF2B5EF4-FFF2-40B4-BE49-F238E27FC236}">
                <a16:creationId xmlns:a16="http://schemas.microsoft.com/office/drawing/2014/main" id="{F9697EC5-A8F3-4E91-AFF7-9AD0CE22F9D2}"/>
              </a:ext>
            </a:extLst>
          </p:cNvPr>
          <p:cNvSpPr/>
          <p:nvPr/>
        </p:nvSpPr>
        <p:spPr>
          <a:xfrm>
            <a:off x="2621576" y="2980411"/>
            <a:ext cx="351435" cy="78630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659465A4-429A-4DD2-8FD1-A4834DDD011C}"/>
              </a:ext>
            </a:extLst>
          </p:cNvPr>
          <p:cNvSpPr/>
          <p:nvPr/>
        </p:nvSpPr>
        <p:spPr>
          <a:xfrm>
            <a:off x="2650831" y="5281626"/>
            <a:ext cx="351435" cy="970189"/>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CuadroTexto 80">
            <a:extLst>
              <a:ext uri="{FF2B5EF4-FFF2-40B4-BE49-F238E27FC236}">
                <a16:creationId xmlns:a16="http://schemas.microsoft.com/office/drawing/2014/main" id="{B367CF39-66FF-4140-8A6B-1D88B5841E59}"/>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82" name="CuadroTexto 81">
            <a:extLst>
              <a:ext uri="{FF2B5EF4-FFF2-40B4-BE49-F238E27FC236}">
                <a16:creationId xmlns:a16="http://schemas.microsoft.com/office/drawing/2014/main" id="{76A1C05F-2899-442B-B1C4-1A31FAD24E03}"/>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sp>
        <p:nvSpPr>
          <p:cNvPr id="83" name="CuadroTexto 82">
            <a:extLst>
              <a:ext uri="{FF2B5EF4-FFF2-40B4-BE49-F238E27FC236}">
                <a16:creationId xmlns:a16="http://schemas.microsoft.com/office/drawing/2014/main" id="{A4067C97-BEC9-4CBB-82A8-373C52EAB377}"/>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84" name="CuadroTexto 83">
            <a:extLst>
              <a:ext uri="{FF2B5EF4-FFF2-40B4-BE49-F238E27FC236}">
                <a16:creationId xmlns:a16="http://schemas.microsoft.com/office/drawing/2014/main" id="{CE828ECD-7018-4A12-82CA-817D62773E31}"/>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85" name="Conector recto 84">
            <a:extLst>
              <a:ext uri="{FF2B5EF4-FFF2-40B4-BE49-F238E27FC236}">
                <a16:creationId xmlns:a16="http://schemas.microsoft.com/office/drawing/2014/main" id="{6108A6A3-4D9D-43C3-B50A-0DE3B88C40B5}"/>
              </a:ext>
            </a:extLst>
          </p:cNvPr>
          <p:cNvCxnSpPr>
            <a:cxnSpLocks/>
          </p:cNvCxnSpPr>
          <p:nvPr/>
        </p:nvCxnSpPr>
        <p:spPr>
          <a:xfrm>
            <a:off x="3056573" y="2661356"/>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094673" y="5089155"/>
            <a:ext cx="0" cy="1924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90A949A1-2FBF-4199-A5AF-12CFAC5327EC}"/>
              </a:ext>
            </a:extLst>
          </p:cNvPr>
          <p:cNvPicPr>
            <a:picLocks noChangeAspect="1"/>
          </p:cNvPicPr>
          <p:nvPr/>
        </p:nvPicPr>
        <p:blipFill rotWithShape="1">
          <a:blip r:embed="rId4"/>
          <a:srcRect l="-2536" t="13731" r="8221" b="21849"/>
          <a:stretch/>
        </p:blipFill>
        <p:spPr>
          <a:xfrm>
            <a:off x="3082677" y="1266145"/>
            <a:ext cx="4632411" cy="2192528"/>
          </a:xfrm>
          <a:prstGeom prst="rect">
            <a:avLst/>
          </a:prstGeom>
        </p:spPr>
      </p:pic>
      <p:sp>
        <p:nvSpPr>
          <p:cNvPr id="6" name="CuadroTexto 5">
            <a:extLst>
              <a:ext uri="{FF2B5EF4-FFF2-40B4-BE49-F238E27FC236}">
                <a16:creationId xmlns:a16="http://schemas.microsoft.com/office/drawing/2014/main" id="{55B8DC8E-8A7D-4DDD-B0FC-FB416BE98570}"/>
              </a:ext>
            </a:extLst>
          </p:cNvPr>
          <p:cNvSpPr txBox="1"/>
          <p:nvPr/>
        </p:nvSpPr>
        <p:spPr>
          <a:xfrm>
            <a:off x="3692034" y="881414"/>
            <a:ext cx="2560612" cy="369332"/>
          </a:xfrm>
          <a:prstGeom prst="rect">
            <a:avLst/>
          </a:prstGeom>
          <a:noFill/>
        </p:spPr>
        <p:txBody>
          <a:bodyPr wrap="square" rtlCol="0">
            <a:spAutoFit/>
          </a:bodyPr>
          <a:lstStyle/>
          <a:p>
            <a:r>
              <a:rPr lang="es-ES" b="1" dirty="0" err="1"/>
              <a:t>Polymerase</a:t>
            </a:r>
            <a:r>
              <a:rPr lang="es-ES" b="1" dirty="0"/>
              <a:t> A</a:t>
            </a:r>
          </a:p>
        </p:txBody>
      </p:sp>
      <p:cxnSp>
        <p:nvCxnSpPr>
          <p:cNvPr id="15" name="Conector recto 14">
            <a:extLst>
              <a:ext uri="{FF2B5EF4-FFF2-40B4-BE49-F238E27FC236}">
                <a16:creationId xmlns:a16="http://schemas.microsoft.com/office/drawing/2014/main" id="{8C91B180-0FB3-41B2-8511-CFD66515D3DD}"/>
              </a:ext>
            </a:extLst>
          </p:cNvPr>
          <p:cNvCxnSpPr>
            <a:cxnSpLocks/>
          </p:cNvCxnSpPr>
          <p:nvPr/>
        </p:nvCxnSpPr>
        <p:spPr>
          <a:xfrm flipV="1">
            <a:off x="6252646" y="1750477"/>
            <a:ext cx="0" cy="1840449"/>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42" name="Conector recto 41">
            <a:extLst>
              <a:ext uri="{FF2B5EF4-FFF2-40B4-BE49-F238E27FC236}">
                <a16:creationId xmlns:a16="http://schemas.microsoft.com/office/drawing/2014/main" id="{53C3B728-4968-441D-B4FB-41B247AF41F1}"/>
              </a:ext>
            </a:extLst>
          </p:cNvPr>
          <p:cNvCxnSpPr>
            <a:cxnSpLocks/>
          </p:cNvCxnSpPr>
          <p:nvPr/>
        </p:nvCxnSpPr>
        <p:spPr>
          <a:xfrm flipV="1">
            <a:off x="6233596" y="4448175"/>
            <a:ext cx="0" cy="1626327"/>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22" name="CuadroTexto 21">
            <a:extLst>
              <a:ext uri="{FF2B5EF4-FFF2-40B4-BE49-F238E27FC236}">
                <a16:creationId xmlns:a16="http://schemas.microsoft.com/office/drawing/2014/main" id="{0E6C4E50-2602-4C63-8ED9-742BF5E2F25E}"/>
              </a:ext>
            </a:extLst>
          </p:cNvPr>
          <p:cNvSpPr txBox="1"/>
          <p:nvPr/>
        </p:nvSpPr>
        <p:spPr>
          <a:xfrm>
            <a:off x="6233596" y="1391664"/>
            <a:ext cx="1671140" cy="369332"/>
          </a:xfrm>
          <a:prstGeom prst="rect">
            <a:avLst/>
          </a:prstGeom>
          <a:noFill/>
        </p:spPr>
        <p:txBody>
          <a:bodyPr wrap="square" rtlCol="0">
            <a:spAutoFit/>
          </a:bodyPr>
          <a:lstStyle/>
          <a:p>
            <a:r>
              <a:rPr lang="es-ES" b="1" dirty="0" err="1"/>
              <a:t>Constant</a:t>
            </a:r>
            <a:r>
              <a:rPr lang="es-ES" b="1" dirty="0"/>
              <a:t> light</a:t>
            </a:r>
          </a:p>
        </p:txBody>
      </p:sp>
      <p:sp>
        <p:nvSpPr>
          <p:cNvPr id="46" name="CuadroTexto 45">
            <a:extLst>
              <a:ext uri="{FF2B5EF4-FFF2-40B4-BE49-F238E27FC236}">
                <a16:creationId xmlns:a16="http://schemas.microsoft.com/office/drawing/2014/main" id="{54EBCEDE-8197-4AC1-89B7-693CB2083F97}"/>
              </a:ext>
            </a:extLst>
          </p:cNvPr>
          <p:cNvSpPr txBox="1"/>
          <p:nvPr/>
        </p:nvSpPr>
        <p:spPr>
          <a:xfrm>
            <a:off x="6243950" y="4145793"/>
            <a:ext cx="1671140" cy="369332"/>
          </a:xfrm>
          <a:prstGeom prst="rect">
            <a:avLst/>
          </a:prstGeom>
          <a:noFill/>
        </p:spPr>
        <p:txBody>
          <a:bodyPr wrap="square" rtlCol="0">
            <a:spAutoFit/>
          </a:bodyPr>
          <a:lstStyle/>
          <a:p>
            <a:r>
              <a:rPr lang="es-ES" b="1" dirty="0" err="1"/>
              <a:t>Constant</a:t>
            </a:r>
            <a:r>
              <a:rPr lang="es-ES" b="1" dirty="0"/>
              <a:t> </a:t>
            </a:r>
            <a:r>
              <a:rPr lang="es-ES" b="1" dirty="0" err="1"/>
              <a:t>dark</a:t>
            </a:r>
            <a:endParaRPr lang="es-ES" b="1" dirty="0"/>
          </a:p>
        </p:txBody>
      </p:sp>
      <p:sp>
        <p:nvSpPr>
          <p:cNvPr id="36" name="Rectángulo 35">
            <a:extLst>
              <a:ext uri="{FF2B5EF4-FFF2-40B4-BE49-F238E27FC236}">
                <a16:creationId xmlns:a16="http://schemas.microsoft.com/office/drawing/2014/main" id="{63DA14CF-A1E9-408B-B146-3903592E1CBF}"/>
              </a:ext>
            </a:extLst>
          </p:cNvPr>
          <p:cNvSpPr/>
          <p:nvPr/>
        </p:nvSpPr>
        <p:spPr>
          <a:xfrm rot="5400000">
            <a:off x="5561496" y="1455913"/>
            <a:ext cx="5195274" cy="4046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838253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187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970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3" name="Rectángulo 12">
            <a:extLst>
              <a:ext uri="{FF2B5EF4-FFF2-40B4-BE49-F238E27FC236}">
                <a16:creationId xmlns:a16="http://schemas.microsoft.com/office/drawing/2014/main" id="{D6BDD71E-2FA1-45F3-AECF-CBF7F1DA2F9B}"/>
              </a:ext>
            </a:extLst>
          </p:cNvPr>
          <p:cNvSpPr/>
          <p:nvPr/>
        </p:nvSpPr>
        <p:spPr>
          <a:xfrm>
            <a:off x="2841172" y="3080905"/>
            <a:ext cx="304800" cy="716160"/>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8DC6276-4722-4EC8-A5B9-F27F44FC09DE}"/>
              </a:ext>
            </a:extLst>
          </p:cNvPr>
          <p:cNvSpPr/>
          <p:nvPr/>
        </p:nvSpPr>
        <p:spPr>
          <a:xfrm>
            <a:off x="2873829" y="5339736"/>
            <a:ext cx="304800" cy="830015"/>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18" name="CuadroTexto 17">
            <a:extLst>
              <a:ext uri="{FF2B5EF4-FFF2-40B4-BE49-F238E27FC236}">
                <a16:creationId xmlns:a16="http://schemas.microsoft.com/office/drawing/2014/main" id="{0ED9DD36-A7F3-4A8E-8F90-8CBB20245E28}"/>
              </a:ext>
            </a:extLst>
          </p:cNvPr>
          <p:cNvSpPr txBox="1"/>
          <p:nvPr/>
        </p:nvSpPr>
        <p:spPr>
          <a:xfrm rot="16200000">
            <a:off x="1073687" y="4792161"/>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pic>
        <p:nvPicPr>
          <p:cNvPr id="63" name="Imagen 62">
            <a:extLst>
              <a:ext uri="{FF2B5EF4-FFF2-40B4-BE49-F238E27FC236}">
                <a16:creationId xmlns:a16="http://schemas.microsoft.com/office/drawing/2014/main" id="{6E4AE819-DE9F-4138-B128-E52998700A4A}"/>
              </a:ext>
            </a:extLst>
          </p:cNvPr>
          <p:cNvPicPr>
            <a:picLocks noChangeAspect="1"/>
          </p:cNvPicPr>
          <p:nvPr/>
        </p:nvPicPr>
        <p:blipFill rotWithShape="1">
          <a:blip r:embed="rId3"/>
          <a:srcRect l="34350" t="4716" r="1723" b="82779"/>
          <a:stretch/>
        </p:blipFill>
        <p:spPr>
          <a:xfrm>
            <a:off x="208224" y="1895593"/>
            <a:ext cx="1890117" cy="718420"/>
          </a:xfrm>
          <a:prstGeom prst="rect">
            <a:avLst/>
          </a:prstGeom>
        </p:spPr>
      </p:pic>
      <p:pic>
        <p:nvPicPr>
          <p:cNvPr id="71" name="Imagen 70">
            <a:extLst>
              <a:ext uri="{FF2B5EF4-FFF2-40B4-BE49-F238E27FC236}">
                <a16:creationId xmlns:a16="http://schemas.microsoft.com/office/drawing/2014/main" id="{061D4715-D9BD-4B0B-B4E9-9EA9FC740C4B}"/>
              </a:ext>
            </a:extLst>
          </p:cNvPr>
          <p:cNvPicPr>
            <a:picLocks noChangeAspect="1"/>
          </p:cNvPicPr>
          <p:nvPr/>
        </p:nvPicPr>
        <p:blipFill rotWithShape="1">
          <a:blip r:embed="rId3"/>
          <a:srcRect l="34350" t="54835" r="1723" b="29459"/>
          <a:stretch/>
        </p:blipFill>
        <p:spPr>
          <a:xfrm>
            <a:off x="189174" y="4090796"/>
            <a:ext cx="1866032" cy="890780"/>
          </a:xfrm>
          <a:prstGeom prst="rect">
            <a:avLst/>
          </a:prstGeom>
        </p:spPr>
      </p:pic>
      <p:pic>
        <p:nvPicPr>
          <p:cNvPr id="72" name="Imagen 71">
            <a:extLst>
              <a:ext uri="{FF2B5EF4-FFF2-40B4-BE49-F238E27FC236}">
                <a16:creationId xmlns:a16="http://schemas.microsoft.com/office/drawing/2014/main" id="{3CF0DCDB-1870-4CF9-84A1-FBD5DB55E073}"/>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74" name="Rectángulo 73">
            <a:extLst>
              <a:ext uri="{FF2B5EF4-FFF2-40B4-BE49-F238E27FC236}">
                <a16:creationId xmlns:a16="http://schemas.microsoft.com/office/drawing/2014/main" id="{6BECDDA2-AC17-4387-A01A-2A9345CF1827}"/>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CuadroTexto 74">
            <a:extLst>
              <a:ext uri="{FF2B5EF4-FFF2-40B4-BE49-F238E27FC236}">
                <a16:creationId xmlns:a16="http://schemas.microsoft.com/office/drawing/2014/main" id="{AA281F28-2584-4612-B7BE-D5BEF10DDCC4}"/>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76" name="CuadroTexto 75">
            <a:extLst>
              <a:ext uri="{FF2B5EF4-FFF2-40B4-BE49-F238E27FC236}">
                <a16:creationId xmlns:a16="http://schemas.microsoft.com/office/drawing/2014/main" id="{472A7247-73C4-48C7-B240-4C326420601A}"/>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78" name="Imagen 77">
            <a:extLst>
              <a:ext uri="{FF2B5EF4-FFF2-40B4-BE49-F238E27FC236}">
                <a16:creationId xmlns:a16="http://schemas.microsoft.com/office/drawing/2014/main" id="{A5B4F872-CCDC-492D-BDC6-49C75AD61BFB}"/>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79" name="Rectángulo 78">
            <a:extLst>
              <a:ext uri="{FF2B5EF4-FFF2-40B4-BE49-F238E27FC236}">
                <a16:creationId xmlns:a16="http://schemas.microsoft.com/office/drawing/2014/main" id="{F9697EC5-A8F3-4E91-AFF7-9AD0CE22F9D2}"/>
              </a:ext>
            </a:extLst>
          </p:cNvPr>
          <p:cNvSpPr/>
          <p:nvPr/>
        </p:nvSpPr>
        <p:spPr>
          <a:xfrm>
            <a:off x="2621576" y="2980411"/>
            <a:ext cx="351435" cy="78630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659465A4-429A-4DD2-8FD1-A4834DDD011C}"/>
              </a:ext>
            </a:extLst>
          </p:cNvPr>
          <p:cNvSpPr/>
          <p:nvPr/>
        </p:nvSpPr>
        <p:spPr>
          <a:xfrm>
            <a:off x="2650831" y="5281626"/>
            <a:ext cx="351435" cy="970189"/>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CuadroTexto 80">
            <a:extLst>
              <a:ext uri="{FF2B5EF4-FFF2-40B4-BE49-F238E27FC236}">
                <a16:creationId xmlns:a16="http://schemas.microsoft.com/office/drawing/2014/main" id="{B367CF39-66FF-4140-8A6B-1D88B5841E59}"/>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82" name="CuadroTexto 81">
            <a:extLst>
              <a:ext uri="{FF2B5EF4-FFF2-40B4-BE49-F238E27FC236}">
                <a16:creationId xmlns:a16="http://schemas.microsoft.com/office/drawing/2014/main" id="{76A1C05F-2899-442B-B1C4-1A31FAD24E03}"/>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sp>
        <p:nvSpPr>
          <p:cNvPr id="83" name="CuadroTexto 82">
            <a:extLst>
              <a:ext uri="{FF2B5EF4-FFF2-40B4-BE49-F238E27FC236}">
                <a16:creationId xmlns:a16="http://schemas.microsoft.com/office/drawing/2014/main" id="{A4067C97-BEC9-4CBB-82A8-373C52EAB377}"/>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84" name="CuadroTexto 83">
            <a:extLst>
              <a:ext uri="{FF2B5EF4-FFF2-40B4-BE49-F238E27FC236}">
                <a16:creationId xmlns:a16="http://schemas.microsoft.com/office/drawing/2014/main" id="{CE828ECD-7018-4A12-82CA-817D62773E31}"/>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85" name="Conector recto 84">
            <a:extLst>
              <a:ext uri="{FF2B5EF4-FFF2-40B4-BE49-F238E27FC236}">
                <a16:creationId xmlns:a16="http://schemas.microsoft.com/office/drawing/2014/main" id="{6108A6A3-4D9D-43C3-B50A-0DE3B88C40B5}"/>
              </a:ext>
            </a:extLst>
          </p:cNvPr>
          <p:cNvCxnSpPr>
            <a:cxnSpLocks/>
          </p:cNvCxnSpPr>
          <p:nvPr/>
        </p:nvCxnSpPr>
        <p:spPr>
          <a:xfrm>
            <a:off x="3056573" y="2661356"/>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094673" y="5089155"/>
            <a:ext cx="0" cy="1924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Plot object">
            <a:extLst>
              <a:ext uri="{FF2B5EF4-FFF2-40B4-BE49-F238E27FC236}">
                <a16:creationId xmlns:a16="http://schemas.microsoft.com/office/drawing/2014/main" id="{F59C6904-6F40-4CB2-AF1C-37F64F93F2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77" b="21709"/>
          <a:stretch/>
        </p:blipFill>
        <p:spPr bwMode="auto">
          <a:xfrm>
            <a:off x="3222526" y="3823950"/>
            <a:ext cx="4837331" cy="211803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0A949A1-2FBF-4199-A5AF-12CFAC5327EC}"/>
              </a:ext>
            </a:extLst>
          </p:cNvPr>
          <p:cNvPicPr>
            <a:picLocks noChangeAspect="1"/>
          </p:cNvPicPr>
          <p:nvPr/>
        </p:nvPicPr>
        <p:blipFill rotWithShape="1">
          <a:blip r:embed="rId5"/>
          <a:srcRect l="-2536" t="13731" r="8221" b="21849"/>
          <a:stretch/>
        </p:blipFill>
        <p:spPr>
          <a:xfrm>
            <a:off x="3082677" y="1266145"/>
            <a:ext cx="4632411" cy="2192528"/>
          </a:xfrm>
          <a:prstGeom prst="rect">
            <a:avLst/>
          </a:prstGeom>
        </p:spPr>
      </p:pic>
      <p:sp>
        <p:nvSpPr>
          <p:cNvPr id="6" name="CuadroTexto 5">
            <a:extLst>
              <a:ext uri="{FF2B5EF4-FFF2-40B4-BE49-F238E27FC236}">
                <a16:creationId xmlns:a16="http://schemas.microsoft.com/office/drawing/2014/main" id="{55B8DC8E-8A7D-4DDD-B0FC-FB416BE98570}"/>
              </a:ext>
            </a:extLst>
          </p:cNvPr>
          <p:cNvSpPr txBox="1"/>
          <p:nvPr/>
        </p:nvSpPr>
        <p:spPr>
          <a:xfrm>
            <a:off x="3692034" y="881414"/>
            <a:ext cx="2560612" cy="369332"/>
          </a:xfrm>
          <a:prstGeom prst="rect">
            <a:avLst/>
          </a:prstGeom>
          <a:noFill/>
        </p:spPr>
        <p:txBody>
          <a:bodyPr wrap="square" rtlCol="0">
            <a:spAutoFit/>
          </a:bodyPr>
          <a:lstStyle/>
          <a:p>
            <a:r>
              <a:rPr lang="es-ES" b="1" dirty="0" err="1"/>
              <a:t>Polymerase</a:t>
            </a:r>
            <a:r>
              <a:rPr lang="es-ES" b="1" dirty="0"/>
              <a:t> A</a:t>
            </a:r>
          </a:p>
        </p:txBody>
      </p:sp>
      <p:cxnSp>
        <p:nvCxnSpPr>
          <p:cNvPr id="15" name="Conector recto 14">
            <a:extLst>
              <a:ext uri="{FF2B5EF4-FFF2-40B4-BE49-F238E27FC236}">
                <a16:creationId xmlns:a16="http://schemas.microsoft.com/office/drawing/2014/main" id="{8C91B180-0FB3-41B2-8511-CFD66515D3DD}"/>
              </a:ext>
            </a:extLst>
          </p:cNvPr>
          <p:cNvCxnSpPr>
            <a:cxnSpLocks/>
          </p:cNvCxnSpPr>
          <p:nvPr/>
        </p:nvCxnSpPr>
        <p:spPr>
          <a:xfrm flipV="1">
            <a:off x="6252646" y="1750477"/>
            <a:ext cx="0" cy="1840449"/>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42" name="Conector recto 41">
            <a:extLst>
              <a:ext uri="{FF2B5EF4-FFF2-40B4-BE49-F238E27FC236}">
                <a16:creationId xmlns:a16="http://schemas.microsoft.com/office/drawing/2014/main" id="{53C3B728-4968-441D-B4FB-41B247AF41F1}"/>
              </a:ext>
            </a:extLst>
          </p:cNvPr>
          <p:cNvCxnSpPr>
            <a:cxnSpLocks/>
          </p:cNvCxnSpPr>
          <p:nvPr/>
        </p:nvCxnSpPr>
        <p:spPr>
          <a:xfrm flipV="1">
            <a:off x="6233596" y="4448175"/>
            <a:ext cx="0" cy="1626327"/>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22" name="CuadroTexto 21">
            <a:extLst>
              <a:ext uri="{FF2B5EF4-FFF2-40B4-BE49-F238E27FC236}">
                <a16:creationId xmlns:a16="http://schemas.microsoft.com/office/drawing/2014/main" id="{0E6C4E50-2602-4C63-8ED9-742BF5E2F25E}"/>
              </a:ext>
            </a:extLst>
          </p:cNvPr>
          <p:cNvSpPr txBox="1"/>
          <p:nvPr/>
        </p:nvSpPr>
        <p:spPr>
          <a:xfrm>
            <a:off x="6233596" y="1391664"/>
            <a:ext cx="1671140" cy="369332"/>
          </a:xfrm>
          <a:prstGeom prst="rect">
            <a:avLst/>
          </a:prstGeom>
          <a:noFill/>
        </p:spPr>
        <p:txBody>
          <a:bodyPr wrap="square" rtlCol="0">
            <a:spAutoFit/>
          </a:bodyPr>
          <a:lstStyle/>
          <a:p>
            <a:r>
              <a:rPr lang="es-ES" b="1" dirty="0" err="1"/>
              <a:t>Constant</a:t>
            </a:r>
            <a:r>
              <a:rPr lang="es-ES" b="1" dirty="0"/>
              <a:t> light</a:t>
            </a:r>
          </a:p>
        </p:txBody>
      </p:sp>
      <p:sp>
        <p:nvSpPr>
          <p:cNvPr id="46" name="CuadroTexto 45">
            <a:extLst>
              <a:ext uri="{FF2B5EF4-FFF2-40B4-BE49-F238E27FC236}">
                <a16:creationId xmlns:a16="http://schemas.microsoft.com/office/drawing/2014/main" id="{54EBCEDE-8197-4AC1-89B7-693CB2083F97}"/>
              </a:ext>
            </a:extLst>
          </p:cNvPr>
          <p:cNvSpPr txBox="1"/>
          <p:nvPr/>
        </p:nvSpPr>
        <p:spPr>
          <a:xfrm>
            <a:off x="6243950" y="4145793"/>
            <a:ext cx="1671140" cy="369332"/>
          </a:xfrm>
          <a:prstGeom prst="rect">
            <a:avLst/>
          </a:prstGeom>
          <a:noFill/>
        </p:spPr>
        <p:txBody>
          <a:bodyPr wrap="square" rtlCol="0">
            <a:spAutoFit/>
          </a:bodyPr>
          <a:lstStyle/>
          <a:p>
            <a:r>
              <a:rPr lang="es-ES" b="1" dirty="0" err="1"/>
              <a:t>Constant</a:t>
            </a:r>
            <a:r>
              <a:rPr lang="es-ES" b="1" dirty="0"/>
              <a:t> </a:t>
            </a:r>
            <a:r>
              <a:rPr lang="es-ES" b="1" dirty="0" err="1"/>
              <a:t>dark</a:t>
            </a:r>
            <a:endParaRPr lang="es-ES" b="1" dirty="0"/>
          </a:p>
        </p:txBody>
      </p:sp>
      <p:sp>
        <p:nvSpPr>
          <p:cNvPr id="36" name="Rectángulo 35">
            <a:extLst>
              <a:ext uri="{FF2B5EF4-FFF2-40B4-BE49-F238E27FC236}">
                <a16:creationId xmlns:a16="http://schemas.microsoft.com/office/drawing/2014/main" id="{63DA14CF-A1E9-408B-B146-3903592E1CBF}"/>
              </a:ext>
            </a:extLst>
          </p:cNvPr>
          <p:cNvSpPr/>
          <p:nvPr/>
        </p:nvSpPr>
        <p:spPr>
          <a:xfrm rot="5400000">
            <a:off x="5518668" y="1413086"/>
            <a:ext cx="2323563" cy="7003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51002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3" name="Imagen 2">
            <a:extLst>
              <a:ext uri="{FF2B5EF4-FFF2-40B4-BE49-F238E27FC236}">
                <a16:creationId xmlns:a16="http://schemas.microsoft.com/office/drawing/2014/main" id="{8D22E622-D733-43A6-8D7D-09AC5D5F43C9}"/>
              </a:ext>
            </a:extLst>
          </p:cNvPr>
          <p:cNvPicPr>
            <a:picLocks noChangeAspect="1"/>
          </p:cNvPicPr>
          <p:nvPr/>
        </p:nvPicPr>
        <p:blipFill>
          <a:blip r:embed="rId3"/>
          <a:stretch>
            <a:fillRect/>
          </a:stretch>
        </p:blipFill>
        <p:spPr>
          <a:xfrm>
            <a:off x="272612" y="767762"/>
            <a:ext cx="11728664" cy="5946937"/>
          </a:xfrm>
          <a:prstGeom prst="rect">
            <a:avLst/>
          </a:prstGeom>
        </p:spPr>
      </p:pic>
      <p:sp>
        <p:nvSpPr>
          <p:cNvPr id="4" name="CuadroTexto 3">
            <a:extLst>
              <a:ext uri="{FF2B5EF4-FFF2-40B4-BE49-F238E27FC236}">
                <a16:creationId xmlns:a16="http://schemas.microsoft.com/office/drawing/2014/main" id="{97F0F1E4-2A06-40D1-A54A-86C3C5EA1CDA}"/>
              </a:ext>
            </a:extLst>
          </p:cNvPr>
          <p:cNvSpPr txBox="1"/>
          <p:nvPr/>
        </p:nvSpPr>
        <p:spPr>
          <a:xfrm>
            <a:off x="4569638" y="1486837"/>
            <a:ext cx="2671324" cy="849674"/>
          </a:xfrm>
          <a:prstGeom prst="rect">
            <a:avLst/>
          </a:prstGeom>
          <a:noFill/>
        </p:spPr>
        <p:txBody>
          <a:bodyPr wrap="square" rtlCol="0">
            <a:spAutoFit/>
          </a:bodyPr>
          <a:lstStyle/>
          <a:p>
            <a:pPr algn="ctr"/>
            <a:r>
              <a:rPr lang="es-ES" sz="2400" dirty="0">
                <a:latin typeface="Liberation Serif" panose="02020603050405020304" pitchFamily="18" charset="0"/>
                <a:ea typeface="Liberation Serif" panose="02020603050405020304" pitchFamily="18" charset="0"/>
                <a:cs typeface="Liberation Serif" panose="02020603050405020304" pitchFamily="18" charset="0"/>
              </a:rPr>
              <a:t>CIRCADIAN CLOCK</a:t>
            </a:r>
          </a:p>
        </p:txBody>
      </p:sp>
      <p:sp>
        <p:nvSpPr>
          <p:cNvPr id="19" name="Rectángulo 18">
            <a:extLst>
              <a:ext uri="{FF2B5EF4-FFF2-40B4-BE49-F238E27FC236}">
                <a16:creationId xmlns:a16="http://schemas.microsoft.com/office/drawing/2014/main" id="{64AA5522-F2A5-4597-82C5-43FAC7A9EF78}"/>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AE8E8005-869D-48C2-ACD6-12DDEC3EE0D1}"/>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5" name="Imagen 4">
            <a:extLst>
              <a:ext uri="{FF2B5EF4-FFF2-40B4-BE49-F238E27FC236}">
                <a16:creationId xmlns:a16="http://schemas.microsoft.com/office/drawing/2014/main" id="{5031BB73-136B-4BE7-AE9D-7734ABD4BFEF}"/>
              </a:ext>
            </a:extLst>
          </p:cNvPr>
          <p:cNvPicPr>
            <a:picLocks noChangeAspect="1"/>
          </p:cNvPicPr>
          <p:nvPr/>
        </p:nvPicPr>
        <p:blipFill>
          <a:blip r:embed="rId4">
            <a:alphaModFix/>
          </a:blip>
          <a:stretch>
            <a:fillRect/>
          </a:stretch>
        </p:blipFill>
        <p:spPr>
          <a:xfrm>
            <a:off x="534663" y="850304"/>
            <a:ext cx="11384725" cy="5721946"/>
          </a:xfrm>
          <a:prstGeom prst="rect">
            <a:avLst/>
          </a:prstGeom>
        </p:spPr>
      </p:pic>
      <p:pic>
        <p:nvPicPr>
          <p:cNvPr id="21" name="Imagen 20">
            <a:extLst>
              <a:ext uri="{FF2B5EF4-FFF2-40B4-BE49-F238E27FC236}">
                <a16:creationId xmlns:a16="http://schemas.microsoft.com/office/drawing/2014/main" id="{E26EEDF4-5271-4B5C-8D3F-393B881ACED6}"/>
              </a:ext>
            </a:extLst>
          </p:cNvPr>
          <p:cNvPicPr>
            <a:picLocks noChangeAspect="1"/>
          </p:cNvPicPr>
          <p:nvPr/>
        </p:nvPicPr>
        <p:blipFill rotWithShape="1">
          <a:blip r:embed="rId3"/>
          <a:srcRect l="3580" t="36576" r="72340" b="56648"/>
          <a:stretch/>
        </p:blipFill>
        <p:spPr>
          <a:xfrm>
            <a:off x="791722" y="1794617"/>
            <a:ext cx="3288539" cy="4387656"/>
          </a:xfrm>
          <a:prstGeom prst="rect">
            <a:avLst/>
          </a:prstGeom>
        </p:spPr>
      </p:pic>
      <p:pic>
        <p:nvPicPr>
          <p:cNvPr id="7" name="Imagen 6">
            <a:extLst>
              <a:ext uri="{FF2B5EF4-FFF2-40B4-BE49-F238E27FC236}">
                <a16:creationId xmlns:a16="http://schemas.microsoft.com/office/drawing/2014/main" id="{F4DE7992-A2DF-4678-AA84-FC47D1602A5B}"/>
              </a:ext>
            </a:extLst>
          </p:cNvPr>
          <p:cNvPicPr>
            <a:picLocks noChangeAspect="1"/>
          </p:cNvPicPr>
          <p:nvPr/>
        </p:nvPicPr>
        <p:blipFill>
          <a:blip r:embed="rId5"/>
          <a:stretch>
            <a:fillRect/>
          </a:stretch>
        </p:blipFill>
        <p:spPr>
          <a:xfrm>
            <a:off x="791722" y="1669107"/>
            <a:ext cx="3381375" cy="4600575"/>
          </a:xfrm>
          <a:prstGeom prst="rect">
            <a:avLst/>
          </a:prstGeom>
        </p:spPr>
      </p:pic>
      <p:sp>
        <p:nvSpPr>
          <p:cNvPr id="10" name="CuadroTexto 9">
            <a:extLst>
              <a:ext uri="{FF2B5EF4-FFF2-40B4-BE49-F238E27FC236}">
                <a16:creationId xmlns:a16="http://schemas.microsoft.com/office/drawing/2014/main" id="{9D160F48-6E98-4374-A910-3CCBE72F6CE3}"/>
              </a:ext>
            </a:extLst>
          </p:cNvPr>
          <p:cNvSpPr txBox="1"/>
          <p:nvPr/>
        </p:nvSpPr>
        <p:spPr>
          <a:xfrm>
            <a:off x="4722038" y="1639237"/>
            <a:ext cx="2671324" cy="849674"/>
          </a:xfrm>
          <a:prstGeom prst="rect">
            <a:avLst/>
          </a:prstGeom>
          <a:noFill/>
        </p:spPr>
        <p:txBody>
          <a:bodyPr wrap="square" rtlCol="0">
            <a:spAutoFit/>
          </a:bodyPr>
          <a:lstStyle/>
          <a:p>
            <a:pPr algn="ctr"/>
            <a:r>
              <a:rPr lang="es-ES" sz="2400" dirty="0">
                <a:latin typeface="Liberation Serif" panose="02020603050405020304" pitchFamily="18" charset="0"/>
                <a:ea typeface="Liberation Serif" panose="02020603050405020304" pitchFamily="18" charset="0"/>
                <a:cs typeface="Liberation Serif" panose="02020603050405020304" pitchFamily="18" charset="0"/>
              </a:rPr>
              <a:t>CIRCADIAN CLOCK</a:t>
            </a:r>
          </a:p>
        </p:txBody>
      </p:sp>
      <p:sp>
        <p:nvSpPr>
          <p:cNvPr id="13" name="CuadroTexto 12">
            <a:extLst>
              <a:ext uri="{FF2B5EF4-FFF2-40B4-BE49-F238E27FC236}">
                <a16:creationId xmlns:a16="http://schemas.microsoft.com/office/drawing/2014/main" id="{FA1DA626-FB5F-4427-A70F-FE7E76449E78}"/>
              </a:ext>
            </a:extLst>
          </p:cNvPr>
          <p:cNvSpPr txBox="1"/>
          <p:nvPr/>
        </p:nvSpPr>
        <p:spPr>
          <a:xfrm>
            <a:off x="336125" y="6418229"/>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Kuhlman</a:t>
            </a:r>
            <a:r>
              <a:rPr lang="es-ES" sz="2000" b="0" i="0" u="none" strike="noStrike" baseline="0" dirty="0">
                <a:solidFill>
                  <a:srgbClr val="347F70"/>
                </a:solidFill>
                <a:latin typeface="LiberationSerif-Regular"/>
              </a:rPr>
              <a:t> et al., 2018)</a:t>
            </a:r>
            <a:endParaRPr lang="es-ES" sz="2000" dirty="0"/>
          </a:p>
        </p:txBody>
      </p:sp>
    </p:spTree>
    <p:extLst>
      <p:ext uri="{BB962C8B-B14F-4D97-AF65-F5344CB8AC3E}">
        <p14:creationId xmlns:p14="http://schemas.microsoft.com/office/powerpoint/2010/main" val="9510230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187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970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3" name="Rectángulo 12">
            <a:extLst>
              <a:ext uri="{FF2B5EF4-FFF2-40B4-BE49-F238E27FC236}">
                <a16:creationId xmlns:a16="http://schemas.microsoft.com/office/drawing/2014/main" id="{D6BDD71E-2FA1-45F3-AECF-CBF7F1DA2F9B}"/>
              </a:ext>
            </a:extLst>
          </p:cNvPr>
          <p:cNvSpPr/>
          <p:nvPr/>
        </p:nvSpPr>
        <p:spPr>
          <a:xfrm>
            <a:off x="2841172" y="3080905"/>
            <a:ext cx="304800" cy="716160"/>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8DC6276-4722-4EC8-A5B9-F27F44FC09DE}"/>
              </a:ext>
            </a:extLst>
          </p:cNvPr>
          <p:cNvSpPr/>
          <p:nvPr/>
        </p:nvSpPr>
        <p:spPr>
          <a:xfrm>
            <a:off x="2873829" y="5339736"/>
            <a:ext cx="304800" cy="830015"/>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18" name="CuadroTexto 17">
            <a:extLst>
              <a:ext uri="{FF2B5EF4-FFF2-40B4-BE49-F238E27FC236}">
                <a16:creationId xmlns:a16="http://schemas.microsoft.com/office/drawing/2014/main" id="{0ED9DD36-A7F3-4A8E-8F90-8CBB20245E28}"/>
              </a:ext>
            </a:extLst>
          </p:cNvPr>
          <p:cNvSpPr txBox="1"/>
          <p:nvPr/>
        </p:nvSpPr>
        <p:spPr>
          <a:xfrm rot="16200000">
            <a:off x="1073687" y="4792161"/>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pic>
        <p:nvPicPr>
          <p:cNvPr id="63" name="Imagen 62">
            <a:extLst>
              <a:ext uri="{FF2B5EF4-FFF2-40B4-BE49-F238E27FC236}">
                <a16:creationId xmlns:a16="http://schemas.microsoft.com/office/drawing/2014/main" id="{6E4AE819-DE9F-4138-B128-E52998700A4A}"/>
              </a:ext>
            </a:extLst>
          </p:cNvPr>
          <p:cNvPicPr>
            <a:picLocks noChangeAspect="1"/>
          </p:cNvPicPr>
          <p:nvPr/>
        </p:nvPicPr>
        <p:blipFill rotWithShape="1">
          <a:blip r:embed="rId3"/>
          <a:srcRect l="34350" t="4716" r="1723" b="82779"/>
          <a:stretch/>
        </p:blipFill>
        <p:spPr>
          <a:xfrm>
            <a:off x="208224" y="1895593"/>
            <a:ext cx="1890117" cy="718420"/>
          </a:xfrm>
          <a:prstGeom prst="rect">
            <a:avLst/>
          </a:prstGeom>
        </p:spPr>
      </p:pic>
      <p:pic>
        <p:nvPicPr>
          <p:cNvPr id="71" name="Imagen 70">
            <a:extLst>
              <a:ext uri="{FF2B5EF4-FFF2-40B4-BE49-F238E27FC236}">
                <a16:creationId xmlns:a16="http://schemas.microsoft.com/office/drawing/2014/main" id="{061D4715-D9BD-4B0B-B4E9-9EA9FC740C4B}"/>
              </a:ext>
            </a:extLst>
          </p:cNvPr>
          <p:cNvPicPr>
            <a:picLocks noChangeAspect="1"/>
          </p:cNvPicPr>
          <p:nvPr/>
        </p:nvPicPr>
        <p:blipFill rotWithShape="1">
          <a:blip r:embed="rId3"/>
          <a:srcRect l="34350" t="54835" r="1723" b="29459"/>
          <a:stretch/>
        </p:blipFill>
        <p:spPr>
          <a:xfrm>
            <a:off x="189174" y="4090796"/>
            <a:ext cx="1866032" cy="890780"/>
          </a:xfrm>
          <a:prstGeom prst="rect">
            <a:avLst/>
          </a:prstGeom>
        </p:spPr>
      </p:pic>
      <p:pic>
        <p:nvPicPr>
          <p:cNvPr id="72" name="Imagen 71">
            <a:extLst>
              <a:ext uri="{FF2B5EF4-FFF2-40B4-BE49-F238E27FC236}">
                <a16:creationId xmlns:a16="http://schemas.microsoft.com/office/drawing/2014/main" id="{3CF0DCDB-1870-4CF9-84A1-FBD5DB55E073}"/>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74" name="Rectángulo 73">
            <a:extLst>
              <a:ext uri="{FF2B5EF4-FFF2-40B4-BE49-F238E27FC236}">
                <a16:creationId xmlns:a16="http://schemas.microsoft.com/office/drawing/2014/main" id="{6BECDDA2-AC17-4387-A01A-2A9345CF1827}"/>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CuadroTexto 74">
            <a:extLst>
              <a:ext uri="{FF2B5EF4-FFF2-40B4-BE49-F238E27FC236}">
                <a16:creationId xmlns:a16="http://schemas.microsoft.com/office/drawing/2014/main" id="{AA281F28-2584-4612-B7BE-D5BEF10DDCC4}"/>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76" name="CuadroTexto 75">
            <a:extLst>
              <a:ext uri="{FF2B5EF4-FFF2-40B4-BE49-F238E27FC236}">
                <a16:creationId xmlns:a16="http://schemas.microsoft.com/office/drawing/2014/main" id="{472A7247-73C4-48C7-B240-4C326420601A}"/>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78" name="Imagen 77">
            <a:extLst>
              <a:ext uri="{FF2B5EF4-FFF2-40B4-BE49-F238E27FC236}">
                <a16:creationId xmlns:a16="http://schemas.microsoft.com/office/drawing/2014/main" id="{A5B4F872-CCDC-492D-BDC6-49C75AD61BFB}"/>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79" name="Rectángulo 78">
            <a:extLst>
              <a:ext uri="{FF2B5EF4-FFF2-40B4-BE49-F238E27FC236}">
                <a16:creationId xmlns:a16="http://schemas.microsoft.com/office/drawing/2014/main" id="{F9697EC5-A8F3-4E91-AFF7-9AD0CE22F9D2}"/>
              </a:ext>
            </a:extLst>
          </p:cNvPr>
          <p:cNvSpPr/>
          <p:nvPr/>
        </p:nvSpPr>
        <p:spPr>
          <a:xfrm>
            <a:off x="2621576" y="2980411"/>
            <a:ext cx="351435" cy="78630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659465A4-429A-4DD2-8FD1-A4834DDD011C}"/>
              </a:ext>
            </a:extLst>
          </p:cNvPr>
          <p:cNvSpPr/>
          <p:nvPr/>
        </p:nvSpPr>
        <p:spPr>
          <a:xfrm>
            <a:off x="2650831" y="5281626"/>
            <a:ext cx="351435" cy="970189"/>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CuadroTexto 80">
            <a:extLst>
              <a:ext uri="{FF2B5EF4-FFF2-40B4-BE49-F238E27FC236}">
                <a16:creationId xmlns:a16="http://schemas.microsoft.com/office/drawing/2014/main" id="{B367CF39-66FF-4140-8A6B-1D88B5841E59}"/>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82" name="CuadroTexto 81">
            <a:extLst>
              <a:ext uri="{FF2B5EF4-FFF2-40B4-BE49-F238E27FC236}">
                <a16:creationId xmlns:a16="http://schemas.microsoft.com/office/drawing/2014/main" id="{76A1C05F-2899-442B-B1C4-1A31FAD24E03}"/>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sp>
        <p:nvSpPr>
          <p:cNvPr id="83" name="CuadroTexto 82">
            <a:extLst>
              <a:ext uri="{FF2B5EF4-FFF2-40B4-BE49-F238E27FC236}">
                <a16:creationId xmlns:a16="http://schemas.microsoft.com/office/drawing/2014/main" id="{A4067C97-BEC9-4CBB-82A8-373C52EAB377}"/>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84" name="CuadroTexto 83">
            <a:extLst>
              <a:ext uri="{FF2B5EF4-FFF2-40B4-BE49-F238E27FC236}">
                <a16:creationId xmlns:a16="http://schemas.microsoft.com/office/drawing/2014/main" id="{CE828ECD-7018-4A12-82CA-817D62773E31}"/>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85" name="Conector recto 84">
            <a:extLst>
              <a:ext uri="{FF2B5EF4-FFF2-40B4-BE49-F238E27FC236}">
                <a16:creationId xmlns:a16="http://schemas.microsoft.com/office/drawing/2014/main" id="{6108A6A3-4D9D-43C3-B50A-0DE3B88C40B5}"/>
              </a:ext>
            </a:extLst>
          </p:cNvPr>
          <p:cNvCxnSpPr>
            <a:cxnSpLocks/>
          </p:cNvCxnSpPr>
          <p:nvPr/>
        </p:nvCxnSpPr>
        <p:spPr>
          <a:xfrm>
            <a:off x="3056573" y="2661356"/>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094673" y="5089155"/>
            <a:ext cx="0" cy="1924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Plot object">
            <a:extLst>
              <a:ext uri="{FF2B5EF4-FFF2-40B4-BE49-F238E27FC236}">
                <a16:creationId xmlns:a16="http://schemas.microsoft.com/office/drawing/2014/main" id="{F59C6904-6F40-4CB2-AF1C-37F64F93F2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77" b="21709"/>
          <a:stretch/>
        </p:blipFill>
        <p:spPr bwMode="auto">
          <a:xfrm>
            <a:off x="3222526" y="3823950"/>
            <a:ext cx="4837331" cy="211803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0A949A1-2FBF-4199-A5AF-12CFAC5327EC}"/>
              </a:ext>
            </a:extLst>
          </p:cNvPr>
          <p:cNvPicPr>
            <a:picLocks noChangeAspect="1"/>
          </p:cNvPicPr>
          <p:nvPr/>
        </p:nvPicPr>
        <p:blipFill rotWithShape="1">
          <a:blip r:embed="rId5"/>
          <a:srcRect l="-2536" t="13731" r="8221" b="21849"/>
          <a:stretch/>
        </p:blipFill>
        <p:spPr>
          <a:xfrm>
            <a:off x="3082677" y="1266145"/>
            <a:ext cx="4632411" cy="2192528"/>
          </a:xfrm>
          <a:prstGeom prst="rect">
            <a:avLst/>
          </a:prstGeom>
        </p:spPr>
      </p:pic>
      <p:sp>
        <p:nvSpPr>
          <p:cNvPr id="6" name="CuadroTexto 5">
            <a:extLst>
              <a:ext uri="{FF2B5EF4-FFF2-40B4-BE49-F238E27FC236}">
                <a16:creationId xmlns:a16="http://schemas.microsoft.com/office/drawing/2014/main" id="{55B8DC8E-8A7D-4DDD-B0FC-FB416BE98570}"/>
              </a:ext>
            </a:extLst>
          </p:cNvPr>
          <p:cNvSpPr txBox="1"/>
          <p:nvPr/>
        </p:nvSpPr>
        <p:spPr>
          <a:xfrm>
            <a:off x="3692034" y="881414"/>
            <a:ext cx="2560612" cy="369332"/>
          </a:xfrm>
          <a:prstGeom prst="rect">
            <a:avLst/>
          </a:prstGeom>
          <a:noFill/>
        </p:spPr>
        <p:txBody>
          <a:bodyPr wrap="square" rtlCol="0">
            <a:spAutoFit/>
          </a:bodyPr>
          <a:lstStyle/>
          <a:p>
            <a:r>
              <a:rPr lang="es-ES" b="1" dirty="0" err="1"/>
              <a:t>Polymerase</a:t>
            </a:r>
            <a:r>
              <a:rPr lang="es-ES" b="1" dirty="0"/>
              <a:t> A</a:t>
            </a:r>
          </a:p>
        </p:txBody>
      </p:sp>
      <p:cxnSp>
        <p:nvCxnSpPr>
          <p:cNvPr id="15" name="Conector recto 14">
            <a:extLst>
              <a:ext uri="{FF2B5EF4-FFF2-40B4-BE49-F238E27FC236}">
                <a16:creationId xmlns:a16="http://schemas.microsoft.com/office/drawing/2014/main" id="{8C91B180-0FB3-41B2-8511-CFD66515D3DD}"/>
              </a:ext>
            </a:extLst>
          </p:cNvPr>
          <p:cNvCxnSpPr>
            <a:cxnSpLocks/>
          </p:cNvCxnSpPr>
          <p:nvPr/>
        </p:nvCxnSpPr>
        <p:spPr>
          <a:xfrm flipV="1">
            <a:off x="6252646" y="1750477"/>
            <a:ext cx="0" cy="1840449"/>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42" name="Conector recto 41">
            <a:extLst>
              <a:ext uri="{FF2B5EF4-FFF2-40B4-BE49-F238E27FC236}">
                <a16:creationId xmlns:a16="http://schemas.microsoft.com/office/drawing/2014/main" id="{53C3B728-4968-441D-B4FB-41B247AF41F1}"/>
              </a:ext>
            </a:extLst>
          </p:cNvPr>
          <p:cNvCxnSpPr>
            <a:cxnSpLocks/>
          </p:cNvCxnSpPr>
          <p:nvPr/>
        </p:nvCxnSpPr>
        <p:spPr>
          <a:xfrm flipV="1">
            <a:off x="6233596" y="4448175"/>
            <a:ext cx="0" cy="1626327"/>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22" name="CuadroTexto 21">
            <a:extLst>
              <a:ext uri="{FF2B5EF4-FFF2-40B4-BE49-F238E27FC236}">
                <a16:creationId xmlns:a16="http://schemas.microsoft.com/office/drawing/2014/main" id="{0E6C4E50-2602-4C63-8ED9-742BF5E2F25E}"/>
              </a:ext>
            </a:extLst>
          </p:cNvPr>
          <p:cNvSpPr txBox="1"/>
          <p:nvPr/>
        </p:nvSpPr>
        <p:spPr>
          <a:xfrm>
            <a:off x="6233596" y="1391664"/>
            <a:ext cx="1671140" cy="369332"/>
          </a:xfrm>
          <a:prstGeom prst="rect">
            <a:avLst/>
          </a:prstGeom>
          <a:noFill/>
        </p:spPr>
        <p:txBody>
          <a:bodyPr wrap="square" rtlCol="0">
            <a:spAutoFit/>
          </a:bodyPr>
          <a:lstStyle/>
          <a:p>
            <a:r>
              <a:rPr lang="es-ES" b="1" dirty="0" err="1"/>
              <a:t>Constant</a:t>
            </a:r>
            <a:r>
              <a:rPr lang="es-ES" b="1" dirty="0"/>
              <a:t> light</a:t>
            </a:r>
          </a:p>
        </p:txBody>
      </p:sp>
      <p:sp>
        <p:nvSpPr>
          <p:cNvPr id="46" name="CuadroTexto 45">
            <a:extLst>
              <a:ext uri="{FF2B5EF4-FFF2-40B4-BE49-F238E27FC236}">
                <a16:creationId xmlns:a16="http://schemas.microsoft.com/office/drawing/2014/main" id="{54EBCEDE-8197-4AC1-89B7-693CB2083F97}"/>
              </a:ext>
            </a:extLst>
          </p:cNvPr>
          <p:cNvSpPr txBox="1"/>
          <p:nvPr/>
        </p:nvSpPr>
        <p:spPr>
          <a:xfrm>
            <a:off x="6243950" y="4145793"/>
            <a:ext cx="1671140" cy="369332"/>
          </a:xfrm>
          <a:prstGeom prst="rect">
            <a:avLst/>
          </a:prstGeom>
          <a:noFill/>
        </p:spPr>
        <p:txBody>
          <a:bodyPr wrap="square" rtlCol="0">
            <a:spAutoFit/>
          </a:bodyPr>
          <a:lstStyle/>
          <a:p>
            <a:r>
              <a:rPr lang="es-ES" b="1" dirty="0" err="1"/>
              <a:t>Constant</a:t>
            </a:r>
            <a:r>
              <a:rPr lang="es-ES" b="1" dirty="0"/>
              <a:t> </a:t>
            </a:r>
            <a:r>
              <a:rPr lang="es-ES" b="1" dirty="0" err="1"/>
              <a:t>dark</a:t>
            </a:r>
            <a:endParaRPr lang="es-ES" b="1" dirty="0"/>
          </a:p>
        </p:txBody>
      </p:sp>
    </p:spTree>
    <p:extLst>
      <p:ext uri="{BB962C8B-B14F-4D97-AF65-F5344CB8AC3E}">
        <p14:creationId xmlns:p14="http://schemas.microsoft.com/office/powerpoint/2010/main" val="36721520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187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970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3" name="Rectángulo 12">
            <a:extLst>
              <a:ext uri="{FF2B5EF4-FFF2-40B4-BE49-F238E27FC236}">
                <a16:creationId xmlns:a16="http://schemas.microsoft.com/office/drawing/2014/main" id="{D6BDD71E-2FA1-45F3-AECF-CBF7F1DA2F9B}"/>
              </a:ext>
            </a:extLst>
          </p:cNvPr>
          <p:cNvSpPr/>
          <p:nvPr/>
        </p:nvSpPr>
        <p:spPr>
          <a:xfrm>
            <a:off x="2841172" y="3080905"/>
            <a:ext cx="304800" cy="716160"/>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8DC6276-4722-4EC8-A5B9-F27F44FC09DE}"/>
              </a:ext>
            </a:extLst>
          </p:cNvPr>
          <p:cNvSpPr/>
          <p:nvPr/>
        </p:nvSpPr>
        <p:spPr>
          <a:xfrm>
            <a:off x="2873829" y="5339736"/>
            <a:ext cx="304800" cy="830015"/>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18" name="CuadroTexto 17">
            <a:extLst>
              <a:ext uri="{FF2B5EF4-FFF2-40B4-BE49-F238E27FC236}">
                <a16:creationId xmlns:a16="http://schemas.microsoft.com/office/drawing/2014/main" id="{0ED9DD36-A7F3-4A8E-8F90-8CBB20245E28}"/>
              </a:ext>
            </a:extLst>
          </p:cNvPr>
          <p:cNvSpPr txBox="1"/>
          <p:nvPr/>
        </p:nvSpPr>
        <p:spPr>
          <a:xfrm rot="16200000">
            <a:off x="1073687" y="4792161"/>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pic>
        <p:nvPicPr>
          <p:cNvPr id="63" name="Imagen 62">
            <a:extLst>
              <a:ext uri="{FF2B5EF4-FFF2-40B4-BE49-F238E27FC236}">
                <a16:creationId xmlns:a16="http://schemas.microsoft.com/office/drawing/2014/main" id="{6E4AE819-DE9F-4138-B128-E52998700A4A}"/>
              </a:ext>
            </a:extLst>
          </p:cNvPr>
          <p:cNvPicPr>
            <a:picLocks noChangeAspect="1"/>
          </p:cNvPicPr>
          <p:nvPr/>
        </p:nvPicPr>
        <p:blipFill rotWithShape="1">
          <a:blip r:embed="rId3"/>
          <a:srcRect l="34350" t="4716" r="1723" b="82779"/>
          <a:stretch/>
        </p:blipFill>
        <p:spPr>
          <a:xfrm>
            <a:off x="208224" y="1895593"/>
            <a:ext cx="1890117" cy="718420"/>
          </a:xfrm>
          <a:prstGeom prst="rect">
            <a:avLst/>
          </a:prstGeom>
        </p:spPr>
      </p:pic>
      <p:pic>
        <p:nvPicPr>
          <p:cNvPr id="71" name="Imagen 70">
            <a:extLst>
              <a:ext uri="{FF2B5EF4-FFF2-40B4-BE49-F238E27FC236}">
                <a16:creationId xmlns:a16="http://schemas.microsoft.com/office/drawing/2014/main" id="{061D4715-D9BD-4B0B-B4E9-9EA9FC740C4B}"/>
              </a:ext>
            </a:extLst>
          </p:cNvPr>
          <p:cNvPicPr>
            <a:picLocks noChangeAspect="1"/>
          </p:cNvPicPr>
          <p:nvPr/>
        </p:nvPicPr>
        <p:blipFill rotWithShape="1">
          <a:blip r:embed="rId3"/>
          <a:srcRect l="34350" t="54835" r="1723" b="29459"/>
          <a:stretch/>
        </p:blipFill>
        <p:spPr>
          <a:xfrm>
            <a:off x="189174" y="4090796"/>
            <a:ext cx="1866032" cy="890780"/>
          </a:xfrm>
          <a:prstGeom prst="rect">
            <a:avLst/>
          </a:prstGeom>
        </p:spPr>
      </p:pic>
      <p:pic>
        <p:nvPicPr>
          <p:cNvPr id="72" name="Imagen 71">
            <a:extLst>
              <a:ext uri="{FF2B5EF4-FFF2-40B4-BE49-F238E27FC236}">
                <a16:creationId xmlns:a16="http://schemas.microsoft.com/office/drawing/2014/main" id="{3CF0DCDB-1870-4CF9-84A1-FBD5DB55E073}"/>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74" name="Rectángulo 73">
            <a:extLst>
              <a:ext uri="{FF2B5EF4-FFF2-40B4-BE49-F238E27FC236}">
                <a16:creationId xmlns:a16="http://schemas.microsoft.com/office/drawing/2014/main" id="{6BECDDA2-AC17-4387-A01A-2A9345CF1827}"/>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CuadroTexto 74">
            <a:extLst>
              <a:ext uri="{FF2B5EF4-FFF2-40B4-BE49-F238E27FC236}">
                <a16:creationId xmlns:a16="http://schemas.microsoft.com/office/drawing/2014/main" id="{AA281F28-2584-4612-B7BE-D5BEF10DDCC4}"/>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76" name="CuadroTexto 75">
            <a:extLst>
              <a:ext uri="{FF2B5EF4-FFF2-40B4-BE49-F238E27FC236}">
                <a16:creationId xmlns:a16="http://schemas.microsoft.com/office/drawing/2014/main" id="{472A7247-73C4-48C7-B240-4C326420601A}"/>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78" name="Imagen 77">
            <a:extLst>
              <a:ext uri="{FF2B5EF4-FFF2-40B4-BE49-F238E27FC236}">
                <a16:creationId xmlns:a16="http://schemas.microsoft.com/office/drawing/2014/main" id="{A5B4F872-CCDC-492D-BDC6-49C75AD61BFB}"/>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79" name="Rectángulo 78">
            <a:extLst>
              <a:ext uri="{FF2B5EF4-FFF2-40B4-BE49-F238E27FC236}">
                <a16:creationId xmlns:a16="http://schemas.microsoft.com/office/drawing/2014/main" id="{F9697EC5-A8F3-4E91-AFF7-9AD0CE22F9D2}"/>
              </a:ext>
            </a:extLst>
          </p:cNvPr>
          <p:cNvSpPr/>
          <p:nvPr/>
        </p:nvSpPr>
        <p:spPr>
          <a:xfrm>
            <a:off x="2621576" y="2980411"/>
            <a:ext cx="351435" cy="78630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659465A4-429A-4DD2-8FD1-A4834DDD011C}"/>
              </a:ext>
            </a:extLst>
          </p:cNvPr>
          <p:cNvSpPr/>
          <p:nvPr/>
        </p:nvSpPr>
        <p:spPr>
          <a:xfrm>
            <a:off x="2650831" y="5281626"/>
            <a:ext cx="351435" cy="970189"/>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CuadroTexto 80">
            <a:extLst>
              <a:ext uri="{FF2B5EF4-FFF2-40B4-BE49-F238E27FC236}">
                <a16:creationId xmlns:a16="http://schemas.microsoft.com/office/drawing/2014/main" id="{B367CF39-66FF-4140-8A6B-1D88B5841E59}"/>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82" name="CuadroTexto 81">
            <a:extLst>
              <a:ext uri="{FF2B5EF4-FFF2-40B4-BE49-F238E27FC236}">
                <a16:creationId xmlns:a16="http://schemas.microsoft.com/office/drawing/2014/main" id="{76A1C05F-2899-442B-B1C4-1A31FAD24E03}"/>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sp>
        <p:nvSpPr>
          <p:cNvPr id="83" name="CuadroTexto 82">
            <a:extLst>
              <a:ext uri="{FF2B5EF4-FFF2-40B4-BE49-F238E27FC236}">
                <a16:creationId xmlns:a16="http://schemas.microsoft.com/office/drawing/2014/main" id="{A4067C97-BEC9-4CBB-82A8-373C52EAB377}"/>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84" name="CuadroTexto 83">
            <a:extLst>
              <a:ext uri="{FF2B5EF4-FFF2-40B4-BE49-F238E27FC236}">
                <a16:creationId xmlns:a16="http://schemas.microsoft.com/office/drawing/2014/main" id="{CE828ECD-7018-4A12-82CA-817D62773E31}"/>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85" name="Conector recto 84">
            <a:extLst>
              <a:ext uri="{FF2B5EF4-FFF2-40B4-BE49-F238E27FC236}">
                <a16:creationId xmlns:a16="http://schemas.microsoft.com/office/drawing/2014/main" id="{6108A6A3-4D9D-43C3-B50A-0DE3B88C40B5}"/>
              </a:ext>
            </a:extLst>
          </p:cNvPr>
          <p:cNvCxnSpPr>
            <a:cxnSpLocks/>
          </p:cNvCxnSpPr>
          <p:nvPr/>
        </p:nvCxnSpPr>
        <p:spPr>
          <a:xfrm>
            <a:off x="3056573" y="2661356"/>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094673" y="5089155"/>
            <a:ext cx="0" cy="1924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9FD67EC4-5913-4000-8CE3-2DE453E2CC5B}"/>
              </a:ext>
            </a:extLst>
          </p:cNvPr>
          <p:cNvSpPr txBox="1"/>
          <p:nvPr/>
        </p:nvSpPr>
        <p:spPr>
          <a:xfrm>
            <a:off x="8312540" y="5518875"/>
            <a:ext cx="3533473" cy="1292662"/>
          </a:xfrm>
          <a:prstGeom prst="rect">
            <a:avLst/>
          </a:prstGeom>
          <a:noFill/>
        </p:spPr>
        <p:txBody>
          <a:bodyPr wrap="square" rtlCol="0">
            <a:spAutoFit/>
          </a:bodyPr>
          <a:lstStyle/>
          <a:p>
            <a:pPr algn="ctr"/>
            <a:r>
              <a:rPr lang="es-ES" sz="2000" b="1" dirty="0" err="1"/>
              <a:t>Biological</a:t>
            </a:r>
            <a:r>
              <a:rPr lang="es-ES" sz="2000" b="1" dirty="0"/>
              <a:t> </a:t>
            </a:r>
            <a:r>
              <a:rPr lang="es-ES" sz="2000" b="1" dirty="0" err="1"/>
              <a:t>processes</a:t>
            </a:r>
            <a:r>
              <a:rPr lang="es-ES" sz="2000" b="1" dirty="0"/>
              <a:t> </a:t>
            </a:r>
            <a:r>
              <a:rPr lang="es-ES" sz="2000" b="1" dirty="0" err="1"/>
              <a:t>enriched</a:t>
            </a:r>
            <a:r>
              <a:rPr lang="es-ES" sz="2000" b="1" dirty="0"/>
              <a:t> in set of </a:t>
            </a:r>
            <a:r>
              <a:rPr lang="es-ES" sz="2000" b="1" dirty="0" err="1"/>
              <a:t>rhythmic</a:t>
            </a:r>
            <a:r>
              <a:rPr lang="es-ES" sz="2000" b="1" dirty="0"/>
              <a:t> genes </a:t>
            </a:r>
            <a:r>
              <a:rPr lang="es-ES" sz="2000" b="1" dirty="0" err="1"/>
              <a:t>under</a:t>
            </a:r>
            <a:r>
              <a:rPr lang="es-ES" sz="2000" b="1" dirty="0"/>
              <a:t> </a:t>
            </a:r>
            <a:r>
              <a:rPr lang="es-ES" sz="2000" b="1" u="sng" dirty="0" err="1"/>
              <a:t>constant</a:t>
            </a:r>
            <a:r>
              <a:rPr lang="es-ES" sz="2000" b="1" u="sng" dirty="0"/>
              <a:t> light (LL)</a:t>
            </a:r>
          </a:p>
          <a:p>
            <a:endParaRPr lang="es-ES" b="1" dirty="0"/>
          </a:p>
        </p:txBody>
      </p:sp>
      <p:pic>
        <p:nvPicPr>
          <p:cNvPr id="2050" name="Picture 2" descr="Plot object">
            <a:extLst>
              <a:ext uri="{FF2B5EF4-FFF2-40B4-BE49-F238E27FC236}">
                <a16:creationId xmlns:a16="http://schemas.microsoft.com/office/drawing/2014/main" id="{F59C6904-6F40-4CB2-AF1C-37F64F93F2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77" b="21709"/>
          <a:stretch/>
        </p:blipFill>
        <p:spPr bwMode="auto">
          <a:xfrm>
            <a:off x="3222526" y="3823950"/>
            <a:ext cx="4837331" cy="211803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0A949A1-2FBF-4199-A5AF-12CFAC5327EC}"/>
              </a:ext>
            </a:extLst>
          </p:cNvPr>
          <p:cNvPicPr>
            <a:picLocks noChangeAspect="1"/>
          </p:cNvPicPr>
          <p:nvPr/>
        </p:nvPicPr>
        <p:blipFill rotWithShape="1">
          <a:blip r:embed="rId5"/>
          <a:srcRect l="-2536" t="13731" r="8221" b="21849"/>
          <a:stretch/>
        </p:blipFill>
        <p:spPr>
          <a:xfrm>
            <a:off x="3082677" y="1266145"/>
            <a:ext cx="4632411" cy="2192528"/>
          </a:xfrm>
          <a:prstGeom prst="rect">
            <a:avLst/>
          </a:prstGeom>
        </p:spPr>
      </p:pic>
      <p:pic>
        <p:nvPicPr>
          <p:cNvPr id="32" name="Imagen 31">
            <a:extLst>
              <a:ext uri="{FF2B5EF4-FFF2-40B4-BE49-F238E27FC236}">
                <a16:creationId xmlns:a16="http://schemas.microsoft.com/office/drawing/2014/main" id="{491AC9EC-DD85-45C9-A5A6-39C36078F912}"/>
              </a:ext>
            </a:extLst>
          </p:cNvPr>
          <p:cNvPicPr>
            <a:picLocks noChangeAspect="1"/>
          </p:cNvPicPr>
          <p:nvPr/>
        </p:nvPicPr>
        <p:blipFill>
          <a:blip r:embed="rId6"/>
          <a:stretch>
            <a:fillRect/>
          </a:stretch>
        </p:blipFill>
        <p:spPr>
          <a:xfrm>
            <a:off x="7763210" y="2632782"/>
            <a:ext cx="4428790" cy="2850985"/>
          </a:xfrm>
          <a:prstGeom prst="rect">
            <a:avLst/>
          </a:prstGeom>
        </p:spPr>
      </p:pic>
      <p:sp>
        <p:nvSpPr>
          <p:cNvPr id="6" name="CuadroTexto 5">
            <a:extLst>
              <a:ext uri="{FF2B5EF4-FFF2-40B4-BE49-F238E27FC236}">
                <a16:creationId xmlns:a16="http://schemas.microsoft.com/office/drawing/2014/main" id="{55B8DC8E-8A7D-4DDD-B0FC-FB416BE98570}"/>
              </a:ext>
            </a:extLst>
          </p:cNvPr>
          <p:cNvSpPr txBox="1"/>
          <p:nvPr/>
        </p:nvSpPr>
        <p:spPr>
          <a:xfrm>
            <a:off x="3692034" y="881414"/>
            <a:ext cx="2560612" cy="369332"/>
          </a:xfrm>
          <a:prstGeom prst="rect">
            <a:avLst/>
          </a:prstGeom>
          <a:noFill/>
        </p:spPr>
        <p:txBody>
          <a:bodyPr wrap="square" rtlCol="0">
            <a:spAutoFit/>
          </a:bodyPr>
          <a:lstStyle/>
          <a:p>
            <a:r>
              <a:rPr lang="es-ES" b="1" dirty="0" err="1"/>
              <a:t>Polymerase</a:t>
            </a:r>
            <a:r>
              <a:rPr lang="es-ES" b="1" dirty="0"/>
              <a:t> A</a:t>
            </a:r>
          </a:p>
        </p:txBody>
      </p:sp>
      <p:cxnSp>
        <p:nvCxnSpPr>
          <p:cNvPr id="15" name="Conector recto 14">
            <a:extLst>
              <a:ext uri="{FF2B5EF4-FFF2-40B4-BE49-F238E27FC236}">
                <a16:creationId xmlns:a16="http://schemas.microsoft.com/office/drawing/2014/main" id="{8C91B180-0FB3-41B2-8511-CFD66515D3DD}"/>
              </a:ext>
            </a:extLst>
          </p:cNvPr>
          <p:cNvCxnSpPr>
            <a:cxnSpLocks/>
          </p:cNvCxnSpPr>
          <p:nvPr/>
        </p:nvCxnSpPr>
        <p:spPr>
          <a:xfrm flipV="1">
            <a:off x="6252646" y="1750477"/>
            <a:ext cx="0" cy="1840449"/>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42" name="Conector recto 41">
            <a:extLst>
              <a:ext uri="{FF2B5EF4-FFF2-40B4-BE49-F238E27FC236}">
                <a16:creationId xmlns:a16="http://schemas.microsoft.com/office/drawing/2014/main" id="{53C3B728-4968-441D-B4FB-41B247AF41F1}"/>
              </a:ext>
            </a:extLst>
          </p:cNvPr>
          <p:cNvCxnSpPr>
            <a:cxnSpLocks/>
          </p:cNvCxnSpPr>
          <p:nvPr/>
        </p:nvCxnSpPr>
        <p:spPr>
          <a:xfrm flipV="1">
            <a:off x="6233596" y="4543425"/>
            <a:ext cx="0" cy="1626327"/>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22" name="CuadroTexto 21">
            <a:extLst>
              <a:ext uri="{FF2B5EF4-FFF2-40B4-BE49-F238E27FC236}">
                <a16:creationId xmlns:a16="http://schemas.microsoft.com/office/drawing/2014/main" id="{0E6C4E50-2602-4C63-8ED9-742BF5E2F25E}"/>
              </a:ext>
            </a:extLst>
          </p:cNvPr>
          <p:cNvSpPr txBox="1"/>
          <p:nvPr/>
        </p:nvSpPr>
        <p:spPr>
          <a:xfrm>
            <a:off x="6233596" y="1391664"/>
            <a:ext cx="1671140" cy="369332"/>
          </a:xfrm>
          <a:prstGeom prst="rect">
            <a:avLst/>
          </a:prstGeom>
          <a:noFill/>
        </p:spPr>
        <p:txBody>
          <a:bodyPr wrap="square" rtlCol="0">
            <a:spAutoFit/>
          </a:bodyPr>
          <a:lstStyle/>
          <a:p>
            <a:r>
              <a:rPr lang="es-ES" b="1" dirty="0" err="1"/>
              <a:t>Constant</a:t>
            </a:r>
            <a:r>
              <a:rPr lang="es-ES" b="1" dirty="0"/>
              <a:t> light</a:t>
            </a:r>
          </a:p>
        </p:txBody>
      </p:sp>
      <p:sp>
        <p:nvSpPr>
          <p:cNvPr id="46" name="CuadroTexto 45">
            <a:extLst>
              <a:ext uri="{FF2B5EF4-FFF2-40B4-BE49-F238E27FC236}">
                <a16:creationId xmlns:a16="http://schemas.microsoft.com/office/drawing/2014/main" id="{54EBCEDE-8197-4AC1-89B7-693CB2083F97}"/>
              </a:ext>
            </a:extLst>
          </p:cNvPr>
          <p:cNvSpPr txBox="1"/>
          <p:nvPr/>
        </p:nvSpPr>
        <p:spPr>
          <a:xfrm>
            <a:off x="6243950" y="4145793"/>
            <a:ext cx="1671140" cy="369332"/>
          </a:xfrm>
          <a:prstGeom prst="rect">
            <a:avLst/>
          </a:prstGeom>
          <a:noFill/>
        </p:spPr>
        <p:txBody>
          <a:bodyPr wrap="square" rtlCol="0">
            <a:spAutoFit/>
          </a:bodyPr>
          <a:lstStyle/>
          <a:p>
            <a:r>
              <a:rPr lang="es-ES" b="1" dirty="0" err="1"/>
              <a:t>Constant</a:t>
            </a:r>
            <a:r>
              <a:rPr lang="es-ES" b="1" dirty="0"/>
              <a:t> </a:t>
            </a:r>
            <a:r>
              <a:rPr lang="es-ES" b="1" dirty="0" err="1"/>
              <a:t>dark</a:t>
            </a:r>
            <a:endParaRPr lang="es-ES" b="1" dirty="0"/>
          </a:p>
        </p:txBody>
      </p:sp>
    </p:spTree>
    <p:extLst>
      <p:ext uri="{BB962C8B-B14F-4D97-AF65-F5344CB8AC3E}">
        <p14:creationId xmlns:p14="http://schemas.microsoft.com/office/powerpoint/2010/main" val="6596352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1" name="Imagen 10">
            <a:extLst>
              <a:ext uri="{FF2B5EF4-FFF2-40B4-BE49-F238E27FC236}">
                <a16:creationId xmlns:a16="http://schemas.microsoft.com/office/drawing/2014/main" id="{A336702C-E6EB-4B0A-89E4-24FBEBA21532}"/>
              </a:ext>
            </a:extLst>
          </p:cNvPr>
          <p:cNvPicPr>
            <a:picLocks noChangeAspect="1"/>
          </p:cNvPicPr>
          <p:nvPr/>
        </p:nvPicPr>
        <p:blipFill rotWithShape="1">
          <a:blip r:embed="rId3"/>
          <a:srcRect r="63265" b="55081"/>
          <a:stretch/>
        </p:blipFill>
        <p:spPr>
          <a:xfrm>
            <a:off x="2514599" y="1941608"/>
            <a:ext cx="838201" cy="1991437"/>
          </a:xfrm>
          <a:prstGeom prst="rect">
            <a:avLst/>
          </a:prstGeom>
        </p:spPr>
      </p:pic>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3" name="Rectángulo 12">
            <a:extLst>
              <a:ext uri="{FF2B5EF4-FFF2-40B4-BE49-F238E27FC236}">
                <a16:creationId xmlns:a16="http://schemas.microsoft.com/office/drawing/2014/main" id="{D6BDD71E-2FA1-45F3-AECF-CBF7F1DA2F9B}"/>
              </a:ext>
            </a:extLst>
          </p:cNvPr>
          <p:cNvSpPr/>
          <p:nvPr/>
        </p:nvSpPr>
        <p:spPr>
          <a:xfrm>
            <a:off x="2841172" y="3427731"/>
            <a:ext cx="304800" cy="369333"/>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8DC6276-4722-4EC8-A5B9-F27F44FC09DE}"/>
              </a:ext>
            </a:extLst>
          </p:cNvPr>
          <p:cNvSpPr/>
          <p:nvPr/>
        </p:nvSpPr>
        <p:spPr>
          <a:xfrm>
            <a:off x="2873829" y="5900305"/>
            <a:ext cx="304800" cy="269446"/>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18" name="CuadroTexto 17">
            <a:extLst>
              <a:ext uri="{FF2B5EF4-FFF2-40B4-BE49-F238E27FC236}">
                <a16:creationId xmlns:a16="http://schemas.microsoft.com/office/drawing/2014/main" id="{0ED9DD36-A7F3-4A8E-8F90-8CBB20245E28}"/>
              </a:ext>
            </a:extLst>
          </p:cNvPr>
          <p:cNvSpPr txBox="1"/>
          <p:nvPr/>
        </p:nvSpPr>
        <p:spPr>
          <a:xfrm rot="16200000">
            <a:off x="1073687" y="4792161"/>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cxnSp>
        <p:nvCxnSpPr>
          <p:cNvPr id="5" name="Conector recto 4">
            <a:extLst>
              <a:ext uri="{FF2B5EF4-FFF2-40B4-BE49-F238E27FC236}">
                <a16:creationId xmlns:a16="http://schemas.microsoft.com/office/drawing/2014/main" id="{8D8D28DC-F754-4888-A4F1-9406D91EA84E}"/>
              </a:ext>
            </a:extLst>
          </p:cNvPr>
          <p:cNvCxnSpPr>
            <a:cxnSpLocks/>
          </p:cNvCxnSpPr>
          <p:nvPr/>
        </p:nvCxnSpPr>
        <p:spPr>
          <a:xfrm>
            <a:off x="3271653" y="3067423"/>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58AB1745-C202-411E-AAD2-EB95D39E919A}"/>
              </a:ext>
            </a:extLst>
          </p:cNvPr>
          <p:cNvSpPr txBox="1"/>
          <p:nvPr/>
        </p:nvSpPr>
        <p:spPr>
          <a:xfrm>
            <a:off x="3327670" y="2358419"/>
            <a:ext cx="2027934" cy="1569660"/>
          </a:xfrm>
          <a:prstGeom prst="rect">
            <a:avLst/>
          </a:prstGeom>
          <a:noFill/>
        </p:spPr>
        <p:txBody>
          <a:bodyPr wrap="square" rtlCol="0">
            <a:spAutoFit/>
          </a:bodyPr>
          <a:lstStyle/>
          <a:p>
            <a:r>
              <a:rPr lang="es-ES" sz="2400" dirty="0"/>
              <a:t>22%</a:t>
            </a:r>
            <a:r>
              <a:rPr lang="es-ES" dirty="0"/>
              <a:t> of </a:t>
            </a:r>
            <a:r>
              <a:rPr lang="es-ES" dirty="0" err="1"/>
              <a:t>the</a:t>
            </a:r>
            <a:r>
              <a:rPr lang="es-ES" dirty="0"/>
              <a:t> LD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DD</a:t>
            </a:r>
          </a:p>
        </p:txBody>
      </p:sp>
      <p:pic>
        <p:nvPicPr>
          <p:cNvPr id="24" name="Imagen 23">
            <a:extLst>
              <a:ext uri="{FF2B5EF4-FFF2-40B4-BE49-F238E27FC236}">
                <a16:creationId xmlns:a16="http://schemas.microsoft.com/office/drawing/2014/main" id="{2D475146-C51B-4898-94DF-4EA42EF98C1A}"/>
              </a:ext>
            </a:extLst>
          </p:cNvPr>
          <p:cNvPicPr>
            <a:picLocks noChangeAspect="1"/>
          </p:cNvPicPr>
          <p:nvPr/>
        </p:nvPicPr>
        <p:blipFill rotWithShape="1">
          <a:blip r:embed="rId3"/>
          <a:srcRect l="34350" t="4716" r="1723" b="78043"/>
          <a:stretch/>
        </p:blipFill>
        <p:spPr>
          <a:xfrm>
            <a:off x="208224" y="1895592"/>
            <a:ext cx="1890117" cy="990483"/>
          </a:xfrm>
          <a:prstGeom prst="rect">
            <a:avLst/>
          </a:prstGeom>
        </p:spPr>
      </p:pic>
      <p:pic>
        <p:nvPicPr>
          <p:cNvPr id="25" name="Imagen 24">
            <a:extLst>
              <a:ext uri="{FF2B5EF4-FFF2-40B4-BE49-F238E27FC236}">
                <a16:creationId xmlns:a16="http://schemas.microsoft.com/office/drawing/2014/main" id="{B0A0C2AC-1135-442C-AF36-E20BABC8BE46}"/>
              </a:ext>
            </a:extLst>
          </p:cNvPr>
          <p:cNvPicPr>
            <a:picLocks noChangeAspect="1"/>
          </p:cNvPicPr>
          <p:nvPr/>
        </p:nvPicPr>
        <p:blipFill rotWithShape="1">
          <a:blip r:embed="rId3"/>
          <a:srcRect l="34350" t="54835" r="1723" b="25027"/>
          <a:stretch/>
        </p:blipFill>
        <p:spPr>
          <a:xfrm>
            <a:off x="189174" y="4090795"/>
            <a:ext cx="1866032" cy="1142113"/>
          </a:xfrm>
          <a:prstGeom prst="rect">
            <a:avLst/>
          </a:prstGeom>
        </p:spPr>
      </p:pic>
      <p:pic>
        <p:nvPicPr>
          <p:cNvPr id="29" name="Imagen 28">
            <a:extLst>
              <a:ext uri="{FF2B5EF4-FFF2-40B4-BE49-F238E27FC236}">
                <a16:creationId xmlns:a16="http://schemas.microsoft.com/office/drawing/2014/main" id="{763508C0-AFB9-4236-8F25-F4F069DF07DF}"/>
              </a:ext>
            </a:extLst>
          </p:cNvPr>
          <p:cNvPicPr>
            <a:picLocks noChangeAspect="1"/>
          </p:cNvPicPr>
          <p:nvPr/>
        </p:nvPicPr>
        <p:blipFill rotWithShape="1">
          <a:blip r:embed="rId3"/>
          <a:srcRect t="55081" r="63265"/>
          <a:stretch/>
        </p:blipFill>
        <p:spPr>
          <a:xfrm>
            <a:off x="2239474" y="4116244"/>
            <a:ext cx="1026758" cy="2439420"/>
          </a:xfrm>
          <a:prstGeom prst="rect">
            <a:avLst/>
          </a:prstGeom>
        </p:spPr>
      </p:pic>
      <p:pic>
        <p:nvPicPr>
          <p:cNvPr id="31" name="Imagen 30">
            <a:extLst>
              <a:ext uri="{FF2B5EF4-FFF2-40B4-BE49-F238E27FC236}">
                <a16:creationId xmlns:a16="http://schemas.microsoft.com/office/drawing/2014/main" id="{C8F68986-5A26-4F1F-95C6-B2C300505E7E}"/>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32" name="Rectángulo 31">
            <a:extLst>
              <a:ext uri="{FF2B5EF4-FFF2-40B4-BE49-F238E27FC236}">
                <a16:creationId xmlns:a16="http://schemas.microsoft.com/office/drawing/2014/main" id="{2B17577E-E331-4231-A440-A5E178BDDD59}"/>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CuadroTexto 32">
            <a:extLst>
              <a:ext uri="{FF2B5EF4-FFF2-40B4-BE49-F238E27FC236}">
                <a16:creationId xmlns:a16="http://schemas.microsoft.com/office/drawing/2014/main" id="{FD53FB8E-06E2-45CA-9BF8-D39FE03F798F}"/>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34" name="CuadroTexto 33">
            <a:extLst>
              <a:ext uri="{FF2B5EF4-FFF2-40B4-BE49-F238E27FC236}">
                <a16:creationId xmlns:a16="http://schemas.microsoft.com/office/drawing/2014/main" id="{4C3CA5CB-64BF-40A4-B9B0-715802E5F7BD}"/>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36" name="Imagen 35">
            <a:extLst>
              <a:ext uri="{FF2B5EF4-FFF2-40B4-BE49-F238E27FC236}">
                <a16:creationId xmlns:a16="http://schemas.microsoft.com/office/drawing/2014/main" id="{AFCD742C-1543-478E-8256-86DB3A8277B8}"/>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37" name="Rectángulo 36">
            <a:extLst>
              <a:ext uri="{FF2B5EF4-FFF2-40B4-BE49-F238E27FC236}">
                <a16:creationId xmlns:a16="http://schemas.microsoft.com/office/drawing/2014/main" id="{B6C9C901-E6A7-4161-80F2-B19AB7ADBCAD}"/>
              </a:ext>
            </a:extLst>
          </p:cNvPr>
          <p:cNvSpPr/>
          <p:nvPr/>
        </p:nvSpPr>
        <p:spPr>
          <a:xfrm>
            <a:off x="2621576" y="3389999"/>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12B42981-F30A-40D0-B712-A831564A9CFC}"/>
              </a:ext>
            </a:extLst>
          </p:cNvPr>
          <p:cNvSpPr/>
          <p:nvPr/>
        </p:nvSpPr>
        <p:spPr>
          <a:xfrm>
            <a:off x="2650831" y="5958294"/>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9470F0F9-3C54-494F-8ABC-6089226B86C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0" name="CuadroTexto 39">
            <a:extLst>
              <a:ext uri="{FF2B5EF4-FFF2-40B4-BE49-F238E27FC236}">
                <a16:creationId xmlns:a16="http://schemas.microsoft.com/office/drawing/2014/main" id="{FEE1C270-DD55-4A71-9691-EC2A11C6DE97}"/>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sp>
        <p:nvSpPr>
          <p:cNvPr id="41" name="CuadroTexto 40">
            <a:extLst>
              <a:ext uri="{FF2B5EF4-FFF2-40B4-BE49-F238E27FC236}">
                <a16:creationId xmlns:a16="http://schemas.microsoft.com/office/drawing/2014/main" id="{116FEC08-D9B0-45D7-B657-2C3A25507F90}"/>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42" name="CuadroTexto 41">
            <a:extLst>
              <a:ext uri="{FF2B5EF4-FFF2-40B4-BE49-F238E27FC236}">
                <a16:creationId xmlns:a16="http://schemas.microsoft.com/office/drawing/2014/main" id="{B886343B-65F3-493D-872B-9EFE5D2B5392}"/>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43" name="Conector recto 42">
            <a:extLst>
              <a:ext uri="{FF2B5EF4-FFF2-40B4-BE49-F238E27FC236}">
                <a16:creationId xmlns:a16="http://schemas.microsoft.com/office/drawing/2014/main" id="{109EE77F-D71B-4C6A-9BBA-94DF21C4BE3A}"/>
              </a:ext>
            </a:extLst>
          </p:cNvPr>
          <p:cNvCxnSpPr>
            <a:cxnSpLocks/>
          </p:cNvCxnSpPr>
          <p:nvPr/>
        </p:nvCxnSpPr>
        <p:spPr>
          <a:xfrm>
            <a:off x="3145972" y="2967052"/>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0629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1" name="Imagen 10">
            <a:extLst>
              <a:ext uri="{FF2B5EF4-FFF2-40B4-BE49-F238E27FC236}">
                <a16:creationId xmlns:a16="http://schemas.microsoft.com/office/drawing/2014/main" id="{A336702C-E6EB-4B0A-89E4-24FBEBA21532}"/>
              </a:ext>
            </a:extLst>
          </p:cNvPr>
          <p:cNvPicPr>
            <a:picLocks noChangeAspect="1"/>
          </p:cNvPicPr>
          <p:nvPr/>
        </p:nvPicPr>
        <p:blipFill rotWithShape="1">
          <a:blip r:embed="rId3"/>
          <a:srcRect r="63265" b="55081"/>
          <a:stretch/>
        </p:blipFill>
        <p:spPr>
          <a:xfrm>
            <a:off x="2514599" y="1941608"/>
            <a:ext cx="838201" cy="1991437"/>
          </a:xfrm>
          <a:prstGeom prst="rect">
            <a:avLst/>
          </a:prstGeom>
        </p:spPr>
      </p:pic>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3" name="Rectángulo 12">
            <a:extLst>
              <a:ext uri="{FF2B5EF4-FFF2-40B4-BE49-F238E27FC236}">
                <a16:creationId xmlns:a16="http://schemas.microsoft.com/office/drawing/2014/main" id="{D6BDD71E-2FA1-45F3-AECF-CBF7F1DA2F9B}"/>
              </a:ext>
            </a:extLst>
          </p:cNvPr>
          <p:cNvSpPr/>
          <p:nvPr/>
        </p:nvSpPr>
        <p:spPr>
          <a:xfrm>
            <a:off x="2841172" y="3427731"/>
            <a:ext cx="304800" cy="369333"/>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8DC6276-4722-4EC8-A5B9-F27F44FC09DE}"/>
              </a:ext>
            </a:extLst>
          </p:cNvPr>
          <p:cNvSpPr/>
          <p:nvPr/>
        </p:nvSpPr>
        <p:spPr>
          <a:xfrm>
            <a:off x="2873829" y="5900305"/>
            <a:ext cx="304800" cy="269446"/>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80CA5BDE-6B12-49F2-ADF6-8E1767BA1AF3}"/>
              </a:ext>
            </a:extLst>
          </p:cNvPr>
          <p:cNvSpPr txBox="1"/>
          <p:nvPr/>
        </p:nvSpPr>
        <p:spPr>
          <a:xfrm>
            <a:off x="3294697" y="4795882"/>
            <a:ext cx="2219325" cy="1569660"/>
          </a:xfrm>
          <a:prstGeom prst="rect">
            <a:avLst/>
          </a:prstGeom>
          <a:noFill/>
        </p:spPr>
        <p:txBody>
          <a:bodyPr wrap="square" rtlCol="0">
            <a:spAutoFit/>
          </a:bodyPr>
          <a:lstStyle/>
          <a:p>
            <a:r>
              <a:rPr lang="es-ES" sz="2400" dirty="0"/>
              <a:t>39% </a:t>
            </a:r>
            <a:r>
              <a:rPr lang="es-ES" dirty="0"/>
              <a:t>of </a:t>
            </a:r>
            <a:r>
              <a:rPr lang="es-ES" dirty="0" err="1"/>
              <a:t>the</a:t>
            </a:r>
            <a:r>
              <a:rPr lang="es-ES" dirty="0"/>
              <a:t> SD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DD</a:t>
            </a:r>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18" name="CuadroTexto 17">
            <a:extLst>
              <a:ext uri="{FF2B5EF4-FFF2-40B4-BE49-F238E27FC236}">
                <a16:creationId xmlns:a16="http://schemas.microsoft.com/office/drawing/2014/main" id="{0ED9DD36-A7F3-4A8E-8F90-8CBB20245E28}"/>
              </a:ext>
            </a:extLst>
          </p:cNvPr>
          <p:cNvSpPr txBox="1"/>
          <p:nvPr/>
        </p:nvSpPr>
        <p:spPr>
          <a:xfrm rot="16200000">
            <a:off x="1073687" y="4792161"/>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cxnSp>
        <p:nvCxnSpPr>
          <p:cNvPr id="5" name="Conector recto 4">
            <a:extLst>
              <a:ext uri="{FF2B5EF4-FFF2-40B4-BE49-F238E27FC236}">
                <a16:creationId xmlns:a16="http://schemas.microsoft.com/office/drawing/2014/main" id="{8D8D28DC-F754-4888-A4F1-9406D91EA84E}"/>
              </a:ext>
            </a:extLst>
          </p:cNvPr>
          <p:cNvCxnSpPr>
            <a:cxnSpLocks/>
          </p:cNvCxnSpPr>
          <p:nvPr/>
        </p:nvCxnSpPr>
        <p:spPr>
          <a:xfrm>
            <a:off x="3271653" y="3067423"/>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58AB1745-C202-411E-AAD2-EB95D39E919A}"/>
              </a:ext>
            </a:extLst>
          </p:cNvPr>
          <p:cNvSpPr txBox="1"/>
          <p:nvPr/>
        </p:nvSpPr>
        <p:spPr>
          <a:xfrm>
            <a:off x="3327670" y="2358419"/>
            <a:ext cx="2027934" cy="1569660"/>
          </a:xfrm>
          <a:prstGeom prst="rect">
            <a:avLst/>
          </a:prstGeom>
          <a:noFill/>
        </p:spPr>
        <p:txBody>
          <a:bodyPr wrap="square" rtlCol="0">
            <a:spAutoFit/>
          </a:bodyPr>
          <a:lstStyle/>
          <a:p>
            <a:r>
              <a:rPr lang="es-ES" sz="2400" dirty="0"/>
              <a:t>22%</a:t>
            </a:r>
            <a:r>
              <a:rPr lang="es-ES" dirty="0"/>
              <a:t> of </a:t>
            </a:r>
            <a:r>
              <a:rPr lang="es-ES" dirty="0" err="1"/>
              <a:t>the</a:t>
            </a:r>
            <a:r>
              <a:rPr lang="es-ES" dirty="0"/>
              <a:t> LD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DD</a:t>
            </a:r>
          </a:p>
        </p:txBody>
      </p:sp>
      <p:pic>
        <p:nvPicPr>
          <p:cNvPr id="24" name="Imagen 23">
            <a:extLst>
              <a:ext uri="{FF2B5EF4-FFF2-40B4-BE49-F238E27FC236}">
                <a16:creationId xmlns:a16="http://schemas.microsoft.com/office/drawing/2014/main" id="{2D475146-C51B-4898-94DF-4EA42EF98C1A}"/>
              </a:ext>
            </a:extLst>
          </p:cNvPr>
          <p:cNvPicPr>
            <a:picLocks noChangeAspect="1"/>
          </p:cNvPicPr>
          <p:nvPr/>
        </p:nvPicPr>
        <p:blipFill rotWithShape="1">
          <a:blip r:embed="rId3"/>
          <a:srcRect l="34350" t="4716" r="1723" b="78043"/>
          <a:stretch/>
        </p:blipFill>
        <p:spPr>
          <a:xfrm>
            <a:off x="208224" y="1895592"/>
            <a:ext cx="1890117" cy="990483"/>
          </a:xfrm>
          <a:prstGeom prst="rect">
            <a:avLst/>
          </a:prstGeom>
        </p:spPr>
      </p:pic>
      <p:pic>
        <p:nvPicPr>
          <p:cNvPr id="25" name="Imagen 24">
            <a:extLst>
              <a:ext uri="{FF2B5EF4-FFF2-40B4-BE49-F238E27FC236}">
                <a16:creationId xmlns:a16="http://schemas.microsoft.com/office/drawing/2014/main" id="{B0A0C2AC-1135-442C-AF36-E20BABC8BE46}"/>
              </a:ext>
            </a:extLst>
          </p:cNvPr>
          <p:cNvPicPr>
            <a:picLocks noChangeAspect="1"/>
          </p:cNvPicPr>
          <p:nvPr/>
        </p:nvPicPr>
        <p:blipFill rotWithShape="1">
          <a:blip r:embed="rId3"/>
          <a:srcRect l="34350" t="54835" r="1723" b="25027"/>
          <a:stretch/>
        </p:blipFill>
        <p:spPr>
          <a:xfrm>
            <a:off x="189174" y="4090795"/>
            <a:ext cx="1866032" cy="1142113"/>
          </a:xfrm>
          <a:prstGeom prst="rect">
            <a:avLst/>
          </a:prstGeom>
        </p:spPr>
      </p:pic>
      <p:pic>
        <p:nvPicPr>
          <p:cNvPr id="29" name="Imagen 28">
            <a:extLst>
              <a:ext uri="{FF2B5EF4-FFF2-40B4-BE49-F238E27FC236}">
                <a16:creationId xmlns:a16="http://schemas.microsoft.com/office/drawing/2014/main" id="{763508C0-AFB9-4236-8F25-F4F069DF07DF}"/>
              </a:ext>
            </a:extLst>
          </p:cNvPr>
          <p:cNvPicPr>
            <a:picLocks noChangeAspect="1"/>
          </p:cNvPicPr>
          <p:nvPr/>
        </p:nvPicPr>
        <p:blipFill rotWithShape="1">
          <a:blip r:embed="rId3"/>
          <a:srcRect t="55081" r="63265"/>
          <a:stretch/>
        </p:blipFill>
        <p:spPr>
          <a:xfrm>
            <a:off x="2239474" y="4116244"/>
            <a:ext cx="1026758" cy="2439420"/>
          </a:xfrm>
          <a:prstGeom prst="rect">
            <a:avLst/>
          </a:prstGeom>
        </p:spPr>
      </p:pic>
      <p:pic>
        <p:nvPicPr>
          <p:cNvPr id="31" name="Imagen 30">
            <a:extLst>
              <a:ext uri="{FF2B5EF4-FFF2-40B4-BE49-F238E27FC236}">
                <a16:creationId xmlns:a16="http://schemas.microsoft.com/office/drawing/2014/main" id="{C8F68986-5A26-4F1F-95C6-B2C300505E7E}"/>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32" name="Rectángulo 31">
            <a:extLst>
              <a:ext uri="{FF2B5EF4-FFF2-40B4-BE49-F238E27FC236}">
                <a16:creationId xmlns:a16="http://schemas.microsoft.com/office/drawing/2014/main" id="{2B17577E-E331-4231-A440-A5E178BDDD59}"/>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CuadroTexto 32">
            <a:extLst>
              <a:ext uri="{FF2B5EF4-FFF2-40B4-BE49-F238E27FC236}">
                <a16:creationId xmlns:a16="http://schemas.microsoft.com/office/drawing/2014/main" id="{FD53FB8E-06E2-45CA-9BF8-D39FE03F798F}"/>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34" name="CuadroTexto 33">
            <a:extLst>
              <a:ext uri="{FF2B5EF4-FFF2-40B4-BE49-F238E27FC236}">
                <a16:creationId xmlns:a16="http://schemas.microsoft.com/office/drawing/2014/main" id="{4C3CA5CB-64BF-40A4-B9B0-715802E5F7BD}"/>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36" name="Imagen 35">
            <a:extLst>
              <a:ext uri="{FF2B5EF4-FFF2-40B4-BE49-F238E27FC236}">
                <a16:creationId xmlns:a16="http://schemas.microsoft.com/office/drawing/2014/main" id="{AFCD742C-1543-478E-8256-86DB3A8277B8}"/>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37" name="Rectángulo 36">
            <a:extLst>
              <a:ext uri="{FF2B5EF4-FFF2-40B4-BE49-F238E27FC236}">
                <a16:creationId xmlns:a16="http://schemas.microsoft.com/office/drawing/2014/main" id="{B6C9C901-E6A7-4161-80F2-B19AB7ADBCAD}"/>
              </a:ext>
            </a:extLst>
          </p:cNvPr>
          <p:cNvSpPr/>
          <p:nvPr/>
        </p:nvSpPr>
        <p:spPr>
          <a:xfrm>
            <a:off x="2621576" y="3389999"/>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12B42981-F30A-40D0-B712-A831564A9CFC}"/>
              </a:ext>
            </a:extLst>
          </p:cNvPr>
          <p:cNvSpPr/>
          <p:nvPr/>
        </p:nvSpPr>
        <p:spPr>
          <a:xfrm>
            <a:off x="2650831" y="5958294"/>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9470F0F9-3C54-494F-8ABC-6089226B86C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0" name="CuadroTexto 39">
            <a:extLst>
              <a:ext uri="{FF2B5EF4-FFF2-40B4-BE49-F238E27FC236}">
                <a16:creationId xmlns:a16="http://schemas.microsoft.com/office/drawing/2014/main" id="{FEE1C270-DD55-4A71-9691-EC2A11C6DE97}"/>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sp>
        <p:nvSpPr>
          <p:cNvPr id="41" name="CuadroTexto 40">
            <a:extLst>
              <a:ext uri="{FF2B5EF4-FFF2-40B4-BE49-F238E27FC236}">
                <a16:creationId xmlns:a16="http://schemas.microsoft.com/office/drawing/2014/main" id="{116FEC08-D9B0-45D7-B657-2C3A25507F90}"/>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42" name="CuadroTexto 41">
            <a:extLst>
              <a:ext uri="{FF2B5EF4-FFF2-40B4-BE49-F238E27FC236}">
                <a16:creationId xmlns:a16="http://schemas.microsoft.com/office/drawing/2014/main" id="{B886343B-65F3-493D-872B-9EFE5D2B5392}"/>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43" name="Conector recto 42">
            <a:extLst>
              <a:ext uri="{FF2B5EF4-FFF2-40B4-BE49-F238E27FC236}">
                <a16:creationId xmlns:a16="http://schemas.microsoft.com/office/drawing/2014/main" id="{109EE77F-D71B-4C6A-9BBA-94DF21C4BE3A}"/>
              </a:ext>
            </a:extLst>
          </p:cNvPr>
          <p:cNvCxnSpPr>
            <a:cxnSpLocks/>
          </p:cNvCxnSpPr>
          <p:nvPr/>
        </p:nvCxnSpPr>
        <p:spPr>
          <a:xfrm>
            <a:off x="3145972" y="2967052"/>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153183" y="5232908"/>
            <a:ext cx="0" cy="725386"/>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7250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1" name="Imagen 10">
            <a:extLst>
              <a:ext uri="{FF2B5EF4-FFF2-40B4-BE49-F238E27FC236}">
                <a16:creationId xmlns:a16="http://schemas.microsoft.com/office/drawing/2014/main" id="{A336702C-E6EB-4B0A-89E4-24FBEBA21532}"/>
              </a:ext>
            </a:extLst>
          </p:cNvPr>
          <p:cNvPicPr>
            <a:picLocks noChangeAspect="1"/>
          </p:cNvPicPr>
          <p:nvPr/>
        </p:nvPicPr>
        <p:blipFill rotWithShape="1">
          <a:blip r:embed="rId3"/>
          <a:srcRect r="63265" b="55081"/>
          <a:stretch/>
        </p:blipFill>
        <p:spPr>
          <a:xfrm>
            <a:off x="2514599" y="1941608"/>
            <a:ext cx="838201" cy="1991437"/>
          </a:xfrm>
          <a:prstGeom prst="rect">
            <a:avLst/>
          </a:prstGeom>
        </p:spPr>
      </p:pic>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3" name="Rectángulo 12">
            <a:extLst>
              <a:ext uri="{FF2B5EF4-FFF2-40B4-BE49-F238E27FC236}">
                <a16:creationId xmlns:a16="http://schemas.microsoft.com/office/drawing/2014/main" id="{D6BDD71E-2FA1-45F3-AECF-CBF7F1DA2F9B}"/>
              </a:ext>
            </a:extLst>
          </p:cNvPr>
          <p:cNvSpPr/>
          <p:nvPr/>
        </p:nvSpPr>
        <p:spPr>
          <a:xfrm>
            <a:off x="2841172" y="3427731"/>
            <a:ext cx="304800" cy="369333"/>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8DC6276-4722-4EC8-A5B9-F27F44FC09DE}"/>
              </a:ext>
            </a:extLst>
          </p:cNvPr>
          <p:cNvSpPr/>
          <p:nvPr/>
        </p:nvSpPr>
        <p:spPr>
          <a:xfrm>
            <a:off x="2873829" y="5900305"/>
            <a:ext cx="304800" cy="269446"/>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80CA5BDE-6B12-49F2-ADF6-8E1767BA1AF3}"/>
              </a:ext>
            </a:extLst>
          </p:cNvPr>
          <p:cNvSpPr txBox="1"/>
          <p:nvPr/>
        </p:nvSpPr>
        <p:spPr>
          <a:xfrm>
            <a:off x="3294697" y="4795882"/>
            <a:ext cx="2219325" cy="1569660"/>
          </a:xfrm>
          <a:prstGeom prst="rect">
            <a:avLst/>
          </a:prstGeom>
          <a:noFill/>
        </p:spPr>
        <p:txBody>
          <a:bodyPr wrap="square" rtlCol="0">
            <a:spAutoFit/>
          </a:bodyPr>
          <a:lstStyle/>
          <a:p>
            <a:r>
              <a:rPr lang="es-ES" sz="2400" dirty="0"/>
              <a:t>39% </a:t>
            </a:r>
            <a:r>
              <a:rPr lang="es-ES" dirty="0"/>
              <a:t>of </a:t>
            </a:r>
            <a:r>
              <a:rPr lang="es-ES" dirty="0" err="1"/>
              <a:t>the</a:t>
            </a:r>
            <a:r>
              <a:rPr lang="es-ES" dirty="0"/>
              <a:t> SD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DD</a:t>
            </a:r>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18" name="CuadroTexto 17">
            <a:extLst>
              <a:ext uri="{FF2B5EF4-FFF2-40B4-BE49-F238E27FC236}">
                <a16:creationId xmlns:a16="http://schemas.microsoft.com/office/drawing/2014/main" id="{0ED9DD36-A7F3-4A8E-8F90-8CBB20245E28}"/>
              </a:ext>
            </a:extLst>
          </p:cNvPr>
          <p:cNvSpPr txBox="1"/>
          <p:nvPr/>
        </p:nvSpPr>
        <p:spPr>
          <a:xfrm rot="16200000">
            <a:off x="1073687" y="4792161"/>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cxnSp>
        <p:nvCxnSpPr>
          <p:cNvPr id="5" name="Conector recto 4">
            <a:extLst>
              <a:ext uri="{FF2B5EF4-FFF2-40B4-BE49-F238E27FC236}">
                <a16:creationId xmlns:a16="http://schemas.microsoft.com/office/drawing/2014/main" id="{8D8D28DC-F754-4888-A4F1-9406D91EA84E}"/>
              </a:ext>
            </a:extLst>
          </p:cNvPr>
          <p:cNvCxnSpPr>
            <a:cxnSpLocks/>
          </p:cNvCxnSpPr>
          <p:nvPr/>
        </p:nvCxnSpPr>
        <p:spPr>
          <a:xfrm>
            <a:off x="3271653" y="3067423"/>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58AB1745-C202-411E-AAD2-EB95D39E919A}"/>
              </a:ext>
            </a:extLst>
          </p:cNvPr>
          <p:cNvSpPr txBox="1"/>
          <p:nvPr/>
        </p:nvSpPr>
        <p:spPr>
          <a:xfrm>
            <a:off x="3327670" y="2358419"/>
            <a:ext cx="2027934" cy="1569660"/>
          </a:xfrm>
          <a:prstGeom prst="rect">
            <a:avLst/>
          </a:prstGeom>
          <a:noFill/>
        </p:spPr>
        <p:txBody>
          <a:bodyPr wrap="square" rtlCol="0">
            <a:spAutoFit/>
          </a:bodyPr>
          <a:lstStyle/>
          <a:p>
            <a:r>
              <a:rPr lang="es-ES" sz="2400" dirty="0"/>
              <a:t>22%</a:t>
            </a:r>
            <a:r>
              <a:rPr lang="es-ES" dirty="0"/>
              <a:t> of </a:t>
            </a:r>
            <a:r>
              <a:rPr lang="es-ES" dirty="0" err="1"/>
              <a:t>the</a:t>
            </a:r>
            <a:r>
              <a:rPr lang="es-ES" dirty="0"/>
              <a:t> LD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DD</a:t>
            </a:r>
          </a:p>
        </p:txBody>
      </p:sp>
      <p:pic>
        <p:nvPicPr>
          <p:cNvPr id="24" name="Imagen 23">
            <a:extLst>
              <a:ext uri="{FF2B5EF4-FFF2-40B4-BE49-F238E27FC236}">
                <a16:creationId xmlns:a16="http://schemas.microsoft.com/office/drawing/2014/main" id="{2D475146-C51B-4898-94DF-4EA42EF98C1A}"/>
              </a:ext>
            </a:extLst>
          </p:cNvPr>
          <p:cNvPicPr>
            <a:picLocks noChangeAspect="1"/>
          </p:cNvPicPr>
          <p:nvPr/>
        </p:nvPicPr>
        <p:blipFill rotWithShape="1">
          <a:blip r:embed="rId3"/>
          <a:srcRect l="34350" t="4716" r="1723" b="78043"/>
          <a:stretch/>
        </p:blipFill>
        <p:spPr>
          <a:xfrm>
            <a:off x="208224" y="1895592"/>
            <a:ext cx="1890117" cy="990483"/>
          </a:xfrm>
          <a:prstGeom prst="rect">
            <a:avLst/>
          </a:prstGeom>
        </p:spPr>
      </p:pic>
      <p:pic>
        <p:nvPicPr>
          <p:cNvPr id="25" name="Imagen 24">
            <a:extLst>
              <a:ext uri="{FF2B5EF4-FFF2-40B4-BE49-F238E27FC236}">
                <a16:creationId xmlns:a16="http://schemas.microsoft.com/office/drawing/2014/main" id="{B0A0C2AC-1135-442C-AF36-E20BABC8BE46}"/>
              </a:ext>
            </a:extLst>
          </p:cNvPr>
          <p:cNvPicPr>
            <a:picLocks noChangeAspect="1"/>
          </p:cNvPicPr>
          <p:nvPr/>
        </p:nvPicPr>
        <p:blipFill rotWithShape="1">
          <a:blip r:embed="rId3"/>
          <a:srcRect l="34350" t="54835" r="1723" b="25027"/>
          <a:stretch/>
        </p:blipFill>
        <p:spPr>
          <a:xfrm>
            <a:off x="189174" y="4090795"/>
            <a:ext cx="1866032" cy="1142113"/>
          </a:xfrm>
          <a:prstGeom prst="rect">
            <a:avLst/>
          </a:prstGeom>
        </p:spPr>
      </p:pic>
      <p:pic>
        <p:nvPicPr>
          <p:cNvPr id="29" name="Imagen 28">
            <a:extLst>
              <a:ext uri="{FF2B5EF4-FFF2-40B4-BE49-F238E27FC236}">
                <a16:creationId xmlns:a16="http://schemas.microsoft.com/office/drawing/2014/main" id="{763508C0-AFB9-4236-8F25-F4F069DF07DF}"/>
              </a:ext>
            </a:extLst>
          </p:cNvPr>
          <p:cNvPicPr>
            <a:picLocks noChangeAspect="1"/>
          </p:cNvPicPr>
          <p:nvPr/>
        </p:nvPicPr>
        <p:blipFill rotWithShape="1">
          <a:blip r:embed="rId3"/>
          <a:srcRect t="55081" r="63265"/>
          <a:stretch/>
        </p:blipFill>
        <p:spPr>
          <a:xfrm>
            <a:off x="2239474" y="4116244"/>
            <a:ext cx="1026758" cy="2439420"/>
          </a:xfrm>
          <a:prstGeom prst="rect">
            <a:avLst/>
          </a:prstGeom>
        </p:spPr>
      </p:pic>
      <p:pic>
        <p:nvPicPr>
          <p:cNvPr id="31" name="Imagen 30">
            <a:extLst>
              <a:ext uri="{FF2B5EF4-FFF2-40B4-BE49-F238E27FC236}">
                <a16:creationId xmlns:a16="http://schemas.microsoft.com/office/drawing/2014/main" id="{C8F68986-5A26-4F1F-95C6-B2C300505E7E}"/>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32" name="Rectángulo 31">
            <a:extLst>
              <a:ext uri="{FF2B5EF4-FFF2-40B4-BE49-F238E27FC236}">
                <a16:creationId xmlns:a16="http://schemas.microsoft.com/office/drawing/2014/main" id="{2B17577E-E331-4231-A440-A5E178BDDD59}"/>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CuadroTexto 32">
            <a:extLst>
              <a:ext uri="{FF2B5EF4-FFF2-40B4-BE49-F238E27FC236}">
                <a16:creationId xmlns:a16="http://schemas.microsoft.com/office/drawing/2014/main" id="{FD53FB8E-06E2-45CA-9BF8-D39FE03F798F}"/>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34" name="CuadroTexto 33">
            <a:extLst>
              <a:ext uri="{FF2B5EF4-FFF2-40B4-BE49-F238E27FC236}">
                <a16:creationId xmlns:a16="http://schemas.microsoft.com/office/drawing/2014/main" id="{4C3CA5CB-64BF-40A4-B9B0-715802E5F7BD}"/>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36" name="Imagen 35">
            <a:extLst>
              <a:ext uri="{FF2B5EF4-FFF2-40B4-BE49-F238E27FC236}">
                <a16:creationId xmlns:a16="http://schemas.microsoft.com/office/drawing/2014/main" id="{AFCD742C-1543-478E-8256-86DB3A8277B8}"/>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37" name="Rectángulo 36">
            <a:extLst>
              <a:ext uri="{FF2B5EF4-FFF2-40B4-BE49-F238E27FC236}">
                <a16:creationId xmlns:a16="http://schemas.microsoft.com/office/drawing/2014/main" id="{B6C9C901-E6A7-4161-80F2-B19AB7ADBCAD}"/>
              </a:ext>
            </a:extLst>
          </p:cNvPr>
          <p:cNvSpPr/>
          <p:nvPr/>
        </p:nvSpPr>
        <p:spPr>
          <a:xfrm>
            <a:off x="2621576" y="3389999"/>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12B42981-F30A-40D0-B712-A831564A9CFC}"/>
              </a:ext>
            </a:extLst>
          </p:cNvPr>
          <p:cNvSpPr/>
          <p:nvPr/>
        </p:nvSpPr>
        <p:spPr>
          <a:xfrm>
            <a:off x="2650831" y="5958294"/>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9470F0F9-3C54-494F-8ABC-6089226B86C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0" name="CuadroTexto 39">
            <a:extLst>
              <a:ext uri="{FF2B5EF4-FFF2-40B4-BE49-F238E27FC236}">
                <a16:creationId xmlns:a16="http://schemas.microsoft.com/office/drawing/2014/main" id="{FEE1C270-DD55-4A71-9691-EC2A11C6DE97}"/>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sp>
        <p:nvSpPr>
          <p:cNvPr id="41" name="CuadroTexto 40">
            <a:extLst>
              <a:ext uri="{FF2B5EF4-FFF2-40B4-BE49-F238E27FC236}">
                <a16:creationId xmlns:a16="http://schemas.microsoft.com/office/drawing/2014/main" id="{116FEC08-D9B0-45D7-B657-2C3A25507F90}"/>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42" name="CuadroTexto 41">
            <a:extLst>
              <a:ext uri="{FF2B5EF4-FFF2-40B4-BE49-F238E27FC236}">
                <a16:creationId xmlns:a16="http://schemas.microsoft.com/office/drawing/2014/main" id="{B886343B-65F3-493D-872B-9EFE5D2B5392}"/>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43" name="Conector recto 42">
            <a:extLst>
              <a:ext uri="{FF2B5EF4-FFF2-40B4-BE49-F238E27FC236}">
                <a16:creationId xmlns:a16="http://schemas.microsoft.com/office/drawing/2014/main" id="{109EE77F-D71B-4C6A-9BBA-94DF21C4BE3A}"/>
              </a:ext>
            </a:extLst>
          </p:cNvPr>
          <p:cNvCxnSpPr>
            <a:cxnSpLocks/>
          </p:cNvCxnSpPr>
          <p:nvPr/>
        </p:nvCxnSpPr>
        <p:spPr>
          <a:xfrm>
            <a:off x="3145972" y="2967052"/>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153183" y="5232908"/>
            <a:ext cx="0" cy="725386"/>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AAAE66F8-6939-46DE-8221-8D34ABCED010}"/>
              </a:ext>
            </a:extLst>
          </p:cNvPr>
          <p:cNvCxnSpPr/>
          <p:nvPr/>
        </p:nvCxnSpPr>
        <p:spPr>
          <a:xfrm>
            <a:off x="5245723" y="3126234"/>
            <a:ext cx="1590675" cy="1253621"/>
          </a:xfrm>
          <a:prstGeom prst="straightConnector1">
            <a:avLst/>
          </a:prstGeom>
          <a:ln w="57150">
            <a:gradFill flip="none" rotWithShape="1">
              <a:gsLst>
                <a:gs pos="0">
                  <a:schemeClr val="accent1">
                    <a:lumMod val="5000"/>
                    <a:lumOff val="95000"/>
                  </a:schemeClr>
                </a:gs>
                <a:gs pos="585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F3BD2434-A364-4C68-86D9-D8136A156D6F}"/>
              </a:ext>
            </a:extLst>
          </p:cNvPr>
          <p:cNvCxnSpPr>
            <a:cxnSpLocks/>
          </p:cNvCxnSpPr>
          <p:nvPr/>
        </p:nvCxnSpPr>
        <p:spPr>
          <a:xfrm flipV="1">
            <a:off x="5245723" y="4383548"/>
            <a:ext cx="1590675" cy="1247468"/>
          </a:xfrm>
          <a:prstGeom prst="straightConnector1">
            <a:avLst/>
          </a:prstGeom>
          <a:ln w="57150">
            <a:gradFill flip="none" rotWithShape="1">
              <a:gsLst>
                <a:gs pos="59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7778DDB-2A68-49B2-A14F-3E64C4B6460D}"/>
              </a:ext>
            </a:extLst>
          </p:cNvPr>
          <p:cNvSpPr txBox="1"/>
          <p:nvPr/>
        </p:nvSpPr>
        <p:spPr>
          <a:xfrm>
            <a:off x="6836398" y="3918719"/>
            <a:ext cx="2324100" cy="1200329"/>
          </a:xfrm>
          <a:prstGeom prst="rect">
            <a:avLst/>
          </a:prstGeom>
          <a:noFill/>
        </p:spPr>
        <p:txBody>
          <a:bodyPr wrap="square" rtlCol="0">
            <a:spAutoFit/>
          </a:bodyPr>
          <a:lstStyle/>
          <a:p>
            <a:r>
              <a:rPr lang="es-ES" dirty="0" err="1"/>
              <a:t>Constant</a:t>
            </a:r>
            <a:r>
              <a:rPr lang="es-ES" dirty="0"/>
              <a:t> </a:t>
            </a:r>
            <a:r>
              <a:rPr lang="es-ES" dirty="0" err="1"/>
              <a:t>dark</a:t>
            </a:r>
            <a:r>
              <a:rPr lang="es-ES" dirty="0"/>
              <a:t> has a </a:t>
            </a:r>
            <a:r>
              <a:rPr lang="es-ES" b="1" dirty="0" err="1"/>
              <a:t>lower</a:t>
            </a:r>
            <a:r>
              <a:rPr lang="es-ES" dirty="0"/>
              <a:t> </a:t>
            </a:r>
            <a:r>
              <a:rPr lang="es-ES" b="1" dirty="0" err="1"/>
              <a:t>detrimental</a:t>
            </a:r>
            <a:r>
              <a:rPr lang="es-ES" b="1" dirty="0"/>
              <a:t> </a:t>
            </a:r>
            <a:r>
              <a:rPr lang="es-ES" b="1" dirty="0" err="1"/>
              <a:t>effect</a:t>
            </a:r>
            <a:r>
              <a:rPr lang="es-ES" b="1" dirty="0"/>
              <a:t> </a:t>
            </a:r>
            <a:r>
              <a:rPr lang="es-ES" dirty="0" err="1"/>
              <a:t>over</a:t>
            </a:r>
            <a:r>
              <a:rPr lang="es-ES" dirty="0"/>
              <a:t> </a:t>
            </a:r>
            <a:r>
              <a:rPr lang="es-ES" dirty="0" err="1"/>
              <a:t>rhythmicity</a:t>
            </a:r>
            <a:r>
              <a:rPr lang="es-ES" dirty="0"/>
              <a:t> </a:t>
            </a:r>
            <a:r>
              <a:rPr lang="es-ES" dirty="0" err="1"/>
              <a:t>than</a:t>
            </a:r>
            <a:r>
              <a:rPr lang="es-ES" dirty="0"/>
              <a:t> </a:t>
            </a:r>
            <a:r>
              <a:rPr lang="es-ES" dirty="0" err="1"/>
              <a:t>constant</a:t>
            </a:r>
            <a:r>
              <a:rPr lang="es-ES" dirty="0"/>
              <a:t> light</a:t>
            </a:r>
          </a:p>
        </p:txBody>
      </p:sp>
    </p:spTree>
    <p:extLst>
      <p:ext uri="{BB962C8B-B14F-4D97-AF65-F5344CB8AC3E}">
        <p14:creationId xmlns:p14="http://schemas.microsoft.com/office/powerpoint/2010/main" val="16235613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uadroTexto 39">
            <a:extLst>
              <a:ext uri="{FF2B5EF4-FFF2-40B4-BE49-F238E27FC236}">
                <a16:creationId xmlns:a16="http://schemas.microsoft.com/office/drawing/2014/main" id="{FEE1C270-DD55-4A71-9691-EC2A11C6DE97}"/>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pic>
        <p:nvPicPr>
          <p:cNvPr id="36" name="Imagen 35">
            <a:extLst>
              <a:ext uri="{FF2B5EF4-FFF2-40B4-BE49-F238E27FC236}">
                <a16:creationId xmlns:a16="http://schemas.microsoft.com/office/drawing/2014/main" id="{AFCD742C-1543-478E-8256-86DB3A8277B8}"/>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4" name="Rectángulo 13">
            <a:extLst>
              <a:ext uri="{FF2B5EF4-FFF2-40B4-BE49-F238E27FC236}">
                <a16:creationId xmlns:a16="http://schemas.microsoft.com/office/drawing/2014/main" id="{98DC6276-4722-4EC8-A5B9-F27F44FC09DE}"/>
              </a:ext>
            </a:extLst>
          </p:cNvPr>
          <p:cNvSpPr/>
          <p:nvPr/>
        </p:nvSpPr>
        <p:spPr>
          <a:xfrm>
            <a:off x="2873829" y="5900305"/>
            <a:ext cx="304800" cy="269446"/>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pic>
        <p:nvPicPr>
          <p:cNvPr id="24" name="Imagen 23">
            <a:extLst>
              <a:ext uri="{FF2B5EF4-FFF2-40B4-BE49-F238E27FC236}">
                <a16:creationId xmlns:a16="http://schemas.microsoft.com/office/drawing/2014/main" id="{2D475146-C51B-4898-94DF-4EA42EF98C1A}"/>
              </a:ext>
            </a:extLst>
          </p:cNvPr>
          <p:cNvPicPr>
            <a:picLocks noChangeAspect="1"/>
          </p:cNvPicPr>
          <p:nvPr/>
        </p:nvPicPr>
        <p:blipFill rotWithShape="1">
          <a:blip r:embed="rId3"/>
          <a:srcRect l="34350" t="4716" r="1723" b="78043"/>
          <a:stretch/>
        </p:blipFill>
        <p:spPr>
          <a:xfrm>
            <a:off x="208224" y="1895592"/>
            <a:ext cx="1890117" cy="990483"/>
          </a:xfrm>
          <a:prstGeom prst="rect">
            <a:avLst/>
          </a:prstGeom>
        </p:spPr>
      </p:pic>
      <p:pic>
        <p:nvPicPr>
          <p:cNvPr id="25" name="Imagen 24">
            <a:extLst>
              <a:ext uri="{FF2B5EF4-FFF2-40B4-BE49-F238E27FC236}">
                <a16:creationId xmlns:a16="http://schemas.microsoft.com/office/drawing/2014/main" id="{B0A0C2AC-1135-442C-AF36-E20BABC8BE46}"/>
              </a:ext>
            </a:extLst>
          </p:cNvPr>
          <p:cNvPicPr>
            <a:picLocks noChangeAspect="1"/>
          </p:cNvPicPr>
          <p:nvPr/>
        </p:nvPicPr>
        <p:blipFill rotWithShape="1">
          <a:blip r:embed="rId3"/>
          <a:srcRect l="34350" t="54835" r="1723" b="25027"/>
          <a:stretch/>
        </p:blipFill>
        <p:spPr>
          <a:xfrm>
            <a:off x="189173" y="4090795"/>
            <a:ext cx="1890117" cy="1142113"/>
          </a:xfrm>
          <a:prstGeom prst="rect">
            <a:avLst/>
          </a:prstGeom>
        </p:spPr>
      </p:pic>
      <p:pic>
        <p:nvPicPr>
          <p:cNvPr id="29" name="Imagen 28">
            <a:extLst>
              <a:ext uri="{FF2B5EF4-FFF2-40B4-BE49-F238E27FC236}">
                <a16:creationId xmlns:a16="http://schemas.microsoft.com/office/drawing/2014/main" id="{763508C0-AFB9-4236-8F25-F4F069DF07DF}"/>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37" name="Rectángulo 36">
            <a:extLst>
              <a:ext uri="{FF2B5EF4-FFF2-40B4-BE49-F238E27FC236}">
                <a16:creationId xmlns:a16="http://schemas.microsoft.com/office/drawing/2014/main" id="{B6C9C901-E6A7-4161-80F2-B19AB7ADBCAD}"/>
              </a:ext>
            </a:extLst>
          </p:cNvPr>
          <p:cNvSpPr/>
          <p:nvPr/>
        </p:nvSpPr>
        <p:spPr>
          <a:xfrm>
            <a:off x="2621576" y="3389999"/>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12B42981-F30A-40D0-B712-A831564A9CFC}"/>
              </a:ext>
            </a:extLst>
          </p:cNvPr>
          <p:cNvSpPr/>
          <p:nvPr/>
        </p:nvSpPr>
        <p:spPr>
          <a:xfrm>
            <a:off x="2650831" y="5958294"/>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9470F0F9-3C54-494F-8ABC-6089226B86C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1" name="CuadroTexto 40">
            <a:extLst>
              <a:ext uri="{FF2B5EF4-FFF2-40B4-BE49-F238E27FC236}">
                <a16:creationId xmlns:a16="http://schemas.microsoft.com/office/drawing/2014/main" id="{116FEC08-D9B0-45D7-B657-2C3A25507F90}"/>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42" name="CuadroTexto 41">
            <a:extLst>
              <a:ext uri="{FF2B5EF4-FFF2-40B4-BE49-F238E27FC236}">
                <a16:creationId xmlns:a16="http://schemas.microsoft.com/office/drawing/2014/main" id="{B886343B-65F3-493D-872B-9EFE5D2B5392}"/>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43" name="Conector recto 42">
            <a:extLst>
              <a:ext uri="{FF2B5EF4-FFF2-40B4-BE49-F238E27FC236}">
                <a16:creationId xmlns:a16="http://schemas.microsoft.com/office/drawing/2014/main" id="{109EE77F-D71B-4C6A-9BBA-94DF21C4BE3A}"/>
              </a:ext>
            </a:extLst>
          </p:cNvPr>
          <p:cNvCxnSpPr>
            <a:cxnSpLocks/>
          </p:cNvCxnSpPr>
          <p:nvPr/>
        </p:nvCxnSpPr>
        <p:spPr>
          <a:xfrm>
            <a:off x="3069772" y="2986102"/>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096033" y="5335954"/>
            <a:ext cx="0" cy="622340"/>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7170" name="Picture 2" descr="Plot object">
            <a:extLst>
              <a:ext uri="{FF2B5EF4-FFF2-40B4-BE49-F238E27FC236}">
                <a16:creationId xmlns:a16="http://schemas.microsoft.com/office/drawing/2014/main" id="{E92C47B3-63DB-41CB-9F68-8CF0FA362A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614" r="5679" b="22088"/>
          <a:stretch/>
        </p:blipFill>
        <p:spPr bwMode="auto">
          <a:xfrm>
            <a:off x="3164248" y="3942133"/>
            <a:ext cx="4883163" cy="22603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lot object">
            <a:extLst>
              <a:ext uri="{FF2B5EF4-FFF2-40B4-BE49-F238E27FC236}">
                <a16:creationId xmlns:a16="http://schemas.microsoft.com/office/drawing/2014/main" id="{27BEA246-B887-4ABF-A5FB-9F66BE1983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614" r="5679" b="21558"/>
          <a:stretch/>
        </p:blipFill>
        <p:spPr bwMode="auto">
          <a:xfrm>
            <a:off x="3168174" y="1461094"/>
            <a:ext cx="4842602" cy="22603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ector recto 26">
            <a:extLst>
              <a:ext uri="{FF2B5EF4-FFF2-40B4-BE49-F238E27FC236}">
                <a16:creationId xmlns:a16="http://schemas.microsoft.com/office/drawing/2014/main" id="{B56FACCE-02E4-487E-8433-6C59537F1749}"/>
              </a:ext>
            </a:extLst>
          </p:cNvPr>
          <p:cNvCxnSpPr>
            <a:cxnSpLocks/>
          </p:cNvCxnSpPr>
          <p:nvPr/>
        </p:nvCxnSpPr>
        <p:spPr>
          <a:xfrm flipV="1">
            <a:off x="6385996" y="1807627"/>
            <a:ext cx="0" cy="1840449"/>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8" name="Conector recto 27">
            <a:extLst>
              <a:ext uri="{FF2B5EF4-FFF2-40B4-BE49-F238E27FC236}">
                <a16:creationId xmlns:a16="http://schemas.microsoft.com/office/drawing/2014/main" id="{599838CC-4160-429E-BA53-5115087F8730}"/>
              </a:ext>
            </a:extLst>
          </p:cNvPr>
          <p:cNvCxnSpPr>
            <a:cxnSpLocks/>
          </p:cNvCxnSpPr>
          <p:nvPr/>
        </p:nvCxnSpPr>
        <p:spPr>
          <a:xfrm flipV="1">
            <a:off x="6366946" y="4505325"/>
            <a:ext cx="0" cy="1626327"/>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30" name="CuadroTexto 29">
            <a:extLst>
              <a:ext uri="{FF2B5EF4-FFF2-40B4-BE49-F238E27FC236}">
                <a16:creationId xmlns:a16="http://schemas.microsoft.com/office/drawing/2014/main" id="{9005D9E1-D804-4C1E-9D46-D83F216CE2CB}"/>
              </a:ext>
            </a:extLst>
          </p:cNvPr>
          <p:cNvSpPr txBox="1"/>
          <p:nvPr/>
        </p:nvSpPr>
        <p:spPr>
          <a:xfrm>
            <a:off x="6366946" y="1448814"/>
            <a:ext cx="1671140" cy="369332"/>
          </a:xfrm>
          <a:prstGeom prst="rect">
            <a:avLst/>
          </a:prstGeom>
          <a:noFill/>
        </p:spPr>
        <p:txBody>
          <a:bodyPr wrap="square" rtlCol="0">
            <a:spAutoFit/>
          </a:bodyPr>
          <a:lstStyle/>
          <a:p>
            <a:r>
              <a:rPr lang="es-ES" b="1" dirty="0" err="1"/>
              <a:t>Constant</a:t>
            </a:r>
            <a:r>
              <a:rPr lang="es-ES" b="1" dirty="0"/>
              <a:t> light</a:t>
            </a:r>
          </a:p>
        </p:txBody>
      </p:sp>
      <p:sp>
        <p:nvSpPr>
          <p:cNvPr id="31" name="CuadroTexto 30">
            <a:extLst>
              <a:ext uri="{FF2B5EF4-FFF2-40B4-BE49-F238E27FC236}">
                <a16:creationId xmlns:a16="http://schemas.microsoft.com/office/drawing/2014/main" id="{AB11A068-F904-4CD9-AC82-99B983520900}"/>
              </a:ext>
            </a:extLst>
          </p:cNvPr>
          <p:cNvSpPr txBox="1"/>
          <p:nvPr/>
        </p:nvSpPr>
        <p:spPr>
          <a:xfrm>
            <a:off x="6377300" y="4202943"/>
            <a:ext cx="1671140" cy="369332"/>
          </a:xfrm>
          <a:prstGeom prst="rect">
            <a:avLst/>
          </a:prstGeom>
          <a:noFill/>
        </p:spPr>
        <p:txBody>
          <a:bodyPr wrap="square" rtlCol="0">
            <a:spAutoFit/>
          </a:bodyPr>
          <a:lstStyle/>
          <a:p>
            <a:r>
              <a:rPr lang="es-ES" b="1" dirty="0" err="1"/>
              <a:t>Constant</a:t>
            </a:r>
            <a:r>
              <a:rPr lang="es-ES" b="1" dirty="0"/>
              <a:t> </a:t>
            </a:r>
            <a:r>
              <a:rPr lang="es-ES" b="1" dirty="0" err="1"/>
              <a:t>dark</a:t>
            </a:r>
            <a:endParaRPr lang="es-ES" b="1" dirty="0"/>
          </a:p>
        </p:txBody>
      </p:sp>
      <p:sp>
        <p:nvSpPr>
          <p:cNvPr id="32" name="Rectángulo 31">
            <a:extLst>
              <a:ext uri="{FF2B5EF4-FFF2-40B4-BE49-F238E27FC236}">
                <a16:creationId xmlns:a16="http://schemas.microsoft.com/office/drawing/2014/main" id="{5D879FC0-AE94-4C6C-9B6A-459B5295C2E1}"/>
              </a:ext>
            </a:extLst>
          </p:cNvPr>
          <p:cNvSpPr/>
          <p:nvPr/>
        </p:nvSpPr>
        <p:spPr>
          <a:xfrm rot="5400000">
            <a:off x="5359994" y="1562236"/>
            <a:ext cx="2621861" cy="7003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450FED16-0FBE-4051-AE60-539A2C134375}"/>
              </a:ext>
            </a:extLst>
          </p:cNvPr>
          <p:cNvSpPr/>
          <p:nvPr/>
        </p:nvSpPr>
        <p:spPr>
          <a:xfrm rot="5400000">
            <a:off x="7554205" y="108648"/>
            <a:ext cx="2621861" cy="4996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466EE2FF-AC60-4064-BCA9-8C04417A7C19}"/>
              </a:ext>
            </a:extLst>
          </p:cNvPr>
          <p:cNvSpPr txBox="1"/>
          <p:nvPr/>
        </p:nvSpPr>
        <p:spPr>
          <a:xfrm>
            <a:off x="3555014" y="879270"/>
            <a:ext cx="2443324" cy="646331"/>
          </a:xfrm>
          <a:prstGeom prst="rect">
            <a:avLst/>
          </a:prstGeom>
          <a:noFill/>
        </p:spPr>
        <p:txBody>
          <a:bodyPr wrap="square" rtlCol="0">
            <a:spAutoFit/>
          </a:bodyPr>
          <a:lstStyle/>
          <a:p>
            <a:r>
              <a:rPr lang="es-ES" b="1" dirty="0"/>
              <a:t>Ribosomal </a:t>
            </a:r>
            <a:r>
              <a:rPr lang="es-ES" b="1" dirty="0" err="1"/>
              <a:t>biogenesis</a:t>
            </a:r>
            <a:r>
              <a:rPr lang="es-ES" b="1" dirty="0"/>
              <a:t>  </a:t>
            </a:r>
            <a:r>
              <a:rPr lang="es-ES" b="1" dirty="0" err="1"/>
              <a:t>regulatory</a:t>
            </a:r>
            <a:r>
              <a:rPr lang="es-ES" b="1" dirty="0"/>
              <a:t> protein</a:t>
            </a:r>
          </a:p>
        </p:txBody>
      </p:sp>
    </p:spTree>
    <p:extLst>
      <p:ext uri="{BB962C8B-B14F-4D97-AF65-F5344CB8AC3E}">
        <p14:creationId xmlns:p14="http://schemas.microsoft.com/office/powerpoint/2010/main" val="24894053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uadroTexto 39">
            <a:extLst>
              <a:ext uri="{FF2B5EF4-FFF2-40B4-BE49-F238E27FC236}">
                <a16:creationId xmlns:a16="http://schemas.microsoft.com/office/drawing/2014/main" id="{FEE1C270-DD55-4A71-9691-EC2A11C6DE97}"/>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pic>
        <p:nvPicPr>
          <p:cNvPr id="36" name="Imagen 35">
            <a:extLst>
              <a:ext uri="{FF2B5EF4-FFF2-40B4-BE49-F238E27FC236}">
                <a16:creationId xmlns:a16="http://schemas.microsoft.com/office/drawing/2014/main" id="{AFCD742C-1543-478E-8256-86DB3A8277B8}"/>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4" name="Rectángulo 13">
            <a:extLst>
              <a:ext uri="{FF2B5EF4-FFF2-40B4-BE49-F238E27FC236}">
                <a16:creationId xmlns:a16="http://schemas.microsoft.com/office/drawing/2014/main" id="{98DC6276-4722-4EC8-A5B9-F27F44FC09DE}"/>
              </a:ext>
            </a:extLst>
          </p:cNvPr>
          <p:cNvSpPr/>
          <p:nvPr/>
        </p:nvSpPr>
        <p:spPr>
          <a:xfrm>
            <a:off x="2873829" y="5900305"/>
            <a:ext cx="304800" cy="269446"/>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pic>
        <p:nvPicPr>
          <p:cNvPr id="24" name="Imagen 23">
            <a:extLst>
              <a:ext uri="{FF2B5EF4-FFF2-40B4-BE49-F238E27FC236}">
                <a16:creationId xmlns:a16="http://schemas.microsoft.com/office/drawing/2014/main" id="{2D475146-C51B-4898-94DF-4EA42EF98C1A}"/>
              </a:ext>
            </a:extLst>
          </p:cNvPr>
          <p:cNvPicPr>
            <a:picLocks noChangeAspect="1"/>
          </p:cNvPicPr>
          <p:nvPr/>
        </p:nvPicPr>
        <p:blipFill rotWithShape="1">
          <a:blip r:embed="rId3"/>
          <a:srcRect l="34350" t="4716" r="1723" b="78043"/>
          <a:stretch/>
        </p:blipFill>
        <p:spPr>
          <a:xfrm>
            <a:off x="208224" y="1895592"/>
            <a:ext cx="1890117" cy="990483"/>
          </a:xfrm>
          <a:prstGeom prst="rect">
            <a:avLst/>
          </a:prstGeom>
        </p:spPr>
      </p:pic>
      <p:pic>
        <p:nvPicPr>
          <p:cNvPr id="25" name="Imagen 24">
            <a:extLst>
              <a:ext uri="{FF2B5EF4-FFF2-40B4-BE49-F238E27FC236}">
                <a16:creationId xmlns:a16="http://schemas.microsoft.com/office/drawing/2014/main" id="{B0A0C2AC-1135-442C-AF36-E20BABC8BE46}"/>
              </a:ext>
            </a:extLst>
          </p:cNvPr>
          <p:cNvPicPr>
            <a:picLocks noChangeAspect="1"/>
          </p:cNvPicPr>
          <p:nvPr/>
        </p:nvPicPr>
        <p:blipFill rotWithShape="1">
          <a:blip r:embed="rId3"/>
          <a:srcRect l="34350" t="54835" r="1723" b="25027"/>
          <a:stretch/>
        </p:blipFill>
        <p:spPr>
          <a:xfrm>
            <a:off x="189173" y="4090795"/>
            <a:ext cx="1890117" cy="1142113"/>
          </a:xfrm>
          <a:prstGeom prst="rect">
            <a:avLst/>
          </a:prstGeom>
        </p:spPr>
      </p:pic>
      <p:pic>
        <p:nvPicPr>
          <p:cNvPr id="29" name="Imagen 28">
            <a:extLst>
              <a:ext uri="{FF2B5EF4-FFF2-40B4-BE49-F238E27FC236}">
                <a16:creationId xmlns:a16="http://schemas.microsoft.com/office/drawing/2014/main" id="{763508C0-AFB9-4236-8F25-F4F069DF07DF}"/>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37" name="Rectángulo 36">
            <a:extLst>
              <a:ext uri="{FF2B5EF4-FFF2-40B4-BE49-F238E27FC236}">
                <a16:creationId xmlns:a16="http://schemas.microsoft.com/office/drawing/2014/main" id="{B6C9C901-E6A7-4161-80F2-B19AB7ADBCAD}"/>
              </a:ext>
            </a:extLst>
          </p:cNvPr>
          <p:cNvSpPr/>
          <p:nvPr/>
        </p:nvSpPr>
        <p:spPr>
          <a:xfrm>
            <a:off x="2621576" y="3389999"/>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12B42981-F30A-40D0-B712-A831564A9CFC}"/>
              </a:ext>
            </a:extLst>
          </p:cNvPr>
          <p:cNvSpPr/>
          <p:nvPr/>
        </p:nvSpPr>
        <p:spPr>
          <a:xfrm>
            <a:off x="2650831" y="5958294"/>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9470F0F9-3C54-494F-8ABC-6089226B86C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1" name="CuadroTexto 40">
            <a:extLst>
              <a:ext uri="{FF2B5EF4-FFF2-40B4-BE49-F238E27FC236}">
                <a16:creationId xmlns:a16="http://schemas.microsoft.com/office/drawing/2014/main" id="{116FEC08-D9B0-45D7-B657-2C3A25507F90}"/>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42" name="CuadroTexto 41">
            <a:extLst>
              <a:ext uri="{FF2B5EF4-FFF2-40B4-BE49-F238E27FC236}">
                <a16:creationId xmlns:a16="http://schemas.microsoft.com/office/drawing/2014/main" id="{B886343B-65F3-493D-872B-9EFE5D2B5392}"/>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43" name="Conector recto 42">
            <a:extLst>
              <a:ext uri="{FF2B5EF4-FFF2-40B4-BE49-F238E27FC236}">
                <a16:creationId xmlns:a16="http://schemas.microsoft.com/office/drawing/2014/main" id="{109EE77F-D71B-4C6A-9BBA-94DF21C4BE3A}"/>
              </a:ext>
            </a:extLst>
          </p:cNvPr>
          <p:cNvCxnSpPr>
            <a:cxnSpLocks/>
          </p:cNvCxnSpPr>
          <p:nvPr/>
        </p:nvCxnSpPr>
        <p:spPr>
          <a:xfrm>
            <a:off x="3069772" y="2986102"/>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096033" y="5335954"/>
            <a:ext cx="0" cy="622340"/>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7170" name="Picture 2" descr="Plot object">
            <a:extLst>
              <a:ext uri="{FF2B5EF4-FFF2-40B4-BE49-F238E27FC236}">
                <a16:creationId xmlns:a16="http://schemas.microsoft.com/office/drawing/2014/main" id="{E92C47B3-63DB-41CB-9F68-8CF0FA362A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614" r="5679" b="22088"/>
          <a:stretch/>
        </p:blipFill>
        <p:spPr bwMode="auto">
          <a:xfrm>
            <a:off x="3164248" y="3942133"/>
            <a:ext cx="4883163" cy="22603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lot object">
            <a:extLst>
              <a:ext uri="{FF2B5EF4-FFF2-40B4-BE49-F238E27FC236}">
                <a16:creationId xmlns:a16="http://schemas.microsoft.com/office/drawing/2014/main" id="{27BEA246-B887-4ABF-A5FB-9F66BE1983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614" r="5679" b="21558"/>
          <a:stretch/>
        </p:blipFill>
        <p:spPr bwMode="auto">
          <a:xfrm>
            <a:off x="3168174" y="1461094"/>
            <a:ext cx="4842602" cy="22603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ector recto 26">
            <a:extLst>
              <a:ext uri="{FF2B5EF4-FFF2-40B4-BE49-F238E27FC236}">
                <a16:creationId xmlns:a16="http://schemas.microsoft.com/office/drawing/2014/main" id="{B56FACCE-02E4-487E-8433-6C59537F1749}"/>
              </a:ext>
            </a:extLst>
          </p:cNvPr>
          <p:cNvCxnSpPr>
            <a:cxnSpLocks/>
          </p:cNvCxnSpPr>
          <p:nvPr/>
        </p:nvCxnSpPr>
        <p:spPr>
          <a:xfrm flipV="1">
            <a:off x="6385996" y="1807627"/>
            <a:ext cx="0" cy="1840449"/>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8" name="Conector recto 27">
            <a:extLst>
              <a:ext uri="{FF2B5EF4-FFF2-40B4-BE49-F238E27FC236}">
                <a16:creationId xmlns:a16="http://schemas.microsoft.com/office/drawing/2014/main" id="{599838CC-4160-429E-BA53-5115087F8730}"/>
              </a:ext>
            </a:extLst>
          </p:cNvPr>
          <p:cNvCxnSpPr>
            <a:cxnSpLocks/>
          </p:cNvCxnSpPr>
          <p:nvPr/>
        </p:nvCxnSpPr>
        <p:spPr>
          <a:xfrm flipV="1">
            <a:off x="6366946" y="4505325"/>
            <a:ext cx="0" cy="1626327"/>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30" name="CuadroTexto 29">
            <a:extLst>
              <a:ext uri="{FF2B5EF4-FFF2-40B4-BE49-F238E27FC236}">
                <a16:creationId xmlns:a16="http://schemas.microsoft.com/office/drawing/2014/main" id="{9005D9E1-D804-4C1E-9D46-D83F216CE2CB}"/>
              </a:ext>
            </a:extLst>
          </p:cNvPr>
          <p:cNvSpPr txBox="1"/>
          <p:nvPr/>
        </p:nvSpPr>
        <p:spPr>
          <a:xfrm>
            <a:off x="6366946" y="1448814"/>
            <a:ext cx="1671140" cy="369332"/>
          </a:xfrm>
          <a:prstGeom prst="rect">
            <a:avLst/>
          </a:prstGeom>
          <a:noFill/>
        </p:spPr>
        <p:txBody>
          <a:bodyPr wrap="square" rtlCol="0">
            <a:spAutoFit/>
          </a:bodyPr>
          <a:lstStyle/>
          <a:p>
            <a:r>
              <a:rPr lang="es-ES" b="1" dirty="0" err="1"/>
              <a:t>Constant</a:t>
            </a:r>
            <a:r>
              <a:rPr lang="es-ES" b="1" dirty="0"/>
              <a:t> light</a:t>
            </a:r>
          </a:p>
        </p:txBody>
      </p:sp>
      <p:sp>
        <p:nvSpPr>
          <p:cNvPr id="31" name="CuadroTexto 30">
            <a:extLst>
              <a:ext uri="{FF2B5EF4-FFF2-40B4-BE49-F238E27FC236}">
                <a16:creationId xmlns:a16="http://schemas.microsoft.com/office/drawing/2014/main" id="{AB11A068-F904-4CD9-AC82-99B983520900}"/>
              </a:ext>
            </a:extLst>
          </p:cNvPr>
          <p:cNvSpPr txBox="1"/>
          <p:nvPr/>
        </p:nvSpPr>
        <p:spPr>
          <a:xfrm>
            <a:off x="6377300" y="4202943"/>
            <a:ext cx="1671140" cy="369332"/>
          </a:xfrm>
          <a:prstGeom prst="rect">
            <a:avLst/>
          </a:prstGeom>
          <a:noFill/>
        </p:spPr>
        <p:txBody>
          <a:bodyPr wrap="square" rtlCol="0">
            <a:spAutoFit/>
          </a:bodyPr>
          <a:lstStyle/>
          <a:p>
            <a:r>
              <a:rPr lang="es-ES" b="1" dirty="0" err="1"/>
              <a:t>Constant</a:t>
            </a:r>
            <a:r>
              <a:rPr lang="es-ES" b="1" dirty="0"/>
              <a:t> </a:t>
            </a:r>
            <a:r>
              <a:rPr lang="es-ES" b="1" dirty="0" err="1"/>
              <a:t>dark</a:t>
            </a:r>
            <a:endParaRPr lang="es-ES" b="1" dirty="0"/>
          </a:p>
        </p:txBody>
      </p:sp>
      <p:sp>
        <p:nvSpPr>
          <p:cNvPr id="32" name="Rectángulo 31">
            <a:extLst>
              <a:ext uri="{FF2B5EF4-FFF2-40B4-BE49-F238E27FC236}">
                <a16:creationId xmlns:a16="http://schemas.microsoft.com/office/drawing/2014/main" id="{5D879FC0-AE94-4C6C-9B6A-459B5295C2E1}"/>
              </a:ext>
            </a:extLst>
          </p:cNvPr>
          <p:cNvSpPr/>
          <p:nvPr/>
        </p:nvSpPr>
        <p:spPr>
          <a:xfrm rot="5400000">
            <a:off x="5359994" y="1562236"/>
            <a:ext cx="2621861" cy="7003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466EE2FF-AC60-4064-BCA9-8C04417A7C19}"/>
              </a:ext>
            </a:extLst>
          </p:cNvPr>
          <p:cNvSpPr txBox="1"/>
          <p:nvPr/>
        </p:nvSpPr>
        <p:spPr>
          <a:xfrm>
            <a:off x="3555014" y="879270"/>
            <a:ext cx="2443324" cy="646331"/>
          </a:xfrm>
          <a:prstGeom prst="rect">
            <a:avLst/>
          </a:prstGeom>
          <a:noFill/>
        </p:spPr>
        <p:txBody>
          <a:bodyPr wrap="square" rtlCol="0">
            <a:spAutoFit/>
          </a:bodyPr>
          <a:lstStyle/>
          <a:p>
            <a:r>
              <a:rPr lang="es-ES" b="1" dirty="0"/>
              <a:t>Ribosomal </a:t>
            </a:r>
            <a:r>
              <a:rPr lang="es-ES" b="1" dirty="0" err="1"/>
              <a:t>biogenesis</a:t>
            </a:r>
            <a:r>
              <a:rPr lang="es-ES" b="1" dirty="0"/>
              <a:t>  </a:t>
            </a:r>
            <a:r>
              <a:rPr lang="es-ES" b="1" dirty="0" err="1"/>
              <a:t>regulatory</a:t>
            </a:r>
            <a:r>
              <a:rPr lang="es-ES" b="1" dirty="0"/>
              <a:t> protein</a:t>
            </a:r>
          </a:p>
        </p:txBody>
      </p:sp>
    </p:spTree>
    <p:extLst>
      <p:ext uri="{BB962C8B-B14F-4D97-AF65-F5344CB8AC3E}">
        <p14:creationId xmlns:p14="http://schemas.microsoft.com/office/powerpoint/2010/main" val="17410875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uadroTexto 39">
            <a:extLst>
              <a:ext uri="{FF2B5EF4-FFF2-40B4-BE49-F238E27FC236}">
                <a16:creationId xmlns:a16="http://schemas.microsoft.com/office/drawing/2014/main" id="{FEE1C270-DD55-4A71-9691-EC2A11C6DE97}"/>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pic>
        <p:nvPicPr>
          <p:cNvPr id="36" name="Imagen 35">
            <a:extLst>
              <a:ext uri="{FF2B5EF4-FFF2-40B4-BE49-F238E27FC236}">
                <a16:creationId xmlns:a16="http://schemas.microsoft.com/office/drawing/2014/main" id="{AFCD742C-1543-478E-8256-86DB3A8277B8}"/>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4" name="Rectángulo 13">
            <a:extLst>
              <a:ext uri="{FF2B5EF4-FFF2-40B4-BE49-F238E27FC236}">
                <a16:creationId xmlns:a16="http://schemas.microsoft.com/office/drawing/2014/main" id="{98DC6276-4722-4EC8-A5B9-F27F44FC09DE}"/>
              </a:ext>
            </a:extLst>
          </p:cNvPr>
          <p:cNvSpPr/>
          <p:nvPr/>
        </p:nvSpPr>
        <p:spPr>
          <a:xfrm>
            <a:off x="2873829" y="5900305"/>
            <a:ext cx="304800" cy="269446"/>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pic>
        <p:nvPicPr>
          <p:cNvPr id="24" name="Imagen 23">
            <a:extLst>
              <a:ext uri="{FF2B5EF4-FFF2-40B4-BE49-F238E27FC236}">
                <a16:creationId xmlns:a16="http://schemas.microsoft.com/office/drawing/2014/main" id="{2D475146-C51B-4898-94DF-4EA42EF98C1A}"/>
              </a:ext>
            </a:extLst>
          </p:cNvPr>
          <p:cNvPicPr>
            <a:picLocks noChangeAspect="1"/>
          </p:cNvPicPr>
          <p:nvPr/>
        </p:nvPicPr>
        <p:blipFill rotWithShape="1">
          <a:blip r:embed="rId3"/>
          <a:srcRect l="34350" t="4716" r="1723" b="78043"/>
          <a:stretch/>
        </p:blipFill>
        <p:spPr>
          <a:xfrm>
            <a:off x="208224" y="1895592"/>
            <a:ext cx="1890117" cy="990483"/>
          </a:xfrm>
          <a:prstGeom prst="rect">
            <a:avLst/>
          </a:prstGeom>
        </p:spPr>
      </p:pic>
      <p:pic>
        <p:nvPicPr>
          <p:cNvPr id="25" name="Imagen 24">
            <a:extLst>
              <a:ext uri="{FF2B5EF4-FFF2-40B4-BE49-F238E27FC236}">
                <a16:creationId xmlns:a16="http://schemas.microsoft.com/office/drawing/2014/main" id="{B0A0C2AC-1135-442C-AF36-E20BABC8BE46}"/>
              </a:ext>
            </a:extLst>
          </p:cNvPr>
          <p:cNvPicPr>
            <a:picLocks noChangeAspect="1"/>
          </p:cNvPicPr>
          <p:nvPr/>
        </p:nvPicPr>
        <p:blipFill rotWithShape="1">
          <a:blip r:embed="rId3"/>
          <a:srcRect l="34350" t="54835" r="1723" b="25027"/>
          <a:stretch/>
        </p:blipFill>
        <p:spPr>
          <a:xfrm>
            <a:off x="189173" y="4090795"/>
            <a:ext cx="1890117" cy="1142113"/>
          </a:xfrm>
          <a:prstGeom prst="rect">
            <a:avLst/>
          </a:prstGeom>
        </p:spPr>
      </p:pic>
      <p:pic>
        <p:nvPicPr>
          <p:cNvPr id="29" name="Imagen 28">
            <a:extLst>
              <a:ext uri="{FF2B5EF4-FFF2-40B4-BE49-F238E27FC236}">
                <a16:creationId xmlns:a16="http://schemas.microsoft.com/office/drawing/2014/main" id="{763508C0-AFB9-4236-8F25-F4F069DF07DF}"/>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37" name="Rectángulo 36">
            <a:extLst>
              <a:ext uri="{FF2B5EF4-FFF2-40B4-BE49-F238E27FC236}">
                <a16:creationId xmlns:a16="http://schemas.microsoft.com/office/drawing/2014/main" id="{B6C9C901-E6A7-4161-80F2-B19AB7ADBCAD}"/>
              </a:ext>
            </a:extLst>
          </p:cNvPr>
          <p:cNvSpPr/>
          <p:nvPr/>
        </p:nvSpPr>
        <p:spPr>
          <a:xfrm>
            <a:off x="2621576" y="3389999"/>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12B42981-F30A-40D0-B712-A831564A9CFC}"/>
              </a:ext>
            </a:extLst>
          </p:cNvPr>
          <p:cNvSpPr/>
          <p:nvPr/>
        </p:nvSpPr>
        <p:spPr>
          <a:xfrm>
            <a:off x="2650831" y="5958294"/>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9470F0F9-3C54-494F-8ABC-6089226B86C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1" name="CuadroTexto 40">
            <a:extLst>
              <a:ext uri="{FF2B5EF4-FFF2-40B4-BE49-F238E27FC236}">
                <a16:creationId xmlns:a16="http://schemas.microsoft.com/office/drawing/2014/main" id="{116FEC08-D9B0-45D7-B657-2C3A25507F90}"/>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42" name="CuadroTexto 41">
            <a:extLst>
              <a:ext uri="{FF2B5EF4-FFF2-40B4-BE49-F238E27FC236}">
                <a16:creationId xmlns:a16="http://schemas.microsoft.com/office/drawing/2014/main" id="{B886343B-65F3-493D-872B-9EFE5D2B5392}"/>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43" name="Conector recto 42">
            <a:extLst>
              <a:ext uri="{FF2B5EF4-FFF2-40B4-BE49-F238E27FC236}">
                <a16:creationId xmlns:a16="http://schemas.microsoft.com/office/drawing/2014/main" id="{109EE77F-D71B-4C6A-9BBA-94DF21C4BE3A}"/>
              </a:ext>
            </a:extLst>
          </p:cNvPr>
          <p:cNvCxnSpPr>
            <a:cxnSpLocks/>
          </p:cNvCxnSpPr>
          <p:nvPr/>
        </p:nvCxnSpPr>
        <p:spPr>
          <a:xfrm>
            <a:off x="3069772" y="2986102"/>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096033" y="5335954"/>
            <a:ext cx="0" cy="622340"/>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7170" name="Picture 2" descr="Plot object">
            <a:extLst>
              <a:ext uri="{FF2B5EF4-FFF2-40B4-BE49-F238E27FC236}">
                <a16:creationId xmlns:a16="http://schemas.microsoft.com/office/drawing/2014/main" id="{E92C47B3-63DB-41CB-9F68-8CF0FA362A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614" r="5679" b="22088"/>
          <a:stretch/>
        </p:blipFill>
        <p:spPr bwMode="auto">
          <a:xfrm>
            <a:off x="3164248" y="3942133"/>
            <a:ext cx="4883163" cy="22603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lot object">
            <a:extLst>
              <a:ext uri="{FF2B5EF4-FFF2-40B4-BE49-F238E27FC236}">
                <a16:creationId xmlns:a16="http://schemas.microsoft.com/office/drawing/2014/main" id="{27BEA246-B887-4ABF-A5FB-9F66BE1983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614" r="5679" b="21558"/>
          <a:stretch/>
        </p:blipFill>
        <p:spPr bwMode="auto">
          <a:xfrm>
            <a:off x="3168174" y="1461094"/>
            <a:ext cx="4842602" cy="22603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ector recto 26">
            <a:extLst>
              <a:ext uri="{FF2B5EF4-FFF2-40B4-BE49-F238E27FC236}">
                <a16:creationId xmlns:a16="http://schemas.microsoft.com/office/drawing/2014/main" id="{B56FACCE-02E4-487E-8433-6C59537F1749}"/>
              </a:ext>
            </a:extLst>
          </p:cNvPr>
          <p:cNvCxnSpPr>
            <a:cxnSpLocks/>
          </p:cNvCxnSpPr>
          <p:nvPr/>
        </p:nvCxnSpPr>
        <p:spPr>
          <a:xfrm flipV="1">
            <a:off x="6385996" y="1807627"/>
            <a:ext cx="0" cy="1840449"/>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8" name="Conector recto 27">
            <a:extLst>
              <a:ext uri="{FF2B5EF4-FFF2-40B4-BE49-F238E27FC236}">
                <a16:creationId xmlns:a16="http://schemas.microsoft.com/office/drawing/2014/main" id="{599838CC-4160-429E-BA53-5115087F8730}"/>
              </a:ext>
            </a:extLst>
          </p:cNvPr>
          <p:cNvCxnSpPr>
            <a:cxnSpLocks/>
          </p:cNvCxnSpPr>
          <p:nvPr/>
        </p:nvCxnSpPr>
        <p:spPr>
          <a:xfrm flipV="1">
            <a:off x="6366946" y="4505325"/>
            <a:ext cx="0" cy="1626327"/>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30" name="CuadroTexto 29">
            <a:extLst>
              <a:ext uri="{FF2B5EF4-FFF2-40B4-BE49-F238E27FC236}">
                <a16:creationId xmlns:a16="http://schemas.microsoft.com/office/drawing/2014/main" id="{9005D9E1-D804-4C1E-9D46-D83F216CE2CB}"/>
              </a:ext>
            </a:extLst>
          </p:cNvPr>
          <p:cNvSpPr txBox="1"/>
          <p:nvPr/>
        </p:nvSpPr>
        <p:spPr>
          <a:xfrm>
            <a:off x="6366946" y="1448814"/>
            <a:ext cx="1671140" cy="369332"/>
          </a:xfrm>
          <a:prstGeom prst="rect">
            <a:avLst/>
          </a:prstGeom>
          <a:noFill/>
        </p:spPr>
        <p:txBody>
          <a:bodyPr wrap="square" rtlCol="0">
            <a:spAutoFit/>
          </a:bodyPr>
          <a:lstStyle/>
          <a:p>
            <a:r>
              <a:rPr lang="es-ES" b="1" dirty="0" err="1"/>
              <a:t>Constant</a:t>
            </a:r>
            <a:r>
              <a:rPr lang="es-ES" b="1" dirty="0"/>
              <a:t> light</a:t>
            </a:r>
          </a:p>
        </p:txBody>
      </p:sp>
      <p:sp>
        <p:nvSpPr>
          <p:cNvPr id="31" name="CuadroTexto 30">
            <a:extLst>
              <a:ext uri="{FF2B5EF4-FFF2-40B4-BE49-F238E27FC236}">
                <a16:creationId xmlns:a16="http://schemas.microsoft.com/office/drawing/2014/main" id="{AB11A068-F904-4CD9-AC82-99B983520900}"/>
              </a:ext>
            </a:extLst>
          </p:cNvPr>
          <p:cNvSpPr txBox="1"/>
          <p:nvPr/>
        </p:nvSpPr>
        <p:spPr>
          <a:xfrm>
            <a:off x="6377300" y="4202943"/>
            <a:ext cx="1671140" cy="369332"/>
          </a:xfrm>
          <a:prstGeom prst="rect">
            <a:avLst/>
          </a:prstGeom>
          <a:noFill/>
        </p:spPr>
        <p:txBody>
          <a:bodyPr wrap="square" rtlCol="0">
            <a:spAutoFit/>
          </a:bodyPr>
          <a:lstStyle/>
          <a:p>
            <a:r>
              <a:rPr lang="es-ES" b="1" dirty="0" err="1"/>
              <a:t>Constant</a:t>
            </a:r>
            <a:r>
              <a:rPr lang="es-ES" b="1" dirty="0"/>
              <a:t> </a:t>
            </a:r>
            <a:r>
              <a:rPr lang="es-ES" b="1" dirty="0" err="1"/>
              <a:t>dark</a:t>
            </a:r>
            <a:endParaRPr lang="es-ES" b="1" dirty="0"/>
          </a:p>
        </p:txBody>
      </p:sp>
      <p:sp>
        <p:nvSpPr>
          <p:cNvPr id="34" name="CuadroTexto 33">
            <a:extLst>
              <a:ext uri="{FF2B5EF4-FFF2-40B4-BE49-F238E27FC236}">
                <a16:creationId xmlns:a16="http://schemas.microsoft.com/office/drawing/2014/main" id="{466EE2FF-AC60-4064-BCA9-8C04417A7C19}"/>
              </a:ext>
            </a:extLst>
          </p:cNvPr>
          <p:cNvSpPr txBox="1"/>
          <p:nvPr/>
        </p:nvSpPr>
        <p:spPr>
          <a:xfrm>
            <a:off x="3555014" y="879270"/>
            <a:ext cx="2443324" cy="646331"/>
          </a:xfrm>
          <a:prstGeom prst="rect">
            <a:avLst/>
          </a:prstGeom>
          <a:noFill/>
        </p:spPr>
        <p:txBody>
          <a:bodyPr wrap="square" rtlCol="0">
            <a:spAutoFit/>
          </a:bodyPr>
          <a:lstStyle/>
          <a:p>
            <a:r>
              <a:rPr lang="es-ES" b="1" dirty="0"/>
              <a:t>Ribosomal </a:t>
            </a:r>
            <a:r>
              <a:rPr lang="es-ES" b="1" dirty="0" err="1"/>
              <a:t>biogenesis</a:t>
            </a:r>
            <a:r>
              <a:rPr lang="es-ES" b="1" dirty="0"/>
              <a:t>  </a:t>
            </a:r>
            <a:r>
              <a:rPr lang="es-ES" b="1" dirty="0" err="1"/>
              <a:t>regulatory</a:t>
            </a:r>
            <a:r>
              <a:rPr lang="es-ES" b="1" dirty="0"/>
              <a:t> protein</a:t>
            </a:r>
          </a:p>
        </p:txBody>
      </p:sp>
    </p:spTree>
    <p:extLst>
      <p:ext uri="{BB962C8B-B14F-4D97-AF65-F5344CB8AC3E}">
        <p14:creationId xmlns:p14="http://schemas.microsoft.com/office/powerpoint/2010/main" val="11310106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uadroTexto 39">
            <a:extLst>
              <a:ext uri="{FF2B5EF4-FFF2-40B4-BE49-F238E27FC236}">
                <a16:creationId xmlns:a16="http://schemas.microsoft.com/office/drawing/2014/main" id="{FEE1C270-DD55-4A71-9691-EC2A11C6DE97}"/>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pic>
        <p:nvPicPr>
          <p:cNvPr id="36" name="Imagen 35">
            <a:extLst>
              <a:ext uri="{FF2B5EF4-FFF2-40B4-BE49-F238E27FC236}">
                <a16:creationId xmlns:a16="http://schemas.microsoft.com/office/drawing/2014/main" id="{AFCD742C-1543-478E-8256-86DB3A8277B8}"/>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4" name="Rectángulo 13">
            <a:extLst>
              <a:ext uri="{FF2B5EF4-FFF2-40B4-BE49-F238E27FC236}">
                <a16:creationId xmlns:a16="http://schemas.microsoft.com/office/drawing/2014/main" id="{98DC6276-4722-4EC8-A5B9-F27F44FC09DE}"/>
              </a:ext>
            </a:extLst>
          </p:cNvPr>
          <p:cNvSpPr/>
          <p:nvPr/>
        </p:nvSpPr>
        <p:spPr>
          <a:xfrm>
            <a:off x="2873829" y="5900305"/>
            <a:ext cx="304800" cy="269446"/>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pic>
        <p:nvPicPr>
          <p:cNvPr id="24" name="Imagen 23">
            <a:extLst>
              <a:ext uri="{FF2B5EF4-FFF2-40B4-BE49-F238E27FC236}">
                <a16:creationId xmlns:a16="http://schemas.microsoft.com/office/drawing/2014/main" id="{2D475146-C51B-4898-94DF-4EA42EF98C1A}"/>
              </a:ext>
            </a:extLst>
          </p:cNvPr>
          <p:cNvPicPr>
            <a:picLocks noChangeAspect="1"/>
          </p:cNvPicPr>
          <p:nvPr/>
        </p:nvPicPr>
        <p:blipFill rotWithShape="1">
          <a:blip r:embed="rId3"/>
          <a:srcRect l="34350" t="4716" r="1723" b="78043"/>
          <a:stretch/>
        </p:blipFill>
        <p:spPr>
          <a:xfrm>
            <a:off x="208224" y="1895592"/>
            <a:ext cx="1890117" cy="990483"/>
          </a:xfrm>
          <a:prstGeom prst="rect">
            <a:avLst/>
          </a:prstGeom>
        </p:spPr>
      </p:pic>
      <p:pic>
        <p:nvPicPr>
          <p:cNvPr id="25" name="Imagen 24">
            <a:extLst>
              <a:ext uri="{FF2B5EF4-FFF2-40B4-BE49-F238E27FC236}">
                <a16:creationId xmlns:a16="http://schemas.microsoft.com/office/drawing/2014/main" id="{B0A0C2AC-1135-442C-AF36-E20BABC8BE46}"/>
              </a:ext>
            </a:extLst>
          </p:cNvPr>
          <p:cNvPicPr>
            <a:picLocks noChangeAspect="1"/>
          </p:cNvPicPr>
          <p:nvPr/>
        </p:nvPicPr>
        <p:blipFill rotWithShape="1">
          <a:blip r:embed="rId3"/>
          <a:srcRect l="34350" t="54835" r="1723" b="25027"/>
          <a:stretch/>
        </p:blipFill>
        <p:spPr>
          <a:xfrm>
            <a:off x="189173" y="4090795"/>
            <a:ext cx="1890117" cy="1142113"/>
          </a:xfrm>
          <a:prstGeom prst="rect">
            <a:avLst/>
          </a:prstGeom>
        </p:spPr>
      </p:pic>
      <p:pic>
        <p:nvPicPr>
          <p:cNvPr id="29" name="Imagen 28">
            <a:extLst>
              <a:ext uri="{FF2B5EF4-FFF2-40B4-BE49-F238E27FC236}">
                <a16:creationId xmlns:a16="http://schemas.microsoft.com/office/drawing/2014/main" id="{763508C0-AFB9-4236-8F25-F4F069DF07DF}"/>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37" name="Rectángulo 36">
            <a:extLst>
              <a:ext uri="{FF2B5EF4-FFF2-40B4-BE49-F238E27FC236}">
                <a16:creationId xmlns:a16="http://schemas.microsoft.com/office/drawing/2014/main" id="{B6C9C901-E6A7-4161-80F2-B19AB7ADBCAD}"/>
              </a:ext>
            </a:extLst>
          </p:cNvPr>
          <p:cNvSpPr/>
          <p:nvPr/>
        </p:nvSpPr>
        <p:spPr>
          <a:xfrm>
            <a:off x="2621576" y="3389999"/>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12B42981-F30A-40D0-B712-A831564A9CFC}"/>
              </a:ext>
            </a:extLst>
          </p:cNvPr>
          <p:cNvSpPr/>
          <p:nvPr/>
        </p:nvSpPr>
        <p:spPr>
          <a:xfrm>
            <a:off x="2650831" y="5958294"/>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9470F0F9-3C54-494F-8ABC-6089226B86C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1" name="CuadroTexto 40">
            <a:extLst>
              <a:ext uri="{FF2B5EF4-FFF2-40B4-BE49-F238E27FC236}">
                <a16:creationId xmlns:a16="http://schemas.microsoft.com/office/drawing/2014/main" id="{116FEC08-D9B0-45D7-B657-2C3A25507F90}"/>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42" name="CuadroTexto 41">
            <a:extLst>
              <a:ext uri="{FF2B5EF4-FFF2-40B4-BE49-F238E27FC236}">
                <a16:creationId xmlns:a16="http://schemas.microsoft.com/office/drawing/2014/main" id="{B886343B-65F3-493D-872B-9EFE5D2B5392}"/>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43" name="Conector recto 42">
            <a:extLst>
              <a:ext uri="{FF2B5EF4-FFF2-40B4-BE49-F238E27FC236}">
                <a16:creationId xmlns:a16="http://schemas.microsoft.com/office/drawing/2014/main" id="{109EE77F-D71B-4C6A-9BBA-94DF21C4BE3A}"/>
              </a:ext>
            </a:extLst>
          </p:cNvPr>
          <p:cNvCxnSpPr>
            <a:cxnSpLocks/>
          </p:cNvCxnSpPr>
          <p:nvPr/>
        </p:nvCxnSpPr>
        <p:spPr>
          <a:xfrm>
            <a:off x="3069772" y="2986102"/>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096033" y="5335954"/>
            <a:ext cx="0" cy="622340"/>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35" name="Imagen 34">
            <a:extLst>
              <a:ext uri="{FF2B5EF4-FFF2-40B4-BE49-F238E27FC236}">
                <a16:creationId xmlns:a16="http://schemas.microsoft.com/office/drawing/2014/main" id="{FF796A79-2E39-46A8-B94D-E073854BE062}"/>
              </a:ext>
            </a:extLst>
          </p:cNvPr>
          <p:cNvPicPr>
            <a:picLocks noChangeAspect="1"/>
          </p:cNvPicPr>
          <p:nvPr/>
        </p:nvPicPr>
        <p:blipFill>
          <a:blip r:embed="rId4"/>
          <a:stretch>
            <a:fillRect/>
          </a:stretch>
        </p:blipFill>
        <p:spPr>
          <a:xfrm>
            <a:off x="7978083" y="2886075"/>
            <a:ext cx="4262255" cy="2806851"/>
          </a:xfrm>
          <a:prstGeom prst="rect">
            <a:avLst/>
          </a:prstGeom>
        </p:spPr>
      </p:pic>
      <p:sp>
        <p:nvSpPr>
          <p:cNvPr id="47" name="CuadroTexto 46">
            <a:extLst>
              <a:ext uri="{FF2B5EF4-FFF2-40B4-BE49-F238E27FC236}">
                <a16:creationId xmlns:a16="http://schemas.microsoft.com/office/drawing/2014/main" id="{A4915710-443A-44E7-A9A4-5687D433E95D}"/>
              </a:ext>
            </a:extLst>
          </p:cNvPr>
          <p:cNvSpPr txBox="1"/>
          <p:nvPr/>
        </p:nvSpPr>
        <p:spPr>
          <a:xfrm>
            <a:off x="8040902" y="1842441"/>
            <a:ext cx="3533473" cy="1292662"/>
          </a:xfrm>
          <a:prstGeom prst="rect">
            <a:avLst/>
          </a:prstGeom>
          <a:noFill/>
        </p:spPr>
        <p:txBody>
          <a:bodyPr wrap="square" rtlCol="0">
            <a:spAutoFit/>
          </a:bodyPr>
          <a:lstStyle/>
          <a:p>
            <a:r>
              <a:rPr lang="es-ES" sz="2000" b="1" dirty="0" err="1"/>
              <a:t>Biological</a:t>
            </a:r>
            <a:r>
              <a:rPr lang="es-ES" sz="2000" b="1" dirty="0"/>
              <a:t> </a:t>
            </a:r>
            <a:r>
              <a:rPr lang="es-ES" sz="2000" b="1" dirty="0" err="1"/>
              <a:t>processes</a:t>
            </a:r>
            <a:r>
              <a:rPr lang="es-ES" sz="2000" b="1" dirty="0"/>
              <a:t> </a:t>
            </a:r>
            <a:r>
              <a:rPr lang="es-ES" sz="2000" b="1" dirty="0" err="1"/>
              <a:t>enriched</a:t>
            </a:r>
            <a:r>
              <a:rPr lang="es-ES" sz="2000" b="1" dirty="0"/>
              <a:t> in set of </a:t>
            </a:r>
            <a:r>
              <a:rPr lang="es-ES" sz="2000" b="1" dirty="0" err="1"/>
              <a:t>rhythmic</a:t>
            </a:r>
            <a:r>
              <a:rPr lang="es-ES" sz="2000" b="1" dirty="0"/>
              <a:t> genes </a:t>
            </a:r>
            <a:r>
              <a:rPr lang="es-ES" sz="2000" b="1" dirty="0" err="1"/>
              <a:t>under</a:t>
            </a:r>
            <a:r>
              <a:rPr lang="es-ES" sz="2000" b="1" dirty="0"/>
              <a:t> </a:t>
            </a:r>
            <a:r>
              <a:rPr lang="es-ES" sz="2000" b="1" u="sng" dirty="0" err="1"/>
              <a:t>constant</a:t>
            </a:r>
            <a:r>
              <a:rPr lang="es-ES" sz="2000" b="1" u="sng" dirty="0"/>
              <a:t> </a:t>
            </a:r>
            <a:r>
              <a:rPr lang="es-ES" sz="2000" b="1" u="sng" dirty="0" err="1"/>
              <a:t>dark</a:t>
            </a:r>
            <a:r>
              <a:rPr lang="es-ES" sz="2000" b="1" u="sng" dirty="0"/>
              <a:t> (DD)</a:t>
            </a:r>
          </a:p>
          <a:p>
            <a:endParaRPr lang="es-ES" b="1" dirty="0"/>
          </a:p>
        </p:txBody>
      </p:sp>
      <p:pic>
        <p:nvPicPr>
          <p:cNvPr id="7170" name="Picture 2" descr="Plot object">
            <a:extLst>
              <a:ext uri="{FF2B5EF4-FFF2-40B4-BE49-F238E27FC236}">
                <a16:creationId xmlns:a16="http://schemas.microsoft.com/office/drawing/2014/main" id="{E92C47B3-63DB-41CB-9F68-8CF0FA362A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614" r="5679" b="22088"/>
          <a:stretch/>
        </p:blipFill>
        <p:spPr bwMode="auto">
          <a:xfrm>
            <a:off x="3164248" y="3942133"/>
            <a:ext cx="4883163" cy="22603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lot object">
            <a:extLst>
              <a:ext uri="{FF2B5EF4-FFF2-40B4-BE49-F238E27FC236}">
                <a16:creationId xmlns:a16="http://schemas.microsoft.com/office/drawing/2014/main" id="{27BEA246-B887-4ABF-A5FB-9F66BE1983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614" r="5679" b="21558"/>
          <a:stretch/>
        </p:blipFill>
        <p:spPr bwMode="auto">
          <a:xfrm>
            <a:off x="3168174" y="1461094"/>
            <a:ext cx="4842602" cy="22603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ector recto 26">
            <a:extLst>
              <a:ext uri="{FF2B5EF4-FFF2-40B4-BE49-F238E27FC236}">
                <a16:creationId xmlns:a16="http://schemas.microsoft.com/office/drawing/2014/main" id="{B56FACCE-02E4-487E-8433-6C59537F1749}"/>
              </a:ext>
            </a:extLst>
          </p:cNvPr>
          <p:cNvCxnSpPr>
            <a:cxnSpLocks/>
          </p:cNvCxnSpPr>
          <p:nvPr/>
        </p:nvCxnSpPr>
        <p:spPr>
          <a:xfrm flipV="1">
            <a:off x="6385996" y="1807627"/>
            <a:ext cx="0" cy="1840449"/>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8" name="Conector recto 27">
            <a:extLst>
              <a:ext uri="{FF2B5EF4-FFF2-40B4-BE49-F238E27FC236}">
                <a16:creationId xmlns:a16="http://schemas.microsoft.com/office/drawing/2014/main" id="{599838CC-4160-429E-BA53-5115087F8730}"/>
              </a:ext>
            </a:extLst>
          </p:cNvPr>
          <p:cNvCxnSpPr>
            <a:cxnSpLocks/>
          </p:cNvCxnSpPr>
          <p:nvPr/>
        </p:nvCxnSpPr>
        <p:spPr>
          <a:xfrm flipV="1">
            <a:off x="6366946" y="4505325"/>
            <a:ext cx="0" cy="1626327"/>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30" name="CuadroTexto 29">
            <a:extLst>
              <a:ext uri="{FF2B5EF4-FFF2-40B4-BE49-F238E27FC236}">
                <a16:creationId xmlns:a16="http://schemas.microsoft.com/office/drawing/2014/main" id="{9005D9E1-D804-4C1E-9D46-D83F216CE2CB}"/>
              </a:ext>
            </a:extLst>
          </p:cNvPr>
          <p:cNvSpPr txBox="1"/>
          <p:nvPr/>
        </p:nvSpPr>
        <p:spPr>
          <a:xfrm>
            <a:off x="6366946" y="1448814"/>
            <a:ext cx="1671140" cy="369332"/>
          </a:xfrm>
          <a:prstGeom prst="rect">
            <a:avLst/>
          </a:prstGeom>
          <a:noFill/>
        </p:spPr>
        <p:txBody>
          <a:bodyPr wrap="square" rtlCol="0">
            <a:spAutoFit/>
          </a:bodyPr>
          <a:lstStyle/>
          <a:p>
            <a:r>
              <a:rPr lang="es-ES" b="1" dirty="0" err="1"/>
              <a:t>Constant</a:t>
            </a:r>
            <a:r>
              <a:rPr lang="es-ES" b="1" dirty="0"/>
              <a:t> light</a:t>
            </a:r>
          </a:p>
        </p:txBody>
      </p:sp>
      <p:sp>
        <p:nvSpPr>
          <p:cNvPr id="31" name="CuadroTexto 30">
            <a:extLst>
              <a:ext uri="{FF2B5EF4-FFF2-40B4-BE49-F238E27FC236}">
                <a16:creationId xmlns:a16="http://schemas.microsoft.com/office/drawing/2014/main" id="{AB11A068-F904-4CD9-AC82-99B983520900}"/>
              </a:ext>
            </a:extLst>
          </p:cNvPr>
          <p:cNvSpPr txBox="1"/>
          <p:nvPr/>
        </p:nvSpPr>
        <p:spPr>
          <a:xfrm>
            <a:off x="6377300" y="4202943"/>
            <a:ext cx="1671140" cy="369332"/>
          </a:xfrm>
          <a:prstGeom prst="rect">
            <a:avLst/>
          </a:prstGeom>
          <a:noFill/>
        </p:spPr>
        <p:txBody>
          <a:bodyPr wrap="square" rtlCol="0">
            <a:spAutoFit/>
          </a:bodyPr>
          <a:lstStyle/>
          <a:p>
            <a:r>
              <a:rPr lang="es-ES" b="1" dirty="0" err="1"/>
              <a:t>Constant</a:t>
            </a:r>
            <a:r>
              <a:rPr lang="es-ES" b="1" dirty="0"/>
              <a:t> </a:t>
            </a:r>
            <a:r>
              <a:rPr lang="es-ES" b="1" dirty="0" err="1"/>
              <a:t>dark</a:t>
            </a:r>
            <a:endParaRPr lang="es-ES" b="1" dirty="0"/>
          </a:p>
        </p:txBody>
      </p:sp>
      <p:sp>
        <p:nvSpPr>
          <p:cNvPr id="33" name="CuadroTexto 32">
            <a:extLst>
              <a:ext uri="{FF2B5EF4-FFF2-40B4-BE49-F238E27FC236}">
                <a16:creationId xmlns:a16="http://schemas.microsoft.com/office/drawing/2014/main" id="{D7CA274B-0D43-4449-A3DF-F652CE061BFF}"/>
              </a:ext>
            </a:extLst>
          </p:cNvPr>
          <p:cNvSpPr txBox="1"/>
          <p:nvPr/>
        </p:nvSpPr>
        <p:spPr>
          <a:xfrm>
            <a:off x="3555014" y="879270"/>
            <a:ext cx="2443324" cy="646331"/>
          </a:xfrm>
          <a:prstGeom prst="rect">
            <a:avLst/>
          </a:prstGeom>
          <a:noFill/>
        </p:spPr>
        <p:txBody>
          <a:bodyPr wrap="square" rtlCol="0">
            <a:spAutoFit/>
          </a:bodyPr>
          <a:lstStyle/>
          <a:p>
            <a:r>
              <a:rPr lang="es-ES" b="1" dirty="0"/>
              <a:t>Ribosomal </a:t>
            </a:r>
            <a:r>
              <a:rPr lang="es-ES" b="1" dirty="0" err="1"/>
              <a:t>biogenesis</a:t>
            </a:r>
            <a:r>
              <a:rPr lang="es-ES" b="1" dirty="0"/>
              <a:t>  </a:t>
            </a:r>
            <a:r>
              <a:rPr lang="es-ES" b="1" dirty="0" err="1"/>
              <a:t>regulatory</a:t>
            </a:r>
            <a:r>
              <a:rPr lang="es-ES" b="1" dirty="0"/>
              <a:t> protein</a:t>
            </a:r>
          </a:p>
        </p:txBody>
      </p:sp>
    </p:spTree>
    <p:extLst>
      <p:ext uri="{BB962C8B-B14F-4D97-AF65-F5344CB8AC3E}">
        <p14:creationId xmlns:p14="http://schemas.microsoft.com/office/powerpoint/2010/main" val="24813505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uadroTexto 39">
            <a:extLst>
              <a:ext uri="{FF2B5EF4-FFF2-40B4-BE49-F238E27FC236}">
                <a16:creationId xmlns:a16="http://schemas.microsoft.com/office/drawing/2014/main" id="{FEE1C270-DD55-4A71-9691-EC2A11C6DE97}"/>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pic>
        <p:nvPicPr>
          <p:cNvPr id="36" name="Imagen 35">
            <a:extLst>
              <a:ext uri="{FF2B5EF4-FFF2-40B4-BE49-F238E27FC236}">
                <a16:creationId xmlns:a16="http://schemas.microsoft.com/office/drawing/2014/main" id="{AFCD742C-1543-478E-8256-86DB3A8277B8}"/>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4" name="Rectángulo 13">
            <a:extLst>
              <a:ext uri="{FF2B5EF4-FFF2-40B4-BE49-F238E27FC236}">
                <a16:creationId xmlns:a16="http://schemas.microsoft.com/office/drawing/2014/main" id="{98DC6276-4722-4EC8-A5B9-F27F44FC09DE}"/>
              </a:ext>
            </a:extLst>
          </p:cNvPr>
          <p:cNvSpPr/>
          <p:nvPr/>
        </p:nvSpPr>
        <p:spPr>
          <a:xfrm>
            <a:off x="2873829" y="5900305"/>
            <a:ext cx="304800" cy="269446"/>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pic>
        <p:nvPicPr>
          <p:cNvPr id="24" name="Imagen 23">
            <a:extLst>
              <a:ext uri="{FF2B5EF4-FFF2-40B4-BE49-F238E27FC236}">
                <a16:creationId xmlns:a16="http://schemas.microsoft.com/office/drawing/2014/main" id="{2D475146-C51B-4898-94DF-4EA42EF98C1A}"/>
              </a:ext>
            </a:extLst>
          </p:cNvPr>
          <p:cNvPicPr>
            <a:picLocks noChangeAspect="1"/>
          </p:cNvPicPr>
          <p:nvPr/>
        </p:nvPicPr>
        <p:blipFill rotWithShape="1">
          <a:blip r:embed="rId3"/>
          <a:srcRect l="34350" t="4716" r="1723" b="78043"/>
          <a:stretch/>
        </p:blipFill>
        <p:spPr>
          <a:xfrm>
            <a:off x="208224" y="1895592"/>
            <a:ext cx="1890117" cy="990483"/>
          </a:xfrm>
          <a:prstGeom prst="rect">
            <a:avLst/>
          </a:prstGeom>
        </p:spPr>
      </p:pic>
      <p:pic>
        <p:nvPicPr>
          <p:cNvPr id="25" name="Imagen 24">
            <a:extLst>
              <a:ext uri="{FF2B5EF4-FFF2-40B4-BE49-F238E27FC236}">
                <a16:creationId xmlns:a16="http://schemas.microsoft.com/office/drawing/2014/main" id="{B0A0C2AC-1135-442C-AF36-E20BABC8BE46}"/>
              </a:ext>
            </a:extLst>
          </p:cNvPr>
          <p:cNvPicPr>
            <a:picLocks noChangeAspect="1"/>
          </p:cNvPicPr>
          <p:nvPr/>
        </p:nvPicPr>
        <p:blipFill rotWithShape="1">
          <a:blip r:embed="rId3"/>
          <a:srcRect l="34350" t="54835" r="1723" b="25027"/>
          <a:stretch/>
        </p:blipFill>
        <p:spPr>
          <a:xfrm>
            <a:off x="189173" y="4090795"/>
            <a:ext cx="1890117" cy="1142113"/>
          </a:xfrm>
          <a:prstGeom prst="rect">
            <a:avLst/>
          </a:prstGeom>
        </p:spPr>
      </p:pic>
      <p:pic>
        <p:nvPicPr>
          <p:cNvPr id="29" name="Imagen 28">
            <a:extLst>
              <a:ext uri="{FF2B5EF4-FFF2-40B4-BE49-F238E27FC236}">
                <a16:creationId xmlns:a16="http://schemas.microsoft.com/office/drawing/2014/main" id="{763508C0-AFB9-4236-8F25-F4F069DF07DF}"/>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37" name="Rectángulo 36">
            <a:extLst>
              <a:ext uri="{FF2B5EF4-FFF2-40B4-BE49-F238E27FC236}">
                <a16:creationId xmlns:a16="http://schemas.microsoft.com/office/drawing/2014/main" id="{B6C9C901-E6A7-4161-80F2-B19AB7ADBCAD}"/>
              </a:ext>
            </a:extLst>
          </p:cNvPr>
          <p:cNvSpPr/>
          <p:nvPr/>
        </p:nvSpPr>
        <p:spPr>
          <a:xfrm>
            <a:off x="2621576" y="3389999"/>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12B42981-F30A-40D0-B712-A831564A9CFC}"/>
              </a:ext>
            </a:extLst>
          </p:cNvPr>
          <p:cNvSpPr/>
          <p:nvPr/>
        </p:nvSpPr>
        <p:spPr>
          <a:xfrm>
            <a:off x="2650831" y="5958294"/>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9470F0F9-3C54-494F-8ABC-6089226B86C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1" name="CuadroTexto 40">
            <a:extLst>
              <a:ext uri="{FF2B5EF4-FFF2-40B4-BE49-F238E27FC236}">
                <a16:creationId xmlns:a16="http://schemas.microsoft.com/office/drawing/2014/main" id="{116FEC08-D9B0-45D7-B657-2C3A25507F90}"/>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42" name="CuadroTexto 41">
            <a:extLst>
              <a:ext uri="{FF2B5EF4-FFF2-40B4-BE49-F238E27FC236}">
                <a16:creationId xmlns:a16="http://schemas.microsoft.com/office/drawing/2014/main" id="{B886343B-65F3-493D-872B-9EFE5D2B5392}"/>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43" name="Conector recto 42">
            <a:extLst>
              <a:ext uri="{FF2B5EF4-FFF2-40B4-BE49-F238E27FC236}">
                <a16:creationId xmlns:a16="http://schemas.microsoft.com/office/drawing/2014/main" id="{109EE77F-D71B-4C6A-9BBA-94DF21C4BE3A}"/>
              </a:ext>
            </a:extLst>
          </p:cNvPr>
          <p:cNvCxnSpPr>
            <a:cxnSpLocks/>
          </p:cNvCxnSpPr>
          <p:nvPr/>
        </p:nvCxnSpPr>
        <p:spPr>
          <a:xfrm>
            <a:off x="3069772" y="2986102"/>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096033" y="5335954"/>
            <a:ext cx="0" cy="622340"/>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35" name="Imagen 34">
            <a:extLst>
              <a:ext uri="{FF2B5EF4-FFF2-40B4-BE49-F238E27FC236}">
                <a16:creationId xmlns:a16="http://schemas.microsoft.com/office/drawing/2014/main" id="{FF796A79-2E39-46A8-B94D-E073854BE062}"/>
              </a:ext>
            </a:extLst>
          </p:cNvPr>
          <p:cNvPicPr>
            <a:picLocks noChangeAspect="1"/>
          </p:cNvPicPr>
          <p:nvPr/>
        </p:nvPicPr>
        <p:blipFill>
          <a:blip r:embed="rId4"/>
          <a:stretch>
            <a:fillRect/>
          </a:stretch>
        </p:blipFill>
        <p:spPr>
          <a:xfrm>
            <a:off x="7978083" y="2886075"/>
            <a:ext cx="4262255" cy="2806851"/>
          </a:xfrm>
          <a:prstGeom prst="rect">
            <a:avLst/>
          </a:prstGeom>
        </p:spPr>
      </p:pic>
      <p:sp>
        <p:nvSpPr>
          <p:cNvPr id="47" name="CuadroTexto 46">
            <a:extLst>
              <a:ext uri="{FF2B5EF4-FFF2-40B4-BE49-F238E27FC236}">
                <a16:creationId xmlns:a16="http://schemas.microsoft.com/office/drawing/2014/main" id="{A4915710-443A-44E7-A9A4-5687D433E95D}"/>
              </a:ext>
            </a:extLst>
          </p:cNvPr>
          <p:cNvSpPr txBox="1"/>
          <p:nvPr/>
        </p:nvSpPr>
        <p:spPr>
          <a:xfrm>
            <a:off x="8040902" y="1842441"/>
            <a:ext cx="3533473" cy="1292662"/>
          </a:xfrm>
          <a:prstGeom prst="rect">
            <a:avLst/>
          </a:prstGeom>
          <a:noFill/>
        </p:spPr>
        <p:txBody>
          <a:bodyPr wrap="square" rtlCol="0">
            <a:spAutoFit/>
          </a:bodyPr>
          <a:lstStyle/>
          <a:p>
            <a:r>
              <a:rPr lang="es-ES" sz="2000" b="1" dirty="0" err="1"/>
              <a:t>Biological</a:t>
            </a:r>
            <a:r>
              <a:rPr lang="es-ES" sz="2000" b="1" dirty="0"/>
              <a:t> </a:t>
            </a:r>
            <a:r>
              <a:rPr lang="es-ES" sz="2000" b="1" dirty="0" err="1"/>
              <a:t>processes</a:t>
            </a:r>
            <a:r>
              <a:rPr lang="es-ES" sz="2000" b="1" dirty="0"/>
              <a:t> </a:t>
            </a:r>
            <a:r>
              <a:rPr lang="es-ES" sz="2000" b="1" dirty="0" err="1"/>
              <a:t>enriched</a:t>
            </a:r>
            <a:r>
              <a:rPr lang="es-ES" sz="2000" b="1" dirty="0"/>
              <a:t> in set of </a:t>
            </a:r>
            <a:r>
              <a:rPr lang="es-ES" sz="2000" b="1" dirty="0" err="1"/>
              <a:t>rhythmic</a:t>
            </a:r>
            <a:r>
              <a:rPr lang="es-ES" sz="2000" b="1" dirty="0"/>
              <a:t> genes </a:t>
            </a:r>
            <a:r>
              <a:rPr lang="es-ES" sz="2000" b="1" dirty="0" err="1"/>
              <a:t>under</a:t>
            </a:r>
            <a:r>
              <a:rPr lang="es-ES" sz="2000" b="1" dirty="0"/>
              <a:t> </a:t>
            </a:r>
            <a:r>
              <a:rPr lang="es-ES" sz="2000" b="1" u="sng" dirty="0" err="1"/>
              <a:t>constant</a:t>
            </a:r>
            <a:r>
              <a:rPr lang="es-ES" sz="2000" b="1" u="sng" dirty="0"/>
              <a:t> </a:t>
            </a:r>
            <a:r>
              <a:rPr lang="es-ES" sz="2000" b="1" u="sng" dirty="0" err="1"/>
              <a:t>dark</a:t>
            </a:r>
            <a:r>
              <a:rPr lang="es-ES" sz="2000" b="1" u="sng" dirty="0"/>
              <a:t> (DD)</a:t>
            </a:r>
          </a:p>
          <a:p>
            <a:endParaRPr lang="es-ES" b="1" dirty="0"/>
          </a:p>
        </p:txBody>
      </p:sp>
      <p:pic>
        <p:nvPicPr>
          <p:cNvPr id="7170" name="Picture 2" descr="Plot object">
            <a:extLst>
              <a:ext uri="{FF2B5EF4-FFF2-40B4-BE49-F238E27FC236}">
                <a16:creationId xmlns:a16="http://schemas.microsoft.com/office/drawing/2014/main" id="{E92C47B3-63DB-41CB-9F68-8CF0FA362A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614" r="5679" b="22088"/>
          <a:stretch/>
        </p:blipFill>
        <p:spPr bwMode="auto">
          <a:xfrm>
            <a:off x="3164248" y="3942133"/>
            <a:ext cx="4883163" cy="22603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lot object">
            <a:extLst>
              <a:ext uri="{FF2B5EF4-FFF2-40B4-BE49-F238E27FC236}">
                <a16:creationId xmlns:a16="http://schemas.microsoft.com/office/drawing/2014/main" id="{27BEA246-B887-4ABF-A5FB-9F66BE1983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614" r="5679" b="21558"/>
          <a:stretch/>
        </p:blipFill>
        <p:spPr bwMode="auto">
          <a:xfrm>
            <a:off x="3168174" y="1461094"/>
            <a:ext cx="4842602" cy="22603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ector recto 26">
            <a:extLst>
              <a:ext uri="{FF2B5EF4-FFF2-40B4-BE49-F238E27FC236}">
                <a16:creationId xmlns:a16="http://schemas.microsoft.com/office/drawing/2014/main" id="{B56FACCE-02E4-487E-8433-6C59537F1749}"/>
              </a:ext>
            </a:extLst>
          </p:cNvPr>
          <p:cNvCxnSpPr>
            <a:cxnSpLocks/>
          </p:cNvCxnSpPr>
          <p:nvPr/>
        </p:nvCxnSpPr>
        <p:spPr>
          <a:xfrm flipV="1">
            <a:off x="6385996" y="1807627"/>
            <a:ext cx="0" cy="1840449"/>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8" name="Conector recto 27">
            <a:extLst>
              <a:ext uri="{FF2B5EF4-FFF2-40B4-BE49-F238E27FC236}">
                <a16:creationId xmlns:a16="http://schemas.microsoft.com/office/drawing/2014/main" id="{599838CC-4160-429E-BA53-5115087F8730}"/>
              </a:ext>
            </a:extLst>
          </p:cNvPr>
          <p:cNvCxnSpPr>
            <a:cxnSpLocks/>
          </p:cNvCxnSpPr>
          <p:nvPr/>
        </p:nvCxnSpPr>
        <p:spPr>
          <a:xfrm flipV="1">
            <a:off x="6366946" y="4505325"/>
            <a:ext cx="0" cy="1626327"/>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30" name="CuadroTexto 29">
            <a:extLst>
              <a:ext uri="{FF2B5EF4-FFF2-40B4-BE49-F238E27FC236}">
                <a16:creationId xmlns:a16="http://schemas.microsoft.com/office/drawing/2014/main" id="{9005D9E1-D804-4C1E-9D46-D83F216CE2CB}"/>
              </a:ext>
            </a:extLst>
          </p:cNvPr>
          <p:cNvSpPr txBox="1"/>
          <p:nvPr/>
        </p:nvSpPr>
        <p:spPr>
          <a:xfrm>
            <a:off x="6366946" y="1448814"/>
            <a:ext cx="1671140" cy="369332"/>
          </a:xfrm>
          <a:prstGeom prst="rect">
            <a:avLst/>
          </a:prstGeom>
          <a:noFill/>
        </p:spPr>
        <p:txBody>
          <a:bodyPr wrap="square" rtlCol="0">
            <a:spAutoFit/>
          </a:bodyPr>
          <a:lstStyle/>
          <a:p>
            <a:r>
              <a:rPr lang="es-ES" b="1" dirty="0" err="1"/>
              <a:t>Constant</a:t>
            </a:r>
            <a:r>
              <a:rPr lang="es-ES" b="1" dirty="0"/>
              <a:t> light</a:t>
            </a:r>
          </a:p>
        </p:txBody>
      </p:sp>
      <p:sp>
        <p:nvSpPr>
          <p:cNvPr id="31" name="CuadroTexto 30">
            <a:extLst>
              <a:ext uri="{FF2B5EF4-FFF2-40B4-BE49-F238E27FC236}">
                <a16:creationId xmlns:a16="http://schemas.microsoft.com/office/drawing/2014/main" id="{AB11A068-F904-4CD9-AC82-99B983520900}"/>
              </a:ext>
            </a:extLst>
          </p:cNvPr>
          <p:cNvSpPr txBox="1"/>
          <p:nvPr/>
        </p:nvSpPr>
        <p:spPr>
          <a:xfrm>
            <a:off x="6377300" y="4202943"/>
            <a:ext cx="1671140" cy="369332"/>
          </a:xfrm>
          <a:prstGeom prst="rect">
            <a:avLst/>
          </a:prstGeom>
          <a:noFill/>
        </p:spPr>
        <p:txBody>
          <a:bodyPr wrap="square" rtlCol="0">
            <a:spAutoFit/>
          </a:bodyPr>
          <a:lstStyle/>
          <a:p>
            <a:r>
              <a:rPr lang="es-ES" b="1" dirty="0" err="1"/>
              <a:t>Constant</a:t>
            </a:r>
            <a:r>
              <a:rPr lang="es-ES" b="1" dirty="0"/>
              <a:t> </a:t>
            </a:r>
            <a:r>
              <a:rPr lang="es-ES" b="1" dirty="0" err="1"/>
              <a:t>dark</a:t>
            </a:r>
            <a:endParaRPr lang="es-ES" b="1" dirty="0"/>
          </a:p>
        </p:txBody>
      </p:sp>
      <p:sp>
        <p:nvSpPr>
          <p:cNvPr id="33" name="CuadroTexto 32">
            <a:extLst>
              <a:ext uri="{FF2B5EF4-FFF2-40B4-BE49-F238E27FC236}">
                <a16:creationId xmlns:a16="http://schemas.microsoft.com/office/drawing/2014/main" id="{D7CA274B-0D43-4449-A3DF-F652CE061BFF}"/>
              </a:ext>
            </a:extLst>
          </p:cNvPr>
          <p:cNvSpPr txBox="1"/>
          <p:nvPr/>
        </p:nvSpPr>
        <p:spPr>
          <a:xfrm>
            <a:off x="3555014" y="879270"/>
            <a:ext cx="2443324" cy="646331"/>
          </a:xfrm>
          <a:prstGeom prst="rect">
            <a:avLst/>
          </a:prstGeom>
          <a:noFill/>
        </p:spPr>
        <p:txBody>
          <a:bodyPr wrap="square" rtlCol="0">
            <a:spAutoFit/>
          </a:bodyPr>
          <a:lstStyle/>
          <a:p>
            <a:r>
              <a:rPr lang="es-ES" b="1" dirty="0"/>
              <a:t>Ribosomal </a:t>
            </a:r>
            <a:r>
              <a:rPr lang="es-ES" b="1" dirty="0" err="1"/>
              <a:t>biogenesis</a:t>
            </a:r>
            <a:r>
              <a:rPr lang="es-ES" b="1" dirty="0"/>
              <a:t>  </a:t>
            </a:r>
            <a:r>
              <a:rPr lang="es-ES" b="1" dirty="0" err="1"/>
              <a:t>regulatory</a:t>
            </a:r>
            <a:r>
              <a:rPr lang="es-ES" b="1" dirty="0"/>
              <a:t> protein</a:t>
            </a:r>
          </a:p>
        </p:txBody>
      </p:sp>
    </p:spTree>
    <p:extLst>
      <p:ext uri="{BB962C8B-B14F-4D97-AF65-F5344CB8AC3E}">
        <p14:creationId xmlns:p14="http://schemas.microsoft.com/office/powerpoint/2010/main" val="2080725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3" name="Imagen 2">
            <a:extLst>
              <a:ext uri="{FF2B5EF4-FFF2-40B4-BE49-F238E27FC236}">
                <a16:creationId xmlns:a16="http://schemas.microsoft.com/office/drawing/2014/main" id="{8D22E622-D733-43A6-8D7D-09AC5D5F43C9}"/>
              </a:ext>
            </a:extLst>
          </p:cNvPr>
          <p:cNvPicPr>
            <a:picLocks noChangeAspect="1"/>
          </p:cNvPicPr>
          <p:nvPr/>
        </p:nvPicPr>
        <p:blipFill>
          <a:blip r:embed="rId3"/>
          <a:stretch>
            <a:fillRect/>
          </a:stretch>
        </p:blipFill>
        <p:spPr>
          <a:xfrm>
            <a:off x="272612" y="767762"/>
            <a:ext cx="11728664" cy="5946937"/>
          </a:xfrm>
          <a:prstGeom prst="rect">
            <a:avLst/>
          </a:prstGeom>
        </p:spPr>
      </p:pic>
      <p:sp>
        <p:nvSpPr>
          <p:cNvPr id="4" name="CuadroTexto 3">
            <a:extLst>
              <a:ext uri="{FF2B5EF4-FFF2-40B4-BE49-F238E27FC236}">
                <a16:creationId xmlns:a16="http://schemas.microsoft.com/office/drawing/2014/main" id="{97F0F1E4-2A06-40D1-A54A-86C3C5EA1CDA}"/>
              </a:ext>
            </a:extLst>
          </p:cNvPr>
          <p:cNvSpPr txBox="1"/>
          <p:nvPr/>
        </p:nvSpPr>
        <p:spPr>
          <a:xfrm>
            <a:off x="4569638" y="1486837"/>
            <a:ext cx="2671324" cy="849674"/>
          </a:xfrm>
          <a:prstGeom prst="rect">
            <a:avLst/>
          </a:prstGeom>
          <a:noFill/>
        </p:spPr>
        <p:txBody>
          <a:bodyPr wrap="square" rtlCol="0">
            <a:spAutoFit/>
          </a:bodyPr>
          <a:lstStyle/>
          <a:p>
            <a:pPr algn="ctr"/>
            <a:r>
              <a:rPr lang="es-ES" sz="2400" dirty="0">
                <a:latin typeface="Liberation Serif" panose="02020603050405020304" pitchFamily="18" charset="0"/>
                <a:ea typeface="Liberation Serif" panose="02020603050405020304" pitchFamily="18" charset="0"/>
                <a:cs typeface="Liberation Serif" panose="02020603050405020304" pitchFamily="18" charset="0"/>
              </a:rPr>
              <a:t>CIRCADIAN CLOCK</a:t>
            </a:r>
          </a:p>
        </p:txBody>
      </p:sp>
      <p:pic>
        <p:nvPicPr>
          <p:cNvPr id="12" name="Imagen 11">
            <a:extLst>
              <a:ext uri="{FF2B5EF4-FFF2-40B4-BE49-F238E27FC236}">
                <a16:creationId xmlns:a16="http://schemas.microsoft.com/office/drawing/2014/main" id="{A37C4DA3-E1E1-43BD-A0AF-65BDFCE6DE60}"/>
              </a:ext>
            </a:extLst>
          </p:cNvPr>
          <p:cNvPicPr>
            <a:picLocks noChangeAspect="1"/>
          </p:cNvPicPr>
          <p:nvPr/>
        </p:nvPicPr>
        <p:blipFill rotWithShape="1">
          <a:blip r:embed="rId3"/>
          <a:srcRect l="3580" t="36576" r="72340" b="56648"/>
          <a:stretch/>
        </p:blipFill>
        <p:spPr>
          <a:xfrm>
            <a:off x="702089" y="1637472"/>
            <a:ext cx="3288539" cy="4615495"/>
          </a:xfrm>
          <a:prstGeom prst="rect">
            <a:avLst/>
          </a:prstGeom>
        </p:spPr>
      </p:pic>
      <p:pic>
        <p:nvPicPr>
          <p:cNvPr id="17" name="Imagen 16">
            <a:extLst>
              <a:ext uri="{FF2B5EF4-FFF2-40B4-BE49-F238E27FC236}">
                <a16:creationId xmlns:a16="http://schemas.microsoft.com/office/drawing/2014/main" id="{847F545E-DBFE-4B58-B44B-A7ADF7A7C408}"/>
              </a:ext>
            </a:extLst>
          </p:cNvPr>
          <p:cNvPicPr>
            <a:picLocks noChangeAspect="1"/>
          </p:cNvPicPr>
          <p:nvPr/>
        </p:nvPicPr>
        <p:blipFill rotWithShape="1">
          <a:blip r:embed="rId3"/>
          <a:srcRect l="4151" t="18228" r="85788" b="62913"/>
          <a:stretch/>
        </p:blipFill>
        <p:spPr>
          <a:xfrm>
            <a:off x="803991" y="1925571"/>
            <a:ext cx="1806199" cy="1716652"/>
          </a:xfrm>
          <a:prstGeom prst="rect">
            <a:avLst/>
          </a:prstGeom>
        </p:spPr>
      </p:pic>
      <p:pic>
        <p:nvPicPr>
          <p:cNvPr id="20" name="Picture 4" descr="Moon PNG Transparent Images Free Download - Pngfre">
            <a:extLst>
              <a:ext uri="{FF2B5EF4-FFF2-40B4-BE49-F238E27FC236}">
                <a16:creationId xmlns:a16="http://schemas.microsoft.com/office/drawing/2014/main" id="{1089CF8A-3F87-4FAC-90AD-DEE316EC63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25082" y="2815611"/>
            <a:ext cx="897073" cy="897073"/>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E26EEDF4-5271-4B5C-8D3F-393B881ACED6}"/>
              </a:ext>
            </a:extLst>
          </p:cNvPr>
          <p:cNvPicPr>
            <a:picLocks noChangeAspect="1"/>
          </p:cNvPicPr>
          <p:nvPr/>
        </p:nvPicPr>
        <p:blipFill rotWithShape="1">
          <a:blip r:embed="rId3"/>
          <a:srcRect l="3580" t="36576" r="72340" b="56648"/>
          <a:stretch/>
        </p:blipFill>
        <p:spPr>
          <a:xfrm>
            <a:off x="769386" y="1916332"/>
            <a:ext cx="3303478" cy="4387656"/>
          </a:xfrm>
          <a:prstGeom prst="rect">
            <a:avLst/>
          </a:prstGeom>
        </p:spPr>
      </p:pic>
      <p:pic>
        <p:nvPicPr>
          <p:cNvPr id="22" name="Picture 2" descr="Sun Icon Transparent PNGs for Free Download">
            <a:extLst>
              <a:ext uri="{FF2B5EF4-FFF2-40B4-BE49-F238E27FC236}">
                <a16:creationId xmlns:a16="http://schemas.microsoft.com/office/drawing/2014/main" id="{75D2D156-1B06-450B-AC76-E426CDF52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010" y="2470765"/>
            <a:ext cx="1691921" cy="10259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Moon PNG Transparent Images Free Download - Pngfre">
            <a:extLst>
              <a:ext uri="{FF2B5EF4-FFF2-40B4-BE49-F238E27FC236}">
                <a16:creationId xmlns:a16="http://schemas.microsoft.com/office/drawing/2014/main" id="{662ED576-C445-4540-9264-CCB2F468C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67558" y="2910968"/>
            <a:ext cx="768688" cy="768688"/>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a:extLst>
              <a:ext uri="{FF2B5EF4-FFF2-40B4-BE49-F238E27FC236}">
                <a16:creationId xmlns:a16="http://schemas.microsoft.com/office/drawing/2014/main" id="{64AA5522-F2A5-4597-82C5-43FAC7A9EF78}"/>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AE8E8005-869D-48C2-ACD6-12DDEC3EE0D1}"/>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15" name="Imagen 14">
            <a:extLst>
              <a:ext uri="{FF2B5EF4-FFF2-40B4-BE49-F238E27FC236}">
                <a16:creationId xmlns:a16="http://schemas.microsoft.com/office/drawing/2014/main" id="{48B08E68-F210-4181-A670-6AD293737A76}"/>
              </a:ext>
            </a:extLst>
          </p:cNvPr>
          <p:cNvPicPr>
            <a:picLocks noChangeAspect="1"/>
          </p:cNvPicPr>
          <p:nvPr/>
        </p:nvPicPr>
        <p:blipFill rotWithShape="1">
          <a:blip r:embed="rId3"/>
          <a:srcRect l="13918" t="22809" r="69003" b="62413"/>
          <a:stretch/>
        </p:blipFill>
        <p:spPr>
          <a:xfrm>
            <a:off x="2423383" y="4285232"/>
            <a:ext cx="1634542" cy="915134"/>
          </a:xfrm>
          <a:prstGeom prst="rect">
            <a:avLst/>
          </a:prstGeom>
        </p:spPr>
      </p:pic>
      <p:pic>
        <p:nvPicPr>
          <p:cNvPr id="16" name="Imagen 15">
            <a:extLst>
              <a:ext uri="{FF2B5EF4-FFF2-40B4-BE49-F238E27FC236}">
                <a16:creationId xmlns:a16="http://schemas.microsoft.com/office/drawing/2014/main" id="{6499E4C4-6616-4161-B1AF-6961C61C9A97}"/>
              </a:ext>
            </a:extLst>
          </p:cNvPr>
          <p:cNvPicPr>
            <a:picLocks noChangeAspect="1"/>
          </p:cNvPicPr>
          <p:nvPr/>
        </p:nvPicPr>
        <p:blipFill rotWithShape="1">
          <a:blip r:embed="rId3"/>
          <a:srcRect l="13427" t="68786" r="67629" b="12356"/>
          <a:stretch/>
        </p:blipFill>
        <p:spPr>
          <a:xfrm>
            <a:off x="2318134" y="2957955"/>
            <a:ext cx="1813026" cy="915134"/>
          </a:xfrm>
          <a:prstGeom prst="rect">
            <a:avLst/>
          </a:prstGeom>
        </p:spPr>
      </p:pic>
      <p:pic>
        <p:nvPicPr>
          <p:cNvPr id="18" name="Imagen 17">
            <a:extLst>
              <a:ext uri="{FF2B5EF4-FFF2-40B4-BE49-F238E27FC236}">
                <a16:creationId xmlns:a16="http://schemas.microsoft.com/office/drawing/2014/main" id="{30C2FAFD-C49A-4A1D-840E-DCA49F5CB1E4}"/>
              </a:ext>
            </a:extLst>
          </p:cNvPr>
          <p:cNvPicPr>
            <a:picLocks noChangeAspect="1"/>
          </p:cNvPicPr>
          <p:nvPr/>
        </p:nvPicPr>
        <p:blipFill>
          <a:blip r:embed="rId6"/>
          <a:stretch>
            <a:fillRect/>
          </a:stretch>
        </p:blipFill>
        <p:spPr>
          <a:xfrm>
            <a:off x="879144" y="3762064"/>
            <a:ext cx="1498333" cy="1573519"/>
          </a:xfrm>
          <a:prstGeom prst="rect">
            <a:avLst/>
          </a:prstGeom>
        </p:spPr>
      </p:pic>
      <p:sp>
        <p:nvSpPr>
          <p:cNvPr id="25" name="Rectángulo 24">
            <a:extLst>
              <a:ext uri="{FF2B5EF4-FFF2-40B4-BE49-F238E27FC236}">
                <a16:creationId xmlns:a16="http://schemas.microsoft.com/office/drawing/2014/main" id="{FB2E3CE9-D970-4A37-89EF-4D3E1C034E97}"/>
              </a:ext>
            </a:extLst>
          </p:cNvPr>
          <p:cNvSpPr/>
          <p:nvPr/>
        </p:nvSpPr>
        <p:spPr>
          <a:xfrm>
            <a:off x="7453400" y="818784"/>
            <a:ext cx="4547875" cy="589591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513B0E25-FA68-4A17-BAE4-138AA20334AD}"/>
              </a:ext>
            </a:extLst>
          </p:cNvPr>
          <p:cNvSpPr txBox="1"/>
          <p:nvPr/>
        </p:nvSpPr>
        <p:spPr>
          <a:xfrm>
            <a:off x="336125" y="6418229"/>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Kuhlman</a:t>
            </a:r>
            <a:r>
              <a:rPr lang="es-ES" sz="2000" b="0" i="0" u="none" strike="noStrike" baseline="0" dirty="0">
                <a:solidFill>
                  <a:srgbClr val="347F70"/>
                </a:solidFill>
                <a:latin typeface="LiberationSerif-Regular"/>
              </a:rPr>
              <a:t> et al., 2018)</a:t>
            </a:r>
            <a:endParaRPr lang="es-ES" sz="2000" dirty="0"/>
          </a:p>
        </p:txBody>
      </p:sp>
    </p:spTree>
    <p:extLst>
      <p:ext uri="{BB962C8B-B14F-4D97-AF65-F5344CB8AC3E}">
        <p14:creationId xmlns:p14="http://schemas.microsoft.com/office/powerpoint/2010/main" val="42922489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uadroTexto 39">
            <a:extLst>
              <a:ext uri="{FF2B5EF4-FFF2-40B4-BE49-F238E27FC236}">
                <a16:creationId xmlns:a16="http://schemas.microsoft.com/office/drawing/2014/main" id="{FEE1C270-DD55-4A71-9691-EC2A11C6DE97}"/>
              </a:ext>
            </a:extLst>
          </p:cNvPr>
          <p:cNvSpPr txBox="1"/>
          <p:nvPr/>
        </p:nvSpPr>
        <p:spPr>
          <a:xfrm rot="16200000">
            <a:off x="645457" y="4566579"/>
            <a:ext cx="2960259" cy="369332"/>
          </a:xfrm>
          <a:prstGeom prst="rect">
            <a:avLst/>
          </a:prstGeom>
          <a:noFill/>
        </p:spPr>
        <p:txBody>
          <a:bodyPr wrap="square" rtlCol="0">
            <a:spAutoFit/>
          </a:bodyPr>
          <a:lstStyle/>
          <a:p>
            <a:r>
              <a:rPr lang="es-ES" b="1" dirty="0"/>
              <a:t>Number of genes</a:t>
            </a:r>
          </a:p>
        </p:txBody>
      </p:sp>
      <p:pic>
        <p:nvPicPr>
          <p:cNvPr id="36" name="Imagen 35">
            <a:extLst>
              <a:ext uri="{FF2B5EF4-FFF2-40B4-BE49-F238E27FC236}">
                <a16:creationId xmlns:a16="http://schemas.microsoft.com/office/drawing/2014/main" id="{AFCD742C-1543-478E-8256-86DB3A8277B8}"/>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4" name="Rectángulo 13">
            <a:extLst>
              <a:ext uri="{FF2B5EF4-FFF2-40B4-BE49-F238E27FC236}">
                <a16:creationId xmlns:a16="http://schemas.microsoft.com/office/drawing/2014/main" id="{98DC6276-4722-4EC8-A5B9-F27F44FC09DE}"/>
              </a:ext>
            </a:extLst>
          </p:cNvPr>
          <p:cNvSpPr/>
          <p:nvPr/>
        </p:nvSpPr>
        <p:spPr>
          <a:xfrm>
            <a:off x="2873829" y="5900305"/>
            <a:ext cx="304800" cy="269446"/>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pic>
        <p:nvPicPr>
          <p:cNvPr id="24" name="Imagen 23">
            <a:extLst>
              <a:ext uri="{FF2B5EF4-FFF2-40B4-BE49-F238E27FC236}">
                <a16:creationId xmlns:a16="http://schemas.microsoft.com/office/drawing/2014/main" id="{2D475146-C51B-4898-94DF-4EA42EF98C1A}"/>
              </a:ext>
            </a:extLst>
          </p:cNvPr>
          <p:cNvPicPr>
            <a:picLocks noChangeAspect="1"/>
          </p:cNvPicPr>
          <p:nvPr/>
        </p:nvPicPr>
        <p:blipFill rotWithShape="1">
          <a:blip r:embed="rId3"/>
          <a:srcRect l="34350" t="4716" r="1723" b="78043"/>
          <a:stretch/>
        </p:blipFill>
        <p:spPr>
          <a:xfrm>
            <a:off x="208224" y="1895592"/>
            <a:ext cx="1890117" cy="990483"/>
          </a:xfrm>
          <a:prstGeom prst="rect">
            <a:avLst/>
          </a:prstGeom>
        </p:spPr>
      </p:pic>
      <p:pic>
        <p:nvPicPr>
          <p:cNvPr id="25" name="Imagen 24">
            <a:extLst>
              <a:ext uri="{FF2B5EF4-FFF2-40B4-BE49-F238E27FC236}">
                <a16:creationId xmlns:a16="http://schemas.microsoft.com/office/drawing/2014/main" id="{B0A0C2AC-1135-442C-AF36-E20BABC8BE46}"/>
              </a:ext>
            </a:extLst>
          </p:cNvPr>
          <p:cNvPicPr>
            <a:picLocks noChangeAspect="1"/>
          </p:cNvPicPr>
          <p:nvPr/>
        </p:nvPicPr>
        <p:blipFill rotWithShape="1">
          <a:blip r:embed="rId3"/>
          <a:srcRect l="34350" t="54835" r="1723" b="25027"/>
          <a:stretch/>
        </p:blipFill>
        <p:spPr>
          <a:xfrm>
            <a:off x="189173" y="4090795"/>
            <a:ext cx="1890117" cy="1142113"/>
          </a:xfrm>
          <a:prstGeom prst="rect">
            <a:avLst/>
          </a:prstGeom>
        </p:spPr>
      </p:pic>
      <p:pic>
        <p:nvPicPr>
          <p:cNvPr id="29" name="Imagen 28">
            <a:extLst>
              <a:ext uri="{FF2B5EF4-FFF2-40B4-BE49-F238E27FC236}">
                <a16:creationId xmlns:a16="http://schemas.microsoft.com/office/drawing/2014/main" id="{763508C0-AFB9-4236-8F25-F4F069DF07DF}"/>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37" name="Rectángulo 36">
            <a:extLst>
              <a:ext uri="{FF2B5EF4-FFF2-40B4-BE49-F238E27FC236}">
                <a16:creationId xmlns:a16="http://schemas.microsoft.com/office/drawing/2014/main" id="{B6C9C901-E6A7-4161-80F2-B19AB7ADBCAD}"/>
              </a:ext>
            </a:extLst>
          </p:cNvPr>
          <p:cNvSpPr/>
          <p:nvPr/>
        </p:nvSpPr>
        <p:spPr>
          <a:xfrm>
            <a:off x="2621576" y="3389999"/>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12B42981-F30A-40D0-B712-A831564A9CFC}"/>
              </a:ext>
            </a:extLst>
          </p:cNvPr>
          <p:cNvSpPr/>
          <p:nvPr/>
        </p:nvSpPr>
        <p:spPr>
          <a:xfrm>
            <a:off x="2650831" y="5958294"/>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9470F0F9-3C54-494F-8ABC-6089226B86C7}"/>
              </a:ext>
            </a:extLst>
          </p:cNvPr>
          <p:cNvSpPr txBox="1"/>
          <p:nvPr/>
        </p:nvSpPr>
        <p:spPr>
          <a:xfrm rot="16200000">
            <a:off x="606692" y="2115308"/>
            <a:ext cx="2960259" cy="369332"/>
          </a:xfrm>
          <a:prstGeom prst="rect">
            <a:avLst/>
          </a:prstGeom>
          <a:noFill/>
        </p:spPr>
        <p:txBody>
          <a:bodyPr wrap="square" rtlCol="0">
            <a:spAutoFit/>
          </a:bodyPr>
          <a:lstStyle/>
          <a:p>
            <a:r>
              <a:rPr lang="es-ES" b="1" dirty="0"/>
              <a:t>Number of genes</a:t>
            </a:r>
          </a:p>
        </p:txBody>
      </p:sp>
      <p:sp>
        <p:nvSpPr>
          <p:cNvPr id="41" name="CuadroTexto 40">
            <a:extLst>
              <a:ext uri="{FF2B5EF4-FFF2-40B4-BE49-F238E27FC236}">
                <a16:creationId xmlns:a16="http://schemas.microsoft.com/office/drawing/2014/main" id="{116FEC08-D9B0-45D7-B657-2C3A25507F90}"/>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42" name="CuadroTexto 41">
            <a:extLst>
              <a:ext uri="{FF2B5EF4-FFF2-40B4-BE49-F238E27FC236}">
                <a16:creationId xmlns:a16="http://schemas.microsoft.com/office/drawing/2014/main" id="{B886343B-65F3-493D-872B-9EFE5D2B5392}"/>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43" name="Conector recto 42">
            <a:extLst>
              <a:ext uri="{FF2B5EF4-FFF2-40B4-BE49-F238E27FC236}">
                <a16:creationId xmlns:a16="http://schemas.microsoft.com/office/drawing/2014/main" id="{109EE77F-D71B-4C6A-9BBA-94DF21C4BE3A}"/>
              </a:ext>
            </a:extLst>
          </p:cNvPr>
          <p:cNvCxnSpPr>
            <a:cxnSpLocks/>
          </p:cNvCxnSpPr>
          <p:nvPr/>
        </p:nvCxnSpPr>
        <p:spPr>
          <a:xfrm>
            <a:off x="3069772" y="2986102"/>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096033" y="5335954"/>
            <a:ext cx="0" cy="622340"/>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35" name="Imagen 34">
            <a:extLst>
              <a:ext uri="{FF2B5EF4-FFF2-40B4-BE49-F238E27FC236}">
                <a16:creationId xmlns:a16="http://schemas.microsoft.com/office/drawing/2014/main" id="{FF796A79-2E39-46A8-B94D-E073854BE062}"/>
              </a:ext>
            </a:extLst>
          </p:cNvPr>
          <p:cNvPicPr>
            <a:picLocks noChangeAspect="1"/>
          </p:cNvPicPr>
          <p:nvPr/>
        </p:nvPicPr>
        <p:blipFill>
          <a:blip r:embed="rId4"/>
          <a:stretch>
            <a:fillRect/>
          </a:stretch>
        </p:blipFill>
        <p:spPr>
          <a:xfrm>
            <a:off x="7978083" y="2886075"/>
            <a:ext cx="4262255" cy="2806851"/>
          </a:xfrm>
          <a:prstGeom prst="rect">
            <a:avLst/>
          </a:prstGeom>
        </p:spPr>
      </p:pic>
      <p:sp>
        <p:nvSpPr>
          <p:cNvPr id="47" name="CuadroTexto 46">
            <a:extLst>
              <a:ext uri="{FF2B5EF4-FFF2-40B4-BE49-F238E27FC236}">
                <a16:creationId xmlns:a16="http://schemas.microsoft.com/office/drawing/2014/main" id="{A4915710-443A-44E7-A9A4-5687D433E95D}"/>
              </a:ext>
            </a:extLst>
          </p:cNvPr>
          <p:cNvSpPr txBox="1"/>
          <p:nvPr/>
        </p:nvSpPr>
        <p:spPr>
          <a:xfrm>
            <a:off x="8040902" y="1842441"/>
            <a:ext cx="3533473" cy="1292662"/>
          </a:xfrm>
          <a:prstGeom prst="rect">
            <a:avLst/>
          </a:prstGeom>
          <a:noFill/>
        </p:spPr>
        <p:txBody>
          <a:bodyPr wrap="square" rtlCol="0">
            <a:spAutoFit/>
          </a:bodyPr>
          <a:lstStyle/>
          <a:p>
            <a:r>
              <a:rPr lang="es-ES" sz="2000" b="1" dirty="0" err="1"/>
              <a:t>Biological</a:t>
            </a:r>
            <a:r>
              <a:rPr lang="es-ES" sz="2000" b="1" dirty="0"/>
              <a:t> </a:t>
            </a:r>
            <a:r>
              <a:rPr lang="es-ES" sz="2000" b="1" dirty="0" err="1"/>
              <a:t>processes</a:t>
            </a:r>
            <a:r>
              <a:rPr lang="es-ES" sz="2000" b="1" dirty="0"/>
              <a:t> </a:t>
            </a:r>
            <a:r>
              <a:rPr lang="es-ES" sz="2000" b="1" dirty="0" err="1"/>
              <a:t>enriched</a:t>
            </a:r>
            <a:r>
              <a:rPr lang="es-ES" sz="2000" b="1" dirty="0"/>
              <a:t> in set of </a:t>
            </a:r>
            <a:r>
              <a:rPr lang="es-ES" sz="2000" b="1" dirty="0" err="1"/>
              <a:t>rhythmic</a:t>
            </a:r>
            <a:r>
              <a:rPr lang="es-ES" sz="2000" b="1" dirty="0"/>
              <a:t> genes </a:t>
            </a:r>
            <a:r>
              <a:rPr lang="es-ES" sz="2000" b="1" dirty="0" err="1"/>
              <a:t>under</a:t>
            </a:r>
            <a:r>
              <a:rPr lang="es-ES" sz="2000" b="1" dirty="0"/>
              <a:t> </a:t>
            </a:r>
            <a:r>
              <a:rPr lang="es-ES" sz="2000" b="1" u="sng" dirty="0" err="1"/>
              <a:t>constant</a:t>
            </a:r>
            <a:r>
              <a:rPr lang="es-ES" sz="2000" b="1" u="sng" dirty="0"/>
              <a:t> </a:t>
            </a:r>
            <a:r>
              <a:rPr lang="es-ES" sz="2000" b="1" u="sng" dirty="0" err="1"/>
              <a:t>dark</a:t>
            </a:r>
            <a:r>
              <a:rPr lang="es-ES" sz="2000" b="1" u="sng" dirty="0"/>
              <a:t> (DD)</a:t>
            </a:r>
          </a:p>
          <a:p>
            <a:endParaRPr lang="es-ES" b="1" dirty="0"/>
          </a:p>
        </p:txBody>
      </p:sp>
      <p:pic>
        <p:nvPicPr>
          <p:cNvPr id="7170" name="Picture 2" descr="Plot object">
            <a:extLst>
              <a:ext uri="{FF2B5EF4-FFF2-40B4-BE49-F238E27FC236}">
                <a16:creationId xmlns:a16="http://schemas.microsoft.com/office/drawing/2014/main" id="{E92C47B3-63DB-41CB-9F68-8CF0FA362A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614" r="5679" b="22088"/>
          <a:stretch/>
        </p:blipFill>
        <p:spPr bwMode="auto">
          <a:xfrm>
            <a:off x="3164248" y="3942133"/>
            <a:ext cx="4883163" cy="22603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lot object">
            <a:extLst>
              <a:ext uri="{FF2B5EF4-FFF2-40B4-BE49-F238E27FC236}">
                <a16:creationId xmlns:a16="http://schemas.microsoft.com/office/drawing/2014/main" id="{27BEA246-B887-4ABF-A5FB-9F66BE1983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614" r="5679" b="21558"/>
          <a:stretch/>
        </p:blipFill>
        <p:spPr bwMode="auto">
          <a:xfrm>
            <a:off x="3168174" y="1461094"/>
            <a:ext cx="4842602" cy="22603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ector recto 26">
            <a:extLst>
              <a:ext uri="{FF2B5EF4-FFF2-40B4-BE49-F238E27FC236}">
                <a16:creationId xmlns:a16="http://schemas.microsoft.com/office/drawing/2014/main" id="{B56FACCE-02E4-487E-8433-6C59537F1749}"/>
              </a:ext>
            </a:extLst>
          </p:cNvPr>
          <p:cNvCxnSpPr>
            <a:cxnSpLocks/>
          </p:cNvCxnSpPr>
          <p:nvPr/>
        </p:nvCxnSpPr>
        <p:spPr>
          <a:xfrm flipV="1">
            <a:off x="6385996" y="1807627"/>
            <a:ext cx="0" cy="1840449"/>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8" name="Conector recto 27">
            <a:extLst>
              <a:ext uri="{FF2B5EF4-FFF2-40B4-BE49-F238E27FC236}">
                <a16:creationId xmlns:a16="http://schemas.microsoft.com/office/drawing/2014/main" id="{599838CC-4160-429E-BA53-5115087F8730}"/>
              </a:ext>
            </a:extLst>
          </p:cNvPr>
          <p:cNvCxnSpPr>
            <a:cxnSpLocks/>
          </p:cNvCxnSpPr>
          <p:nvPr/>
        </p:nvCxnSpPr>
        <p:spPr>
          <a:xfrm flipV="1">
            <a:off x="6366946" y="4505325"/>
            <a:ext cx="0" cy="1626327"/>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30" name="CuadroTexto 29">
            <a:extLst>
              <a:ext uri="{FF2B5EF4-FFF2-40B4-BE49-F238E27FC236}">
                <a16:creationId xmlns:a16="http://schemas.microsoft.com/office/drawing/2014/main" id="{9005D9E1-D804-4C1E-9D46-D83F216CE2CB}"/>
              </a:ext>
            </a:extLst>
          </p:cNvPr>
          <p:cNvSpPr txBox="1"/>
          <p:nvPr/>
        </p:nvSpPr>
        <p:spPr>
          <a:xfrm>
            <a:off x="6366946" y="1448814"/>
            <a:ext cx="1671140" cy="369332"/>
          </a:xfrm>
          <a:prstGeom prst="rect">
            <a:avLst/>
          </a:prstGeom>
          <a:noFill/>
        </p:spPr>
        <p:txBody>
          <a:bodyPr wrap="square" rtlCol="0">
            <a:spAutoFit/>
          </a:bodyPr>
          <a:lstStyle/>
          <a:p>
            <a:r>
              <a:rPr lang="es-ES" b="1" dirty="0" err="1"/>
              <a:t>Constant</a:t>
            </a:r>
            <a:r>
              <a:rPr lang="es-ES" b="1" dirty="0"/>
              <a:t> light</a:t>
            </a:r>
          </a:p>
        </p:txBody>
      </p:sp>
      <p:sp>
        <p:nvSpPr>
          <p:cNvPr id="31" name="CuadroTexto 30">
            <a:extLst>
              <a:ext uri="{FF2B5EF4-FFF2-40B4-BE49-F238E27FC236}">
                <a16:creationId xmlns:a16="http://schemas.microsoft.com/office/drawing/2014/main" id="{AB11A068-F904-4CD9-AC82-99B983520900}"/>
              </a:ext>
            </a:extLst>
          </p:cNvPr>
          <p:cNvSpPr txBox="1"/>
          <p:nvPr/>
        </p:nvSpPr>
        <p:spPr>
          <a:xfrm>
            <a:off x="6377300" y="4202943"/>
            <a:ext cx="1671140" cy="369332"/>
          </a:xfrm>
          <a:prstGeom prst="rect">
            <a:avLst/>
          </a:prstGeom>
          <a:noFill/>
        </p:spPr>
        <p:txBody>
          <a:bodyPr wrap="square" rtlCol="0">
            <a:spAutoFit/>
          </a:bodyPr>
          <a:lstStyle/>
          <a:p>
            <a:r>
              <a:rPr lang="es-ES" b="1" dirty="0" err="1"/>
              <a:t>Constant</a:t>
            </a:r>
            <a:r>
              <a:rPr lang="es-ES" b="1" dirty="0"/>
              <a:t> </a:t>
            </a:r>
            <a:r>
              <a:rPr lang="es-ES" b="1" dirty="0" err="1"/>
              <a:t>dark</a:t>
            </a:r>
            <a:endParaRPr lang="es-ES" b="1" dirty="0"/>
          </a:p>
        </p:txBody>
      </p:sp>
      <p:sp>
        <p:nvSpPr>
          <p:cNvPr id="33" name="CuadroTexto 32">
            <a:extLst>
              <a:ext uri="{FF2B5EF4-FFF2-40B4-BE49-F238E27FC236}">
                <a16:creationId xmlns:a16="http://schemas.microsoft.com/office/drawing/2014/main" id="{D7CA274B-0D43-4449-A3DF-F652CE061BFF}"/>
              </a:ext>
            </a:extLst>
          </p:cNvPr>
          <p:cNvSpPr txBox="1"/>
          <p:nvPr/>
        </p:nvSpPr>
        <p:spPr>
          <a:xfrm>
            <a:off x="3555014" y="879270"/>
            <a:ext cx="2443324" cy="646331"/>
          </a:xfrm>
          <a:prstGeom prst="rect">
            <a:avLst/>
          </a:prstGeom>
          <a:noFill/>
        </p:spPr>
        <p:txBody>
          <a:bodyPr wrap="square" rtlCol="0">
            <a:spAutoFit/>
          </a:bodyPr>
          <a:lstStyle/>
          <a:p>
            <a:r>
              <a:rPr lang="es-ES" b="1" dirty="0"/>
              <a:t>Ribosomal </a:t>
            </a:r>
            <a:r>
              <a:rPr lang="es-ES" b="1" dirty="0" err="1"/>
              <a:t>biogenesis</a:t>
            </a:r>
            <a:r>
              <a:rPr lang="es-ES" b="1" dirty="0"/>
              <a:t>  </a:t>
            </a:r>
            <a:r>
              <a:rPr lang="es-ES" b="1" dirty="0" err="1"/>
              <a:t>regulatory</a:t>
            </a:r>
            <a:r>
              <a:rPr lang="es-ES" b="1" dirty="0"/>
              <a:t> protein</a:t>
            </a:r>
          </a:p>
        </p:txBody>
      </p:sp>
      <p:sp>
        <p:nvSpPr>
          <p:cNvPr id="32" name="Rectángulo 31">
            <a:extLst>
              <a:ext uri="{FF2B5EF4-FFF2-40B4-BE49-F238E27FC236}">
                <a16:creationId xmlns:a16="http://schemas.microsoft.com/office/drawing/2014/main" id="{677791A4-AB63-4F41-88CD-B4EB10E5997C}"/>
              </a:ext>
            </a:extLst>
          </p:cNvPr>
          <p:cNvSpPr/>
          <p:nvPr/>
        </p:nvSpPr>
        <p:spPr>
          <a:xfrm>
            <a:off x="-3610" y="0"/>
            <a:ext cx="12192000" cy="6884751"/>
          </a:xfrm>
          <a:prstGeom prst="rect">
            <a:avLst/>
          </a:prstGeom>
          <a:blipFill dpi="0" rotWithShape="1">
            <a:blip r:embed="rId7">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8ECC4D48-EEAC-4D6E-B189-A186A3194665}"/>
              </a:ext>
            </a:extLst>
          </p:cNvPr>
          <p:cNvSpPr/>
          <p:nvPr/>
        </p:nvSpPr>
        <p:spPr>
          <a:xfrm>
            <a:off x="651465" y="2389271"/>
            <a:ext cx="11069516" cy="2469297"/>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4" name="CuadroTexto 43">
            <a:extLst>
              <a:ext uri="{FF2B5EF4-FFF2-40B4-BE49-F238E27FC236}">
                <a16:creationId xmlns:a16="http://schemas.microsoft.com/office/drawing/2014/main" id="{B36EEFAD-89B2-48B9-8FA8-187FF25FB974}"/>
              </a:ext>
            </a:extLst>
          </p:cNvPr>
          <p:cNvSpPr txBox="1"/>
          <p:nvPr/>
        </p:nvSpPr>
        <p:spPr>
          <a:xfrm>
            <a:off x="838200" y="2657545"/>
            <a:ext cx="10626136" cy="2062103"/>
          </a:xfrm>
          <a:prstGeom prst="rect">
            <a:avLst/>
          </a:prstGeom>
          <a:noFill/>
        </p:spPr>
        <p:txBody>
          <a:bodyPr wrap="square" rtlCol="0">
            <a:spAutoFit/>
          </a:bodyPr>
          <a:lstStyle/>
          <a:p>
            <a:pPr algn="just"/>
            <a:r>
              <a:rPr lang="en-US" sz="3200" dirty="0">
                <a:solidFill>
                  <a:schemeClr val="bg1"/>
                </a:solidFill>
                <a:latin typeface="LiberationSerif-Regular"/>
              </a:rPr>
              <a:t>The set of genes that only maintain their rhythmicity under one of the two free-running conditions are proposed to be only partially regulated by the circadian clock and present complex regulatory systems where other mechanisms are involved.</a:t>
            </a:r>
          </a:p>
        </p:txBody>
      </p:sp>
    </p:spTree>
    <p:extLst>
      <p:ext uri="{BB962C8B-B14F-4D97-AF65-F5344CB8AC3E}">
        <p14:creationId xmlns:p14="http://schemas.microsoft.com/office/powerpoint/2010/main" val="21344872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Elipse 40">
            <a:extLst>
              <a:ext uri="{FF2B5EF4-FFF2-40B4-BE49-F238E27FC236}">
                <a16:creationId xmlns:a16="http://schemas.microsoft.com/office/drawing/2014/main" id="{D4F28C5C-E7F0-41CF-83F6-563D6940A7F8}"/>
              </a:ext>
            </a:extLst>
          </p:cNvPr>
          <p:cNvSpPr/>
          <p:nvPr/>
        </p:nvSpPr>
        <p:spPr>
          <a:xfrm>
            <a:off x="5956365" y="2663613"/>
            <a:ext cx="3289640" cy="3233723"/>
          </a:xfrm>
          <a:prstGeom prst="ellipse">
            <a:avLst/>
          </a:prstGeom>
          <a:solidFill>
            <a:srgbClr val="4D4DFF">
              <a:alpha val="83922"/>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b="1" dirty="0"/>
              <a:t>1647</a:t>
            </a:r>
          </a:p>
        </p:txBody>
      </p:sp>
      <p:pic>
        <p:nvPicPr>
          <p:cNvPr id="84" name="Imagen 83">
            <a:extLst>
              <a:ext uri="{FF2B5EF4-FFF2-40B4-BE49-F238E27FC236}">
                <a16:creationId xmlns:a16="http://schemas.microsoft.com/office/drawing/2014/main" id="{C6C63369-E6FB-4E22-B49E-66250EA528F0}"/>
              </a:ext>
            </a:extLst>
          </p:cNvPr>
          <p:cNvPicPr>
            <a:picLocks noChangeAspect="1"/>
          </p:cNvPicPr>
          <p:nvPr/>
        </p:nvPicPr>
        <p:blipFill rotWithShape="1">
          <a:blip r:embed="rId3"/>
          <a:srcRect t="55081" r="63265"/>
          <a:stretch/>
        </p:blipFill>
        <p:spPr>
          <a:xfrm>
            <a:off x="2239474" y="4116244"/>
            <a:ext cx="1026758" cy="2439420"/>
          </a:xfrm>
          <a:prstGeom prst="rect">
            <a:avLst/>
          </a:prstGeom>
        </p:spPr>
      </p:pic>
      <p:sp>
        <p:nvSpPr>
          <p:cNvPr id="93" name="CuadroTexto 92">
            <a:extLst>
              <a:ext uri="{FF2B5EF4-FFF2-40B4-BE49-F238E27FC236}">
                <a16:creationId xmlns:a16="http://schemas.microsoft.com/office/drawing/2014/main" id="{8ED3B34F-7424-4ADA-AA3E-0C687CA527FC}"/>
              </a:ext>
            </a:extLst>
          </p:cNvPr>
          <p:cNvSpPr txBox="1"/>
          <p:nvPr/>
        </p:nvSpPr>
        <p:spPr>
          <a:xfrm rot="16200000">
            <a:off x="656343" y="4566579"/>
            <a:ext cx="2960259" cy="369332"/>
          </a:xfrm>
          <a:prstGeom prst="rect">
            <a:avLst/>
          </a:prstGeom>
          <a:noFill/>
        </p:spPr>
        <p:txBody>
          <a:bodyPr wrap="square" rtlCol="0">
            <a:spAutoFit/>
          </a:bodyPr>
          <a:lstStyle/>
          <a:p>
            <a:r>
              <a:rPr lang="es-ES" b="1" dirty="0"/>
              <a:t>Number of genes</a:t>
            </a:r>
          </a:p>
        </p:txBody>
      </p:sp>
      <p:sp>
        <p:nvSpPr>
          <p:cNvPr id="8" name="Rectángulo 7">
            <a:extLst>
              <a:ext uri="{FF2B5EF4-FFF2-40B4-BE49-F238E27FC236}">
                <a16:creationId xmlns:a16="http://schemas.microsoft.com/office/drawing/2014/main" id="{14AEB7B5-4178-456F-A146-4BAC75C6937E}"/>
              </a:ext>
            </a:extLst>
          </p:cNvPr>
          <p:cNvSpPr/>
          <p:nvPr/>
        </p:nvSpPr>
        <p:spPr>
          <a:xfrm>
            <a:off x="0" y="-425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2088"/>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1" name="Imagen 10">
            <a:extLst>
              <a:ext uri="{FF2B5EF4-FFF2-40B4-BE49-F238E27FC236}">
                <a16:creationId xmlns:a16="http://schemas.microsoft.com/office/drawing/2014/main" id="{A336702C-E6EB-4B0A-89E4-24FBEBA21532}"/>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cxnSp>
        <p:nvCxnSpPr>
          <p:cNvPr id="5" name="Conector recto 4">
            <a:extLst>
              <a:ext uri="{FF2B5EF4-FFF2-40B4-BE49-F238E27FC236}">
                <a16:creationId xmlns:a16="http://schemas.microsoft.com/office/drawing/2014/main" id="{8D8D28DC-F754-4888-A4F1-9406D91EA84E}"/>
              </a:ext>
            </a:extLst>
          </p:cNvPr>
          <p:cNvCxnSpPr>
            <a:cxnSpLocks/>
          </p:cNvCxnSpPr>
          <p:nvPr/>
        </p:nvCxnSpPr>
        <p:spPr>
          <a:xfrm>
            <a:off x="3271653" y="3400729"/>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2EABFD8A-2747-4A9E-A29B-65A9591F46FE}"/>
              </a:ext>
            </a:extLst>
          </p:cNvPr>
          <p:cNvSpPr txBox="1"/>
          <p:nvPr/>
        </p:nvSpPr>
        <p:spPr>
          <a:xfrm>
            <a:off x="6024403" y="2338746"/>
            <a:ext cx="1590833" cy="584775"/>
          </a:xfrm>
          <a:prstGeom prst="rect">
            <a:avLst/>
          </a:prstGeom>
          <a:noFill/>
        </p:spPr>
        <p:txBody>
          <a:bodyPr wrap="square" rtlCol="0">
            <a:spAutoFit/>
          </a:bodyPr>
          <a:lstStyle/>
          <a:p>
            <a:r>
              <a:rPr lang="es-ES" sz="3200" dirty="0"/>
              <a:t>LD</a:t>
            </a:r>
          </a:p>
        </p:txBody>
      </p:sp>
      <p:pic>
        <p:nvPicPr>
          <p:cNvPr id="36" name="Imagen 35">
            <a:extLst>
              <a:ext uri="{FF2B5EF4-FFF2-40B4-BE49-F238E27FC236}">
                <a16:creationId xmlns:a16="http://schemas.microsoft.com/office/drawing/2014/main" id="{909381FA-4E7B-4754-B125-1E78AB70F50D}"/>
              </a:ext>
            </a:extLst>
          </p:cNvPr>
          <p:cNvPicPr>
            <a:picLocks noChangeAspect="1"/>
          </p:cNvPicPr>
          <p:nvPr/>
        </p:nvPicPr>
        <p:blipFill rotWithShape="1">
          <a:blip r:embed="rId3"/>
          <a:srcRect l="34350" t="4716" r="1723" b="72881"/>
          <a:stretch/>
        </p:blipFill>
        <p:spPr>
          <a:xfrm>
            <a:off x="208224" y="1895592"/>
            <a:ext cx="1890117" cy="1287041"/>
          </a:xfrm>
          <a:prstGeom prst="rect">
            <a:avLst/>
          </a:prstGeom>
        </p:spPr>
      </p:pic>
      <p:pic>
        <p:nvPicPr>
          <p:cNvPr id="37" name="Imagen 36">
            <a:extLst>
              <a:ext uri="{FF2B5EF4-FFF2-40B4-BE49-F238E27FC236}">
                <a16:creationId xmlns:a16="http://schemas.microsoft.com/office/drawing/2014/main" id="{B3741ED1-3210-467C-BA63-D07D2EE88328}"/>
              </a:ext>
            </a:extLst>
          </p:cNvPr>
          <p:cNvPicPr>
            <a:picLocks noChangeAspect="1"/>
          </p:cNvPicPr>
          <p:nvPr/>
        </p:nvPicPr>
        <p:blipFill rotWithShape="1">
          <a:blip r:embed="rId3"/>
          <a:srcRect l="34350" t="54835" r="1723" b="20350"/>
          <a:stretch/>
        </p:blipFill>
        <p:spPr>
          <a:xfrm>
            <a:off x="189174" y="4090795"/>
            <a:ext cx="1866032" cy="1407351"/>
          </a:xfrm>
          <a:prstGeom prst="rect">
            <a:avLst/>
          </a:prstGeom>
        </p:spPr>
      </p:pic>
      <p:sp>
        <p:nvSpPr>
          <p:cNvPr id="38" name="CuadroTexto 37">
            <a:extLst>
              <a:ext uri="{FF2B5EF4-FFF2-40B4-BE49-F238E27FC236}">
                <a16:creationId xmlns:a16="http://schemas.microsoft.com/office/drawing/2014/main" id="{9CAC8C2C-153C-41A9-82FD-9BFBE6652E26}"/>
              </a:ext>
            </a:extLst>
          </p:cNvPr>
          <p:cNvSpPr txBox="1"/>
          <p:nvPr/>
        </p:nvSpPr>
        <p:spPr>
          <a:xfrm>
            <a:off x="3298047" y="2684197"/>
            <a:ext cx="2631925" cy="1354217"/>
          </a:xfrm>
          <a:prstGeom prst="rect">
            <a:avLst/>
          </a:prstGeom>
          <a:noFill/>
        </p:spPr>
        <p:txBody>
          <a:bodyPr wrap="square" rtlCol="0">
            <a:spAutoFit/>
          </a:bodyPr>
          <a:lstStyle/>
          <a:p>
            <a:r>
              <a:rPr lang="es-ES" sz="2800" dirty="0"/>
              <a:t>20%</a:t>
            </a:r>
            <a:r>
              <a:rPr lang="es-ES" dirty="0"/>
              <a:t> of </a:t>
            </a:r>
            <a:r>
              <a:rPr lang="es-ES" dirty="0" err="1"/>
              <a:t>the</a:t>
            </a:r>
            <a:r>
              <a:rPr lang="es-ES" dirty="0"/>
              <a:t> LD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a:t>
            </a:r>
            <a:r>
              <a:rPr lang="es-ES" dirty="0" err="1"/>
              <a:t>both</a:t>
            </a:r>
            <a:r>
              <a:rPr lang="es-ES" dirty="0"/>
              <a:t> DD and LL</a:t>
            </a:r>
          </a:p>
        </p:txBody>
      </p:sp>
      <p:pic>
        <p:nvPicPr>
          <p:cNvPr id="68" name="Imagen 67">
            <a:extLst>
              <a:ext uri="{FF2B5EF4-FFF2-40B4-BE49-F238E27FC236}">
                <a16:creationId xmlns:a16="http://schemas.microsoft.com/office/drawing/2014/main" id="{3708FA6B-2C63-4D6B-B982-0FD2D32E0991}"/>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70" name="Rectángulo 69">
            <a:extLst>
              <a:ext uri="{FF2B5EF4-FFF2-40B4-BE49-F238E27FC236}">
                <a16:creationId xmlns:a16="http://schemas.microsoft.com/office/drawing/2014/main" id="{33B8E95D-8C8B-4022-A90C-2670D69850B5}"/>
              </a:ext>
            </a:extLst>
          </p:cNvPr>
          <p:cNvSpPr/>
          <p:nvPr/>
        </p:nvSpPr>
        <p:spPr>
          <a:xfrm>
            <a:off x="2841172" y="3371849"/>
            <a:ext cx="304800" cy="42521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CuadroTexto 71">
            <a:extLst>
              <a:ext uri="{FF2B5EF4-FFF2-40B4-BE49-F238E27FC236}">
                <a16:creationId xmlns:a16="http://schemas.microsoft.com/office/drawing/2014/main" id="{5B049FAD-B6FF-4EA3-AE86-9EE3A1FB83A9}"/>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74" name="CuadroTexto 73">
            <a:extLst>
              <a:ext uri="{FF2B5EF4-FFF2-40B4-BE49-F238E27FC236}">
                <a16:creationId xmlns:a16="http://schemas.microsoft.com/office/drawing/2014/main" id="{AA460A20-5123-42F5-B679-1EA7CA9A6B35}"/>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76" name="Imagen 75">
            <a:extLst>
              <a:ext uri="{FF2B5EF4-FFF2-40B4-BE49-F238E27FC236}">
                <a16:creationId xmlns:a16="http://schemas.microsoft.com/office/drawing/2014/main" id="{E54D6052-D755-4CF4-8111-D87094064B9A}"/>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77" name="Rectángulo 76">
            <a:extLst>
              <a:ext uri="{FF2B5EF4-FFF2-40B4-BE49-F238E27FC236}">
                <a16:creationId xmlns:a16="http://schemas.microsoft.com/office/drawing/2014/main" id="{9AE6263B-A6F8-4742-A35A-4FFB3F07B9F4}"/>
              </a:ext>
            </a:extLst>
          </p:cNvPr>
          <p:cNvSpPr/>
          <p:nvPr/>
        </p:nvSpPr>
        <p:spPr>
          <a:xfrm>
            <a:off x="2841172" y="3427731"/>
            <a:ext cx="304800" cy="369333"/>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CuadroTexto 78">
            <a:extLst>
              <a:ext uri="{FF2B5EF4-FFF2-40B4-BE49-F238E27FC236}">
                <a16:creationId xmlns:a16="http://schemas.microsoft.com/office/drawing/2014/main" id="{E176E5B1-637D-429D-BF2C-B38739DFDE4B}"/>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81" name="CuadroTexto 80">
            <a:extLst>
              <a:ext uri="{FF2B5EF4-FFF2-40B4-BE49-F238E27FC236}">
                <a16:creationId xmlns:a16="http://schemas.microsoft.com/office/drawing/2014/main" id="{135D0DB2-C5B1-417A-BDD3-EEC87F27AA5E}"/>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cxnSp>
        <p:nvCxnSpPr>
          <p:cNvPr id="83" name="Conector recto 82">
            <a:extLst>
              <a:ext uri="{FF2B5EF4-FFF2-40B4-BE49-F238E27FC236}">
                <a16:creationId xmlns:a16="http://schemas.microsoft.com/office/drawing/2014/main" id="{B096EDEC-7F79-4729-B3F8-F7CC135C0BB0}"/>
              </a:ext>
            </a:extLst>
          </p:cNvPr>
          <p:cNvCxnSpPr>
            <a:cxnSpLocks/>
          </p:cNvCxnSpPr>
          <p:nvPr/>
        </p:nvCxnSpPr>
        <p:spPr>
          <a:xfrm>
            <a:off x="3271653" y="3067423"/>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7A3041D7-2C0D-4DDA-BAA9-6E7E93EC5BBE}"/>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86" name="Rectángulo 85">
            <a:extLst>
              <a:ext uri="{FF2B5EF4-FFF2-40B4-BE49-F238E27FC236}">
                <a16:creationId xmlns:a16="http://schemas.microsoft.com/office/drawing/2014/main" id="{CE49832A-637A-4A8D-AECE-3A1B30BA9009}"/>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CuadroTexto 86">
            <a:extLst>
              <a:ext uri="{FF2B5EF4-FFF2-40B4-BE49-F238E27FC236}">
                <a16:creationId xmlns:a16="http://schemas.microsoft.com/office/drawing/2014/main" id="{97D1EA37-6839-46B8-934A-9D89EF62513D}"/>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88" name="CuadroTexto 87">
            <a:extLst>
              <a:ext uri="{FF2B5EF4-FFF2-40B4-BE49-F238E27FC236}">
                <a16:creationId xmlns:a16="http://schemas.microsoft.com/office/drawing/2014/main" id="{1B4ED409-4CA1-4365-9037-1244291C7FD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89" name="Imagen 88">
            <a:extLst>
              <a:ext uri="{FF2B5EF4-FFF2-40B4-BE49-F238E27FC236}">
                <a16:creationId xmlns:a16="http://schemas.microsoft.com/office/drawing/2014/main" id="{0E031691-48C2-46C5-AD87-08EA05EBB500}"/>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91" name="Rectángulo 90">
            <a:extLst>
              <a:ext uri="{FF2B5EF4-FFF2-40B4-BE49-F238E27FC236}">
                <a16:creationId xmlns:a16="http://schemas.microsoft.com/office/drawing/2014/main" id="{7FA37A21-E009-4CD2-9889-64A5C3CC2ACA}"/>
              </a:ext>
            </a:extLst>
          </p:cNvPr>
          <p:cNvSpPr/>
          <p:nvPr/>
        </p:nvSpPr>
        <p:spPr>
          <a:xfrm>
            <a:off x="2650831" y="5958294"/>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CuadroTexto 91">
            <a:extLst>
              <a:ext uri="{FF2B5EF4-FFF2-40B4-BE49-F238E27FC236}">
                <a16:creationId xmlns:a16="http://schemas.microsoft.com/office/drawing/2014/main" id="{8BA071C0-F963-40FC-84FE-BB14A785738E}"/>
              </a:ext>
            </a:extLst>
          </p:cNvPr>
          <p:cNvSpPr txBox="1"/>
          <p:nvPr/>
        </p:nvSpPr>
        <p:spPr>
          <a:xfrm rot="16200000">
            <a:off x="650236" y="2115308"/>
            <a:ext cx="2960259" cy="369332"/>
          </a:xfrm>
          <a:prstGeom prst="rect">
            <a:avLst/>
          </a:prstGeom>
          <a:noFill/>
        </p:spPr>
        <p:txBody>
          <a:bodyPr wrap="square" rtlCol="0">
            <a:spAutoFit/>
          </a:bodyPr>
          <a:lstStyle/>
          <a:p>
            <a:r>
              <a:rPr lang="es-ES" b="1" dirty="0"/>
              <a:t>Number of genes</a:t>
            </a:r>
          </a:p>
        </p:txBody>
      </p:sp>
      <p:sp>
        <p:nvSpPr>
          <p:cNvPr id="94" name="CuadroTexto 93">
            <a:extLst>
              <a:ext uri="{FF2B5EF4-FFF2-40B4-BE49-F238E27FC236}">
                <a16:creationId xmlns:a16="http://schemas.microsoft.com/office/drawing/2014/main" id="{172DEC20-CE7E-497D-93FC-C0CC7ADB9F1D}"/>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95" name="CuadroTexto 94">
            <a:extLst>
              <a:ext uri="{FF2B5EF4-FFF2-40B4-BE49-F238E27FC236}">
                <a16:creationId xmlns:a16="http://schemas.microsoft.com/office/drawing/2014/main" id="{B032F7A8-2362-403E-9221-65B71B0EDE8F}"/>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96" name="Conector recto 95">
            <a:extLst>
              <a:ext uri="{FF2B5EF4-FFF2-40B4-BE49-F238E27FC236}">
                <a16:creationId xmlns:a16="http://schemas.microsoft.com/office/drawing/2014/main" id="{D1C8DC2E-17E7-409C-B1A7-9B6AF92C9D2C}"/>
              </a:ext>
            </a:extLst>
          </p:cNvPr>
          <p:cNvCxnSpPr>
            <a:cxnSpLocks/>
          </p:cNvCxnSpPr>
          <p:nvPr/>
        </p:nvCxnSpPr>
        <p:spPr>
          <a:xfrm>
            <a:off x="3130140" y="3371849"/>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7929CCEE-398C-44C3-9A0B-1561D9760EFC}"/>
              </a:ext>
            </a:extLst>
          </p:cNvPr>
          <p:cNvSpPr txBox="1"/>
          <p:nvPr/>
        </p:nvSpPr>
        <p:spPr>
          <a:xfrm>
            <a:off x="626165" y="9733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s-ES" sz="2000" dirty="0" err="1">
                <a:latin typeface="LiberationSerif-Regular"/>
              </a:rPr>
              <a:t>Identification</a:t>
            </a:r>
            <a:r>
              <a:rPr lang="es-ES" sz="2000" dirty="0">
                <a:latin typeface="LiberationSerif-Regular"/>
              </a:rPr>
              <a:t> of </a:t>
            </a:r>
            <a:r>
              <a:rPr lang="es-ES" sz="2000" i="1" dirty="0">
                <a:latin typeface="LiberationSerif-Regular"/>
              </a:rPr>
              <a:t>bona fide </a:t>
            </a:r>
            <a:r>
              <a:rPr lang="es-ES" sz="2000" dirty="0" err="1">
                <a:latin typeface="LiberationSerif-Regular"/>
              </a:rPr>
              <a:t>circadian</a:t>
            </a:r>
            <a:r>
              <a:rPr lang="es-ES" sz="2000" dirty="0">
                <a:latin typeface="LiberationSerif-Regular"/>
              </a:rPr>
              <a:t> genes. </a:t>
            </a:r>
          </a:p>
        </p:txBody>
      </p:sp>
      <p:sp>
        <p:nvSpPr>
          <p:cNvPr id="40" name="Rectángulo 39">
            <a:extLst>
              <a:ext uri="{FF2B5EF4-FFF2-40B4-BE49-F238E27FC236}">
                <a16:creationId xmlns:a16="http://schemas.microsoft.com/office/drawing/2014/main" id="{077B4315-B02D-48BC-972C-F379638E4A11}"/>
              </a:ext>
            </a:extLst>
          </p:cNvPr>
          <p:cNvSpPr/>
          <p:nvPr/>
        </p:nvSpPr>
        <p:spPr>
          <a:xfrm>
            <a:off x="2619340" y="3391795"/>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C7B673A0-15E9-4EBE-937A-196430145E48}"/>
              </a:ext>
            </a:extLst>
          </p:cNvPr>
          <p:cNvSpPr/>
          <p:nvPr/>
        </p:nvSpPr>
        <p:spPr>
          <a:xfrm>
            <a:off x="2648595" y="5960090"/>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668081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uadroTexto 40">
            <a:extLst>
              <a:ext uri="{FF2B5EF4-FFF2-40B4-BE49-F238E27FC236}">
                <a16:creationId xmlns:a16="http://schemas.microsoft.com/office/drawing/2014/main" id="{625DFE68-E6D6-4AEF-9F90-A3199109BA84}"/>
              </a:ext>
            </a:extLst>
          </p:cNvPr>
          <p:cNvSpPr txBox="1"/>
          <p:nvPr/>
        </p:nvSpPr>
        <p:spPr>
          <a:xfrm>
            <a:off x="3298047" y="2684197"/>
            <a:ext cx="2631925" cy="1354217"/>
          </a:xfrm>
          <a:prstGeom prst="rect">
            <a:avLst/>
          </a:prstGeom>
          <a:noFill/>
        </p:spPr>
        <p:txBody>
          <a:bodyPr wrap="square" rtlCol="0">
            <a:spAutoFit/>
          </a:bodyPr>
          <a:lstStyle/>
          <a:p>
            <a:r>
              <a:rPr lang="es-ES" sz="2800" dirty="0"/>
              <a:t>20%</a:t>
            </a:r>
            <a:r>
              <a:rPr lang="es-ES" dirty="0"/>
              <a:t> of </a:t>
            </a:r>
            <a:r>
              <a:rPr lang="es-ES" dirty="0" err="1"/>
              <a:t>the</a:t>
            </a:r>
            <a:r>
              <a:rPr lang="es-ES" dirty="0"/>
              <a:t> LD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a:t>
            </a:r>
            <a:r>
              <a:rPr lang="es-ES" dirty="0" err="1"/>
              <a:t>both</a:t>
            </a:r>
            <a:r>
              <a:rPr lang="es-ES" dirty="0"/>
              <a:t> DD and LL</a:t>
            </a:r>
          </a:p>
        </p:txBody>
      </p:sp>
      <p:sp>
        <p:nvSpPr>
          <p:cNvPr id="8" name="Rectángulo 7">
            <a:extLst>
              <a:ext uri="{FF2B5EF4-FFF2-40B4-BE49-F238E27FC236}">
                <a16:creationId xmlns:a16="http://schemas.microsoft.com/office/drawing/2014/main" id="{14AEB7B5-4178-456F-A146-4BAC75C6937E}"/>
              </a:ext>
            </a:extLst>
          </p:cNvPr>
          <p:cNvSpPr/>
          <p:nvPr/>
        </p:nvSpPr>
        <p:spPr>
          <a:xfrm>
            <a:off x="0" y="448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49"/>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1" name="Imagen 10">
            <a:extLst>
              <a:ext uri="{FF2B5EF4-FFF2-40B4-BE49-F238E27FC236}">
                <a16:creationId xmlns:a16="http://schemas.microsoft.com/office/drawing/2014/main" id="{A336702C-E6EB-4B0A-89E4-24FBEBA21532}"/>
              </a:ext>
            </a:extLst>
          </p:cNvPr>
          <p:cNvPicPr>
            <a:picLocks noChangeAspect="1"/>
          </p:cNvPicPr>
          <p:nvPr/>
        </p:nvPicPr>
        <p:blipFill rotWithShape="1">
          <a:blip r:embed="rId3"/>
          <a:srcRect r="63265" b="55081"/>
          <a:stretch/>
        </p:blipFill>
        <p:spPr>
          <a:xfrm>
            <a:off x="2514599" y="1941608"/>
            <a:ext cx="838201" cy="1991437"/>
          </a:xfrm>
          <a:prstGeom prst="rect">
            <a:avLst/>
          </a:prstGeom>
        </p:spPr>
      </p:pic>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6" name="CuadroTexto 15">
            <a:extLst>
              <a:ext uri="{FF2B5EF4-FFF2-40B4-BE49-F238E27FC236}">
                <a16:creationId xmlns:a16="http://schemas.microsoft.com/office/drawing/2014/main" id="{80CA5BDE-6B12-49F2-ADF6-8E1767BA1AF3}"/>
              </a:ext>
            </a:extLst>
          </p:cNvPr>
          <p:cNvSpPr txBox="1"/>
          <p:nvPr/>
        </p:nvSpPr>
        <p:spPr>
          <a:xfrm>
            <a:off x="3337719" y="5120958"/>
            <a:ext cx="2318656" cy="1200329"/>
          </a:xfrm>
          <a:prstGeom prst="rect">
            <a:avLst/>
          </a:prstGeom>
          <a:noFill/>
        </p:spPr>
        <p:txBody>
          <a:bodyPr wrap="square" rtlCol="0">
            <a:spAutoFit/>
          </a:bodyPr>
          <a:lstStyle/>
          <a:p>
            <a:r>
              <a:rPr lang="es-ES" sz="2400" dirty="0"/>
              <a:t>13% </a:t>
            </a:r>
            <a:r>
              <a:rPr lang="es-ES" sz="1600" dirty="0"/>
              <a:t>of </a:t>
            </a:r>
            <a:r>
              <a:rPr lang="es-ES" sz="1600" dirty="0" err="1"/>
              <a:t>the</a:t>
            </a:r>
            <a:r>
              <a:rPr lang="es-ES" sz="1600" dirty="0"/>
              <a:t> SD </a:t>
            </a:r>
            <a:r>
              <a:rPr lang="es-ES" sz="1600" dirty="0" err="1"/>
              <a:t>transcriptome</a:t>
            </a:r>
            <a:r>
              <a:rPr lang="es-ES" sz="1600" dirty="0"/>
              <a:t> </a:t>
            </a:r>
            <a:r>
              <a:rPr lang="es-ES" sz="1600" dirty="0" err="1"/>
              <a:t>present</a:t>
            </a:r>
            <a:r>
              <a:rPr lang="es-ES" sz="1600" dirty="0"/>
              <a:t> </a:t>
            </a:r>
            <a:r>
              <a:rPr lang="es-ES" sz="1600" dirty="0" err="1"/>
              <a:t>rhythmic</a:t>
            </a:r>
            <a:r>
              <a:rPr lang="es-ES" sz="1600" dirty="0"/>
              <a:t> </a:t>
            </a:r>
            <a:r>
              <a:rPr lang="es-ES" sz="1600" dirty="0" err="1"/>
              <a:t>expression</a:t>
            </a:r>
            <a:r>
              <a:rPr lang="es-ES" sz="1600" dirty="0"/>
              <a:t> </a:t>
            </a:r>
            <a:r>
              <a:rPr lang="es-ES" sz="1600" dirty="0" err="1"/>
              <a:t>profiles</a:t>
            </a:r>
            <a:r>
              <a:rPr lang="es-ES" sz="1600" dirty="0"/>
              <a:t> in </a:t>
            </a:r>
            <a:r>
              <a:rPr lang="es-ES" sz="1600" dirty="0" err="1"/>
              <a:t>both</a:t>
            </a:r>
            <a:r>
              <a:rPr lang="es-ES" sz="1600" dirty="0"/>
              <a:t> DD and LL</a:t>
            </a:r>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18" name="CuadroTexto 17">
            <a:extLst>
              <a:ext uri="{FF2B5EF4-FFF2-40B4-BE49-F238E27FC236}">
                <a16:creationId xmlns:a16="http://schemas.microsoft.com/office/drawing/2014/main" id="{0ED9DD36-A7F3-4A8E-8F90-8CBB20245E28}"/>
              </a:ext>
            </a:extLst>
          </p:cNvPr>
          <p:cNvSpPr txBox="1"/>
          <p:nvPr/>
        </p:nvSpPr>
        <p:spPr>
          <a:xfrm rot="16200000">
            <a:off x="1073687" y="4792161"/>
            <a:ext cx="2416628" cy="338554"/>
          </a:xfrm>
          <a:prstGeom prst="rect">
            <a:avLst/>
          </a:prstGeom>
          <a:noFill/>
        </p:spPr>
        <p:txBody>
          <a:bodyPr wrap="square" rtlCol="0">
            <a:spAutoFit/>
          </a:bodyPr>
          <a:lstStyle/>
          <a:p>
            <a:r>
              <a:rPr lang="es-ES" sz="1600" b="1" dirty="0"/>
              <a:t>Number of genes</a:t>
            </a:r>
          </a:p>
        </p:txBody>
      </p:sp>
      <p:pic>
        <p:nvPicPr>
          <p:cNvPr id="19" name="Imagen 18">
            <a:extLst>
              <a:ext uri="{FF2B5EF4-FFF2-40B4-BE49-F238E27FC236}">
                <a16:creationId xmlns:a16="http://schemas.microsoft.com/office/drawing/2014/main" id="{CC2C1615-B4E5-44F4-BD63-7A827BC4E483}"/>
              </a:ext>
            </a:extLst>
          </p:cNvPr>
          <p:cNvPicPr>
            <a:picLocks noChangeAspect="1"/>
          </p:cNvPicPr>
          <p:nvPr/>
        </p:nvPicPr>
        <p:blipFill rotWithShape="1">
          <a:blip r:embed="rId3"/>
          <a:srcRect l="34350" t="4716" r="1723" b="72881"/>
          <a:stretch/>
        </p:blipFill>
        <p:spPr>
          <a:xfrm>
            <a:off x="208224" y="1895592"/>
            <a:ext cx="1890117" cy="1287041"/>
          </a:xfrm>
          <a:prstGeom prst="rect">
            <a:avLst/>
          </a:prstGeom>
        </p:spPr>
      </p:pic>
      <p:pic>
        <p:nvPicPr>
          <p:cNvPr id="20" name="Imagen 19">
            <a:extLst>
              <a:ext uri="{FF2B5EF4-FFF2-40B4-BE49-F238E27FC236}">
                <a16:creationId xmlns:a16="http://schemas.microsoft.com/office/drawing/2014/main" id="{7340F285-74E6-468C-A111-AC1394D2DB0B}"/>
              </a:ext>
            </a:extLst>
          </p:cNvPr>
          <p:cNvPicPr>
            <a:picLocks noChangeAspect="1"/>
          </p:cNvPicPr>
          <p:nvPr/>
        </p:nvPicPr>
        <p:blipFill rotWithShape="1">
          <a:blip r:embed="rId3"/>
          <a:srcRect l="34350" t="54835" r="1723" b="20350"/>
          <a:stretch/>
        </p:blipFill>
        <p:spPr>
          <a:xfrm>
            <a:off x="189174" y="4090795"/>
            <a:ext cx="1866032" cy="1407351"/>
          </a:xfrm>
          <a:prstGeom prst="rect">
            <a:avLst/>
          </a:prstGeom>
        </p:spPr>
      </p:pic>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cxnSp>
        <p:nvCxnSpPr>
          <p:cNvPr id="5" name="Conector recto 4">
            <a:extLst>
              <a:ext uri="{FF2B5EF4-FFF2-40B4-BE49-F238E27FC236}">
                <a16:creationId xmlns:a16="http://schemas.microsoft.com/office/drawing/2014/main" id="{8D8D28DC-F754-4888-A4F1-9406D91EA84E}"/>
              </a:ext>
            </a:extLst>
          </p:cNvPr>
          <p:cNvCxnSpPr>
            <a:cxnSpLocks/>
          </p:cNvCxnSpPr>
          <p:nvPr/>
        </p:nvCxnSpPr>
        <p:spPr>
          <a:xfrm>
            <a:off x="3271653" y="3400729"/>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Elipse 27">
            <a:extLst>
              <a:ext uri="{FF2B5EF4-FFF2-40B4-BE49-F238E27FC236}">
                <a16:creationId xmlns:a16="http://schemas.microsoft.com/office/drawing/2014/main" id="{81C33AB4-D217-4577-8D1F-6BC2BEE35CED}"/>
              </a:ext>
            </a:extLst>
          </p:cNvPr>
          <p:cNvSpPr/>
          <p:nvPr/>
        </p:nvSpPr>
        <p:spPr>
          <a:xfrm>
            <a:off x="5930560" y="2663613"/>
            <a:ext cx="3289640" cy="3233723"/>
          </a:xfrm>
          <a:prstGeom prst="ellipse">
            <a:avLst/>
          </a:prstGeom>
          <a:solidFill>
            <a:srgbClr val="4D4DFF">
              <a:alpha val="83922"/>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a:extLst>
              <a:ext uri="{FF2B5EF4-FFF2-40B4-BE49-F238E27FC236}">
                <a16:creationId xmlns:a16="http://schemas.microsoft.com/office/drawing/2014/main" id="{B7F9D4C3-60C1-4D69-A913-92C2A1272CB4}"/>
              </a:ext>
            </a:extLst>
          </p:cNvPr>
          <p:cNvSpPr/>
          <p:nvPr/>
        </p:nvSpPr>
        <p:spPr>
          <a:xfrm>
            <a:off x="8390845" y="3165652"/>
            <a:ext cx="2407784" cy="2435789"/>
          </a:xfrm>
          <a:prstGeom prst="ellipse">
            <a:avLst/>
          </a:prstGeom>
          <a:solidFill>
            <a:srgbClr val="FA0000">
              <a:alpha val="54902"/>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0BEEFEA4-E161-45E4-AA77-E3C0873BBFBE}"/>
              </a:ext>
            </a:extLst>
          </p:cNvPr>
          <p:cNvSpPr txBox="1"/>
          <p:nvPr/>
        </p:nvSpPr>
        <p:spPr>
          <a:xfrm>
            <a:off x="6758249" y="4048535"/>
            <a:ext cx="1590833" cy="584775"/>
          </a:xfrm>
          <a:prstGeom prst="rect">
            <a:avLst/>
          </a:prstGeom>
          <a:noFill/>
        </p:spPr>
        <p:txBody>
          <a:bodyPr wrap="square" rtlCol="0">
            <a:spAutoFit/>
          </a:bodyPr>
          <a:lstStyle/>
          <a:p>
            <a:r>
              <a:rPr lang="es-ES" sz="3200" b="1" dirty="0">
                <a:solidFill>
                  <a:schemeClr val="bg1"/>
                </a:solidFill>
              </a:rPr>
              <a:t>1297</a:t>
            </a:r>
          </a:p>
        </p:txBody>
      </p:sp>
      <p:sp>
        <p:nvSpPr>
          <p:cNvPr id="32" name="CuadroTexto 31">
            <a:extLst>
              <a:ext uri="{FF2B5EF4-FFF2-40B4-BE49-F238E27FC236}">
                <a16:creationId xmlns:a16="http://schemas.microsoft.com/office/drawing/2014/main" id="{BEEB38CF-2165-4EAF-B117-5E6E4FE73586}"/>
              </a:ext>
            </a:extLst>
          </p:cNvPr>
          <p:cNvSpPr txBox="1"/>
          <p:nvPr/>
        </p:nvSpPr>
        <p:spPr>
          <a:xfrm>
            <a:off x="8390845" y="4076328"/>
            <a:ext cx="1590833" cy="584775"/>
          </a:xfrm>
          <a:prstGeom prst="rect">
            <a:avLst/>
          </a:prstGeom>
          <a:noFill/>
        </p:spPr>
        <p:txBody>
          <a:bodyPr wrap="square" rtlCol="0">
            <a:spAutoFit/>
          </a:bodyPr>
          <a:lstStyle/>
          <a:p>
            <a:r>
              <a:rPr lang="es-ES" sz="3200" b="1" dirty="0">
                <a:solidFill>
                  <a:schemeClr val="bg1"/>
                </a:solidFill>
              </a:rPr>
              <a:t>350</a:t>
            </a:r>
          </a:p>
        </p:txBody>
      </p:sp>
      <p:sp>
        <p:nvSpPr>
          <p:cNvPr id="33" name="CuadroTexto 32">
            <a:extLst>
              <a:ext uri="{FF2B5EF4-FFF2-40B4-BE49-F238E27FC236}">
                <a16:creationId xmlns:a16="http://schemas.microsoft.com/office/drawing/2014/main" id="{5673F6A5-6BD0-459A-999A-6D1B6EC93A1E}"/>
              </a:ext>
            </a:extLst>
          </p:cNvPr>
          <p:cNvSpPr txBox="1"/>
          <p:nvPr/>
        </p:nvSpPr>
        <p:spPr>
          <a:xfrm>
            <a:off x="9481981" y="4118588"/>
            <a:ext cx="1590833" cy="584775"/>
          </a:xfrm>
          <a:prstGeom prst="rect">
            <a:avLst/>
          </a:prstGeom>
          <a:noFill/>
        </p:spPr>
        <p:txBody>
          <a:bodyPr wrap="square" rtlCol="0">
            <a:spAutoFit/>
          </a:bodyPr>
          <a:lstStyle/>
          <a:p>
            <a:r>
              <a:rPr lang="es-ES" sz="3200" b="1" dirty="0">
                <a:solidFill>
                  <a:schemeClr val="bg1"/>
                </a:solidFill>
              </a:rPr>
              <a:t>684</a:t>
            </a:r>
          </a:p>
        </p:txBody>
      </p:sp>
      <p:sp>
        <p:nvSpPr>
          <p:cNvPr id="34" name="CuadroTexto 33">
            <a:extLst>
              <a:ext uri="{FF2B5EF4-FFF2-40B4-BE49-F238E27FC236}">
                <a16:creationId xmlns:a16="http://schemas.microsoft.com/office/drawing/2014/main" id="{2EABFD8A-2747-4A9E-A29B-65A9591F46FE}"/>
              </a:ext>
            </a:extLst>
          </p:cNvPr>
          <p:cNvSpPr txBox="1"/>
          <p:nvPr/>
        </p:nvSpPr>
        <p:spPr>
          <a:xfrm>
            <a:off x="6024403" y="2392712"/>
            <a:ext cx="1590833" cy="584775"/>
          </a:xfrm>
          <a:prstGeom prst="rect">
            <a:avLst/>
          </a:prstGeom>
          <a:noFill/>
        </p:spPr>
        <p:txBody>
          <a:bodyPr wrap="square" rtlCol="0">
            <a:spAutoFit/>
          </a:bodyPr>
          <a:lstStyle/>
          <a:p>
            <a:r>
              <a:rPr lang="es-ES" sz="3200" dirty="0"/>
              <a:t>LD</a:t>
            </a:r>
          </a:p>
        </p:txBody>
      </p:sp>
      <p:sp>
        <p:nvSpPr>
          <p:cNvPr id="35" name="CuadroTexto 34">
            <a:extLst>
              <a:ext uri="{FF2B5EF4-FFF2-40B4-BE49-F238E27FC236}">
                <a16:creationId xmlns:a16="http://schemas.microsoft.com/office/drawing/2014/main" id="{46E11C2A-E9E4-4F37-BD09-5CEBBD545505}"/>
              </a:ext>
            </a:extLst>
          </p:cNvPr>
          <p:cNvSpPr txBox="1"/>
          <p:nvPr/>
        </p:nvSpPr>
        <p:spPr>
          <a:xfrm>
            <a:off x="10392943" y="2830712"/>
            <a:ext cx="1590833" cy="584775"/>
          </a:xfrm>
          <a:prstGeom prst="rect">
            <a:avLst/>
          </a:prstGeom>
          <a:noFill/>
        </p:spPr>
        <p:txBody>
          <a:bodyPr wrap="square" rtlCol="0">
            <a:spAutoFit/>
          </a:bodyPr>
          <a:lstStyle/>
          <a:p>
            <a:r>
              <a:rPr lang="es-ES" sz="3200" dirty="0"/>
              <a:t>SD</a:t>
            </a:r>
          </a:p>
        </p:txBody>
      </p:sp>
      <p:pic>
        <p:nvPicPr>
          <p:cNvPr id="25" name="Imagen 24">
            <a:extLst>
              <a:ext uri="{FF2B5EF4-FFF2-40B4-BE49-F238E27FC236}">
                <a16:creationId xmlns:a16="http://schemas.microsoft.com/office/drawing/2014/main" id="{1B616C36-4ECD-41D7-9BA4-616C43257553}"/>
              </a:ext>
            </a:extLst>
          </p:cNvPr>
          <p:cNvPicPr>
            <a:picLocks noChangeAspect="1"/>
          </p:cNvPicPr>
          <p:nvPr/>
        </p:nvPicPr>
        <p:blipFill rotWithShape="1">
          <a:blip r:embed="rId3"/>
          <a:srcRect t="55081" r="63265"/>
          <a:stretch/>
        </p:blipFill>
        <p:spPr>
          <a:xfrm>
            <a:off x="2223110" y="4125261"/>
            <a:ext cx="1026758" cy="2439420"/>
          </a:xfrm>
          <a:prstGeom prst="rect">
            <a:avLst/>
          </a:prstGeom>
        </p:spPr>
      </p:pic>
      <p:sp>
        <p:nvSpPr>
          <p:cNvPr id="36" name="CuadroTexto 35">
            <a:extLst>
              <a:ext uri="{FF2B5EF4-FFF2-40B4-BE49-F238E27FC236}">
                <a16:creationId xmlns:a16="http://schemas.microsoft.com/office/drawing/2014/main" id="{5B7BD9A8-B3CF-4209-B61A-F35BCA768259}"/>
              </a:ext>
            </a:extLst>
          </p:cNvPr>
          <p:cNvSpPr txBox="1"/>
          <p:nvPr/>
        </p:nvSpPr>
        <p:spPr>
          <a:xfrm rot="16200000">
            <a:off x="656343" y="4566579"/>
            <a:ext cx="2960259" cy="369332"/>
          </a:xfrm>
          <a:prstGeom prst="rect">
            <a:avLst/>
          </a:prstGeom>
          <a:noFill/>
        </p:spPr>
        <p:txBody>
          <a:bodyPr wrap="square" rtlCol="0">
            <a:spAutoFit/>
          </a:bodyPr>
          <a:lstStyle/>
          <a:p>
            <a:r>
              <a:rPr lang="es-ES" b="1" dirty="0"/>
              <a:t>Number of genes</a:t>
            </a:r>
          </a:p>
        </p:txBody>
      </p:sp>
      <p:pic>
        <p:nvPicPr>
          <p:cNvPr id="37" name="Imagen 36">
            <a:extLst>
              <a:ext uri="{FF2B5EF4-FFF2-40B4-BE49-F238E27FC236}">
                <a16:creationId xmlns:a16="http://schemas.microsoft.com/office/drawing/2014/main" id="{28D48C8B-8EF4-492F-A935-97AD0F61B2D2}"/>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38" name="CuadroTexto 37">
            <a:extLst>
              <a:ext uri="{FF2B5EF4-FFF2-40B4-BE49-F238E27FC236}">
                <a16:creationId xmlns:a16="http://schemas.microsoft.com/office/drawing/2014/main" id="{A0EEB88E-D380-41D6-B5F4-E3AD12A7EC19}"/>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39" name="CuadroTexto 38">
            <a:extLst>
              <a:ext uri="{FF2B5EF4-FFF2-40B4-BE49-F238E27FC236}">
                <a16:creationId xmlns:a16="http://schemas.microsoft.com/office/drawing/2014/main" id="{059CE248-2F54-4F69-8198-0B075015C67C}"/>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cxnSp>
        <p:nvCxnSpPr>
          <p:cNvPr id="40" name="Conector recto 39">
            <a:extLst>
              <a:ext uri="{FF2B5EF4-FFF2-40B4-BE49-F238E27FC236}">
                <a16:creationId xmlns:a16="http://schemas.microsoft.com/office/drawing/2014/main" id="{78FAF76F-135E-486C-A943-9B9E7F8F8386}"/>
              </a:ext>
            </a:extLst>
          </p:cNvPr>
          <p:cNvCxnSpPr>
            <a:cxnSpLocks/>
          </p:cNvCxnSpPr>
          <p:nvPr/>
        </p:nvCxnSpPr>
        <p:spPr>
          <a:xfrm>
            <a:off x="3271653" y="3400729"/>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2" name="Imagen 41">
            <a:extLst>
              <a:ext uri="{FF2B5EF4-FFF2-40B4-BE49-F238E27FC236}">
                <a16:creationId xmlns:a16="http://schemas.microsoft.com/office/drawing/2014/main" id="{46A05873-2AE6-4404-A2A1-CB100C46DDE7}"/>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43" name="Rectángulo 42">
            <a:extLst>
              <a:ext uri="{FF2B5EF4-FFF2-40B4-BE49-F238E27FC236}">
                <a16:creationId xmlns:a16="http://schemas.microsoft.com/office/drawing/2014/main" id="{395A39ED-1F23-4316-BC96-C7FCCB38BD3C}"/>
              </a:ext>
            </a:extLst>
          </p:cNvPr>
          <p:cNvSpPr/>
          <p:nvPr/>
        </p:nvSpPr>
        <p:spPr>
          <a:xfrm>
            <a:off x="2841172" y="3371849"/>
            <a:ext cx="304800" cy="42521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CuadroTexto 43">
            <a:extLst>
              <a:ext uri="{FF2B5EF4-FFF2-40B4-BE49-F238E27FC236}">
                <a16:creationId xmlns:a16="http://schemas.microsoft.com/office/drawing/2014/main" id="{8BE9F9E1-2738-4D5C-86BF-005D9B306BC7}"/>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45" name="CuadroTexto 44">
            <a:extLst>
              <a:ext uri="{FF2B5EF4-FFF2-40B4-BE49-F238E27FC236}">
                <a16:creationId xmlns:a16="http://schemas.microsoft.com/office/drawing/2014/main" id="{95A28086-376C-4A4E-BDF0-C5B66D7A619E}"/>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46" name="Imagen 45">
            <a:extLst>
              <a:ext uri="{FF2B5EF4-FFF2-40B4-BE49-F238E27FC236}">
                <a16:creationId xmlns:a16="http://schemas.microsoft.com/office/drawing/2014/main" id="{CE396F13-C627-40E2-A597-A434E2A03EDD}"/>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47" name="Rectángulo 46">
            <a:extLst>
              <a:ext uri="{FF2B5EF4-FFF2-40B4-BE49-F238E27FC236}">
                <a16:creationId xmlns:a16="http://schemas.microsoft.com/office/drawing/2014/main" id="{3443C865-B558-43ED-B5BE-936CE1BEF094}"/>
              </a:ext>
            </a:extLst>
          </p:cNvPr>
          <p:cNvSpPr/>
          <p:nvPr/>
        </p:nvSpPr>
        <p:spPr>
          <a:xfrm>
            <a:off x="2841172" y="3427731"/>
            <a:ext cx="304800" cy="369333"/>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CuadroTexto 47">
            <a:extLst>
              <a:ext uri="{FF2B5EF4-FFF2-40B4-BE49-F238E27FC236}">
                <a16:creationId xmlns:a16="http://schemas.microsoft.com/office/drawing/2014/main" id="{882F4450-77FA-453A-9383-C1F366C1D4D7}"/>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49" name="CuadroTexto 48">
            <a:extLst>
              <a:ext uri="{FF2B5EF4-FFF2-40B4-BE49-F238E27FC236}">
                <a16:creationId xmlns:a16="http://schemas.microsoft.com/office/drawing/2014/main" id="{79BF5CFA-866A-42ED-A4DC-A396B198E372}"/>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cxnSp>
        <p:nvCxnSpPr>
          <p:cNvPr id="50" name="Conector recto 49">
            <a:extLst>
              <a:ext uri="{FF2B5EF4-FFF2-40B4-BE49-F238E27FC236}">
                <a16:creationId xmlns:a16="http://schemas.microsoft.com/office/drawing/2014/main" id="{EF0BF5F8-4D9F-4193-9F04-5916CC8BB743}"/>
              </a:ext>
            </a:extLst>
          </p:cNvPr>
          <p:cNvCxnSpPr>
            <a:cxnSpLocks/>
          </p:cNvCxnSpPr>
          <p:nvPr/>
        </p:nvCxnSpPr>
        <p:spPr>
          <a:xfrm>
            <a:off x="3271653" y="3067423"/>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1" name="Imagen 50">
            <a:extLst>
              <a:ext uri="{FF2B5EF4-FFF2-40B4-BE49-F238E27FC236}">
                <a16:creationId xmlns:a16="http://schemas.microsoft.com/office/drawing/2014/main" id="{B5E72B27-6D51-4428-A268-3BAFEAE42192}"/>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52" name="Rectángulo 51">
            <a:extLst>
              <a:ext uri="{FF2B5EF4-FFF2-40B4-BE49-F238E27FC236}">
                <a16:creationId xmlns:a16="http://schemas.microsoft.com/office/drawing/2014/main" id="{C56A5EC6-DA4F-43EB-AD5C-16A38DA4030D}"/>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CuadroTexto 52">
            <a:extLst>
              <a:ext uri="{FF2B5EF4-FFF2-40B4-BE49-F238E27FC236}">
                <a16:creationId xmlns:a16="http://schemas.microsoft.com/office/drawing/2014/main" id="{F26BB00A-BC8E-4483-BDCF-2BE06E29F951}"/>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54" name="CuadroTexto 53">
            <a:extLst>
              <a:ext uri="{FF2B5EF4-FFF2-40B4-BE49-F238E27FC236}">
                <a16:creationId xmlns:a16="http://schemas.microsoft.com/office/drawing/2014/main" id="{B17FC31E-DB7A-472D-AA34-3A2BFBA61852}"/>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55" name="Imagen 54">
            <a:extLst>
              <a:ext uri="{FF2B5EF4-FFF2-40B4-BE49-F238E27FC236}">
                <a16:creationId xmlns:a16="http://schemas.microsoft.com/office/drawing/2014/main" id="{4EF3D394-4424-410C-A82B-D4BFCDC3BB7B}"/>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57" name="CuadroTexto 56">
            <a:extLst>
              <a:ext uri="{FF2B5EF4-FFF2-40B4-BE49-F238E27FC236}">
                <a16:creationId xmlns:a16="http://schemas.microsoft.com/office/drawing/2014/main" id="{BAC37AD8-A8C2-4244-B96E-31699D92B506}"/>
              </a:ext>
            </a:extLst>
          </p:cNvPr>
          <p:cNvSpPr txBox="1"/>
          <p:nvPr/>
        </p:nvSpPr>
        <p:spPr>
          <a:xfrm rot="16200000">
            <a:off x="650236" y="2115308"/>
            <a:ext cx="2960259" cy="369332"/>
          </a:xfrm>
          <a:prstGeom prst="rect">
            <a:avLst/>
          </a:prstGeom>
          <a:noFill/>
        </p:spPr>
        <p:txBody>
          <a:bodyPr wrap="square" rtlCol="0">
            <a:spAutoFit/>
          </a:bodyPr>
          <a:lstStyle/>
          <a:p>
            <a:r>
              <a:rPr lang="es-ES" b="1" dirty="0"/>
              <a:t>Number of genes</a:t>
            </a:r>
          </a:p>
        </p:txBody>
      </p:sp>
      <p:sp>
        <p:nvSpPr>
          <p:cNvPr id="58" name="CuadroTexto 57">
            <a:extLst>
              <a:ext uri="{FF2B5EF4-FFF2-40B4-BE49-F238E27FC236}">
                <a16:creationId xmlns:a16="http://schemas.microsoft.com/office/drawing/2014/main" id="{626CFAC4-520E-4F9F-8A37-AAB46FA0C481}"/>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59" name="CuadroTexto 58">
            <a:extLst>
              <a:ext uri="{FF2B5EF4-FFF2-40B4-BE49-F238E27FC236}">
                <a16:creationId xmlns:a16="http://schemas.microsoft.com/office/drawing/2014/main" id="{0DD45D73-AAC9-4C56-9C94-5F0F0537C9A8}"/>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60" name="Conector recto 59">
            <a:extLst>
              <a:ext uri="{FF2B5EF4-FFF2-40B4-BE49-F238E27FC236}">
                <a16:creationId xmlns:a16="http://schemas.microsoft.com/office/drawing/2014/main" id="{F73DF35D-44E4-4DD1-8ACD-96BDBE4F420F}"/>
              </a:ext>
            </a:extLst>
          </p:cNvPr>
          <p:cNvCxnSpPr>
            <a:cxnSpLocks/>
          </p:cNvCxnSpPr>
          <p:nvPr/>
        </p:nvCxnSpPr>
        <p:spPr>
          <a:xfrm>
            <a:off x="3130140" y="3371849"/>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153183" y="5993666"/>
            <a:ext cx="0" cy="222776"/>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3" name="CuadroTexto 62">
            <a:extLst>
              <a:ext uri="{FF2B5EF4-FFF2-40B4-BE49-F238E27FC236}">
                <a16:creationId xmlns:a16="http://schemas.microsoft.com/office/drawing/2014/main" id="{742C2480-2B13-4DA5-8BF7-24934AD6CA02}"/>
              </a:ext>
            </a:extLst>
          </p:cNvPr>
          <p:cNvSpPr txBox="1"/>
          <p:nvPr/>
        </p:nvSpPr>
        <p:spPr>
          <a:xfrm>
            <a:off x="626165" y="9733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s-ES" sz="2000" dirty="0" err="1">
                <a:latin typeface="LiberationSerif-Regular"/>
              </a:rPr>
              <a:t>Identification</a:t>
            </a:r>
            <a:r>
              <a:rPr lang="es-ES" sz="2000" dirty="0">
                <a:latin typeface="LiberationSerif-Regular"/>
              </a:rPr>
              <a:t> of </a:t>
            </a:r>
            <a:r>
              <a:rPr lang="es-ES" sz="2000" i="1" dirty="0">
                <a:latin typeface="LiberationSerif-Regular"/>
              </a:rPr>
              <a:t>bona fide </a:t>
            </a:r>
            <a:r>
              <a:rPr lang="es-ES" sz="2000" dirty="0" err="1">
                <a:latin typeface="LiberationSerif-Regular"/>
              </a:rPr>
              <a:t>circadian</a:t>
            </a:r>
            <a:r>
              <a:rPr lang="es-ES" sz="2000" dirty="0">
                <a:latin typeface="LiberationSerif-Regular"/>
              </a:rPr>
              <a:t> genes. </a:t>
            </a:r>
          </a:p>
        </p:txBody>
      </p:sp>
      <p:sp>
        <p:nvSpPr>
          <p:cNvPr id="56" name="Rectángulo 55">
            <a:extLst>
              <a:ext uri="{FF2B5EF4-FFF2-40B4-BE49-F238E27FC236}">
                <a16:creationId xmlns:a16="http://schemas.microsoft.com/office/drawing/2014/main" id="{EDA746EF-2A77-44C8-8183-48B25724F1EB}"/>
              </a:ext>
            </a:extLst>
          </p:cNvPr>
          <p:cNvSpPr/>
          <p:nvPr/>
        </p:nvSpPr>
        <p:spPr>
          <a:xfrm>
            <a:off x="2619340" y="3391795"/>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ángulo 60">
            <a:extLst>
              <a:ext uri="{FF2B5EF4-FFF2-40B4-BE49-F238E27FC236}">
                <a16:creationId xmlns:a16="http://schemas.microsoft.com/office/drawing/2014/main" id="{5913028A-1A70-4673-88B3-947BBC105B96}"/>
              </a:ext>
            </a:extLst>
          </p:cNvPr>
          <p:cNvSpPr/>
          <p:nvPr/>
        </p:nvSpPr>
        <p:spPr>
          <a:xfrm>
            <a:off x="2648595" y="5960090"/>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23761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uadroTexto 40">
            <a:extLst>
              <a:ext uri="{FF2B5EF4-FFF2-40B4-BE49-F238E27FC236}">
                <a16:creationId xmlns:a16="http://schemas.microsoft.com/office/drawing/2014/main" id="{625DFE68-E6D6-4AEF-9F90-A3199109BA84}"/>
              </a:ext>
            </a:extLst>
          </p:cNvPr>
          <p:cNvSpPr txBox="1"/>
          <p:nvPr/>
        </p:nvSpPr>
        <p:spPr>
          <a:xfrm>
            <a:off x="3298047" y="2684197"/>
            <a:ext cx="2631925" cy="1354217"/>
          </a:xfrm>
          <a:prstGeom prst="rect">
            <a:avLst/>
          </a:prstGeom>
          <a:noFill/>
        </p:spPr>
        <p:txBody>
          <a:bodyPr wrap="square" rtlCol="0">
            <a:spAutoFit/>
          </a:bodyPr>
          <a:lstStyle/>
          <a:p>
            <a:r>
              <a:rPr lang="es-ES" sz="2800" dirty="0"/>
              <a:t>20%</a:t>
            </a:r>
            <a:r>
              <a:rPr lang="es-ES" dirty="0"/>
              <a:t> of </a:t>
            </a:r>
            <a:r>
              <a:rPr lang="es-ES" dirty="0" err="1"/>
              <a:t>the</a:t>
            </a:r>
            <a:r>
              <a:rPr lang="es-ES" dirty="0"/>
              <a:t> LD </a:t>
            </a:r>
            <a:r>
              <a:rPr lang="es-ES" dirty="0" err="1"/>
              <a:t>transcriptome</a:t>
            </a:r>
            <a:r>
              <a:rPr lang="es-ES" dirty="0"/>
              <a:t> </a:t>
            </a:r>
            <a:r>
              <a:rPr lang="es-ES" dirty="0" err="1"/>
              <a:t>present</a:t>
            </a:r>
            <a:r>
              <a:rPr lang="es-ES" dirty="0"/>
              <a:t> </a:t>
            </a:r>
            <a:r>
              <a:rPr lang="es-ES" dirty="0" err="1"/>
              <a:t>rhythmic</a:t>
            </a:r>
            <a:r>
              <a:rPr lang="es-ES" dirty="0"/>
              <a:t> </a:t>
            </a:r>
            <a:r>
              <a:rPr lang="es-ES" dirty="0" err="1"/>
              <a:t>expression</a:t>
            </a:r>
            <a:r>
              <a:rPr lang="es-ES" dirty="0"/>
              <a:t> </a:t>
            </a:r>
            <a:r>
              <a:rPr lang="es-ES" dirty="0" err="1"/>
              <a:t>profiles</a:t>
            </a:r>
            <a:r>
              <a:rPr lang="es-ES" dirty="0"/>
              <a:t> in </a:t>
            </a:r>
            <a:r>
              <a:rPr lang="es-ES" dirty="0" err="1"/>
              <a:t>both</a:t>
            </a:r>
            <a:r>
              <a:rPr lang="es-ES" dirty="0"/>
              <a:t> DD and LL</a:t>
            </a:r>
          </a:p>
        </p:txBody>
      </p:sp>
      <p:sp>
        <p:nvSpPr>
          <p:cNvPr id="8" name="Rectángulo 7">
            <a:extLst>
              <a:ext uri="{FF2B5EF4-FFF2-40B4-BE49-F238E27FC236}">
                <a16:creationId xmlns:a16="http://schemas.microsoft.com/office/drawing/2014/main" id="{14AEB7B5-4178-456F-A146-4BAC75C6937E}"/>
              </a:ext>
            </a:extLst>
          </p:cNvPr>
          <p:cNvSpPr/>
          <p:nvPr/>
        </p:nvSpPr>
        <p:spPr>
          <a:xfrm>
            <a:off x="0" y="448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49"/>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1" name="Imagen 10">
            <a:extLst>
              <a:ext uri="{FF2B5EF4-FFF2-40B4-BE49-F238E27FC236}">
                <a16:creationId xmlns:a16="http://schemas.microsoft.com/office/drawing/2014/main" id="{A336702C-E6EB-4B0A-89E4-24FBEBA21532}"/>
              </a:ext>
            </a:extLst>
          </p:cNvPr>
          <p:cNvPicPr>
            <a:picLocks noChangeAspect="1"/>
          </p:cNvPicPr>
          <p:nvPr/>
        </p:nvPicPr>
        <p:blipFill rotWithShape="1">
          <a:blip r:embed="rId3"/>
          <a:srcRect r="63265" b="55081"/>
          <a:stretch/>
        </p:blipFill>
        <p:spPr>
          <a:xfrm>
            <a:off x="2514599" y="1941608"/>
            <a:ext cx="838201" cy="1991437"/>
          </a:xfrm>
          <a:prstGeom prst="rect">
            <a:avLst/>
          </a:prstGeom>
        </p:spPr>
      </p:pic>
      <p:pic>
        <p:nvPicPr>
          <p:cNvPr id="12" name="Imagen 11">
            <a:extLst>
              <a:ext uri="{FF2B5EF4-FFF2-40B4-BE49-F238E27FC236}">
                <a16:creationId xmlns:a16="http://schemas.microsoft.com/office/drawing/2014/main" id="{55CF4077-C809-48E8-8AF4-2F2103598282}"/>
              </a:ext>
            </a:extLst>
          </p:cNvPr>
          <p:cNvPicPr>
            <a:picLocks noChangeAspect="1"/>
          </p:cNvPicPr>
          <p:nvPr/>
        </p:nvPicPr>
        <p:blipFill rotWithShape="1">
          <a:blip r:embed="rId3"/>
          <a:srcRect t="55081" r="63265"/>
          <a:stretch/>
        </p:blipFill>
        <p:spPr>
          <a:xfrm>
            <a:off x="2547255" y="4383548"/>
            <a:ext cx="838201" cy="1991437"/>
          </a:xfrm>
          <a:prstGeom prst="rect">
            <a:avLst/>
          </a:prstGeom>
        </p:spPr>
      </p:pic>
      <p:sp>
        <p:nvSpPr>
          <p:cNvPr id="16" name="CuadroTexto 15">
            <a:extLst>
              <a:ext uri="{FF2B5EF4-FFF2-40B4-BE49-F238E27FC236}">
                <a16:creationId xmlns:a16="http://schemas.microsoft.com/office/drawing/2014/main" id="{80CA5BDE-6B12-49F2-ADF6-8E1767BA1AF3}"/>
              </a:ext>
            </a:extLst>
          </p:cNvPr>
          <p:cNvSpPr txBox="1"/>
          <p:nvPr/>
        </p:nvSpPr>
        <p:spPr>
          <a:xfrm>
            <a:off x="3337719" y="5120958"/>
            <a:ext cx="2318656" cy="1200329"/>
          </a:xfrm>
          <a:prstGeom prst="rect">
            <a:avLst/>
          </a:prstGeom>
          <a:noFill/>
        </p:spPr>
        <p:txBody>
          <a:bodyPr wrap="square" rtlCol="0">
            <a:spAutoFit/>
          </a:bodyPr>
          <a:lstStyle/>
          <a:p>
            <a:r>
              <a:rPr lang="es-ES" sz="2400" dirty="0"/>
              <a:t>13% </a:t>
            </a:r>
            <a:r>
              <a:rPr lang="es-ES" sz="1600" dirty="0"/>
              <a:t>of </a:t>
            </a:r>
            <a:r>
              <a:rPr lang="es-ES" sz="1600" dirty="0" err="1"/>
              <a:t>the</a:t>
            </a:r>
            <a:r>
              <a:rPr lang="es-ES" sz="1600" dirty="0"/>
              <a:t> SD </a:t>
            </a:r>
            <a:r>
              <a:rPr lang="es-ES" sz="1600" dirty="0" err="1"/>
              <a:t>transcriptome</a:t>
            </a:r>
            <a:r>
              <a:rPr lang="es-ES" sz="1600" dirty="0"/>
              <a:t> </a:t>
            </a:r>
            <a:r>
              <a:rPr lang="es-ES" sz="1600" dirty="0" err="1"/>
              <a:t>present</a:t>
            </a:r>
            <a:r>
              <a:rPr lang="es-ES" sz="1600" dirty="0"/>
              <a:t> </a:t>
            </a:r>
            <a:r>
              <a:rPr lang="es-ES" sz="1600" dirty="0" err="1"/>
              <a:t>rhythmic</a:t>
            </a:r>
            <a:r>
              <a:rPr lang="es-ES" sz="1600" dirty="0"/>
              <a:t> </a:t>
            </a:r>
            <a:r>
              <a:rPr lang="es-ES" sz="1600" dirty="0" err="1"/>
              <a:t>expression</a:t>
            </a:r>
            <a:r>
              <a:rPr lang="es-ES" sz="1600" dirty="0"/>
              <a:t> </a:t>
            </a:r>
            <a:r>
              <a:rPr lang="es-ES" sz="1600" dirty="0" err="1"/>
              <a:t>profiles</a:t>
            </a:r>
            <a:r>
              <a:rPr lang="es-ES" sz="1600" dirty="0"/>
              <a:t> in </a:t>
            </a:r>
            <a:r>
              <a:rPr lang="es-ES" sz="1600" dirty="0" err="1"/>
              <a:t>both</a:t>
            </a:r>
            <a:r>
              <a:rPr lang="es-ES" sz="1600" dirty="0"/>
              <a:t> DD and LL</a:t>
            </a:r>
          </a:p>
        </p:txBody>
      </p:sp>
      <p:sp>
        <p:nvSpPr>
          <p:cNvPr id="17" name="CuadroTexto 16">
            <a:extLst>
              <a:ext uri="{FF2B5EF4-FFF2-40B4-BE49-F238E27FC236}">
                <a16:creationId xmlns:a16="http://schemas.microsoft.com/office/drawing/2014/main" id="{4B99A56D-7530-42C1-88B4-584ADC1FE7DC}"/>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18" name="CuadroTexto 17">
            <a:extLst>
              <a:ext uri="{FF2B5EF4-FFF2-40B4-BE49-F238E27FC236}">
                <a16:creationId xmlns:a16="http://schemas.microsoft.com/office/drawing/2014/main" id="{0ED9DD36-A7F3-4A8E-8F90-8CBB20245E28}"/>
              </a:ext>
            </a:extLst>
          </p:cNvPr>
          <p:cNvSpPr txBox="1"/>
          <p:nvPr/>
        </p:nvSpPr>
        <p:spPr>
          <a:xfrm rot="16200000">
            <a:off x="1073687" y="4792161"/>
            <a:ext cx="2416628" cy="338554"/>
          </a:xfrm>
          <a:prstGeom prst="rect">
            <a:avLst/>
          </a:prstGeom>
          <a:noFill/>
        </p:spPr>
        <p:txBody>
          <a:bodyPr wrap="square" rtlCol="0">
            <a:spAutoFit/>
          </a:bodyPr>
          <a:lstStyle/>
          <a:p>
            <a:r>
              <a:rPr lang="es-ES" sz="1600" b="1" dirty="0"/>
              <a:t>Number of genes</a:t>
            </a:r>
          </a:p>
        </p:txBody>
      </p:sp>
      <p:pic>
        <p:nvPicPr>
          <p:cNvPr id="19" name="Imagen 18">
            <a:extLst>
              <a:ext uri="{FF2B5EF4-FFF2-40B4-BE49-F238E27FC236}">
                <a16:creationId xmlns:a16="http://schemas.microsoft.com/office/drawing/2014/main" id="{CC2C1615-B4E5-44F4-BD63-7A827BC4E483}"/>
              </a:ext>
            </a:extLst>
          </p:cNvPr>
          <p:cNvPicPr>
            <a:picLocks noChangeAspect="1"/>
          </p:cNvPicPr>
          <p:nvPr/>
        </p:nvPicPr>
        <p:blipFill rotWithShape="1">
          <a:blip r:embed="rId3"/>
          <a:srcRect l="34350" t="4716" r="1723" b="72881"/>
          <a:stretch/>
        </p:blipFill>
        <p:spPr>
          <a:xfrm>
            <a:off x="208224" y="1895592"/>
            <a:ext cx="1890117" cy="1287041"/>
          </a:xfrm>
          <a:prstGeom prst="rect">
            <a:avLst/>
          </a:prstGeom>
        </p:spPr>
      </p:pic>
      <p:pic>
        <p:nvPicPr>
          <p:cNvPr id="20" name="Imagen 19">
            <a:extLst>
              <a:ext uri="{FF2B5EF4-FFF2-40B4-BE49-F238E27FC236}">
                <a16:creationId xmlns:a16="http://schemas.microsoft.com/office/drawing/2014/main" id="{7340F285-74E6-468C-A111-AC1394D2DB0B}"/>
              </a:ext>
            </a:extLst>
          </p:cNvPr>
          <p:cNvPicPr>
            <a:picLocks noChangeAspect="1"/>
          </p:cNvPicPr>
          <p:nvPr/>
        </p:nvPicPr>
        <p:blipFill rotWithShape="1">
          <a:blip r:embed="rId3"/>
          <a:srcRect l="34350" t="54835" r="1723" b="20350"/>
          <a:stretch/>
        </p:blipFill>
        <p:spPr>
          <a:xfrm>
            <a:off x="189174" y="4090795"/>
            <a:ext cx="1866032" cy="1407351"/>
          </a:xfrm>
          <a:prstGeom prst="rect">
            <a:avLst/>
          </a:prstGeom>
        </p:spPr>
      </p:pic>
      <p:sp>
        <p:nvSpPr>
          <p:cNvPr id="2" name="CuadroTexto 1">
            <a:extLst>
              <a:ext uri="{FF2B5EF4-FFF2-40B4-BE49-F238E27FC236}">
                <a16:creationId xmlns:a16="http://schemas.microsoft.com/office/drawing/2014/main" id="{61293371-006C-4712-815F-CC0B84A991E3}"/>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sp>
        <p:nvSpPr>
          <p:cNvPr id="21" name="CuadroTexto 20">
            <a:extLst>
              <a:ext uri="{FF2B5EF4-FFF2-40B4-BE49-F238E27FC236}">
                <a16:creationId xmlns:a16="http://schemas.microsoft.com/office/drawing/2014/main" id="{52BCAFCD-4BA7-45EE-89E5-D29CC9BE4F62}"/>
              </a:ext>
            </a:extLst>
          </p:cNvPr>
          <p:cNvSpPr txBox="1"/>
          <p:nvPr/>
        </p:nvSpPr>
        <p:spPr>
          <a:xfrm>
            <a:off x="2806019" y="4081958"/>
            <a:ext cx="488678" cy="369332"/>
          </a:xfrm>
          <a:prstGeom prst="rect">
            <a:avLst/>
          </a:prstGeom>
          <a:noFill/>
        </p:spPr>
        <p:txBody>
          <a:bodyPr wrap="square" rtlCol="0">
            <a:spAutoFit/>
          </a:bodyPr>
          <a:lstStyle/>
          <a:p>
            <a:r>
              <a:rPr lang="es-ES" b="1" dirty="0">
                <a:solidFill>
                  <a:srgbClr val="FF0000"/>
                </a:solidFill>
              </a:rPr>
              <a:t>SD</a:t>
            </a:r>
          </a:p>
        </p:txBody>
      </p:sp>
      <p:cxnSp>
        <p:nvCxnSpPr>
          <p:cNvPr id="5" name="Conector recto 4">
            <a:extLst>
              <a:ext uri="{FF2B5EF4-FFF2-40B4-BE49-F238E27FC236}">
                <a16:creationId xmlns:a16="http://schemas.microsoft.com/office/drawing/2014/main" id="{8D8D28DC-F754-4888-A4F1-9406D91EA84E}"/>
              </a:ext>
            </a:extLst>
          </p:cNvPr>
          <p:cNvCxnSpPr>
            <a:cxnSpLocks/>
          </p:cNvCxnSpPr>
          <p:nvPr/>
        </p:nvCxnSpPr>
        <p:spPr>
          <a:xfrm>
            <a:off x="3271653" y="3400729"/>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Elipse 27">
            <a:extLst>
              <a:ext uri="{FF2B5EF4-FFF2-40B4-BE49-F238E27FC236}">
                <a16:creationId xmlns:a16="http://schemas.microsoft.com/office/drawing/2014/main" id="{81C33AB4-D217-4577-8D1F-6BC2BEE35CED}"/>
              </a:ext>
            </a:extLst>
          </p:cNvPr>
          <p:cNvSpPr/>
          <p:nvPr/>
        </p:nvSpPr>
        <p:spPr>
          <a:xfrm>
            <a:off x="5930560" y="2663613"/>
            <a:ext cx="3289640" cy="3233723"/>
          </a:xfrm>
          <a:prstGeom prst="ellipse">
            <a:avLst/>
          </a:prstGeom>
          <a:solidFill>
            <a:srgbClr val="4D4DFF">
              <a:alpha val="8392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0BEEFEA4-E161-45E4-AA77-E3C0873BBFBE}"/>
              </a:ext>
            </a:extLst>
          </p:cNvPr>
          <p:cNvSpPr txBox="1"/>
          <p:nvPr/>
        </p:nvSpPr>
        <p:spPr>
          <a:xfrm>
            <a:off x="6758249" y="4048535"/>
            <a:ext cx="1590833" cy="584775"/>
          </a:xfrm>
          <a:prstGeom prst="rect">
            <a:avLst/>
          </a:prstGeom>
          <a:noFill/>
        </p:spPr>
        <p:txBody>
          <a:bodyPr wrap="square" rtlCol="0">
            <a:spAutoFit/>
          </a:bodyPr>
          <a:lstStyle/>
          <a:p>
            <a:r>
              <a:rPr lang="es-ES" sz="3200" b="1" dirty="0">
                <a:solidFill>
                  <a:schemeClr val="bg1"/>
                </a:solidFill>
              </a:rPr>
              <a:t>1297</a:t>
            </a:r>
          </a:p>
        </p:txBody>
      </p:sp>
      <p:sp>
        <p:nvSpPr>
          <p:cNvPr id="34" name="CuadroTexto 33">
            <a:extLst>
              <a:ext uri="{FF2B5EF4-FFF2-40B4-BE49-F238E27FC236}">
                <a16:creationId xmlns:a16="http://schemas.microsoft.com/office/drawing/2014/main" id="{2EABFD8A-2747-4A9E-A29B-65A9591F46FE}"/>
              </a:ext>
            </a:extLst>
          </p:cNvPr>
          <p:cNvSpPr txBox="1"/>
          <p:nvPr/>
        </p:nvSpPr>
        <p:spPr>
          <a:xfrm>
            <a:off x="6024403" y="2392712"/>
            <a:ext cx="1590833" cy="584775"/>
          </a:xfrm>
          <a:prstGeom prst="rect">
            <a:avLst/>
          </a:prstGeom>
          <a:noFill/>
        </p:spPr>
        <p:txBody>
          <a:bodyPr wrap="square" rtlCol="0">
            <a:spAutoFit/>
          </a:bodyPr>
          <a:lstStyle/>
          <a:p>
            <a:r>
              <a:rPr lang="es-ES" sz="3200" dirty="0"/>
              <a:t>LD</a:t>
            </a:r>
          </a:p>
        </p:txBody>
      </p:sp>
      <p:sp>
        <p:nvSpPr>
          <p:cNvPr id="35" name="CuadroTexto 34">
            <a:extLst>
              <a:ext uri="{FF2B5EF4-FFF2-40B4-BE49-F238E27FC236}">
                <a16:creationId xmlns:a16="http://schemas.microsoft.com/office/drawing/2014/main" id="{46E11C2A-E9E4-4F37-BD09-5CEBBD545505}"/>
              </a:ext>
            </a:extLst>
          </p:cNvPr>
          <p:cNvSpPr txBox="1"/>
          <p:nvPr/>
        </p:nvSpPr>
        <p:spPr>
          <a:xfrm>
            <a:off x="10392943" y="2830712"/>
            <a:ext cx="1590833" cy="584775"/>
          </a:xfrm>
          <a:prstGeom prst="rect">
            <a:avLst/>
          </a:prstGeom>
          <a:noFill/>
        </p:spPr>
        <p:txBody>
          <a:bodyPr wrap="square" rtlCol="0">
            <a:spAutoFit/>
          </a:bodyPr>
          <a:lstStyle/>
          <a:p>
            <a:r>
              <a:rPr lang="es-ES" sz="3200" dirty="0"/>
              <a:t>SD</a:t>
            </a:r>
          </a:p>
        </p:txBody>
      </p:sp>
      <p:pic>
        <p:nvPicPr>
          <p:cNvPr id="25" name="Imagen 24">
            <a:extLst>
              <a:ext uri="{FF2B5EF4-FFF2-40B4-BE49-F238E27FC236}">
                <a16:creationId xmlns:a16="http://schemas.microsoft.com/office/drawing/2014/main" id="{1B616C36-4ECD-41D7-9BA4-616C43257553}"/>
              </a:ext>
            </a:extLst>
          </p:cNvPr>
          <p:cNvPicPr>
            <a:picLocks noChangeAspect="1"/>
          </p:cNvPicPr>
          <p:nvPr/>
        </p:nvPicPr>
        <p:blipFill rotWithShape="1">
          <a:blip r:embed="rId3"/>
          <a:srcRect t="55081" r="63265"/>
          <a:stretch/>
        </p:blipFill>
        <p:spPr>
          <a:xfrm>
            <a:off x="2223110" y="4125261"/>
            <a:ext cx="1026758" cy="2439420"/>
          </a:xfrm>
          <a:prstGeom prst="rect">
            <a:avLst/>
          </a:prstGeom>
        </p:spPr>
      </p:pic>
      <p:sp>
        <p:nvSpPr>
          <p:cNvPr id="36" name="CuadroTexto 35">
            <a:extLst>
              <a:ext uri="{FF2B5EF4-FFF2-40B4-BE49-F238E27FC236}">
                <a16:creationId xmlns:a16="http://schemas.microsoft.com/office/drawing/2014/main" id="{5B7BD9A8-B3CF-4209-B61A-F35BCA768259}"/>
              </a:ext>
            </a:extLst>
          </p:cNvPr>
          <p:cNvSpPr txBox="1"/>
          <p:nvPr/>
        </p:nvSpPr>
        <p:spPr>
          <a:xfrm rot="16200000">
            <a:off x="656343" y="4566579"/>
            <a:ext cx="2960259" cy="369332"/>
          </a:xfrm>
          <a:prstGeom prst="rect">
            <a:avLst/>
          </a:prstGeom>
          <a:noFill/>
        </p:spPr>
        <p:txBody>
          <a:bodyPr wrap="square" rtlCol="0">
            <a:spAutoFit/>
          </a:bodyPr>
          <a:lstStyle/>
          <a:p>
            <a:r>
              <a:rPr lang="es-ES" b="1" dirty="0"/>
              <a:t>Number of genes</a:t>
            </a:r>
          </a:p>
        </p:txBody>
      </p:sp>
      <p:pic>
        <p:nvPicPr>
          <p:cNvPr id="37" name="Imagen 36">
            <a:extLst>
              <a:ext uri="{FF2B5EF4-FFF2-40B4-BE49-F238E27FC236}">
                <a16:creationId xmlns:a16="http://schemas.microsoft.com/office/drawing/2014/main" id="{28D48C8B-8EF4-492F-A935-97AD0F61B2D2}"/>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38" name="CuadroTexto 37">
            <a:extLst>
              <a:ext uri="{FF2B5EF4-FFF2-40B4-BE49-F238E27FC236}">
                <a16:creationId xmlns:a16="http://schemas.microsoft.com/office/drawing/2014/main" id="{A0EEB88E-D380-41D6-B5F4-E3AD12A7EC19}"/>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39" name="CuadroTexto 38">
            <a:extLst>
              <a:ext uri="{FF2B5EF4-FFF2-40B4-BE49-F238E27FC236}">
                <a16:creationId xmlns:a16="http://schemas.microsoft.com/office/drawing/2014/main" id="{059CE248-2F54-4F69-8198-0B075015C67C}"/>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cxnSp>
        <p:nvCxnSpPr>
          <p:cNvPr id="40" name="Conector recto 39">
            <a:extLst>
              <a:ext uri="{FF2B5EF4-FFF2-40B4-BE49-F238E27FC236}">
                <a16:creationId xmlns:a16="http://schemas.microsoft.com/office/drawing/2014/main" id="{78FAF76F-135E-486C-A943-9B9E7F8F8386}"/>
              </a:ext>
            </a:extLst>
          </p:cNvPr>
          <p:cNvCxnSpPr>
            <a:cxnSpLocks/>
          </p:cNvCxnSpPr>
          <p:nvPr/>
        </p:nvCxnSpPr>
        <p:spPr>
          <a:xfrm>
            <a:off x="3271653" y="3400729"/>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2" name="Imagen 41">
            <a:extLst>
              <a:ext uri="{FF2B5EF4-FFF2-40B4-BE49-F238E27FC236}">
                <a16:creationId xmlns:a16="http://schemas.microsoft.com/office/drawing/2014/main" id="{46A05873-2AE6-4404-A2A1-CB100C46DDE7}"/>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43" name="Rectángulo 42">
            <a:extLst>
              <a:ext uri="{FF2B5EF4-FFF2-40B4-BE49-F238E27FC236}">
                <a16:creationId xmlns:a16="http://schemas.microsoft.com/office/drawing/2014/main" id="{395A39ED-1F23-4316-BC96-C7FCCB38BD3C}"/>
              </a:ext>
            </a:extLst>
          </p:cNvPr>
          <p:cNvSpPr/>
          <p:nvPr/>
        </p:nvSpPr>
        <p:spPr>
          <a:xfrm>
            <a:off x="2841172" y="3371849"/>
            <a:ext cx="304800" cy="425215"/>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CuadroTexto 43">
            <a:extLst>
              <a:ext uri="{FF2B5EF4-FFF2-40B4-BE49-F238E27FC236}">
                <a16:creationId xmlns:a16="http://schemas.microsoft.com/office/drawing/2014/main" id="{8BE9F9E1-2738-4D5C-86BF-005D9B306BC7}"/>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45" name="CuadroTexto 44">
            <a:extLst>
              <a:ext uri="{FF2B5EF4-FFF2-40B4-BE49-F238E27FC236}">
                <a16:creationId xmlns:a16="http://schemas.microsoft.com/office/drawing/2014/main" id="{95A28086-376C-4A4E-BDF0-C5B66D7A619E}"/>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46" name="Imagen 45">
            <a:extLst>
              <a:ext uri="{FF2B5EF4-FFF2-40B4-BE49-F238E27FC236}">
                <a16:creationId xmlns:a16="http://schemas.microsoft.com/office/drawing/2014/main" id="{CE396F13-C627-40E2-A597-A434E2A03EDD}"/>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47" name="Rectángulo 46">
            <a:extLst>
              <a:ext uri="{FF2B5EF4-FFF2-40B4-BE49-F238E27FC236}">
                <a16:creationId xmlns:a16="http://schemas.microsoft.com/office/drawing/2014/main" id="{3443C865-B558-43ED-B5BE-936CE1BEF094}"/>
              </a:ext>
            </a:extLst>
          </p:cNvPr>
          <p:cNvSpPr/>
          <p:nvPr/>
        </p:nvSpPr>
        <p:spPr>
          <a:xfrm>
            <a:off x="2841172" y="3427731"/>
            <a:ext cx="304800" cy="369333"/>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CuadroTexto 47">
            <a:extLst>
              <a:ext uri="{FF2B5EF4-FFF2-40B4-BE49-F238E27FC236}">
                <a16:creationId xmlns:a16="http://schemas.microsoft.com/office/drawing/2014/main" id="{882F4450-77FA-453A-9383-C1F366C1D4D7}"/>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49" name="CuadroTexto 48">
            <a:extLst>
              <a:ext uri="{FF2B5EF4-FFF2-40B4-BE49-F238E27FC236}">
                <a16:creationId xmlns:a16="http://schemas.microsoft.com/office/drawing/2014/main" id="{79BF5CFA-866A-42ED-A4DC-A396B198E372}"/>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cxnSp>
        <p:nvCxnSpPr>
          <p:cNvPr id="50" name="Conector recto 49">
            <a:extLst>
              <a:ext uri="{FF2B5EF4-FFF2-40B4-BE49-F238E27FC236}">
                <a16:creationId xmlns:a16="http://schemas.microsoft.com/office/drawing/2014/main" id="{EF0BF5F8-4D9F-4193-9F04-5916CC8BB743}"/>
              </a:ext>
            </a:extLst>
          </p:cNvPr>
          <p:cNvCxnSpPr>
            <a:cxnSpLocks/>
          </p:cNvCxnSpPr>
          <p:nvPr/>
        </p:nvCxnSpPr>
        <p:spPr>
          <a:xfrm>
            <a:off x="3271653" y="3067423"/>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1" name="Imagen 50">
            <a:extLst>
              <a:ext uri="{FF2B5EF4-FFF2-40B4-BE49-F238E27FC236}">
                <a16:creationId xmlns:a16="http://schemas.microsoft.com/office/drawing/2014/main" id="{B5E72B27-6D51-4428-A268-3BAFEAE42192}"/>
              </a:ext>
            </a:extLst>
          </p:cNvPr>
          <p:cNvPicPr>
            <a:picLocks noChangeAspect="1"/>
          </p:cNvPicPr>
          <p:nvPr/>
        </p:nvPicPr>
        <p:blipFill rotWithShape="1">
          <a:blip r:embed="rId3"/>
          <a:srcRect r="63265" b="55081"/>
          <a:stretch/>
        </p:blipFill>
        <p:spPr>
          <a:xfrm>
            <a:off x="2514599" y="1941608"/>
            <a:ext cx="838201" cy="1991437"/>
          </a:xfrm>
          <a:prstGeom prst="rect">
            <a:avLst/>
          </a:prstGeom>
        </p:spPr>
      </p:pic>
      <p:sp>
        <p:nvSpPr>
          <p:cNvPr id="52" name="Rectángulo 51">
            <a:extLst>
              <a:ext uri="{FF2B5EF4-FFF2-40B4-BE49-F238E27FC236}">
                <a16:creationId xmlns:a16="http://schemas.microsoft.com/office/drawing/2014/main" id="{C56A5EC6-DA4F-43EB-AD5C-16A38DA4030D}"/>
              </a:ext>
            </a:extLst>
          </p:cNvPr>
          <p:cNvSpPr/>
          <p:nvPr/>
        </p:nvSpPr>
        <p:spPr>
          <a:xfrm>
            <a:off x="2841172" y="2837554"/>
            <a:ext cx="304800" cy="959511"/>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CuadroTexto 52">
            <a:extLst>
              <a:ext uri="{FF2B5EF4-FFF2-40B4-BE49-F238E27FC236}">
                <a16:creationId xmlns:a16="http://schemas.microsoft.com/office/drawing/2014/main" id="{F26BB00A-BC8E-4483-BDCF-2BE06E29F951}"/>
              </a:ext>
            </a:extLst>
          </p:cNvPr>
          <p:cNvSpPr txBox="1"/>
          <p:nvPr/>
        </p:nvSpPr>
        <p:spPr>
          <a:xfrm rot="16200000">
            <a:off x="1073687" y="2494337"/>
            <a:ext cx="2416628" cy="338554"/>
          </a:xfrm>
          <a:prstGeom prst="rect">
            <a:avLst/>
          </a:prstGeom>
          <a:noFill/>
        </p:spPr>
        <p:txBody>
          <a:bodyPr wrap="square" rtlCol="0">
            <a:spAutoFit/>
          </a:bodyPr>
          <a:lstStyle/>
          <a:p>
            <a:r>
              <a:rPr lang="es-ES" sz="1600" b="1" dirty="0"/>
              <a:t>Number of genes</a:t>
            </a:r>
          </a:p>
        </p:txBody>
      </p:sp>
      <p:sp>
        <p:nvSpPr>
          <p:cNvPr id="54" name="CuadroTexto 53">
            <a:extLst>
              <a:ext uri="{FF2B5EF4-FFF2-40B4-BE49-F238E27FC236}">
                <a16:creationId xmlns:a16="http://schemas.microsoft.com/office/drawing/2014/main" id="{B17FC31E-DB7A-472D-AA34-3A2BFBA61852}"/>
              </a:ext>
            </a:extLst>
          </p:cNvPr>
          <p:cNvSpPr txBox="1"/>
          <p:nvPr/>
        </p:nvSpPr>
        <p:spPr>
          <a:xfrm>
            <a:off x="2782975" y="1726742"/>
            <a:ext cx="488678" cy="369332"/>
          </a:xfrm>
          <a:prstGeom prst="rect">
            <a:avLst/>
          </a:prstGeom>
          <a:noFill/>
        </p:spPr>
        <p:txBody>
          <a:bodyPr wrap="square" rtlCol="0">
            <a:spAutoFit/>
          </a:bodyPr>
          <a:lstStyle/>
          <a:p>
            <a:r>
              <a:rPr lang="es-ES" b="1" dirty="0">
                <a:solidFill>
                  <a:srgbClr val="0000CC"/>
                </a:solidFill>
              </a:rPr>
              <a:t>LD</a:t>
            </a:r>
          </a:p>
        </p:txBody>
      </p:sp>
      <p:pic>
        <p:nvPicPr>
          <p:cNvPr id="55" name="Imagen 54">
            <a:extLst>
              <a:ext uri="{FF2B5EF4-FFF2-40B4-BE49-F238E27FC236}">
                <a16:creationId xmlns:a16="http://schemas.microsoft.com/office/drawing/2014/main" id="{4EF3D394-4424-410C-A82B-D4BFCDC3BB7B}"/>
              </a:ext>
            </a:extLst>
          </p:cNvPr>
          <p:cNvPicPr>
            <a:picLocks noChangeAspect="1"/>
          </p:cNvPicPr>
          <p:nvPr/>
        </p:nvPicPr>
        <p:blipFill rotWithShape="1">
          <a:blip r:embed="rId3"/>
          <a:srcRect r="63265" b="55081"/>
          <a:stretch/>
        </p:blipFill>
        <p:spPr>
          <a:xfrm>
            <a:off x="2206818" y="1576330"/>
            <a:ext cx="1026758" cy="2439420"/>
          </a:xfrm>
          <a:prstGeom prst="rect">
            <a:avLst/>
          </a:prstGeom>
        </p:spPr>
      </p:pic>
      <p:sp>
        <p:nvSpPr>
          <p:cNvPr id="57" name="CuadroTexto 56">
            <a:extLst>
              <a:ext uri="{FF2B5EF4-FFF2-40B4-BE49-F238E27FC236}">
                <a16:creationId xmlns:a16="http://schemas.microsoft.com/office/drawing/2014/main" id="{BAC37AD8-A8C2-4244-B96E-31699D92B506}"/>
              </a:ext>
            </a:extLst>
          </p:cNvPr>
          <p:cNvSpPr txBox="1"/>
          <p:nvPr/>
        </p:nvSpPr>
        <p:spPr>
          <a:xfrm rot="16200000">
            <a:off x="650236" y="2115308"/>
            <a:ext cx="2960259" cy="369332"/>
          </a:xfrm>
          <a:prstGeom prst="rect">
            <a:avLst/>
          </a:prstGeom>
          <a:noFill/>
        </p:spPr>
        <p:txBody>
          <a:bodyPr wrap="square" rtlCol="0">
            <a:spAutoFit/>
          </a:bodyPr>
          <a:lstStyle/>
          <a:p>
            <a:r>
              <a:rPr lang="es-ES" b="1" dirty="0"/>
              <a:t>Number of genes</a:t>
            </a:r>
          </a:p>
        </p:txBody>
      </p:sp>
      <p:sp>
        <p:nvSpPr>
          <p:cNvPr id="58" name="CuadroTexto 57">
            <a:extLst>
              <a:ext uri="{FF2B5EF4-FFF2-40B4-BE49-F238E27FC236}">
                <a16:creationId xmlns:a16="http://schemas.microsoft.com/office/drawing/2014/main" id="{626CFAC4-520E-4F9F-8A37-AAB46FA0C481}"/>
              </a:ext>
            </a:extLst>
          </p:cNvPr>
          <p:cNvSpPr txBox="1"/>
          <p:nvPr/>
        </p:nvSpPr>
        <p:spPr>
          <a:xfrm>
            <a:off x="2545373" y="1227257"/>
            <a:ext cx="872776" cy="523220"/>
          </a:xfrm>
          <a:prstGeom prst="rect">
            <a:avLst/>
          </a:prstGeom>
          <a:noFill/>
        </p:spPr>
        <p:txBody>
          <a:bodyPr wrap="square" rtlCol="0">
            <a:spAutoFit/>
          </a:bodyPr>
          <a:lstStyle/>
          <a:p>
            <a:r>
              <a:rPr lang="es-ES" sz="2800" b="1" dirty="0">
                <a:solidFill>
                  <a:srgbClr val="0000CC"/>
                </a:solidFill>
              </a:rPr>
              <a:t>LD</a:t>
            </a:r>
          </a:p>
        </p:txBody>
      </p:sp>
      <p:sp>
        <p:nvSpPr>
          <p:cNvPr id="59" name="CuadroTexto 58">
            <a:extLst>
              <a:ext uri="{FF2B5EF4-FFF2-40B4-BE49-F238E27FC236}">
                <a16:creationId xmlns:a16="http://schemas.microsoft.com/office/drawing/2014/main" id="{0DD45D73-AAC9-4C56-9C94-5F0F0537C9A8}"/>
              </a:ext>
            </a:extLst>
          </p:cNvPr>
          <p:cNvSpPr txBox="1"/>
          <p:nvPr/>
        </p:nvSpPr>
        <p:spPr>
          <a:xfrm>
            <a:off x="2591251" y="3884152"/>
            <a:ext cx="762322" cy="461665"/>
          </a:xfrm>
          <a:prstGeom prst="rect">
            <a:avLst/>
          </a:prstGeom>
          <a:noFill/>
        </p:spPr>
        <p:txBody>
          <a:bodyPr wrap="square" rtlCol="0">
            <a:spAutoFit/>
          </a:bodyPr>
          <a:lstStyle/>
          <a:p>
            <a:r>
              <a:rPr lang="es-ES" sz="2400" b="1" dirty="0">
                <a:solidFill>
                  <a:srgbClr val="FF0000"/>
                </a:solidFill>
              </a:rPr>
              <a:t>SD</a:t>
            </a:r>
          </a:p>
        </p:txBody>
      </p:sp>
      <p:cxnSp>
        <p:nvCxnSpPr>
          <p:cNvPr id="60" name="Conector recto 59">
            <a:extLst>
              <a:ext uri="{FF2B5EF4-FFF2-40B4-BE49-F238E27FC236}">
                <a16:creationId xmlns:a16="http://schemas.microsoft.com/office/drawing/2014/main" id="{F73DF35D-44E4-4DD1-8ACD-96BDBE4F420F}"/>
              </a:ext>
            </a:extLst>
          </p:cNvPr>
          <p:cNvCxnSpPr>
            <a:cxnSpLocks/>
          </p:cNvCxnSpPr>
          <p:nvPr/>
        </p:nvCxnSpPr>
        <p:spPr>
          <a:xfrm>
            <a:off x="3130140" y="3371849"/>
            <a:ext cx="0" cy="352395"/>
          </a:xfrm>
          <a:prstGeom prst="line">
            <a:avLst/>
          </a:prstGeom>
          <a:ln w="28575">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A37691-4BBE-44B2-8963-501193556349}"/>
              </a:ext>
            </a:extLst>
          </p:cNvPr>
          <p:cNvCxnSpPr>
            <a:cxnSpLocks/>
          </p:cNvCxnSpPr>
          <p:nvPr/>
        </p:nvCxnSpPr>
        <p:spPr>
          <a:xfrm>
            <a:off x="3153183" y="5993666"/>
            <a:ext cx="0" cy="222776"/>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CuadroTexto 61">
            <a:extLst>
              <a:ext uri="{FF2B5EF4-FFF2-40B4-BE49-F238E27FC236}">
                <a16:creationId xmlns:a16="http://schemas.microsoft.com/office/drawing/2014/main" id="{8B4966E4-5B06-4DA9-B920-699F38DEA1C0}"/>
              </a:ext>
            </a:extLst>
          </p:cNvPr>
          <p:cNvSpPr txBox="1"/>
          <p:nvPr/>
        </p:nvSpPr>
        <p:spPr>
          <a:xfrm>
            <a:off x="7762650" y="1545750"/>
            <a:ext cx="2915100" cy="1015663"/>
          </a:xfrm>
          <a:prstGeom prst="rect">
            <a:avLst/>
          </a:prstGeom>
          <a:noFill/>
        </p:spPr>
        <p:txBody>
          <a:bodyPr wrap="square" rtlCol="0">
            <a:spAutoFit/>
          </a:bodyPr>
          <a:lstStyle/>
          <a:p>
            <a:r>
              <a:rPr lang="es-ES" sz="2000" b="1" dirty="0"/>
              <a:t>4.6% of </a:t>
            </a:r>
            <a:r>
              <a:rPr lang="es-ES" sz="2000" b="1" dirty="0" err="1"/>
              <a:t>the</a:t>
            </a:r>
            <a:r>
              <a:rPr lang="es-ES" sz="2000" b="1" dirty="0"/>
              <a:t> </a:t>
            </a:r>
            <a:r>
              <a:rPr lang="es-ES" sz="2000" b="1" dirty="0" err="1"/>
              <a:t>transcriptome</a:t>
            </a:r>
            <a:r>
              <a:rPr lang="es-ES" sz="2000" b="1" dirty="0"/>
              <a:t> are </a:t>
            </a:r>
            <a:r>
              <a:rPr lang="es-ES" sz="2000" b="1" i="1" dirty="0"/>
              <a:t>bona fide </a:t>
            </a:r>
            <a:r>
              <a:rPr lang="es-ES" sz="2000" b="1" dirty="0" err="1"/>
              <a:t>circadian</a:t>
            </a:r>
            <a:r>
              <a:rPr lang="es-ES" sz="2000" b="1" dirty="0"/>
              <a:t> genes</a:t>
            </a:r>
          </a:p>
        </p:txBody>
      </p:sp>
      <p:sp>
        <p:nvSpPr>
          <p:cNvPr id="63" name="CuadroTexto 62">
            <a:extLst>
              <a:ext uri="{FF2B5EF4-FFF2-40B4-BE49-F238E27FC236}">
                <a16:creationId xmlns:a16="http://schemas.microsoft.com/office/drawing/2014/main" id="{742C2480-2B13-4DA5-8BF7-24934AD6CA02}"/>
              </a:ext>
            </a:extLst>
          </p:cNvPr>
          <p:cNvSpPr txBox="1"/>
          <p:nvPr/>
        </p:nvSpPr>
        <p:spPr>
          <a:xfrm>
            <a:off x="626165" y="9733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s-ES" sz="2000" dirty="0" err="1">
                <a:latin typeface="LiberationSerif-Regular"/>
              </a:rPr>
              <a:t>Identification</a:t>
            </a:r>
            <a:r>
              <a:rPr lang="es-ES" sz="2000" dirty="0">
                <a:latin typeface="LiberationSerif-Regular"/>
              </a:rPr>
              <a:t> of </a:t>
            </a:r>
            <a:r>
              <a:rPr lang="es-ES" sz="2000" i="1" dirty="0">
                <a:latin typeface="LiberationSerif-Regular"/>
              </a:rPr>
              <a:t>bona fide </a:t>
            </a:r>
            <a:r>
              <a:rPr lang="es-ES" sz="2000" dirty="0" err="1">
                <a:latin typeface="LiberationSerif-Regular"/>
              </a:rPr>
              <a:t>circadian</a:t>
            </a:r>
            <a:r>
              <a:rPr lang="es-ES" sz="2000" dirty="0">
                <a:latin typeface="LiberationSerif-Regular"/>
              </a:rPr>
              <a:t> genes. </a:t>
            </a:r>
          </a:p>
        </p:txBody>
      </p:sp>
      <p:sp>
        <p:nvSpPr>
          <p:cNvPr id="64" name="Elipse 63">
            <a:extLst>
              <a:ext uri="{FF2B5EF4-FFF2-40B4-BE49-F238E27FC236}">
                <a16:creationId xmlns:a16="http://schemas.microsoft.com/office/drawing/2014/main" id="{E5051F5A-F3D6-43BD-A424-AEA0B230E369}"/>
              </a:ext>
            </a:extLst>
          </p:cNvPr>
          <p:cNvSpPr/>
          <p:nvPr/>
        </p:nvSpPr>
        <p:spPr>
          <a:xfrm>
            <a:off x="8390845" y="3165652"/>
            <a:ext cx="2407784" cy="2435789"/>
          </a:xfrm>
          <a:prstGeom prst="ellipse">
            <a:avLst/>
          </a:prstGeom>
          <a:solidFill>
            <a:srgbClr val="FA0000">
              <a:alpha val="54902"/>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CuadroTexto 31">
            <a:extLst>
              <a:ext uri="{FF2B5EF4-FFF2-40B4-BE49-F238E27FC236}">
                <a16:creationId xmlns:a16="http://schemas.microsoft.com/office/drawing/2014/main" id="{BEEB38CF-2165-4EAF-B117-5E6E4FE73586}"/>
              </a:ext>
            </a:extLst>
          </p:cNvPr>
          <p:cNvSpPr txBox="1"/>
          <p:nvPr/>
        </p:nvSpPr>
        <p:spPr>
          <a:xfrm>
            <a:off x="8390845" y="4076328"/>
            <a:ext cx="1590833" cy="584775"/>
          </a:xfrm>
          <a:prstGeom prst="rect">
            <a:avLst/>
          </a:prstGeom>
          <a:noFill/>
        </p:spPr>
        <p:txBody>
          <a:bodyPr wrap="square" rtlCol="0">
            <a:spAutoFit/>
          </a:bodyPr>
          <a:lstStyle/>
          <a:p>
            <a:r>
              <a:rPr lang="es-ES" sz="3200" b="1" dirty="0">
                <a:solidFill>
                  <a:schemeClr val="bg1"/>
                </a:solidFill>
              </a:rPr>
              <a:t>350</a:t>
            </a:r>
          </a:p>
        </p:txBody>
      </p:sp>
      <p:sp>
        <p:nvSpPr>
          <p:cNvPr id="33" name="CuadroTexto 32">
            <a:extLst>
              <a:ext uri="{FF2B5EF4-FFF2-40B4-BE49-F238E27FC236}">
                <a16:creationId xmlns:a16="http://schemas.microsoft.com/office/drawing/2014/main" id="{5673F6A5-6BD0-459A-999A-6D1B6EC93A1E}"/>
              </a:ext>
            </a:extLst>
          </p:cNvPr>
          <p:cNvSpPr txBox="1"/>
          <p:nvPr/>
        </p:nvSpPr>
        <p:spPr>
          <a:xfrm>
            <a:off x="9481981" y="4118588"/>
            <a:ext cx="1590833" cy="584775"/>
          </a:xfrm>
          <a:prstGeom prst="rect">
            <a:avLst/>
          </a:prstGeom>
          <a:noFill/>
        </p:spPr>
        <p:txBody>
          <a:bodyPr wrap="square" rtlCol="0">
            <a:spAutoFit/>
          </a:bodyPr>
          <a:lstStyle/>
          <a:p>
            <a:r>
              <a:rPr lang="es-ES" sz="3200" b="1" dirty="0">
                <a:solidFill>
                  <a:schemeClr val="bg1"/>
                </a:solidFill>
              </a:rPr>
              <a:t>684</a:t>
            </a:r>
          </a:p>
        </p:txBody>
      </p:sp>
      <p:cxnSp>
        <p:nvCxnSpPr>
          <p:cNvPr id="61" name="Conector recto 60">
            <a:extLst>
              <a:ext uri="{FF2B5EF4-FFF2-40B4-BE49-F238E27FC236}">
                <a16:creationId xmlns:a16="http://schemas.microsoft.com/office/drawing/2014/main" id="{9D14F6AA-E74E-48B4-B241-DDA65F4F96D5}"/>
              </a:ext>
            </a:extLst>
          </p:cNvPr>
          <p:cNvCxnSpPr>
            <a:cxnSpLocks/>
          </p:cNvCxnSpPr>
          <p:nvPr/>
        </p:nvCxnSpPr>
        <p:spPr>
          <a:xfrm flipV="1">
            <a:off x="8948054" y="2595159"/>
            <a:ext cx="0" cy="1276770"/>
          </a:xfrm>
          <a:prstGeom prst="line">
            <a:avLst/>
          </a:prstGeom>
          <a:ln w="63500">
            <a:gradFill flip="none" rotWithShape="1">
              <a:gsLst>
                <a:gs pos="0">
                  <a:schemeClr val="accent1">
                    <a:lumMod val="5000"/>
                    <a:lumOff val="95000"/>
                  </a:schemeClr>
                </a:gs>
                <a:gs pos="37000">
                  <a:srgbClr val="515862"/>
                </a:gs>
                <a:gs pos="100000">
                  <a:srgbClr val="222A35"/>
                </a:gs>
              </a:gsLst>
              <a:lin ang="16200000" scaled="1"/>
              <a:tileRect/>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ángulo 55">
            <a:extLst>
              <a:ext uri="{FF2B5EF4-FFF2-40B4-BE49-F238E27FC236}">
                <a16:creationId xmlns:a16="http://schemas.microsoft.com/office/drawing/2014/main" id="{406784D9-7A4D-4F85-A6FB-185E94AD30D7}"/>
              </a:ext>
            </a:extLst>
          </p:cNvPr>
          <p:cNvSpPr/>
          <p:nvPr/>
        </p:nvSpPr>
        <p:spPr>
          <a:xfrm>
            <a:off x="2619340" y="3391795"/>
            <a:ext cx="351435" cy="376717"/>
          </a:xfrm>
          <a:prstGeom prst="rect">
            <a:avLst/>
          </a:prstGeom>
          <a:solidFill>
            <a:schemeClr val="bg2">
              <a:lumMod val="9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DCB19A3C-5F32-40EA-9A31-B4330ACA3074}"/>
              </a:ext>
            </a:extLst>
          </p:cNvPr>
          <p:cNvSpPr/>
          <p:nvPr/>
        </p:nvSpPr>
        <p:spPr>
          <a:xfrm>
            <a:off x="2648595" y="5960090"/>
            <a:ext cx="351435" cy="293521"/>
          </a:xfrm>
          <a:prstGeom prst="rect">
            <a:avLst/>
          </a:prstGeom>
          <a:solidFill>
            <a:schemeClr val="bg2">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284337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0E92FB89-CA6B-4A94-AFF1-D93195C55F7F}"/>
              </a:ext>
            </a:extLst>
          </p:cNvPr>
          <p:cNvPicPr>
            <a:picLocks noChangeAspect="1"/>
          </p:cNvPicPr>
          <p:nvPr/>
        </p:nvPicPr>
        <p:blipFill rotWithShape="1">
          <a:blip r:embed="rId3"/>
          <a:srcRect l="50099" b="66460"/>
          <a:stretch/>
        </p:blipFill>
        <p:spPr>
          <a:xfrm>
            <a:off x="193770" y="5274534"/>
            <a:ext cx="4963195" cy="1158721"/>
          </a:xfrm>
          <a:prstGeom prst="rect">
            <a:avLst/>
          </a:prstGeom>
        </p:spPr>
      </p:pic>
      <p:pic>
        <p:nvPicPr>
          <p:cNvPr id="16" name="Imagen 15">
            <a:extLst>
              <a:ext uri="{FF2B5EF4-FFF2-40B4-BE49-F238E27FC236}">
                <a16:creationId xmlns:a16="http://schemas.microsoft.com/office/drawing/2014/main" id="{05DE7235-367F-4113-9A2D-7DB072F7B43C}"/>
              </a:ext>
            </a:extLst>
          </p:cNvPr>
          <p:cNvPicPr>
            <a:picLocks noChangeAspect="1"/>
          </p:cNvPicPr>
          <p:nvPr/>
        </p:nvPicPr>
        <p:blipFill rotWithShape="1">
          <a:blip r:embed="rId3"/>
          <a:srcRect r="50099" b="65556"/>
          <a:stretch/>
        </p:blipFill>
        <p:spPr>
          <a:xfrm>
            <a:off x="165196" y="1164771"/>
            <a:ext cx="4953270" cy="1234400"/>
          </a:xfrm>
          <a:prstGeom prst="rect">
            <a:avLst/>
          </a:prstGeom>
        </p:spPr>
      </p:pic>
      <p:pic>
        <p:nvPicPr>
          <p:cNvPr id="17" name="Imagen 16">
            <a:extLst>
              <a:ext uri="{FF2B5EF4-FFF2-40B4-BE49-F238E27FC236}">
                <a16:creationId xmlns:a16="http://schemas.microsoft.com/office/drawing/2014/main" id="{B0801F6B-C2A6-4BCE-BA4C-250C4D33E5EF}"/>
              </a:ext>
            </a:extLst>
          </p:cNvPr>
          <p:cNvPicPr>
            <a:picLocks noChangeAspect="1"/>
          </p:cNvPicPr>
          <p:nvPr/>
        </p:nvPicPr>
        <p:blipFill rotWithShape="1">
          <a:blip r:embed="rId3"/>
          <a:srcRect t="49159" r="50099" b="17002"/>
          <a:stretch/>
        </p:blipFill>
        <p:spPr>
          <a:xfrm>
            <a:off x="96471" y="2447537"/>
            <a:ext cx="4953270" cy="1373123"/>
          </a:xfrm>
          <a:prstGeom prst="rect">
            <a:avLst/>
          </a:prstGeom>
        </p:spPr>
      </p:pic>
      <p:pic>
        <p:nvPicPr>
          <p:cNvPr id="4" name="Imagen 3">
            <a:extLst>
              <a:ext uri="{FF2B5EF4-FFF2-40B4-BE49-F238E27FC236}">
                <a16:creationId xmlns:a16="http://schemas.microsoft.com/office/drawing/2014/main" id="{FAE2FF7B-312A-4C42-B88A-B1A53611C35C}"/>
              </a:ext>
            </a:extLst>
          </p:cNvPr>
          <p:cNvPicPr>
            <a:picLocks noChangeAspect="1"/>
          </p:cNvPicPr>
          <p:nvPr/>
        </p:nvPicPr>
        <p:blipFill rotWithShape="1">
          <a:blip r:embed="rId3"/>
          <a:srcRect l="50099" b="66460"/>
          <a:stretch/>
        </p:blipFill>
        <p:spPr>
          <a:xfrm>
            <a:off x="193771" y="4003829"/>
            <a:ext cx="4963195" cy="1158721"/>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42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225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589892" y="764017"/>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s-ES" sz="2000" dirty="0" err="1">
                <a:latin typeface="LiberationSerif-Regular"/>
              </a:rPr>
              <a:t>Identification</a:t>
            </a:r>
            <a:r>
              <a:rPr lang="es-ES" sz="2000" dirty="0">
                <a:latin typeface="LiberationSerif-Regular"/>
              </a:rPr>
              <a:t> of </a:t>
            </a:r>
            <a:r>
              <a:rPr lang="es-ES" sz="2000" i="1" dirty="0">
                <a:latin typeface="LiberationSerif-Regular"/>
              </a:rPr>
              <a:t>bona fide </a:t>
            </a:r>
            <a:r>
              <a:rPr lang="es-ES" sz="2000" dirty="0" err="1">
                <a:latin typeface="LiberationSerif-Regular"/>
              </a:rPr>
              <a:t>circadian</a:t>
            </a:r>
            <a:r>
              <a:rPr lang="es-ES" sz="2000" dirty="0">
                <a:latin typeface="LiberationSerif-Regular"/>
              </a:rPr>
              <a:t> genes. </a:t>
            </a:r>
          </a:p>
        </p:txBody>
      </p:sp>
      <p:sp>
        <p:nvSpPr>
          <p:cNvPr id="11" name="Rectángulo 10">
            <a:extLst>
              <a:ext uri="{FF2B5EF4-FFF2-40B4-BE49-F238E27FC236}">
                <a16:creationId xmlns:a16="http://schemas.microsoft.com/office/drawing/2014/main" id="{9BCE7D1A-AE21-409F-AFD3-4EA7C277BAA8}"/>
              </a:ext>
            </a:extLst>
          </p:cNvPr>
          <p:cNvSpPr/>
          <p:nvPr/>
        </p:nvSpPr>
        <p:spPr>
          <a:xfrm>
            <a:off x="86946" y="2463754"/>
            <a:ext cx="4974706" cy="1540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C2413A23-DACF-4B02-A663-5FB0475BC543}"/>
              </a:ext>
            </a:extLst>
          </p:cNvPr>
          <p:cNvSpPr/>
          <p:nvPr/>
        </p:nvSpPr>
        <p:spPr>
          <a:xfrm>
            <a:off x="165197" y="5379009"/>
            <a:ext cx="4903594" cy="11662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D7208A8C-D3B5-473D-9329-785F1AB2C009}"/>
              </a:ext>
            </a:extLst>
          </p:cNvPr>
          <p:cNvSpPr/>
          <p:nvPr/>
        </p:nvSpPr>
        <p:spPr>
          <a:xfrm>
            <a:off x="3403194" y="1140434"/>
            <a:ext cx="1656072" cy="1384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31EB66A8-2856-4FD7-B62E-D7E28AA8D2A8}"/>
              </a:ext>
            </a:extLst>
          </p:cNvPr>
          <p:cNvSpPr/>
          <p:nvPr/>
        </p:nvSpPr>
        <p:spPr>
          <a:xfrm>
            <a:off x="3349055" y="4110748"/>
            <a:ext cx="1731022" cy="1384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errar llave 1">
            <a:extLst>
              <a:ext uri="{FF2B5EF4-FFF2-40B4-BE49-F238E27FC236}">
                <a16:creationId xmlns:a16="http://schemas.microsoft.com/office/drawing/2014/main" id="{8A790457-5AC4-4D28-B1CF-D73CE7A272C5}"/>
              </a:ext>
            </a:extLst>
          </p:cNvPr>
          <p:cNvSpPr/>
          <p:nvPr/>
        </p:nvSpPr>
        <p:spPr>
          <a:xfrm>
            <a:off x="4939420" y="1828800"/>
            <a:ext cx="299083" cy="4577062"/>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0" name="CuadroTexto 39">
            <a:extLst>
              <a:ext uri="{FF2B5EF4-FFF2-40B4-BE49-F238E27FC236}">
                <a16:creationId xmlns:a16="http://schemas.microsoft.com/office/drawing/2014/main" id="{9AFC8A52-8EC2-499E-9124-53F4E2322444}"/>
              </a:ext>
            </a:extLst>
          </p:cNvPr>
          <p:cNvSpPr txBox="1"/>
          <p:nvPr/>
        </p:nvSpPr>
        <p:spPr>
          <a:xfrm>
            <a:off x="13472" y="2192522"/>
            <a:ext cx="643662" cy="461665"/>
          </a:xfrm>
          <a:prstGeom prst="rect">
            <a:avLst/>
          </a:prstGeom>
          <a:noFill/>
        </p:spPr>
        <p:txBody>
          <a:bodyPr wrap="square" rtlCol="0">
            <a:spAutoFit/>
          </a:bodyPr>
          <a:lstStyle/>
          <a:p>
            <a:r>
              <a:rPr lang="es-ES" sz="2400" b="1" dirty="0">
                <a:solidFill>
                  <a:srgbClr val="0000CC"/>
                </a:solidFill>
              </a:rPr>
              <a:t>LD</a:t>
            </a:r>
            <a:endParaRPr lang="es-ES" b="1" dirty="0">
              <a:solidFill>
                <a:srgbClr val="0000CC"/>
              </a:solidFill>
            </a:endParaRPr>
          </a:p>
        </p:txBody>
      </p:sp>
      <p:sp>
        <p:nvSpPr>
          <p:cNvPr id="22" name="CuadroTexto 21">
            <a:extLst>
              <a:ext uri="{FF2B5EF4-FFF2-40B4-BE49-F238E27FC236}">
                <a16:creationId xmlns:a16="http://schemas.microsoft.com/office/drawing/2014/main" id="{9EED58C0-B57E-4855-9B54-BE943C2F6C6D}"/>
              </a:ext>
            </a:extLst>
          </p:cNvPr>
          <p:cNvSpPr txBox="1"/>
          <p:nvPr/>
        </p:nvSpPr>
        <p:spPr>
          <a:xfrm>
            <a:off x="13472" y="5091708"/>
            <a:ext cx="643662" cy="461665"/>
          </a:xfrm>
          <a:prstGeom prst="rect">
            <a:avLst/>
          </a:prstGeom>
          <a:noFill/>
        </p:spPr>
        <p:txBody>
          <a:bodyPr wrap="square" rtlCol="0">
            <a:spAutoFit/>
          </a:bodyPr>
          <a:lstStyle/>
          <a:p>
            <a:r>
              <a:rPr lang="es-ES" sz="2400" b="1" dirty="0">
                <a:solidFill>
                  <a:srgbClr val="FF0000"/>
                </a:solidFill>
              </a:rPr>
              <a:t>SD</a:t>
            </a:r>
            <a:endParaRPr lang="es-ES" b="1" dirty="0">
              <a:solidFill>
                <a:srgbClr val="FF0000"/>
              </a:solidFill>
            </a:endParaRPr>
          </a:p>
        </p:txBody>
      </p:sp>
      <p:sp>
        <p:nvSpPr>
          <p:cNvPr id="19" name="CuadroTexto 18">
            <a:extLst>
              <a:ext uri="{FF2B5EF4-FFF2-40B4-BE49-F238E27FC236}">
                <a16:creationId xmlns:a16="http://schemas.microsoft.com/office/drawing/2014/main" id="{AE3E2C06-C698-4A56-836E-975DCA5926E9}"/>
              </a:ext>
            </a:extLst>
          </p:cNvPr>
          <p:cNvSpPr txBox="1"/>
          <p:nvPr/>
        </p:nvSpPr>
        <p:spPr>
          <a:xfrm>
            <a:off x="5351264" y="3763388"/>
            <a:ext cx="6100548" cy="707886"/>
          </a:xfrm>
          <a:prstGeom prst="rect">
            <a:avLst/>
          </a:prstGeom>
          <a:noFill/>
        </p:spPr>
        <p:txBody>
          <a:bodyPr wrap="square">
            <a:spAutoFit/>
          </a:bodyPr>
          <a:lstStyle/>
          <a:p>
            <a:r>
              <a:rPr lang="en-US" sz="2000" b="1" i="0" u="none" strike="noStrike" baseline="0" dirty="0" err="1">
                <a:latin typeface="LiberationSerif-Regular"/>
              </a:rPr>
              <a:t>RuBisCo</a:t>
            </a:r>
            <a:r>
              <a:rPr lang="en-US" sz="2000" b="1" i="0" u="none" strike="noStrike" baseline="0" dirty="0">
                <a:latin typeface="LiberationSerif-Regular"/>
              </a:rPr>
              <a:t> </a:t>
            </a:r>
          </a:p>
          <a:p>
            <a:r>
              <a:rPr lang="en-US" sz="2000" b="1" i="0" u="none" strike="noStrike" baseline="0" dirty="0" err="1">
                <a:latin typeface="LiberationSerif-Regular"/>
              </a:rPr>
              <a:t>activase</a:t>
            </a:r>
            <a:endParaRPr lang="es-ES" sz="2000" b="1" dirty="0"/>
          </a:p>
        </p:txBody>
      </p:sp>
    </p:spTree>
    <p:extLst>
      <p:ext uri="{BB962C8B-B14F-4D97-AF65-F5344CB8AC3E}">
        <p14:creationId xmlns:p14="http://schemas.microsoft.com/office/powerpoint/2010/main" val="2854675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0E92FB89-CA6B-4A94-AFF1-D93195C55F7F}"/>
              </a:ext>
            </a:extLst>
          </p:cNvPr>
          <p:cNvPicPr>
            <a:picLocks noChangeAspect="1"/>
          </p:cNvPicPr>
          <p:nvPr/>
        </p:nvPicPr>
        <p:blipFill rotWithShape="1">
          <a:blip r:embed="rId3"/>
          <a:srcRect l="50099" b="66460"/>
          <a:stretch/>
        </p:blipFill>
        <p:spPr>
          <a:xfrm>
            <a:off x="193770" y="5274534"/>
            <a:ext cx="4963195" cy="1158721"/>
          </a:xfrm>
          <a:prstGeom prst="rect">
            <a:avLst/>
          </a:prstGeom>
        </p:spPr>
      </p:pic>
      <p:pic>
        <p:nvPicPr>
          <p:cNvPr id="16" name="Imagen 15">
            <a:extLst>
              <a:ext uri="{FF2B5EF4-FFF2-40B4-BE49-F238E27FC236}">
                <a16:creationId xmlns:a16="http://schemas.microsoft.com/office/drawing/2014/main" id="{05DE7235-367F-4113-9A2D-7DB072F7B43C}"/>
              </a:ext>
            </a:extLst>
          </p:cNvPr>
          <p:cNvPicPr>
            <a:picLocks noChangeAspect="1"/>
          </p:cNvPicPr>
          <p:nvPr/>
        </p:nvPicPr>
        <p:blipFill rotWithShape="1">
          <a:blip r:embed="rId3"/>
          <a:srcRect r="50099" b="65556"/>
          <a:stretch/>
        </p:blipFill>
        <p:spPr>
          <a:xfrm>
            <a:off x="165196" y="1164771"/>
            <a:ext cx="4953270" cy="1234400"/>
          </a:xfrm>
          <a:prstGeom prst="rect">
            <a:avLst/>
          </a:prstGeom>
        </p:spPr>
      </p:pic>
      <p:pic>
        <p:nvPicPr>
          <p:cNvPr id="17" name="Imagen 16">
            <a:extLst>
              <a:ext uri="{FF2B5EF4-FFF2-40B4-BE49-F238E27FC236}">
                <a16:creationId xmlns:a16="http://schemas.microsoft.com/office/drawing/2014/main" id="{B0801F6B-C2A6-4BCE-BA4C-250C4D33E5EF}"/>
              </a:ext>
            </a:extLst>
          </p:cNvPr>
          <p:cNvPicPr>
            <a:picLocks noChangeAspect="1"/>
          </p:cNvPicPr>
          <p:nvPr/>
        </p:nvPicPr>
        <p:blipFill rotWithShape="1">
          <a:blip r:embed="rId3"/>
          <a:srcRect t="49159" r="50099" b="17002"/>
          <a:stretch/>
        </p:blipFill>
        <p:spPr>
          <a:xfrm>
            <a:off x="96471" y="2447537"/>
            <a:ext cx="4953270" cy="1373123"/>
          </a:xfrm>
          <a:prstGeom prst="rect">
            <a:avLst/>
          </a:prstGeom>
        </p:spPr>
      </p:pic>
      <p:pic>
        <p:nvPicPr>
          <p:cNvPr id="4" name="Imagen 3">
            <a:extLst>
              <a:ext uri="{FF2B5EF4-FFF2-40B4-BE49-F238E27FC236}">
                <a16:creationId xmlns:a16="http://schemas.microsoft.com/office/drawing/2014/main" id="{FAE2FF7B-312A-4C42-B88A-B1A53611C35C}"/>
              </a:ext>
            </a:extLst>
          </p:cNvPr>
          <p:cNvPicPr>
            <a:picLocks noChangeAspect="1"/>
          </p:cNvPicPr>
          <p:nvPr/>
        </p:nvPicPr>
        <p:blipFill rotWithShape="1">
          <a:blip r:embed="rId3"/>
          <a:srcRect l="50099" b="66460"/>
          <a:stretch/>
        </p:blipFill>
        <p:spPr>
          <a:xfrm>
            <a:off x="193771" y="4003829"/>
            <a:ext cx="4963195" cy="1158721"/>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42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225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589892" y="764017"/>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s-ES" sz="2000" dirty="0" err="1">
                <a:latin typeface="LiberationSerif-Regular"/>
              </a:rPr>
              <a:t>Identification</a:t>
            </a:r>
            <a:r>
              <a:rPr lang="es-ES" sz="2000" dirty="0">
                <a:latin typeface="LiberationSerif-Regular"/>
              </a:rPr>
              <a:t> of </a:t>
            </a:r>
            <a:r>
              <a:rPr lang="es-ES" sz="2000" i="1" dirty="0">
                <a:latin typeface="LiberationSerif-Regular"/>
              </a:rPr>
              <a:t>bona fide </a:t>
            </a:r>
            <a:r>
              <a:rPr lang="es-ES" sz="2000" dirty="0" err="1">
                <a:latin typeface="LiberationSerif-Regular"/>
              </a:rPr>
              <a:t>circadian</a:t>
            </a:r>
            <a:r>
              <a:rPr lang="es-ES" sz="2000" dirty="0">
                <a:latin typeface="LiberationSerif-Regular"/>
              </a:rPr>
              <a:t> genes. </a:t>
            </a:r>
          </a:p>
        </p:txBody>
      </p:sp>
      <p:sp>
        <p:nvSpPr>
          <p:cNvPr id="11" name="Rectángulo 10">
            <a:extLst>
              <a:ext uri="{FF2B5EF4-FFF2-40B4-BE49-F238E27FC236}">
                <a16:creationId xmlns:a16="http://schemas.microsoft.com/office/drawing/2014/main" id="{9BCE7D1A-AE21-409F-AFD3-4EA7C277BAA8}"/>
              </a:ext>
            </a:extLst>
          </p:cNvPr>
          <p:cNvSpPr/>
          <p:nvPr/>
        </p:nvSpPr>
        <p:spPr>
          <a:xfrm>
            <a:off x="193770" y="2463754"/>
            <a:ext cx="4867882" cy="1540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C2413A23-DACF-4B02-A663-5FB0475BC543}"/>
              </a:ext>
            </a:extLst>
          </p:cNvPr>
          <p:cNvSpPr/>
          <p:nvPr/>
        </p:nvSpPr>
        <p:spPr>
          <a:xfrm>
            <a:off x="89781" y="5379009"/>
            <a:ext cx="4979009" cy="11662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errar llave 1">
            <a:extLst>
              <a:ext uri="{FF2B5EF4-FFF2-40B4-BE49-F238E27FC236}">
                <a16:creationId xmlns:a16="http://schemas.microsoft.com/office/drawing/2014/main" id="{8A790457-5AC4-4D28-B1CF-D73CE7A272C5}"/>
              </a:ext>
            </a:extLst>
          </p:cNvPr>
          <p:cNvSpPr/>
          <p:nvPr/>
        </p:nvSpPr>
        <p:spPr>
          <a:xfrm>
            <a:off x="4939420" y="1828800"/>
            <a:ext cx="299083" cy="4577062"/>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0" name="CuadroTexto 39">
            <a:extLst>
              <a:ext uri="{FF2B5EF4-FFF2-40B4-BE49-F238E27FC236}">
                <a16:creationId xmlns:a16="http://schemas.microsoft.com/office/drawing/2014/main" id="{9AFC8A52-8EC2-499E-9124-53F4E2322444}"/>
              </a:ext>
            </a:extLst>
          </p:cNvPr>
          <p:cNvSpPr txBox="1"/>
          <p:nvPr/>
        </p:nvSpPr>
        <p:spPr>
          <a:xfrm>
            <a:off x="13472" y="2192522"/>
            <a:ext cx="643662" cy="461665"/>
          </a:xfrm>
          <a:prstGeom prst="rect">
            <a:avLst/>
          </a:prstGeom>
          <a:noFill/>
        </p:spPr>
        <p:txBody>
          <a:bodyPr wrap="square" rtlCol="0">
            <a:spAutoFit/>
          </a:bodyPr>
          <a:lstStyle/>
          <a:p>
            <a:r>
              <a:rPr lang="es-ES" sz="2400" b="1" dirty="0">
                <a:solidFill>
                  <a:srgbClr val="0000CC"/>
                </a:solidFill>
              </a:rPr>
              <a:t>LD</a:t>
            </a:r>
            <a:endParaRPr lang="es-ES" b="1" dirty="0">
              <a:solidFill>
                <a:srgbClr val="0000CC"/>
              </a:solidFill>
            </a:endParaRPr>
          </a:p>
        </p:txBody>
      </p:sp>
      <p:sp>
        <p:nvSpPr>
          <p:cNvPr id="22" name="CuadroTexto 21">
            <a:extLst>
              <a:ext uri="{FF2B5EF4-FFF2-40B4-BE49-F238E27FC236}">
                <a16:creationId xmlns:a16="http://schemas.microsoft.com/office/drawing/2014/main" id="{9EED58C0-B57E-4855-9B54-BE943C2F6C6D}"/>
              </a:ext>
            </a:extLst>
          </p:cNvPr>
          <p:cNvSpPr txBox="1"/>
          <p:nvPr/>
        </p:nvSpPr>
        <p:spPr>
          <a:xfrm>
            <a:off x="13472" y="5091708"/>
            <a:ext cx="643662" cy="461665"/>
          </a:xfrm>
          <a:prstGeom prst="rect">
            <a:avLst/>
          </a:prstGeom>
          <a:noFill/>
        </p:spPr>
        <p:txBody>
          <a:bodyPr wrap="square" rtlCol="0">
            <a:spAutoFit/>
          </a:bodyPr>
          <a:lstStyle/>
          <a:p>
            <a:r>
              <a:rPr lang="es-ES" sz="2400" b="1" dirty="0">
                <a:solidFill>
                  <a:srgbClr val="FF0000"/>
                </a:solidFill>
              </a:rPr>
              <a:t>SD</a:t>
            </a:r>
            <a:endParaRPr lang="es-ES" b="1" dirty="0">
              <a:solidFill>
                <a:srgbClr val="FF0000"/>
              </a:solidFill>
            </a:endParaRPr>
          </a:p>
        </p:txBody>
      </p:sp>
      <p:sp>
        <p:nvSpPr>
          <p:cNvPr id="19" name="CuadroTexto 18">
            <a:extLst>
              <a:ext uri="{FF2B5EF4-FFF2-40B4-BE49-F238E27FC236}">
                <a16:creationId xmlns:a16="http://schemas.microsoft.com/office/drawing/2014/main" id="{3E9D27E1-75B0-4E43-97B2-D190F3B64593}"/>
              </a:ext>
            </a:extLst>
          </p:cNvPr>
          <p:cNvSpPr txBox="1"/>
          <p:nvPr/>
        </p:nvSpPr>
        <p:spPr>
          <a:xfrm>
            <a:off x="5351264" y="3763388"/>
            <a:ext cx="6100548" cy="707886"/>
          </a:xfrm>
          <a:prstGeom prst="rect">
            <a:avLst/>
          </a:prstGeom>
          <a:noFill/>
        </p:spPr>
        <p:txBody>
          <a:bodyPr wrap="square">
            <a:spAutoFit/>
          </a:bodyPr>
          <a:lstStyle/>
          <a:p>
            <a:r>
              <a:rPr lang="en-US" sz="2000" b="1" i="0" u="none" strike="noStrike" baseline="0" dirty="0" err="1">
                <a:latin typeface="LiberationSerif-Regular"/>
              </a:rPr>
              <a:t>RuBisCo</a:t>
            </a:r>
            <a:r>
              <a:rPr lang="en-US" sz="2000" b="1" i="0" u="none" strike="noStrike" baseline="0" dirty="0">
                <a:latin typeface="LiberationSerif-Regular"/>
              </a:rPr>
              <a:t> </a:t>
            </a:r>
          </a:p>
          <a:p>
            <a:r>
              <a:rPr lang="en-US" sz="2000" b="1" i="0" u="none" strike="noStrike" baseline="0" dirty="0" err="1">
                <a:latin typeface="LiberationSerif-Regular"/>
              </a:rPr>
              <a:t>activase</a:t>
            </a:r>
            <a:endParaRPr lang="es-ES" sz="2000" b="1" dirty="0"/>
          </a:p>
        </p:txBody>
      </p:sp>
    </p:spTree>
    <p:extLst>
      <p:ext uri="{BB962C8B-B14F-4D97-AF65-F5344CB8AC3E}">
        <p14:creationId xmlns:p14="http://schemas.microsoft.com/office/powerpoint/2010/main" val="39160617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0E92FB89-CA6B-4A94-AFF1-D93195C55F7F}"/>
              </a:ext>
            </a:extLst>
          </p:cNvPr>
          <p:cNvPicPr>
            <a:picLocks noChangeAspect="1"/>
          </p:cNvPicPr>
          <p:nvPr/>
        </p:nvPicPr>
        <p:blipFill rotWithShape="1">
          <a:blip r:embed="rId3"/>
          <a:srcRect l="50287" t="50371" r="-188" b="16089"/>
          <a:stretch/>
        </p:blipFill>
        <p:spPr>
          <a:xfrm>
            <a:off x="193770" y="5274534"/>
            <a:ext cx="4963195" cy="1158721"/>
          </a:xfrm>
          <a:prstGeom prst="rect">
            <a:avLst/>
          </a:prstGeom>
        </p:spPr>
      </p:pic>
      <p:pic>
        <p:nvPicPr>
          <p:cNvPr id="16" name="Imagen 15">
            <a:extLst>
              <a:ext uri="{FF2B5EF4-FFF2-40B4-BE49-F238E27FC236}">
                <a16:creationId xmlns:a16="http://schemas.microsoft.com/office/drawing/2014/main" id="{05DE7235-367F-4113-9A2D-7DB072F7B43C}"/>
              </a:ext>
            </a:extLst>
          </p:cNvPr>
          <p:cNvPicPr>
            <a:picLocks noChangeAspect="1"/>
          </p:cNvPicPr>
          <p:nvPr/>
        </p:nvPicPr>
        <p:blipFill rotWithShape="1">
          <a:blip r:embed="rId3"/>
          <a:srcRect r="50099" b="65556"/>
          <a:stretch/>
        </p:blipFill>
        <p:spPr>
          <a:xfrm>
            <a:off x="165196" y="1164771"/>
            <a:ext cx="4953270" cy="1234400"/>
          </a:xfrm>
          <a:prstGeom prst="rect">
            <a:avLst/>
          </a:prstGeom>
        </p:spPr>
      </p:pic>
      <p:pic>
        <p:nvPicPr>
          <p:cNvPr id="17" name="Imagen 16">
            <a:extLst>
              <a:ext uri="{FF2B5EF4-FFF2-40B4-BE49-F238E27FC236}">
                <a16:creationId xmlns:a16="http://schemas.microsoft.com/office/drawing/2014/main" id="{B0801F6B-C2A6-4BCE-BA4C-250C4D33E5EF}"/>
              </a:ext>
            </a:extLst>
          </p:cNvPr>
          <p:cNvPicPr>
            <a:picLocks noChangeAspect="1"/>
          </p:cNvPicPr>
          <p:nvPr/>
        </p:nvPicPr>
        <p:blipFill rotWithShape="1">
          <a:blip r:embed="rId3"/>
          <a:srcRect t="49159" r="50099" b="17002"/>
          <a:stretch/>
        </p:blipFill>
        <p:spPr>
          <a:xfrm>
            <a:off x="96471" y="2447537"/>
            <a:ext cx="4953270" cy="1373123"/>
          </a:xfrm>
          <a:prstGeom prst="rect">
            <a:avLst/>
          </a:prstGeom>
        </p:spPr>
      </p:pic>
      <p:pic>
        <p:nvPicPr>
          <p:cNvPr id="4" name="Imagen 3">
            <a:extLst>
              <a:ext uri="{FF2B5EF4-FFF2-40B4-BE49-F238E27FC236}">
                <a16:creationId xmlns:a16="http://schemas.microsoft.com/office/drawing/2014/main" id="{FAE2FF7B-312A-4C42-B88A-B1A53611C35C}"/>
              </a:ext>
            </a:extLst>
          </p:cNvPr>
          <p:cNvPicPr>
            <a:picLocks noChangeAspect="1"/>
          </p:cNvPicPr>
          <p:nvPr/>
        </p:nvPicPr>
        <p:blipFill rotWithShape="1">
          <a:blip r:embed="rId3"/>
          <a:srcRect l="50099" b="66460"/>
          <a:stretch/>
        </p:blipFill>
        <p:spPr>
          <a:xfrm>
            <a:off x="193771" y="4003829"/>
            <a:ext cx="4963195" cy="1158721"/>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42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225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589892" y="764017"/>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s-ES" sz="2000" dirty="0" err="1">
                <a:latin typeface="LiberationSerif-Regular"/>
              </a:rPr>
              <a:t>Identification</a:t>
            </a:r>
            <a:r>
              <a:rPr lang="es-ES" sz="2000" dirty="0">
                <a:latin typeface="LiberationSerif-Regular"/>
              </a:rPr>
              <a:t> of </a:t>
            </a:r>
            <a:r>
              <a:rPr lang="es-ES" sz="2000" i="1" dirty="0">
                <a:latin typeface="LiberationSerif-Regular"/>
              </a:rPr>
              <a:t>bona fide </a:t>
            </a:r>
            <a:r>
              <a:rPr lang="es-ES" sz="2000" dirty="0" err="1">
                <a:latin typeface="LiberationSerif-Regular"/>
              </a:rPr>
              <a:t>circadian</a:t>
            </a:r>
            <a:r>
              <a:rPr lang="es-ES" sz="2000" dirty="0">
                <a:latin typeface="LiberationSerif-Regular"/>
              </a:rPr>
              <a:t> genes. </a:t>
            </a:r>
          </a:p>
        </p:txBody>
      </p:sp>
      <p:sp>
        <p:nvSpPr>
          <p:cNvPr id="15" name="CuadroTexto 14">
            <a:extLst>
              <a:ext uri="{FF2B5EF4-FFF2-40B4-BE49-F238E27FC236}">
                <a16:creationId xmlns:a16="http://schemas.microsoft.com/office/drawing/2014/main" id="{CBE48302-AAA7-40EA-A5D0-64514E452D5F}"/>
              </a:ext>
            </a:extLst>
          </p:cNvPr>
          <p:cNvSpPr txBox="1"/>
          <p:nvPr/>
        </p:nvSpPr>
        <p:spPr>
          <a:xfrm>
            <a:off x="5351264" y="3763388"/>
            <a:ext cx="6100548" cy="707886"/>
          </a:xfrm>
          <a:prstGeom prst="rect">
            <a:avLst/>
          </a:prstGeom>
          <a:noFill/>
        </p:spPr>
        <p:txBody>
          <a:bodyPr wrap="square">
            <a:spAutoFit/>
          </a:bodyPr>
          <a:lstStyle/>
          <a:p>
            <a:r>
              <a:rPr lang="en-US" sz="2000" b="1" i="0" u="none" strike="noStrike" baseline="0" dirty="0" err="1">
                <a:latin typeface="LiberationSerif-Regular"/>
              </a:rPr>
              <a:t>RuBisCo</a:t>
            </a:r>
            <a:r>
              <a:rPr lang="en-US" sz="2000" b="1" i="0" u="none" strike="noStrike" baseline="0" dirty="0">
                <a:latin typeface="LiberationSerif-Regular"/>
              </a:rPr>
              <a:t> </a:t>
            </a:r>
          </a:p>
          <a:p>
            <a:r>
              <a:rPr lang="en-US" sz="2000" b="1" i="0" u="none" strike="noStrike" baseline="0" dirty="0" err="1">
                <a:latin typeface="LiberationSerif-Regular"/>
              </a:rPr>
              <a:t>activase</a:t>
            </a:r>
            <a:endParaRPr lang="es-ES" sz="2000" b="1" dirty="0"/>
          </a:p>
        </p:txBody>
      </p:sp>
      <p:sp>
        <p:nvSpPr>
          <p:cNvPr id="40" name="CuadroTexto 39">
            <a:extLst>
              <a:ext uri="{FF2B5EF4-FFF2-40B4-BE49-F238E27FC236}">
                <a16:creationId xmlns:a16="http://schemas.microsoft.com/office/drawing/2014/main" id="{9AFC8A52-8EC2-499E-9124-53F4E2322444}"/>
              </a:ext>
            </a:extLst>
          </p:cNvPr>
          <p:cNvSpPr txBox="1"/>
          <p:nvPr/>
        </p:nvSpPr>
        <p:spPr>
          <a:xfrm>
            <a:off x="13472" y="2192522"/>
            <a:ext cx="643662" cy="461665"/>
          </a:xfrm>
          <a:prstGeom prst="rect">
            <a:avLst/>
          </a:prstGeom>
          <a:noFill/>
        </p:spPr>
        <p:txBody>
          <a:bodyPr wrap="square" rtlCol="0">
            <a:spAutoFit/>
          </a:bodyPr>
          <a:lstStyle/>
          <a:p>
            <a:r>
              <a:rPr lang="es-ES" sz="2400" b="1" dirty="0">
                <a:solidFill>
                  <a:srgbClr val="0000CC"/>
                </a:solidFill>
              </a:rPr>
              <a:t>LD</a:t>
            </a:r>
            <a:endParaRPr lang="es-ES" b="1" dirty="0">
              <a:solidFill>
                <a:srgbClr val="0000CC"/>
              </a:solidFill>
            </a:endParaRPr>
          </a:p>
        </p:txBody>
      </p:sp>
      <p:sp>
        <p:nvSpPr>
          <p:cNvPr id="22" name="CuadroTexto 21">
            <a:extLst>
              <a:ext uri="{FF2B5EF4-FFF2-40B4-BE49-F238E27FC236}">
                <a16:creationId xmlns:a16="http://schemas.microsoft.com/office/drawing/2014/main" id="{9EED58C0-B57E-4855-9B54-BE943C2F6C6D}"/>
              </a:ext>
            </a:extLst>
          </p:cNvPr>
          <p:cNvSpPr txBox="1"/>
          <p:nvPr/>
        </p:nvSpPr>
        <p:spPr>
          <a:xfrm>
            <a:off x="13472" y="5091708"/>
            <a:ext cx="643662" cy="461665"/>
          </a:xfrm>
          <a:prstGeom prst="rect">
            <a:avLst/>
          </a:prstGeom>
          <a:noFill/>
        </p:spPr>
        <p:txBody>
          <a:bodyPr wrap="square" rtlCol="0">
            <a:spAutoFit/>
          </a:bodyPr>
          <a:lstStyle/>
          <a:p>
            <a:r>
              <a:rPr lang="es-ES" sz="2400" b="1" dirty="0">
                <a:solidFill>
                  <a:srgbClr val="FF0000"/>
                </a:solidFill>
              </a:rPr>
              <a:t>SD</a:t>
            </a:r>
            <a:endParaRPr lang="es-ES" b="1" dirty="0">
              <a:solidFill>
                <a:srgbClr val="FF0000"/>
              </a:solidFill>
            </a:endParaRPr>
          </a:p>
        </p:txBody>
      </p:sp>
      <p:sp>
        <p:nvSpPr>
          <p:cNvPr id="20" name="Cerrar llave 19">
            <a:extLst>
              <a:ext uri="{FF2B5EF4-FFF2-40B4-BE49-F238E27FC236}">
                <a16:creationId xmlns:a16="http://schemas.microsoft.com/office/drawing/2014/main" id="{A26D68F5-D17F-43C8-9CD5-841B04F13F26}"/>
              </a:ext>
            </a:extLst>
          </p:cNvPr>
          <p:cNvSpPr/>
          <p:nvPr/>
        </p:nvSpPr>
        <p:spPr>
          <a:xfrm>
            <a:off x="4939420" y="1828800"/>
            <a:ext cx="299083" cy="4577062"/>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13170811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0E92FB89-CA6B-4A94-AFF1-D93195C55F7F}"/>
              </a:ext>
            </a:extLst>
          </p:cNvPr>
          <p:cNvPicPr>
            <a:picLocks noChangeAspect="1"/>
          </p:cNvPicPr>
          <p:nvPr/>
        </p:nvPicPr>
        <p:blipFill rotWithShape="1">
          <a:blip r:embed="rId3"/>
          <a:srcRect l="50287" t="50371" r="-188" b="16089"/>
          <a:stretch/>
        </p:blipFill>
        <p:spPr>
          <a:xfrm>
            <a:off x="193770" y="5274534"/>
            <a:ext cx="4963195" cy="1158721"/>
          </a:xfrm>
          <a:prstGeom prst="rect">
            <a:avLst/>
          </a:prstGeom>
        </p:spPr>
      </p:pic>
      <p:pic>
        <p:nvPicPr>
          <p:cNvPr id="16" name="Imagen 15">
            <a:extLst>
              <a:ext uri="{FF2B5EF4-FFF2-40B4-BE49-F238E27FC236}">
                <a16:creationId xmlns:a16="http://schemas.microsoft.com/office/drawing/2014/main" id="{05DE7235-367F-4113-9A2D-7DB072F7B43C}"/>
              </a:ext>
            </a:extLst>
          </p:cNvPr>
          <p:cNvPicPr>
            <a:picLocks noChangeAspect="1"/>
          </p:cNvPicPr>
          <p:nvPr/>
        </p:nvPicPr>
        <p:blipFill rotWithShape="1">
          <a:blip r:embed="rId3"/>
          <a:srcRect r="50099" b="65556"/>
          <a:stretch/>
        </p:blipFill>
        <p:spPr>
          <a:xfrm>
            <a:off x="165196" y="1164771"/>
            <a:ext cx="4953270" cy="1234400"/>
          </a:xfrm>
          <a:prstGeom prst="rect">
            <a:avLst/>
          </a:prstGeom>
        </p:spPr>
      </p:pic>
      <p:pic>
        <p:nvPicPr>
          <p:cNvPr id="17" name="Imagen 16">
            <a:extLst>
              <a:ext uri="{FF2B5EF4-FFF2-40B4-BE49-F238E27FC236}">
                <a16:creationId xmlns:a16="http://schemas.microsoft.com/office/drawing/2014/main" id="{B0801F6B-C2A6-4BCE-BA4C-250C4D33E5EF}"/>
              </a:ext>
            </a:extLst>
          </p:cNvPr>
          <p:cNvPicPr>
            <a:picLocks noChangeAspect="1"/>
          </p:cNvPicPr>
          <p:nvPr/>
        </p:nvPicPr>
        <p:blipFill rotWithShape="1">
          <a:blip r:embed="rId3"/>
          <a:srcRect t="49159" r="50099" b="17002"/>
          <a:stretch/>
        </p:blipFill>
        <p:spPr>
          <a:xfrm>
            <a:off x="96471" y="2447537"/>
            <a:ext cx="4953270" cy="1373123"/>
          </a:xfrm>
          <a:prstGeom prst="rect">
            <a:avLst/>
          </a:prstGeom>
        </p:spPr>
      </p:pic>
      <p:pic>
        <p:nvPicPr>
          <p:cNvPr id="4" name="Imagen 3">
            <a:extLst>
              <a:ext uri="{FF2B5EF4-FFF2-40B4-BE49-F238E27FC236}">
                <a16:creationId xmlns:a16="http://schemas.microsoft.com/office/drawing/2014/main" id="{FAE2FF7B-312A-4C42-B88A-B1A53611C35C}"/>
              </a:ext>
            </a:extLst>
          </p:cNvPr>
          <p:cNvPicPr>
            <a:picLocks noChangeAspect="1"/>
          </p:cNvPicPr>
          <p:nvPr/>
        </p:nvPicPr>
        <p:blipFill rotWithShape="1">
          <a:blip r:embed="rId3"/>
          <a:srcRect l="50099" b="66460"/>
          <a:stretch/>
        </p:blipFill>
        <p:spPr>
          <a:xfrm>
            <a:off x="193771" y="4003829"/>
            <a:ext cx="4963195" cy="1158721"/>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42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225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589892" y="764017"/>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s-ES" sz="2000" dirty="0" err="1">
                <a:latin typeface="LiberationSerif-Regular"/>
              </a:rPr>
              <a:t>Identification</a:t>
            </a:r>
            <a:r>
              <a:rPr lang="es-ES" sz="2000" dirty="0">
                <a:latin typeface="LiberationSerif-Regular"/>
              </a:rPr>
              <a:t> of </a:t>
            </a:r>
            <a:r>
              <a:rPr lang="es-ES" sz="2000" i="1" dirty="0">
                <a:latin typeface="LiberationSerif-Regular"/>
              </a:rPr>
              <a:t>bona fide </a:t>
            </a:r>
            <a:r>
              <a:rPr lang="es-ES" sz="2000" dirty="0" err="1">
                <a:latin typeface="LiberationSerif-Regular"/>
              </a:rPr>
              <a:t>circadian</a:t>
            </a:r>
            <a:r>
              <a:rPr lang="es-ES" sz="2000" dirty="0">
                <a:latin typeface="LiberationSerif-Regular"/>
              </a:rPr>
              <a:t> genes. </a:t>
            </a:r>
          </a:p>
        </p:txBody>
      </p:sp>
      <p:sp>
        <p:nvSpPr>
          <p:cNvPr id="15" name="CuadroTexto 14">
            <a:extLst>
              <a:ext uri="{FF2B5EF4-FFF2-40B4-BE49-F238E27FC236}">
                <a16:creationId xmlns:a16="http://schemas.microsoft.com/office/drawing/2014/main" id="{CBE48302-AAA7-40EA-A5D0-64514E452D5F}"/>
              </a:ext>
            </a:extLst>
          </p:cNvPr>
          <p:cNvSpPr txBox="1"/>
          <p:nvPr/>
        </p:nvSpPr>
        <p:spPr>
          <a:xfrm>
            <a:off x="5351264" y="3763388"/>
            <a:ext cx="6100548" cy="707886"/>
          </a:xfrm>
          <a:prstGeom prst="rect">
            <a:avLst/>
          </a:prstGeom>
          <a:noFill/>
        </p:spPr>
        <p:txBody>
          <a:bodyPr wrap="square">
            <a:spAutoFit/>
          </a:bodyPr>
          <a:lstStyle/>
          <a:p>
            <a:r>
              <a:rPr lang="en-US" sz="2000" b="1" i="0" u="none" strike="noStrike" baseline="0" dirty="0" err="1">
                <a:latin typeface="LiberationSerif-Regular"/>
              </a:rPr>
              <a:t>RuBisCo</a:t>
            </a:r>
            <a:r>
              <a:rPr lang="en-US" sz="2000" b="1" i="0" u="none" strike="noStrike" baseline="0" dirty="0">
                <a:latin typeface="LiberationSerif-Regular"/>
              </a:rPr>
              <a:t> </a:t>
            </a:r>
          </a:p>
          <a:p>
            <a:r>
              <a:rPr lang="en-US" sz="2000" b="1" i="0" u="none" strike="noStrike" baseline="0" dirty="0" err="1">
                <a:latin typeface="LiberationSerif-Regular"/>
              </a:rPr>
              <a:t>activase</a:t>
            </a:r>
            <a:endParaRPr lang="es-ES" sz="2000" b="1" dirty="0"/>
          </a:p>
        </p:txBody>
      </p:sp>
      <p:sp>
        <p:nvSpPr>
          <p:cNvPr id="40" name="CuadroTexto 39">
            <a:extLst>
              <a:ext uri="{FF2B5EF4-FFF2-40B4-BE49-F238E27FC236}">
                <a16:creationId xmlns:a16="http://schemas.microsoft.com/office/drawing/2014/main" id="{9AFC8A52-8EC2-499E-9124-53F4E2322444}"/>
              </a:ext>
            </a:extLst>
          </p:cNvPr>
          <p:cNvSpPr txBox="1"/>
          <p:nvPr/>
        </p:nvSpPr>
        <p:spPr>
          <a:xfrm>
            <a:off x="13472" y="2192522"/>
            <a:ext cx="643662" cy="461665"/>
          </a:xfrm>
          <a:prstGeom prst="rect">
            <a:avLst/>
          </a:prstGeom>
          <a:noFill/>
        </p:spPr>
        <p:txBody>
          <a:bodyPr wrap="square" rtlCol="0">
            <a:spAutoFit/>
          </a:bodyPr>
          <a:lstStyle/>
          <a:p>
            <a:r>
              <a:rPr lang="es-ES" sz="2400" b="1" dirty="0">
                <a:solidFill>
                  <a:srgbClr val="0000CC"/>
                </a:solidFill>
              </a:rPr>
              <a:t>LD</a:t>
            </a:r>
            <a:endParaRPr lang="es-ES" b="1" dirty="0">
              <a:solidFill>
                <a:srgbClr val="0000CC"/>
              </a:solidFill>
            </a:endParaRPr>
          </a:p>
        </p:txBody>
      </p:sp>
      <p:sp>
        <p:nvSpPr>
          <p:cNvPr id="22" name="CuadroTexto 21">
            <a:extLst>
              <a:ext uri="{FF2B5EF4-FFF2-40B4-BE49-F238E27FC236}">
                <a16:creationId xmlns:a16="http://schemas.microsoft.com/office/drawing/2014/main" id="{9EED58C0-B57E-4855-9B54-BE943C2F6C6D}"/>
              </a:ext>
            </a:extLst>
          </p:cNvPr>
          <p:cNvSpPr txBox="1"/>
          <p:nvPr/>
        </p:nvSpPr>
        <p:spPr>
          <a:xfrm>
            <a:off x="13472" y="5091708"/>
            <a:ext cx="643662" cy="461665"/>
          </a:xfrm>
          <a:prstGeom prst="rect">
            <a:avLst/>
          </a:prstGeom>
          <a:noFill/>
        </p:spPr>
        <p:txBody>
          <a:bodyPr wrap="square" rtlCol="0">
            <a:spAutoFit/>
          </a:bodyPr>
          <a:lstStyle/>
          <a:p>
            <a:r>
              <a:rPr lang="es-ES" sz="2400" b="1" dirty="0">
                <a:solidFill>
                  <a:srgbClr val="FF0000"/>
                </a:solidFill>
              </a:rPr>
              <a:t>SD</a:t>
            </a:r>
            <a:endParaRPr lang="es-ES" b="1" dirty="0">
              <a:solidFill>
                <a:srgbClr val="FF0000"/>
              </a:solidFill>
            </a:endParaRPr>
          </a:p>
        </p:txBody>
      </p:sp>
      <p:pic>
        <p:nvPicPr>
          <p:cNvPr id="19" name="Imagen 18">
            <a:extLst>
              <a:ext uri="{FF2B5EF4-FFF2-40B4-BE49-F238E27FC236}">
                <a16:creationId xmlns:a16="http://schemas.microsoft.com/office/drawing/2014/main" id="{952BA6AD-F6EB-499F-AE80-C348E6D30F21}"/>
              </a:ext>
            </a:extLst>
          </p:cNvPr>
          <p:cNvPicPr>
            <a:picLocks noChangeAspect="1"/>
          </p:cNvPicPr>
          <p:nvPr/>
        </p:nvPicPr>
        <p:blipFill rotWithShape="1">
          <a:blip r:embed="rId4"/>
          <a:srcRect r="3356"/>
          <a:stretch/>
        </p:blipFill>
        <p:spPr>
          <a:xfrm>
            <a:off x="5157061" y="1828800"/>
            <a:ext cx="7021468" cy="4604455"/>
          </a:xfrm>
          <a:prstGeom prst="rect">
            <a:avLst/>
          </a:prstGeom>
        </p:spPr>
      </p:pic>
    </p:spTree>
    <p:extLst>
      <p:ext uri="{BB962C8B-B14F-4D97-AF65-F5344CB8AC3E}">
        <p14:creationId xmlns:p14="http://schemas.microsoft.com/office/powerpoint/2010/main" val="27108331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0E92FB89-CA6B-4A94-AFF1-D93195C55F7F}"/>
              </a:ext>
            </a:extLst>
          </p:cNvPr>
          <p:cNvPicPr>
            <a:picLocks noChangeAspect="1"/>
          </p:cNvPicPr>
          <p:nvPr/>
        </p:nvPicPr>
        <p:blipFill rotWithShape="1">
          <a:blip r:embed="rId3"/>
          <a:srcRect l="50287" t="50371" r="-188" b="16089"/>
          <a:stretch/>
        </p:blipFill>
        <p:spPr>
          <a:xfrm>
            <a:off x="193770" y="5274534"/>
            <a:ext cx="4963195" cy="1158721"/>
          </a:xfrm>
          <a:prstGeom prst="rect">
            <a:avLst/>
          </a:prstGeom>
        </p:spPr>
      </p:pic>
      <p:pic>
        <p:nvPicPr>
          <p:cNvPr id="16" name="Imagen 15">
            <a:extLst>
              <a:ext uri="{FF2B5EF4-FFF2-40B4-BE49-F238E27FC236}">
                <a16:creationId xmlns:a16="http://schemas.microsoft.com/office/drawing/2014/main" id="{05DE7235-367F-4113-9A2D-7DB072F7B43C}"/>
              </a:ext>
            </a:extLst>
          </p:cNvPr>
          <p:cNvPicPr>
            <a:picLocks noChangeAspect="1"/>
          </p:cNvPicPr>
          <p:nvPr/>
        </p:nvPicPr>
        <p:blipFill rotWithShape="1">
          <a:blip r:embed="rId3"/>
          <a:srcRect r="50099" b="65556"/>
          <a:stretch/>
        </p:blipFill>
        <p:spPr>
          <a:xfrm>
            <a:off x="165196" y="1164771"/>
            <a:ext cx="4953270" cy="1234400"/>
          </a:xfrm>
          <a:prstGeom prst="rect">
            <a:avLst/>
          </a:prstGeom>
        </p:spPr>
      </p:pic>
      <p:pic>
        <p:nvPicPr>
          <p:cNvPr id="17" name="Imagen 16">
            <a:extLst>
              <a:ext uri="{FF2B5EF4-FFF2-40B4-BE49-F238E27FC236}">
                <a16:creationId xmlns:a16="http://schemas.microsoft.com/office/drawing/2014/main" id="{B0801F6B-C2A6-4BCE-BA4C-250C4D33E5EF}"/>
              </a:ext>
            </a:extLst>
          </p:cNvPr>
          <p:cNvPicPr>
            <a:picLocks noChangeAspect="1"/>
          </p:cNvPicPr>
          <p:nvPr/>
        </p:nvPicPr>
        <p:blipFill rotWithShape="1">
          <a:blip r:embed="rId3"/>
          <a:srcRect t="49159" r="50099" b="17002"/>
          <a:stretch/>
        </p:blipFill>
        <p:spPr>
          <a:xfrm>
            <a:off x="96471" y="2447537"/>
            <a:ext cx="4953270" cy="1373123"/>
          </a:xfrm>
          <a:prstGeom prst="rect">
            <a:avLst/>
          </a:prstGeom>
        </p:spPr>
      </p:pic>
      <p:pic>
        <p:nvPicPr>
          <p:cNvPr id="4" name="Imagen 3">
            <a:extLst>
              <a:ext uri="{FF2B5EF4-FFF2-40B4-BE49-F238E27FC236}">
                <a16:creationId xmlns:a16="http://schemas.microsoft.com/office/drawing/2014/main" id="{FAE2FF7B-312A-4C42-B88A-B1A53611C35C}"/>
              </a:ext>
            </a:extLst>
          </p:cNvPr>
          <p:cNvPicPr>
            <a:picLocks noChangeAspect="1"/>
          </p:cNvPicPr>
          <p:nvPr/>
        </p:nvPicPr>
        <p:blipFill rotWithShape="1">
          <a:blip r:embed="rId3"/>
          <a:srcRect l="50099" b="66460"/>
          <a:stretch/>
        </p:blipFill>
        <p:spPr>
          <a:xfrm>
            <a:off x="193771" y="4003829"/>
            <a:ext cx="4963195" cy="1158721"/>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42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225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589892" y="764017"/>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s-ES" sz="2000" dirty="0" err="1">
                <a:latin typeface="LiberationSerif-Regular"/>
              </a:rPr>
              <a:t>Identification</a:t>
            </a:r>
            <a:r>
              <a:rPr lang="es-ES" sz="2000" dirty="0">
                <a:latin typeface="LiberationSerif-Regular"/>
              </a:rPr>
              <a:t> of </a:t>
            </a:r>
            <a:r>
              <a:rPr lang="es-ES" sz="2000" i="1" dirty="0">
                <a:latin typeface="LiberationSerif-Regular"/>
              </a:rPr>
              <a:t>bona fide </a:t>
            </a:r>
            <a:r>
              <a:rPr lang="es-ES" sz="2000" dirty="0" err="1">
                <a:latin typeface="LiberationSerif-Regular"/>
              </a:rPr>
              <a:t>circadian</a:t>
            </a:r>
            <a:r>
              <a:rPr lang="es-ES" sz="2000" dirty="0">
                <a:latin typeface="LiberationSerif-Regular"/>
              </a:rPr>
              <a:t> genes. </a:t>
            </a:r>
          </a:p>
        </p:txBody>
      </p:sp>
      <p:sp>
        <p:nvSpPr>
          <p:cNvPr id="15" name="CuadroTexto 14">
            <a:extLst>
              <a:ext uri="{FF2B5EF4-FFF2-40B4-BE49-F238E27FC236}">
                <a16:creationId xmlns:a16="http://schemas.microsoft.com/office/drawing/2014/main" id="{CBE48302-AAA7-40EA-A5D0-64514E452D5F}"/>
              </a:ext>
            </a:extLst>
          </p:cNvPr>
          <p:cNvSpPr txBox="1"/>
          <p:nvPr/>
        </p:nvSpPr>
        <p:spPr>
          <a:xfrm>
            <a:off x="5351264" y="3763388"/>
            <a:ext cx="6100548" cy="707886"/>
          </a:xfrm>
          <a:prstGeom prst="rect">
            <a:avLst/>
          </a:prstGeom>
          <a:noFill/>
        </p:spPr>
        <p:txBody>
          <a:bodyPr wrap="square">
            <a:spAutoFit/>
          </a:bodyPr>
          <a:lstStyle/>
          <a:p>
            <a:r>
              <a:rPr lang="en-US" sz="2000" b="1" i="0" u="none" strike="noStrike" baseline="0" dirty="0" err="1">
                <a:latin typeface="LiberationSerif-Regular"/>
              </a:rPr>
              <a:t>RuBisCo</a:t>
            </a:r>
            <a:r>
              <a:rPr lang="en-US" sz="2000" b="1" i="0" u="none" strike="noStrike" baseline="0" dirty="0">
                <a:latin typeface="LiberationSerif-Regular"/>
              </a:rPr>
              <a:t> </a:t>
            </a:r>
          </a:p>
          <a:p>
            <a:r>
              <a:rPr lang="en-US" sz="2000" b="1" i="0" u="none" strike="noStrike" baseline="0" dirty="0" err="1">
                <a:latin typeface="LiberationSerif-Regular"/>
              </a:rPr>
              <a:t>activase</a:t>
            </a:r>
            <a:endParaRPr lang="es-ES" sz="2000" b="1" dirty="0"/>
          </a:p>
        </p:txBody>
      </p:sp>
      <p:sp>
        <p:nvSpPr>
          <p:cNvPr id="40" name="CuadroTexto 39">
            <a:extLst>
              <a:ext uri="{FF2B5EF4-FFF2-40B4-BE49-F238E27FC236}">
                <a16:creationId xmlns:a16="http://schemas.microsoft.com/office/drawing/2014/main" id="{9AFC8A52-8EC2-499E-9124-53F4E2322444}"/>
              </a:ext>
            </a:extLst>
          </p:cNvPr>
          <p:cNvSpPr txBox="1"/>
          <p:nvPr/>
        </p:nvSpPr>
        <p:spPr>
          <a:xfrm>
            <a:off x="13472" y="2192522"/>
            <a:ext cx="643662" cy="461665"/>
          </a:xfrm>
          <a:prstGeom prst="rect">
            <a:avLst/>
          </a:prstGeom>
          <a:noFill/>
        </p:spPr>
        <p:txBody>
          <a:bodyPr wrap="square" rtlCol="0">
            <a:spAutoFit/>
          </a:bodyPr>
          <a:lstStyle/>
          <a:p>
            <a:r>
              <a:rPr lang="es-ES" sz="2400" b="1" dirty="0">
                <a:solidFill>
                  <a:srgbClr val="0000CC"/>
                </a:solidFill>
              </a:rPr>
              <a:t>LD</a:t>
            </a:r>
            <a:endParaRPr lang="es-ES" b="1" dirty="0">
              <a:solidFill>
                <a:srgbClr val="0000CC"/>
              </a:solidFill>
            </a:endParaRPr>
          </a:p>
        </p:txBody>
      </p:sp>
      <p:sp>
        <p:nvSpPr>
          <p:cNvPr id="22" name="CuadroTexto 21">
            <a:extLst>
              <a:ext uri="{FF2B5EF4-FFF2-40B4-BE49-F238E27FC236}">
                <a16:creationId xmlns:a16="http://schemas.microsoft.com/office/drawing/2014/main" id="{9EED58C0-B57E-4855-9B54-BE943C2F6C6D}"/>
              </a:ext>
            </a:extLst>
          </p:cNvPr>
          <p:cNvSpPr txBox="1"/>
          <p:nvPr/>
        </p:nvSpPr>
        <p:spPr>
          <a:xfrm>
            <a:off x="13472" y="5091708"/>
            <a:ext cx="643662" cy="461665"/>
          </a:xfrm>
          <a:prstGeom prst="rect">
            <a:avLst/>
          </a:prstGeom>
          <a:noFill/>
        </p:spPr>
        <p:txBody>
          <a:bodyPr wrap="square" rtlCol="0">
            <a:spAutoFit/>
          </a:bodyPr>
          <a:lstStyle/>
          <a:p>
            <a:r>
              <a:rPr lang="es-ES" sz="2400" b="1" dirty="0">
                <a:solidFill>
                  <a:srgbClr val="FF0000"/>
                </a:solidFill>
              </a:rPr>
              <a:t>SD</a:t>
            </a:r>
            <a:endParaRPr lang="es-ES" b="1" dirty="0">
              <a:solidFill>
                <a:srgbClr val="FF0000"/>
              </a:solidFill>
            </a:endParaRPr>
          </a:p>
        </p:txBody>
      </p:sp>
      <p:pic>
        <p:nvPicPr>
          <p:cNvPr id="19" name="Imagen 18">
            <a:extLst>
              <a:ext uri="{FF2B5EF4-FFF2-40B4-BE49-F238E27FC236}">
                <a16:creationId xmlns:a16="http://schemas.microsoft.com/office/drawing/2014/main" id="{952BA6AD-F6EB-499F-AE80-C348E6D30F21}"/>
              </a:ext>
            </a:extLst>
          </p:cNvPr>
          <p:cNvPicPr>
            <a:picLocks noChangeAspect="1"/>
          </p:cNvPicPr>
          <p:nvPr/>
        </p:nvPicPr>
        <p:blipFill rotWithShape="1">
          <a:blip r:embed="rId4"/>
          <a:srcRect r="3356"/>
          <a:stretch/>
        </p:blipFill>
        <p:spPr>
          <a:xfrm>
            <a:off x="5157061" y="1828800"/>
            <a:ext cx="7021468" cy="4604455"/>
          </a:xfrm>
          <a:prstGeom prst="rect">
            <a:avLst/>
          </a:prstGeom>
        </p:spPr>
      </p:pic>
      <p:sp>
        <p:nvSpPr>
          <p:cNvPr id="14" name="Rectángulo 13">
            <a:extLst>
              <a:ext uri="{FF2B5EF4-FFF2-40B4-BE49-F238E27FC236}">
                <a16:creationId xmlns:a16="http://schemas.microsoft.com/office/drawing/2014/main" id="{1332E5FF-111C-4DAA-A32D-2F8D7232471B}"/>
              </a:ext>
            </a:extLst>
          </p:cNvPr>
          <p:cNvSpPr/>
          <p:nvPr/>
        </p:nvSpPr>
        <p:spPr>
          <a:xfrm>
            <a:off x="-3610" y="0"/>
            <a:ext cx="12192000" cy="6884751"/>
          </a:xfrm>
          <a:prstGeom prst="rect">
            <a:avLst/>
          </a:prstGeom>
          <a:blipFill dpi="0" rotWithShape="1">
            <a:blip r:embed="rId5">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1C199015-0EB5-4795-8BAA-418B378490DE}"/>
              </a:ext>
            </a:extLst>
          </p:cNvPr>
          <p:cNvSpPr/>
          <p:nvPr/>
        </p:nvSpPr>
        <p:spPr>
          <a:xfrm>
            <a:off x="657134" y="1677945"/>
            <a:ext cx="11069516" cy="3057623"/>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CuadroTexto 20">
            <a:extLst>
              <a:ext uri="{FF2B5EF4-FFF2-40B4-BE49-F238E27FC236}">
                <a16:creationId xmlns:a16="http://schemas.microsoft.com/office/drawing/2014/main" id="{E7CCDBA5-A0EA-4F0C-967B-3361FEC5CD1D}"/>
              </a:ext>
            </a:extLst>
          </p:cNvPr>
          <p:cNvSpPr txBox="1"/>
          <p:nvPr/>
        </p:nvSpPr>
        <p:spPr>
          <a:xfrm>
            <a:off x="908730" y="1916729"/>
            <a:ext cx="10626136" cy="2554545"/>
          </a:xfrm>
          <a:prstGeom prst="rect">
            <a:avLst/>
          </a:prstGeom>
          <a:noFill/>
        </p:spPr>
        <p:txBody>
          <a:bodyPr wrap="square" rtlCol="0">
            <a:spAutoFit/>
          </a:bodyPr>
          <a:lstStyle/>
          <a:p>
            <a:pPr algn="just"/>
            <a:r>
              <a:rPr lang="en-US" sz="3200" dirty="0">
                <a:solidFill>
                  <a:schemeClr val="bg1"/>
                </a:solidFill>
                <a:latin typeface="LiberationSerif-Regular"/>
              </a:rPr>
              <a:t>The expression of 350 genes involved in processes such as photosynthesis, chloroplast organization and pigment metabolism, are identified as </a:t>
            </a:r>
            <a:r>
              <a:rPr lang="en-US" sz="3200" i="1" dirty="0">
                <a:solidFill>
                  <a:schemeClr val="bg1"/>
                </a:solidFill>
                <a:latin typeface="LiberationSerif-Regular"/>
              </a:rPr>
              <a:t>bona fide </a:t>
            </a:r>
            <a:r>
              <a:rPr lang="en-US" sz="3200" dirty="0">
                <a:solidFill>
                  <a:schemeClr val="bg1"/>
                </a:solidFill>
                <a:latin typeface="LiberationSerif-Regular"/>
              </a:rPr>
              <a:t>circadian genes and, thus, are proposed to be purely regulated by the circadian clock.</a:t>
            </a:r>
          </a:p>
        </p:txBody>
      </p:sp>
    </p:spTree>
    <p:extLst>
      <p:ext uri="{BB962C8B-B14F-4D97-AF65-F5344CB8AC3E}">
        <p14:creationId xmlns:p14="http://schemas.microsoft.com/office/powerpoint/2010/main" val="9342348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17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658"/>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1714501" y="2442708"/>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6719208" y="2273924"/>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8678637" y="2273924"/>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C692590-1F5E-409D-96D2-ECE3A7E4A458}"/>
              </a:ext>
            </a:extLst>
          </p:cNvPr>
          <p:cNvSpPr txBox="1"/>
          <p:nvPr/>
        </p:nvSpPr>
        <p:spPr>
          <a:xfrm>
            <a:off x="673281" y="766762"/>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
        <p:nvSpPr>
          <p:cNvPr id="11" name="CuadroTexto 10">
            <a:extLst>
              <a:ext uri="{FF2B5EF4-FFF2-40B4-BE49-F238E27FC236}">
                <a16:creationId xmlns:a16="http://schemas.microsoft.com/office/drawing/2014/main" id="{565BC57E-04B3-48A5-9319-2DB72159AAB4}"/>
              </a:ext>
            </a:extLst>
          </p:cNvPr>
          <p:cNvSpPr txBox="1"/>
          <p:nvPr/>
        </p:nvSpPr>
        <p:spPr>
          <a:xfrm>
            <a:off x="1432140" y="2689769"/>
            <a:ext cx="3667303" cy="830997"/>
          </a:xfrm>
          <a:prstGeom prst="rect">
            <a:avLst/>
          </a:prstGeom>
          <a:noFill/>
        </p:spPr>
        <p:txBody>
          <a:bodyPr wrap="square" rtlCol="0">
            <a:spAutoFit/>
          </a:bodyPr>
          <a:lstStyle/>
          <a:p>
            <a:r>
              <a:rPr lang="es-ES" sz="2400" b="1" dirty="0" err="1"/>
              <a:t>Parametric</a:t>
            </a:r>
            <a:r>
              <a:rPr lang="es-ES" sz="2400" b="1" dirty="0"/>
              <a:t> </a:t>
            </a:r>
            <a:r>
              <a:rPr lang="es-ES" sz="2400" b="1" dirty="0" err="1"/>
              <a:t>methods</a:t>
            </a:r>
            <a:endParaRPr lang="es-ES" sz="2400" b="1" dirty="0"/>
          </a:p>
          <a:p>
            <a:r>
              <a:rPr lang="es-ES" sz="2400" b="1" dirty="0"/>
              <a:t>(</a:t>
            </a:r>
            <a:r>
              <a:rPr lang="es-ES" sz="2400" b="1" dirty="0" err="1"/>
              <a:t>Circacompare</a:t>
            </a:r>
            <a:r>
              <a:rPr lang="es-ES" sz="2400" b="1" dirty="0"/>
              <a:t>, R </a:t>
            </a:r>
            <a:r>
              <a:rPr lang="es-ES" sz="2400" b="1" dirty="0" err="1"/>
              <a:t>package</a:t>
            </a:r>
            <a:r>
              <a:rPr lang="es-ES" sz="2400" b="1" dirty="0"/>
              <a:t>)</a:t>
            </a:r>
          </a:p>
        </p:txBody>
      </p:sp>
      <p:sp>
        <p:nvSpPr>
          <p:cNvPr id="13" name="CuadroTexto 12">
            <a:extLst>
              <a:ext uri="{FF2B5EF4-FFF2-40B4-BE49-F238E27FC236}">
                <a16:creationId xmlns:a16="http://schemas.microsoft.com/office/drawing/2014/main" id="{3463BB4D-978F-451B-BA47-D217456DAB38}"/>
              </a:ext>
            </a:extLst>
          </p:cNvPr>
          <p:cNvSpPr txBox="1"/>
          <p:nvPr/>
        </p:nvSpPr>
        <p:spPr>
          <a:xfrm>
            <a:off x="6065307" y="2682403"/>
            <a:ext cx="4694553" cy="1200329"/>
          </a:xfrm>
          <a:prstGeom prst="rect">
            <a:avLst/>
          </a:prstGeom>
          <a:noFill/>
        </p:spPr>
        <p:txBody>
          <a:bodyPr wrap="square" rtlCol="0">
            <a:spAutoFit/>
          </a:bodyPr>
          <a:lstStyle/>
          <a:p>
            <a:r>
              <a:rPr lang="es-ES" sz="2400" b="1" dirty="0" err="1"/>
              <a:t>Identify</a:t>
            </a:r>
            <a:r>
              <a:rPr lang="es-ES" sz="2400" b="1" dirty="0"/>
              <a:t> </a:t>
            </a:r>
            <a:r>
              <a:rPr lang="es-ES" sz="2400" b="1" dirty="0" err="1"/>
              <a:t>significant</a:t>
            </a:r>
            <a:r>
              <a:rPr lang="es-ES" sz="2400" b="1" dirty="0"/>
              <a:t> </a:t>
            </a:r>
            <a:r>
              <a:rPr lang="es-ES" sz="2400" b="1" dirty="0" err="1"/>
              <a:t>differences</a:t>
            </a:r>
            <a:r>
              <a:rPr lang="es-ES" sz="2400" b="1" dirty="0"/>
              <a:t> </a:t>
            </a:r>
            <a:r>
              <a:rPr lang="es-ES" sz="2400" b="1" dirty="0" err="1"/>
              <a:t>between</a:t>
            </a:r>
            <a:r>
              <a:rPr lang="es-ES" sz="2400" b="1" dirty="0"/>
              <a:t> </a:t>
            </a:r>
            <a:r>
              <a:rPr lang="es-ES" sz="2400" b="1" dirty="0" err="1"/>
              <a:t>rhythmic</a:t>
            </a:r>
            <a:r>
              <a:rPr lang="es-ES" sz="2400" b="1" dirty="0"/>
              <a:t> gene </a:t>
            </a:r>
            <a:r>
              <a:rPr lang="es-ES" sz="2400" b="1" dirty="0" err="1"/>
              <a:t>expression</a:t>
            </a:r>
            <a:r>
              <a:rPr lang="es-ES" sz="2400" b="1" dirty="0"/>
              <a:t> </a:t>
            </a:r>
            <a:r>
              <a:rPr lang="es-ES" sz="2400" b="1" dirty="0" err="1"/>
              <a:t>profiles</a:t>
            </a:r>
            <a:r>
              <a:rPr lang="es-ES" sz="2400" b="1" dirty="0"/>
              <a:t> </a:t>
            </a:r>
            <a:r>
              <a:rPr lang="es-ES" sz="2400" b="1" dirty="0" err="1"/>
              <a:t>under</a:t>
            </a:r>
            <a:r>
              <a:rPr lang="es-ES" sz="2400" b="1" dirty="0"/>
              <a:t> </a:t>
            </a:r>
            <a:r>
              <a:rPr lang="es-ES" sz="2400" b="1" dirty="0" err="1"/>
              <a:t>both</a:t>
            </a:r>
            <a:r>
              <a:rPr lang="es-ES" sz="2400" b="1" dirty="0"/>
              <a:t> </a:t>
            </a:r>
            <a:r>
              <a:rPr lang="es-ES" sz="2400" b="1" dirty="0" err="1"/>
              <a:t>photoperiod</a:t>
            </a:r>
            <a:endParaRPr lang="es-ES" sz="2400" b="1" dirty="0"/>
          </a:p>
        </p:txBody>
      </p:sp>
      <p:pic>
        <p:nvPicPr>
          <p:cNvPr id="17" name="Picture 2" descr="StartR – King's Geocomputation &amp; Data Science">
            <a:extLst>
              <a:ext uri="{FF2B5EF4-FFF2-40B4-BE49-F238E27FC236}">
                <a16:creationId xmlns:a16="http://schemas.microsoft.com/office/drawing/2014/main" id="{E6F66F78-D988-4ED6-A870-D48D6B6E7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331" y="3520766"/>
            <a:ext cx="2237793" cy="78555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17">
            <a:extLst>
              <a:ext uri="{FF2B5EF4-FFF2-40B4-BE49-F238E27FC236}">
                <a16:creationId xmlns:a16="http://schemas.microsoft.com/office/drawing/2014/main" id="{9026D857-309A-432F-88D6-0DAD8B1C6C9C}"/>
              </a:ext>
            </a:extLst>
          </p:cNvPr>
          <p:cNvCxnSpPr>
            <a:cxnSpLocks/>
          </p:cNvCxnSpPr>
          <p:nvPr/>
        </p:nvCxnSpPr>
        <p:spPr>
          <a:xfrm flipH="1">
            <a:off x="5099443" y="3057732"/>
            <a:ext cx="919931" cy="0"/>
          </a:xfrm>
          <a:prstGeom prst="line">
            <a:avLst/>
          </a:prstGeom>
          <a:ln w="38100">
            <a:gradFill flip="none" rotWithShape="1">
              <a:gsLst>
                <a:gs pos="0">
                  <a:schemeClr val="accent1">
                    <a:lumMod val="5000"/>
                    <a:lumOff val="95000"/>
                  </a:schemeClr>
                </a:gs>
                <a:gs pos="71000">
                  <a:srgbClr val="5A616A"/>
                </a:gs>
                <a:gs pos="100000">
                  <a:srgbClr val="222A35"/>
                </a:gs>
              </a:gsLst>
              <a:lin ang="108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774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 name="CuadroTexto 5">
            <a:extLst>
              <a:ext uri="{FF2B5EF4-FFF2-40B4-BE49-F238E27FC236}">
                <a16:creationId xmlns:a16="http://schemas.microsoft.com/office/drawing/2014/main" id="{667E21C8-167E-49EA-9651-7C9E095C6D10}"/>
              </a:ext>
            </a:extLst>
          </p:cNvPr>
          <p:cNvSpPr txBox="1"/>
          <p:nvPr/>
        </p:nvSpPr>
        <p:spPr>
          <a:xfrm>
            <a:off x="695073" y="843347"/>
            <a:ext cx="5529943"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Biological</a:t>
            </a:r>
            <a:r>
              <a:rPr lang="es-ES" sz="2400" dirty="0"/>
              <a:t> </a:t>
            </a:r>
            <a:r>
              <a:rPr lang="es-ES" sz="2400" dirty="0" err="1"/>
              <a:t>rhythm</a:t>
            </a:r>
            <a:r>
              <a:rPr lang="es-ES" sz="2400" dirty="0"/>
              <a:t> </a:t>
            </a:r>
            <a:r>
              <a:rPr lang="es-ES" sz="2400" dirty="0" err="1"/>
              <a:t>modelled</a:t>
            </a:r>
            <a:r>
              <a:rPr lang="es-ES" sz="2400" dirty="0"/>
              <a:t> as wave</a:t>
            </a:r>
          </a:p>
        </p:txBody>
      </p:sp>
      <p:sp>
        <p:nvSpPr>
          <p:cNvPr id="11" name="Rectángulo 10">
            <a:extLst>
              <a:ext uri="{FF2B5EF4-FFF2-40B4-BE49-F238E27FC236}">
                <a16:creationId xmlns:a16="http://schemas.microsoft.com/office/drawing/2014/main" id="{94255180-5E72-4707-A155-68BD3E61C923}"/>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51EFBB96-97A2-42D7-BD39-2686A8F9FB1D}"/>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17" name="Imagen 16">
            <a:extLst>
              <a:ext uri="{FF2B5EF4-FFF2-40B4-BE49-F238E27FC236}">
                <a16:creationId xmlns:a16="http://schemas.microsoft.com/office/drawing/2014/main" id="{54430481-906F-421C-A111-949FF5F05F76}"/>
              </a:ext>
            </a:extLst>
          </p:cNvPr>
          <p:cNvPicPr>
            <a:picLocks noChangeAspect="1"/>
          </p:cNvPicPr>
          <p:nvPr/>
        </p:nvPicPr>
        <p:blipFill>
          <a:blip r:embed="rId3"/>
          <a:stretch>
            <a:fillRect/>
          </a:stretch>
        </p:blipFill>
        <p:spPr>
          <a:xfrm>
            <a:off x="1930060" y="1453025"/>
            <a:ext cx="6374670" cy="1865297"/>
          </a:xfrm>
          <a:prstGeom prst="rect">
            <a:avLst/>
          </a:prstGeom>
        </p:spPr>
      </p:pic>
      <p:sp>
        <p:nvSpPr>
          <p:cNvPr id="10" name="CuadroTexto 9">
            <a:extLst>
              <a:ext uri="{FF2B5EF4-FFF2-40B4-BE49-F238E27FC236}">
                <a16:creationId xmlns:a16="http://schemas.microsoft.com/office/drawing/2014/main" id="{157D4FCB-C7B5-495E-AA71-B8ABE57D1344}"/>
              </a:ext>
            </a:extLst>
          </p:cNvPr>
          <p:cNvSpPr txBox="1"/>
          <p:nvPr/>
        </p:nvSpPr>
        <p:spPr>
          <a:xfrm>
            <a:off x="265387" y="6418476"/>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(Parsons et al., 2020)</a:t>
            </a:r>
            <a:endParaRPr lang="es-ES" sz="2000" dirty="0"/>
          </a:p>
        </p:txBody>
      </p:sp>
    </p:spTree>
    <p:extLst>
      <p:ext uri="{BB962C8B-B14F-4D97-AF65-F5344CB8AC3E}">
        <p14:creationId xmlns:p14="http://schemas.microsoft.com/office/powerpoint/2010/main" val="19260221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38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3212"/>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1714501" y="2442708"/>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6719208" y="2273924"/>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8678637" y="2273924"/>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C692590-1F5E-409D-96D2-ECE3A7E4A458}"/>
              </a:ext>
            </a:extLst>
          </p:cNvPr>
          <p:cNvSpPr txBox="1"/>
          <p:nvPr/>
        </p:nvSpPr>
        <p:spPr>
          <a:xfrm>
            <a:off x="673281" y="756208"/>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pic>
        <p:nvPicPr>
          <p:cNvPr id="18" name="Picture 2" descr="Plot object">
            <a:extLst>
              <a:ext uri="{FF2B5EF4-FFF2-40B4-BE49-F238E27FC236}">
                <a16:creationId xmlns:a16="http://schemas.microsoft.com/office/drawing/2014/main" id="{7C763228-D31E-45BA-B338-9FE4B869C0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0" b="21802"/>
          <a:stretch/>
        </p:blipFill>
        <p:spPr bwMode="auto">
          <a:xfrm>
            <a:off x="1206954" y="2068285"/>
            <a:ext cx="9480596" cy="425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173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370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4128"/>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1714501" y="2442708"/>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6719208" y="2273924"/>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8678637" y="2273924"/>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C692590-1F5E-409D-96D2-ECE3A7E4A458}"/>
              </a:ext>
            </a:extLst>
          </p:cNvPr>
          <p:cNvSpPr txBox="1"/>
          <p:nvPr/>
        </p:nvSpPr>
        <p:spPr>
          <a:xfrm>
            <a:off x="673281" y="765292"/>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pic>
        <p:nvPicPr>
          <p:cNvPr id="95234" name="Picture 2" descr="Plot object">
            <a:extLst>
              <a:ext uri="{FF2B5EF4-FFF2-40B4-BE49-F238E27FC236}">
                <a16:creationId xmlns:a16="http://schemas.microsoft.com/office/drawing/2014/main" id="{11F06478-4293-4F12-8C7F-9D1F39DDE4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0" b="21802"/>
          <a:stretch/>
        </p:blipFill>
        <p:spPr bwMode="auto">
          <a:xfrm>
            <a:off x="1206954" y="2068285"/>
            <a:ext cx="9480596" cy="425631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ector recto 2">
            <a:extLst>
              <a:ext uri="{FF2B5EF4-FFF2-40B4-BE49-F238E27FC236}">
                <a16:creationId xmlns:a16="http://schemas.microsoft.com/office/drawing/2014/main" id="{4644172F-5C23-4FD7-993B-F1982B844481}"/>
              </a:ext>
            </a:extLst>
          </p:cNvPr>
          <p:cNvCxnSpPr>
            <a:cxnSpLocks/>
          </p:cNvCxnSpPr>
          <p:nvPr/>
        </p:nvCxnSpPr>
        <p:spPr>
          <a:xfrm>
            <a:off x="2688771" y="3940629"/>
            <a:ext cx="7532915" cy="0"/>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537B5CEB-092E-4C26-924E-5A686015EC80}"/>
              </a:ext>
            </a:extLst>
          </p:cNvPr>
          <p:cNvCxnSpPr/>
          <p:nvPr/>
        </p:nvCxnSpPr>
        <p:spPr>
          <a:xfrm>
            <a:off x="2667000" y="2442708"/>
            <a:ext cx="6444343" cy="0"/>
          </a:xfrm>
          <a:prstGeom prst="line">
            <a:avLst/>
          </a:prstGeom>
          <a:ln w="762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0DA8218D-6846-4A30-BB42-F576FDDD9599}"/>
              </a:ext>
            </a:extLst>
          </p:cNvPr>
          <p:cNvCxnSpPr/>
          <p:nvPr/>
        </p:nvCxnSpPr>
        <p:spPr>
          <a:xfrm>
            <a:off x="2688771" y="2442708"/>
            <a:ext cx="0" cy="1497921"/>
          </a:xfrm>
          <a:prstGeom prst="straightConnector1">
            <a:avLst/>
          </a:prstGeom>
          <a:ln w="571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413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370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4128"/>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1714501" y="2442708"/>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6719208" y="2273924"/>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8678637" y="2273924"/>
            <a:ext cx="559707" cy="549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C692590-1F5E-409D-96D2-ECE3A7E4A458}"/>
              </a:ext>
            </a:extLst>
          </p:cNvPr>
          <p:cNvSpPr txBox="1"/>
          <p:nvPr/>
        </p:nvSpPr>
        <p:spPr>
          <a:xfrm>
            <a:off x="673281" y="765292"/>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pic>
        <p:nvPicPr>
          <p:cNvPr id="95234" name="Picture 2" descr="Plot object">
            <a:extLst>
              <a:ext uri="{FF2B5EF4-FFF2-40B4-BE49-F238E27FC236}">
                <a16:creationId xmlns:a16="http://schemas.microsoft.com/office/drawing/2014/main" id="{11F06478-4293-4F12-8C7F-9D1F39DDE4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0" b="21802"/>
          <a:stretch/>
        </p:blipFill>
        <p:spPr bwMode="auto">
          <a:xfrm>
            <a:off x="1206954" y="2068285"/>
            <a:ext cx="9480596" cy="425631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ector recto 2">
            <a:extLst>
              <a:ext uri="{FF2B5EF4-FFF2-40B4-BE49-F238E27FC236}">
                <a16:creationId xmlns:a16="http://schemas.microsoft.com/office/drawing/2014/main" id="{4644172F-5C23-4FD7-993B-F1982B844481}"/>
              </a:ext>
            </a:extLst>
          </p:cNvPr>
          <p:cNvCxnSpPr>
            <a:cxnSpLocks/>
          </p:cNvCxnSpPr>
          <p:nvPr/>
        </p:nvCxnSpPr>
        <p:spPr>
          <a:xfrm>
            <a:off x="2688771" y="3940629"/>
            <a:ext cx="7532915" cy="0"/>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537B5CEB-092E-4C26-924E-5A686015EC80}"/>
              </a:ext>
            </a:extLst>
          </p:cNvPr>
          <p:cNvCxnSpPr/>
          <p:nvPr/>
        </p:nvCxnSpPr>
        <p:spPr>
          <a:xfrm>
            <a:off x="2667000" y="2442708"/>
            <a:ext cx="6444343" cy="0"/>
          </a:xfrm>
          <a:prstGeom prst="line">
            <a:avLst/>
          </a:prstGeom>
          <a:ln w="762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0DA8218D-6846-4A30-BB42-F576FDDD9599}"/>
              </a:ext>
            </a:extLst>
          </p:cNvPr>
          <p:cNvCxnSpPr/>
          <p:nvPr/>
        </p:nvCxnSpPr>
        <p:spPr>
          <a:xfrm>
            <a:off x="2688771" y="2442708"/>
            <a:ext cx="0" cy="1497921"/>
          </a:xfrm>
          <a:prstGeom prst="straightConnector1">
            <a:avLst/>
          </a:prstGeom>
          <a:ln w="571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BE9C929B-275F-41E9-B91E-3506067A197D}"/>
              </a:ext>
            </a:extLst>
          </p:cNvPr>
          <p:cNvCxnSpPr>
            <a:cxnSpLocks/>
          </p:cNvCxnSpPr>
          <p:nvPr/>
        </p:nvCxnSpPr>
        <p:spPr>
          <a:xfrm>
            <a:off x="4724399" y="2823086"/>
            <a:ext cx="0" cy="3327343"/>
          </a:xfrm>
          <a:prstGeom prst="straightConnector1">
            <a:avLst/>
          </a:prstGeom>
          <a:ln w="57150">
            <a:solidFill>
              <a:schemeClr val="bg2">
                <a:lumMod val="50000"/>
              </a:schemeClr>
            </a:solidFill>
            <a:prstDash val="sysDot"/>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34EA4B43-65AF-44DF-933D-30141AEC19B6}"/>
              </a:ext>
            </a:extLst>
          </p:cNvPr>
          <p:cNvCxnSpPr>
            <a:cxnSpLocks/>
          </p:cNvCxnSpPr>
          <p:nvPr/>
        </p:nvCxnSpPr>
        <p:spPr>
          <a:xfrm>
            <a:off x="5595256" y="2823086"/>
            <a:ext cx="0" cy="2935457"/>
          </a:xfrm>
          <a:prstGeom prst="straightConnector1">
            <a:avLst/>
          </a:prstGeom>
          <a:ln w="57150">
            <a:solidFill>
              <a:schemeClr val="tx1"/>
            </a:solidFill>
            <a:prstDash val="sysDot"/>
            <a:headEnd w="lg" len="lg"/>
            <a:tailEnd type="arrow" w="lg" len="lg"/>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D7684A1-EA58-406F-99B6-5EDB778A61A7}"/>
              </a:ext>
            </a:extLst>
          </p:cNvPr>
          <p:cNvCxnSpPr>
            <a:cxnSpLocks/>
          </p:cNvCxnSpPr>
          <p:nvPr/>
        </p:nvCxnSpPr>
        <p:spPr>
          <a:xfrm flipH="1">
            <a:off x="4724399" y="2823086"/>
            <a:ext cx="838199" cy="0"/>
          </a:xfrm>
          <a:prstGeom prst="straightConnector1">
            <a:avLst/>
          </a:prstGeom>
          <a:ln w="571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3466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72760" y="2154457"/>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F6D941FB-C8E6-4A69-94E3-D0A16EEE87EE}"/>
              </a:ext>
            </a:extLst>
          </p:cNvPr>
          <p:cNvSpPr txBox="1"/>
          <p:nvPr/>
        </p:nvSpPr>
        <p:spPr>
          <a:xfrm>
            <a:off x="673281" y="766357"/>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
        <p:nvSpPr>
          <p:cNvPr id="2" name="CuadroTexto 1">
            <a:extLst>
              <a:ext uri="{FF2B5EF4-FFF2-40B4-BE49-F238E27FC236}">
                <a16:creationId xmlns:a16="http://schemas.microsoft.com/office/drawing/2014/main" id="{D3937119-9945-40D9-8DC4-85F5C1E45FC5}"/>
              </a:ext>
            </a:extLst>
          </p:cNvPr>
          <p:cNvSpPr txBox="1"/>
          <p:nvPr/>
        </p:nvSpPr>
        <p:spPr>
          <a:xfrm>
            <a:off x="701335" y="3579315"/>
            <a:ext cx="4305867" cy="954107"/>
          </a:xfrm>
          <a:prstGeom prst="rect">
            <a:avLst/>
          </a:prstGeom>
          <a:noFill/>
        </p:spPr>
        <p:txBody>
          <a:bodyPr wrap="square" rtlCol="0">
            <a:spAutoFit/>
          </a:bodyPr>
          <a:lstStyle/>
          <a:p>
            <a:r>
              <a:rPr lang="es-ES" sz="2800" b="1" dirty="0"/>
              <a:t>Predictive </a:t>
            </a:r>
            <a:r>
              <a:rPr lang="es-ES" sz="2800" b="1" dirty="0" err="1"/>
              <a:t>model</a:t>
            </a:r>
            <a:r>
              <a:rPr lang="es-ES" sz="2800" b="1" dirty="0"/>
              <a:t> </a:t>
            </a:r>
            <a:r>
              <a:rPr lang="es-ES" sz="2800" b="1" dirty="0" err="1"/>
              <a:t>entrained</a:t>
            </a:r>
            <a:r>
              <a:rPr lang="es-ES" sz="2800" b="1" dirty="0"/>
              <a:t> </a:t>
            </a:r>
            <a:r>
              <a:rPr lang="es-ES" sz="2800" b="1" dirty="0" err="1"/>
              <a:t>with</a:t>
            </a:r>
            <a:r>
              <a:rPr lang="es-ES" sz="2800" b="1" dirty="0"/>
              <a:t> </a:t>
            </a:r>
            <a:r>
              <a:rPr lang="es-ES" sz="2800" b="1" dirty="0" err="1"/>
              <a:t>transcriptomic</a:t>
            </a:r>
            <a:r>
              <a:rPr lang="es-ES" sz="2800" b="1" dirty="0"/>
              <a:t> data</a:t>
            </a:r>
          </a:p>
        </p:txBody>
      </p:sp>
      <p:cxnSp>
        <p:nvCxnSpPr>
          <p:cNvPr id="5" name="Conector recto de flecha 4">
            <a:extLst>
              <a:ext uri="{FF2B5EF4-FFF2-40B4-BE49-F238E27FC236}">
                <a16:creationId xmlns:a16="http://schemas.microsoft.com/office/drawing/2014/main" id="{0B053A99-49A2-4C89-992B-7E5A03610437}"/>
              </a:ext>
            </a:extLst>
          </p:cNvPr>
          <p:cNvCxnSpPr>
            <a:cxnSpLocks/>
          </p:cNvCxnSpPr>
          <p:nvPr/>
        </p:nvCxnSpPr>
        <p:spPr>
          <a:xfrm flipV="1">
            <a:off x="4908099" y="4031396"/>
            <a:ext cx="1438275" cy="24974"/>
          </a:xfrm>
          <a:prstGeom prst="straightConnector1">
            <a:avLst/>
          </a:prstGeom>
          <a:ln w="76200" cap="rnd">
            <a:gradFill flip="none" rotWithShape="1">
              <a:gsLst>
                <a:gs pos="0">
                  <a:schemeClr val="accent1">
                    <a:lumMod val="5000"/>
                    <a:lumOff val="95000"/>
                  </a:schemeClr>
                </a:gs>
                <a:gs pos="22000">
                  <a:srgbClr val="AFB3BA"/>
                </a:gs>
                <a:gs pos="98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BF7EE73F-24AD-4E4C-B78B-276491FC5564}"/>
              </a:ext>
            </a:extLst>
          </p:cNvPr>
          <p:cNvSpPr txBox="1"/>
          <p:nvPr/>
        </p:nvSpPr>
        <p:spPr>
          <a:xfrm>
            <a:off x="6490608" y="3312665"/>
            <a:ext cx="4199164" cy="1815882"/>
          </a:xfrm>
          <a:prstGeom prst="rect">
            <a:avLst/>
          </a:prstGeom>
          <a:noFill/>
        </p:spPr>
        <p:txBody>
          <a:bodyPr wrap="square" rtlCol="0">
            <a:spAutoFit/>
          </a:bodyPr>
          <a:lstStyle/>
          <a:p>
            <a:r>
              <a:rPr lang="es-ES" sz="2800" b="1" dirty="0" err="1"/>
              <a:t>Predicts</a:t>
            </a:r>
            <a:r>
              <a:rPr lang="es-ES" sz="2800" b="1" dirty="0"/>
              <a:t> </a:t>
            </a:r>
            <a:r>
              <a:rPr lang="es-ES" sz="2800" b="1" dirty="0" err="1"/>
              <a:t>amplitude</a:t>
            </a:r>
            <a:r>
              <a:rPr lang="es-ES" sz="2800" b="1" dirty="0"/>
              <a:t> </a:t>
            </a:r>
            <a:r>
              <a:rPr lang="es-ES" sz="2800" b="1" dirty="0" err="1"/>
              <a:t>reductions</a:t>
            </a:r>
            <a:r>
              <a:rPr lang="es-ES" sz="2800" b="1" dirty="0"/>
              <a:t> and </a:t>
            </a:r>
            <a:r>
              <a:rPr lang="es-ES" sz="2800" b="1" dirty="0" err="1"/>
              <a:t>phase</a:t>
            </a:r>
            <a:r>
              <a:rPr lang="es-ES" sz="2800" b="1" dirty="0"/>
              <a:t> </a:t>
            </a:r>
            <a:r>
              <a:rPr lang="es-ES" sz="2800" b="1" dirty="0" err="1"/>
              <a:t>shifts</a:t>
            </a:r>
            <a:r>
              <a:rPr lang="es-ES" sz="2800" b="1" dirty="0"/>
              <a:t> in gene </a:t>
            </a:r>
            <a:r>
              <a:rPr lang="es-ES" sz="2800" b="1" dirty="0" err="1"/>
              <a:t>expression</a:t>
            </a:r>
            <a:r>
              <a:rPr lang="es-ES" sz="2800" b="1" dirty="0"/>
              <a:t> </a:t>
            </a:r>
            <a:r>
              <a:rPr lang="es-ES" sz="2800" b="1" dirty="0" err="1"/>
              <a:t>profiles</a:t>
            </a:r>
            <a:r>
              <a:rPr lang="es-ES" sz="2800" b="1" dirty="0"/>
              <a:t> in </a:t>
            </a:r>
            <a:r>
              <a:rPr lang="es-ES" sz="2800" b="1" dirty="0" err="1"/>
              <a:t>other</a:t>
            </a:r>
            <a:r>
              <a:rPr lang="es-ES" sz="2800" b="1" dirty="0"/>
              <a:t> </a:t>
            </a:r>
            <a:r>
              <a:rPr lang="es-ES" sz="2800" b="1" dirty="0" err="1"/>
              <a:t>seasons</a:t>
            </a:r>
            <a:endParaRPr lang="es-ES" sz="2800" b="1" dirty="0"/>
          </a:p>
        </p:txBody>
      </p:sp>
    </p:spTree>
    <p:extLst>
      <p:ext uri="{BB962C8B-B14F-4D97-AF65-F5344CB8AC3E}">
        <p14:creationId xmlns:p14="http://schemas.microsoft.com/office/powerpoint/2010/main" val="6623308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72760" y="2154457"/>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D6ABF24-B464-4725-965A-885724A91B86}"/>
              </a:ext>
            </a:extLst>
          </p:cNvPr>
          <p:cNvPicPr>
            <a:picLocks noChangeAspect="1"/>
          </p:cNvPicPr>
          <p:nvPr/>
        </p:nvPicPr>
        <p:blipFill rotWithShape="1">
          <a:blip r:embed="rId3">
            <a:extLst>
              <a:ext uri="{28A0092B-C50C-407E-A947-70E740481C1C}">
                <a14:useLocalDpi xmlns:a14="http://schemas.microsoft.com/office/drawing/2010/main" val="0"/>
              </a:ext>
            </a:extLst>
          </a:blip>
          <a:srcRect l="3188" t="3683" r="2145" b="20828"/>
          <a:stretch/>
        </p:blipFill>
        <p:spPr>
          <a:xfrm>
            <a:off x="401816" y="1578429"/>
            <a:ext cx="11402542" cy="5114622"/>
          </a:xfrm>
          <a:prstGeom prst="rect">
            <a:avLst/>
          </a:prstGeom>
        </p:spPr>
      </p:pic>
      <p:sp>
        <p:nvSpPr>
          <p:cNvPr id="11" name="CuadroTexto 10">
            <a:extLst>
              <a:ext uri="{FF2B5EF4-FFF2-40B4-BE49-F238E27FC236}">
                <a16:creationId xmlns:a16="http://schemas.microsoft.com/office/drawing/2014/main" id="{F6D941FB-C8E6-4A69-94E3-D0A16EEE87EE}"/>
              </a:ext>
            </a:extLst>
          </p:cNvPr>
          <p:cNvSpPr txBox="1"/>
          <p:nvPr/>
        </p:nvSpPr>
        <p:spPr>
          <a:xfrm>
            <a:off x="673281" y="766357"/>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
        <p:nvSpPr>
          <p:cNvPr id="14" name="CuadroTexto 13">
            <a:extLst>
              <a:ext uri="{FF2B5EF4-FFF2-40B4-BE49-F238E27FC236}">
                <a16:creationId xmlns:a16="http://schemas.microsoft.com/office/drawing/2014/main" id="{FE193B02-B449-4EAC-AB3A-006BB91E0156}"/>
              </a:ext>
            </a:extLst>
          </p:cNvPr>
          <p:cNvSpPr txBox="1"/>
          <p:nvPr/>
        </p:nvSpPr>
        <p:spPr>
          <a:xfrm>
            <a:off x="721400" y="6231386"/>
            <a:ext cx="11253351" cy="461665"/>
          </a:xfrm>
          <a:prstGeom prst="rect">
            <a:avLst/>
          </a:prstGeom>
          <a:noFill/>
        </p:spPr>
        <p:txBody>
          <a:bodyPr wrap="square" rtlCol="0">
            <a:spAutoFit/>
          </a:bodyPr>
          <a:lstStyle/>
          <a:p>
            <a:pPr algn="l"/>
            <a:r>
              <a:rPr lang="es-ES" sz="2400" dirty="0" err="1">
                <a:latin typeface="LiberationSerif-Regular"/>
              </a:rPr>
              <a:t>Prediction</a:t>
            </a:r>
            <a:r>
              <a:rPr lang="es-ES" sz="2400" dirty="0">
                <a:latin typeface="LiberationSerif-Regular"/>
              </a:rPr>
              <a:t> of </a:t>
            </a:r>
            <a:r>
              <a:rPr lang="es-ES" sz="2400" dirty="0" err="1">
                <a:latin typeface="LiberationSerif-Regular"/>
              </a:rPr>
              <a:t>changes</a:t>
            </a:r>
            <a:r>
              <a:rPr lang="es-ES" sz="2400" dirty="0">
                <a:latin typeface="LiberationSerif-Regular"/>
              </a:rPr>
              <a:t> in </a:t>
            </a:r>
            <a:r>
              <a:rPr lang="es-ES" sz="2400" dirty="0" err="1">
                <a:latin typeface="LiberationSerif-Regular"/>
              </a:rPr>
              <a:t>amplitude</a:t>
            </a:r>
            <a:r>
              <a:rPr lang="es-ES" sz="2400" dirty="0">
                <a:latin typeface="LiberationSerif-Regular"/>
              </a:rPr>
              <a:t> and </a:t>
            </a:r>
            <a:r>
              <a:rPr lang="es-ES" sz="2400" dirty="0" err="1">
                <a:latin typeface="LiberationSerif-Regular"/>
              </a:rPr>
              <a:t>phase</a:t>
            </a:r>
            <a:r>
              <a:rPr lang="es-ES" sz="2400" dirty="0">
                <a:latin typeface="LiberationSerif-Regular"/>
              </a:rPr>
              <a:t> of gene </a:t>
            </a:r>
            <a:r>
              <a:rPr lang="es-ES" sz="2400" dirty="0" err="1">
                <a:latin typeface="LiberationSerif-Regular"/>
              </a:rPr>
              <a:t>expression</a:t>
            </a:r>
            <a:r>
              <a:rPr lang="es-ES" sz="2400" dirty="0">
                <a:latin typeface="LiberationSerif-Regular"/>
              </a:rPr>
              <a:t> </a:t>
            </a:r>
            <a:r>
              <a:rPr lang="es-ES" sz="2400" dirty="0" err="1">
                <a:latin typeface="LiberationSerif-Regular"/>
              </a:rPr>
              <a:t>profiles</a:t>
            </a:r>
            <a:r>
              <a:rPr lang="es-ES" sz="2400" dirty="0">
                <a:latin typeface="LiberationSerif-Regular"/>
              </a:rPr>
              <a:t> </a:t>
            </a:r>
            <a:r>
              <a:rPr lang="es-ES" sz="2400" dirty="0" err="1">
                <a:latin typeface="LiberationSerif-Regular"/>
              </a:rPr>
              <a:t>over</a:t>
            </a:r>
            <a:r>
              <a:rPr lang="es-ES" sz="2400" dirty="0">
                <a:latin typeface="LiberationSerif-Regular"/>
              </a:rPr>
              <a:t> </a:t>
            </a:r>
            <a:r>
              <a:rPr lang="es-ES" sz="2400" dirty="0" err="1">
                <a:latin typeface="LiberationSerif-Regular"/>
              </a:rPr>
              <a:t>the</a:t>
            </a:r>
            <a:r>
              <a:rPr lang="es-ES" sz="2400" dirty="0">
                <a:latin typeface="LiberationSerif-Regular"/>
              </a:rPr>
              <a:t> </a:t>
            </a:r>
            <a:r>
              <a:rPr lang="es-ES" sz="2400" dirty="0" err="1">
                <a:latin typeface="LiberationSerif-Regular"/>
              </a:rPr>
              <a:t>year</a:t>
            </a:r>
            <a:endParaRPr lang="es-ES" sz="2400" dirty="0">
              <a:latin typeface="LiberationSerif-Regular"/>
            </a:endParaRPr>
          </a:p>
        </p:txBody>
      </p:sp>
    </p:spTree>
    <p:extLst>
      <p:ext uri="{BB962C8B-B14F-4D97-AF65-F5344CB8AC3E}">
        <p14:creationId xmlns:p14="http://schemas.microsoft.com/office/powerpoint/2010/main" val="39718271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3779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7562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35456" y="2482033"/>
            <a:ext cx="598314" cy="685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497C7D84-3DAF-4269-A524-194520F8D51C}"/>
              </a:ext>
            </a:extLst>
          </p:cNvPr>
          <p:cNvSpPr/>
          <p:nvPr/>
        </p:nvSpPr>
        <p:spPr>
          <a:xfrm>
            <a:off x="73815" y="1899681"/>
            <a:ext cx="678660" cy="482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608D0194-3632-4BA4-A337-42D63D77F59B}"/>
              </a:ext>
            </a:extLst>
          </p:cNvPr>
          <p:cNvSpPr/>
          <p:nvPr/>
        </p:nvSpPr>
        <p:spPr>
          <a:xfrm>
            <a:off x="9574553" y="1809159"/>
            <a:ext cx="2563019" cy="46750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2E8B0A5A-6E3A-4826-A685-CB1991C190CC}"/>
              </a:ext>
            </a:extLst>
          </p:cNvPr>
          <p:cNvSpPr txBox="1"/>
          <p:nvPr/>
        </p:nvSpPr>
        <p:spPr>
          <a:xfrm>
            <a:off x="673281" y="723796"/>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Tree>
    <p:extLst>
      <p:ext uri="{BB962C8B-B14F-4D97-AF65-F5344CB8AC3E}">
        <p14:creationId xmlns:p14="http://schemas.microsoft.com/office/powerpoint/2010/main" val="17958756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35456" y="2482033"/>
            <a:ext cx="598314" cy="685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B5DB7CE1-FB37-43FA-A6EF-D6AEFD4C99C0}"/>
              </a:ext>
            </a:extLst>
          </p:cNvPr>
          <p:cNvPicPr>
            <a:picLocks noChangeAspect="1"/>
          </p:cNvPicPr>
          <p:nvPr/>
        </p:nvPicPr>
        <p:blipFill rotWithShape="1">
          <a:blip r:embed="rId3"/>
          <a:srcRect t="6325" r="73575" b="27593"/>
          <a:stretch/>
        </p:blipFill>
        <p:spPr>
          <a:xfrm>
            <a:off x="42840" y="1995051"/>
            <a:ext cx="1744480" cy="3916225"/>
          </a:xfrm>
          <a:prstGeom prst="rect">
            <a:avLst/>
          </a:prstGeom>
        </p:spPr>
      </p:pic>
      <p:sp>
        <p:nvSpPr>
          <p:cNvPr id="17" name="Rectángulo 16">
            <a:extLst>
              <a:ext uri="{FF2B5EF4-FFF2-40B4-BE49-F238E27FC236}">
                <a16:creationId xmlns:a16="http://schemas.microsoft.com/office/drawing/2014/main" id="{497C7D84-3DAF-4269-A524-194520F8D51C}"/>
              </a:ext>
            </a:extLst>
          </p:cNvPr>
          <p:cNvSpPr/>
          <p:nvPr/>
        </p:nvSpPr>
        <p:spPr>
          <a:xfrm>
            <a:off x="73815" y="1899681"/>
            <a:ext cx="678660" cy="482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608D0194-3632-4BA4-A337-42D63D77F59B}"/>
              </a:ext>
            </a:extLst>
          </p:cNvPr>
          <p:cNvSpPr/>
          <p:nvPr/>
        </p:nvSpPr>
        <p:spPr>
          <a:xfrm>
            <a:off x="9574553" y="1809159"/>
            <a:ext cx="2563019" cy="46750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07578586-37A2-4038-ACF2-667CA3C5DA63}"/>
              </a:ext>
            </a:extLst>
          </p:cNvPr>
          <p:cNvPicPr>
            <a:picLocks noChangeAspect="1"/>
          </p:cNvPicPr>
          <p:nvPr/>
        </p:nvPicPr>
        <p:blipFill rotWithShape="1">
          <a:blip r:embed="rId3"/>
          <a:srcRect l="34583" t="6325" r="5607" b="30988"/>
          <a:stretch/>
        </p:blipFill>
        <p:spPr>
          <a:xfrm>
            <a:off x="1769064" y="1972668"/>
            <a:ext cx="3979191" cy="3743955"/>
          </a:xfrm>
          <a:prstGeom prst="rect">
            <a:avLst/>
          </a:prstGeom>
        </p:spPr>
      </p:pic>
      <p:sp>
        <p:nvSpPr>
          <p:cNvPr id="2" name="CuadroTexto 1">
            <a:extLst>
              <a:ext uri="{FF2B5EF4-FFF2-40B4-BE49-F238E27FC236}">
                <a16:creationId xmlns:a16="http://schemas.microsoft.com/office/drawing/2014/main" id="{63078825-38F3-46FB-95CE-45B4D2222510}"/>
              </a:ext>
            </a:extLst>
          </p:cNvPr>
          <p:cNvSpPr txBox="1"/>
          <p:nvPr/>
        </p:nvSpPr>
        <p:spPr>
          <a:xfrm>
            <a:off x="6484691" y="3339712"/>
            <a:ext cx="2185646" cy="707886"/>
          </a:xfrm>
          <a:prstGeom prst="rect">
            <a:avLst/>
          </a:prstGeom>
          <a:noFill/>
        </p:spPr>
        <p:txBody>
          <a:bodyPr wrap="square" rtlCol="0">
            <a:spAutoFit/>
          </a:bodyPr>
          <a:lstStyle/>
          <a:p>
            <a:r>
              <a:rPr lang="es-ES" sz="2000" dirty="0"/>
              <a:t>12 h </a:t>
            </a:r>
            <a:r>
              <a:rPr lang="es-ES" sz="2000" dirty="0" err="1"/>
              <a:t>period</a:t>
            </a:r>
            <a:r>
              <a:rPr lang="es-ES" sz="2000" dirty="0"/>
              <a:t> </a:t>
            </a:r>
            <a:r>
              <a:rPr lang="es-ES" sz="2000" dirty="0" err="1"/>
              <a:t>cycles</a:t>
            </a:r>
            <a:r>
              <a:rPr lang="es-ES" sz="2000" dirty="0"/>
              <a:t> (2 </a:t>
            </a:r>
            <a:r>
              <a:rPr lang="es-ES" sz="2000" dirty="0" err="1"/>
              <a:t>peaks</a:t>
            </a:r>
            <a:r>
              <a:rPr lang="es-ES" sz="2000" dirty="0"/>
              <a:t> per </a:t>
            </a:r>
            <a:r>
              <a:rPr lang="es-ES" sz="2000" dirty="0" err="1"/>
              <a:t>day</a:t>
            </a:r>
            <a:r>
              <a:rPr lang="es-ES" sz="2000" dirty="0"/>
              <a:t>)</a:t>
            </a:r>
          </a:p>
        </p:txBody>
      </p:sp>
      <p:cxnSp>
        <p:nvCxnSpPr>
          <p:cNvPr id="13" name="Conector recto 12">
            <a:extLst>
              <a:ext uri="{FF2B5EF4-FFF2-40B4-BE49-F238E27FC236}">
                <a16:creationId xmlns:a16="http://schemas.microsoft.com/office/drawing/2014/main" id="{50A0215F-F0F6-4705-9746-3C2F62DC5B5F}"/>
              </a:ext>
            </a:extLst>
          </p:cNvPr>
          <p:cNvCxnSpPr>
            <a:cxnSpLocks/>
          </p:cNvCxnSpPr>
          <p:nvPr/>
        </p:nvCxnSpPr>
        <p:spPr>
          <a:xfrm flipH="1">
            <a:off x="5654562" y="3693655"/>
            <a:ext cx="830129" cy="1"/>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F2A62CB5-BC15-417C-B8B3-2D7A5E55A312}"/>
              </a:ext>
            </a:extLst>
          </p:cNvPr>
          <p:cNvSpPr/>
          <p:nvPr/>
        </p:nvSpPr>
        <p:spPr>
          <a:xfrm>
            <a:off x="0" y="-3779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B18AB45E-3F60-47CE-97AE-9B9627C4F41F}"/>
              </a:ext>
            </a:extLst>
          </p:cNvPr>
          <p:cNvSpPr txBox="1"/>
          <p:nvPr/>
        </p:nvSpPr>
        <p:spPr>
          <a:xfrm>
            <a:off x="701335" y="-7562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8" name="CuadroTexto 17">
            <a:extLst>
              <a:ext uri="{FF2B5EF4-FFF2-40B4-BE49-F238E27FC236}">
                <a16:creationId xmlns:a16="http://schemas.microsoft.com/office/drawing/2014/main" id="{E75DAB2F-6B4F-432B-A602-8FBFC505A401}"/>
              </a:ext>
            </a:extLst>
          </p:cNvPr>
          <p:cNvSpPr txBox="1"/>
          <p:nvPr/>
        </p:nvSpPr>
        <p:spPr>
          <a:xfrm>
            <a:off x="673281" y="723796"/>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
        <p:nvSpPr>
          <p:cNvPr id="3" name="Rectángulo 2">
            <a:extLst>
              <a:ext uri="{FF2B5EF4-FFF2-40B4-BE49-F238E27FC236}">
                <a16:creationId xmlns:a16="http://schemas.microsoft.com/office/drawing/2014/main" id="{651AF1AA-35D1-466F-94AF-120377B9DA6A}"/>
              </a:ext>
            </a:extLst>
          </p:cNvPr>
          <p:cNvSpPr/>
          <p:nvPr/>
        </p:nvSpPr>
        <p:spPr>
          <a:xfrm>
            <a:off x="1214314" y="2511217"/>
            <a:ext cx="458843" cy="53354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73AE5B09-FB4F-4A73-9284-05B101997D21}"/>
              </a:ext>
            </a:extLst>
          </p:cNvPr>
          <p:cNvSpPr/>
          <p:nvPr/>
        </p:nvSpPr>
        <p:spPr>
          <a:xfrm>
            <a:off x="1837831" y="2511217"/>
            <a:ext cx="458843" cy="5529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FBE861DD-D744-40CC-BC39-BD9A31A3DE80}"/>
              </a:ext>
            </a:extLst>
          </p:cNvPr>
          <p:cNvSpPr/>
          <p:nvPr/>
        </p:nvSpPr>
        <p:spPr>
          <a:xfrm>
            <a:off x="2823365" y="2580024"/>
            <a:ext cx="260304" cy="251437"/>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4EF8C3A4-04B5-474A-B63D-B3E8ECABCBFC}"/>
              </a:ext>
            </a:extLst>
          </p:cNvPr>
          <p:cNvSpPr/>
          <p:nvPr/>
        </p:nvSpPr>
        <p:spPr>
          <a:xfrm>
            <a:off x="1210336" y="3064214"/>
            <a:ext cx="458843" cy="2101173"/>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B4CB0909-082A-4CB7-97D9-278FA2F7BC7C}"/>
              </a:ext>
            </a:extLst>
          </p:cNvPr>
          <p:cNvSpPr/>
          <p:nvPr/>
        </p:nvSpPr>
        <p:spPr>
          <a:xfrm>
            <a:off x="1825545" y="3086346"/>
            <a:ext cx="458843" cy="1514838"/>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3D132A6C-D33F-4185-B15D-B782A0988A73}"/>
              </a:ext>
            </a:extLst>
          </p:cNvPr>
          <p:cNvSpPr/>
          <p:nvPr/>
        </p:nvSpPr>
        <p:spPr>
          <a:xfrm>
            <a:off x="2819682" y="3042204"/>
            <a:ext cx="260304" cy="251437"/>
          </a:xfrm>
          <a:prstGeom prst="rect">
            <a:avLst/>
          </a:prstGeom>
          <a:solidFill>
            <a:srgbClr val="768C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2B6EC23D-9685-4968-B2AE-80D37EE3B72A}"/>
              </a:ext>
            </a:extLst>
          </p:cNvPr>
          <p:cNvSpPr/>
          <p:nvPr/>
        </p:nvSpPr>
        <p:spPr>
          <a:xfrm>
            <a:off x="2829410" y="3527589"/>
            <a:ext cx="260304" cy="251437"/>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56616041-21DB-41C1-98A0-5F86FB785A6A}"/>
              </a:ext>
            </a:extLst>
          </p:cNvPr>
          <p:cNvSpPr/>
          <p:nvPr/>
        </p:nvSpPr>
        <p:spPr>
          <a:xfrm>
            <a:off x="1832572" y="4642772"/>
            <a:ext cx="458843" cy="663194"/>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ECB841C5-EE81-4681-BE28-05642F1913DA}"/>
              </a:ext>
            </a:extLst>
          </p:cNvPr>
          <p:cNvSpPr/>
          <p:nvPr/>
        </p:nvSpPr>
        <p:spPr>
          <a:xfrm>
            <a:off x="1219720" y="5175114"/>
            <a:ext cx="458843" cy="130851"/>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10161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35456" y="2482033"/>
            <a:ext cx="598314" cy="685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B5DB7CE1-FB37-43FA-A6EF-D6AEFD4C99C0}"/>
              </a:ext>
            </a:extLst>
          </p:cNvPr>
          <p:cNvPicPr>
            <a:picLocks noChangeAspect="1"/>
          </p:cNvPicPr>
          <p:nvPr/>
        </p:nvPicPr>
        <p:blipFill rotWithShape="1">
          <a:blip r:embed="rId3"/>
          <a:srcRect t="6325" r="73575" b="27593"/>
          <a:stretch/>
        </p:blipFill>
        <p:spPr>
          <a:xfrm>
            <a:off x="42840" y="1995051"/>
            <a:ext cx="1744480" cy="3916225"/>
          </a:xfrm>
          <a:prstGeom prst="rect">
            <a:avLst/>
          </a:prstGeom>
        </p:spPr>
      </p:pic>
      <p:sp>
        <p:nvSpPr>
          <p:cNvPr id="17" name="Rectángulo 16">
            <a:extLst>
              <a:ext uri="{FF2B5EF4-FFF2-40B4-BE49-F238E27FC236}">
                <a16:creationId xmlns:a16="http://schemas.microsoft.com/office/drawing/2014/main" id="{497C7D84-3DAF-4269-A524-194520F8D51C}"/>
              </a:ext>
            </a:extLst>
          </p:cNvPr>
          <p:cNvSpPr/>
          <p:nvPr/>
        </p:nvSpPr>
        <p:spPr>
          <a:xfrm>
            <a:off x="73815" y="1899681"/>
            <a:ext cx="678660" cy="482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952F5510-46CB-4AD7-A654-1D0C448CF18E}"/>
              </a:ext>
            </a:extLst>
          </p:cNvPr>
          <p:cNvPicPr>
            <a:picLocks noChangeAspect="1"/>
          </p:cNvPicPr>
          <p:nvPr/>
        </p:nvPicPr>
        <p:blipFill rotWithShape="1">
          <a:blip r:embed="rId4"/>
          <a:srcRect t="7995" b="56608"/>
          <a:stretch/>
        </p:blipFill>
        <p:spPr>
          <a:xfrm>
            <a:off x="5676107" y="1785704"/>
            <a:ext cx="6515894" cy="1924814"/>
          </a:xfrm>
          <a:prstGeom prst="rect">
            <a:avLst/>
          </a:prstGeom>
        </p:spPr>
      </p:pic>
      <p:sp>
        <p:nvSpPr>
          <p:cNvPr id="22" name="Rectángulo 21">
            <a:extLst>
              <a:ext uri="{FF2B5EF4-FFF2-40B4-BE49-F238E27FC236}">
                <a16:creationId xmlns:a16="http://schemas.microsoft.com/office/drawing/2014/main" id="{6EA51445-6C77-450B-A43F-919738DAE4E3}"/>
              </a:ext>
            </a:extLst>
          </p:cNvPr>
          <p:cNvSpPr/>
          <p:nvPr/>
        </p:nvSpPr>
        <p:spPr>
          <a:xfrm>
            <a:off x="8490460" y="2241764"/>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C540C648-F3A2-41C0-A136-665B64F587EC}"/>
              </a:ext>
            </a:extLst>
          </p:cNvPr>
          <p:cNvSpPr/>
          <p:nvPr/>
        </p:nvSpPr>
        <p:spPr>
          <a:xfrm>
            <a:off x="7389710" y="2207560"/>
            <a:ext cx="594563" cy="544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F86B1092-BC02-4884-A3DA-DE8729256636}"/>
              </a:ext>
            </a:extLst>
          </p:cNvPr>
          <p:cNvSpPr/>
          <p:nvPr/>
        </p:nvSpPr>
        <p:spPr>
          <a:xfrm>
            <a:off x="7031577" y="4222556"/>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65EC4649-AC54-41C8-BA81-40BC14E015D4}"/>
              </a:ext>
            </a:extLst>
          </p:cNvPr>
          <p:cNvSpPr/>
          <p:nvPr/>
        </p:nvSpPr>
        <p:spPr>
          <a:xfrm>
            <a:off x="8427868" y="4456815"/>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07578586-37A2-4038-ACF2-667CA3C5DA63}"/>
              </a:ext>
            </a:extLst>
          </p:cNvPr>
          <p:cNvPicPr>
            <a:picLocks noChangeAspect="1"/>
          </p:cNvPicPr>
          <p:nvPr/>
        </p:nvPicPr>
        <p:blipFill rotWithShape="1">
          <a:blip r:embed="rId3"/>
          <a:srcRect l="34583" t="6325" r="5607" b="30988"/>
          <a:stretch/>
        </p:blipFill>
        <p:spPr>
          <a:xfrm>
            <a:off x="1769064" y="1972668"/>
            <a:ext cx="3979191" cy="3743955"/>
          </a:xfrm>
          <a:prstGeom prst="rect">
            <a:avLst/>
          </a:prstGeom>
        </p:spPr>
      </p:pic>
      <p:sp>
        <p:nvSpPr>
          <p:cNvPr id="32" name="CuadroTexto 31">
            <a:extLst>
              <a:ext uri="{FF2B5EF4-FFF2-40B4-BE49-F238E27FC236}">
                <a16:creationId xmlns:a16="http://schemas.microsoft.com/office/drawing/2014/main" id="{4D525A68-7616-446C-BF9B-5407DF37CE31}"/>
              </a:ext>
            </a:extLst>
          </p:cNvPr>
          <p:cNvSpPr txBox="1"/>
          <p:nvPr/>
        </p:nvSpPr>
        <p:spPr>
          <a:xfrm>
            <a:off x="9608271" y="2220030"/>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36" name="Rectángulo 35">
            <a:extLst>
              <a:ext uri="{FF2B5EF4-FFF2-40B4-BE49-F238E27FC236}">
                <a16:creationId xmlns:a16="http://schemas.microsoft.com/office/drawing/2014/main" id="{18277AB5-43F3-44D6-AA9E-49A7A502183D}"/>
              </a:ext>
            </a:extLst>
          </p:cNvPr>
          <p:cNvSpPr/>
          <p:nvPr/>
        </p:nvSpPr>
        <p:spPr>
          <a:xfrm>
            <a:off x="9837990" y="1393172"/>
            <a:ext cx="594563" cy="415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8FF9ED0B-7DF0-4050-8341-F8055E455CC7}"/>
              </a:ext>
            </a:extLst>
          </p:cNvPr>
          <p:cNvSpPr/>
          <p:nvPr/>
        </p:nvSpPr>
        <p:spPr>
          <a:xfrm>
            <a:off x="7418019" y="4547390"/>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4AAE7FAB-36C8-48B0-896E-B387D19D3829}"/>
              </a:ext>
            </a:extLst>
          </p:cNvPr>
          <p:cNvSpPr txBox="1"/>
          <p:nvPr/>
        </p:nvSpPr>
        <p:spPr>
          <a:xfrm>
            <a:off x="7037789" y="4287448"/>
            <a:ext cx="271039" cy="584775"/>
          </a:xfrm>
          <a:prstGeom prst="rect">
            <a:avLst/>
          </a:prstGeom>
          <a:noFill/>
          <a:ln>
            <a:noFill/>
          </a:ln>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30" name="Rectángulo 29">
            <a:extLst>
              <a:ext uri="{FF2B5EF4-FFF2-40B4-BE49-F238E27FC236}">
                <a16:creationId xmlns:a16="http://schemas.microsoft.com/office/drawing/2014/main" id="{391821DF-EE2C-432C-A365-34F3E63826C6}"/>
              </a:ext>
            </a:extLst>
          </p:cNvPr>
          <p:cNvSpPr/>
          <p:nvPr/>
        </p:nvSpPr>
        <p:spPr>
          <a:xfrm>
            <a:off x="7924205" y="4082143"/>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F2803D69-D885-4FFC-A916-957A97B5379C}"/>
              </a:ext>
            </a:extLst>
          </p:cNvPr>
          <p:cNvSpPr/>
          <p:nvPr/>
        </p:nvSpPr>
        <p:spPr>
          <a:xfrm>
            <a:off x="8947500" y="4424386"/>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 name="Imagen 32">
            <a:extLst>
              <a:ext uri="{FF2B5EF4-FFF2-40B4-BE49-F238E27FC236}">
                <a16:creationId xmlns:a16="http://schemas.microsoft.com/office/drawing/2014/main" id="{31708BC7-6789-45CB-85D1-9B41AD3144AF}"/>
              </a:ext>
            </a:extLst>
          </p:cNvPr>
          <p:cNvPicPr>
            <a:picLocks noChangeAspect="1"/>
          </p:cNvPicPr>
          <p:nvPr/>
        </p:nvPicPr>
        <p:blipFill rotWithShape="1">
          <a:blip r:embed="rId4"/>
          <a:srcRect l="26524" t="16668" r="64818" b="78364"/>
          <a:stretch/>
        </p:blipFill>
        <p:spPr>
          <a:xfrm>
            <a:off x="7002585" y="4154500"/>
            <a:ext cx="564169" cy="253699"/>
          </a:xfrm>
          <a:prstGeom prst="rect">
            <a:avLst/>
          </a:prstGeom>
        </p:spPr>
      </p:pic>
      <p:sp>
        <p:nvSpPr>
          <p:cNvPr id="38" name="CuadroTexto 37">
            <a:extLst>
              <a:ext uri="{FF2B5EF4-FFF2-40B4-BE49-F238E27FC236}">
                <a16:creationId xmlns:a16="http://schemas.microsoft.com/office/drawing/2014/main" id="{F000FFCA-3269-4EA9-90AC-A38BFCBD406F}"/>
              </a:ext>
            </a:extLst>
          </p:cNvPr>
          <p:cNvSpPr txBox="1"/>
          <p:nvPr/>
        </p:nvSpPr>
        <p:spPr>
          <a:xfrm>
            <a:off x="10578851" y="1725176"/>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39" name="Rectángulo 38">
            <a:extLst>
              <a:ext uri="{FF2B5EF4-FFF2-40B4-BE49-F238E27FC236}">
                <a16:creationId xmlns:a16="http://schemas.microsoft.com/office/drawing/2014/main" id="{49A6CDE1-8763-4F3B-AB06-25EAC5016BAD}"/>
              </a:ext>
            </a:extLst>
          </p:cNvPr>
          <p:cNvSpPr/>
          <p:nvPr/>
        </p:nvSpPr>
        <p:spPr>
          <a:xfrm>
            <a:off x="6952498" y="1926117"/>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2C57CF6F-B81D-4499-94C7-E8FBC31F93E5}"/>
              </a:ext>
            </a:extLst>
          </p:cNvPr>
          <p:cNvSpPr/>
          <p:nvPr/>
        </p:nvSpPr>
        <p:spPr>
          <a:xfrm>
            <a:off x="7845126" y="1785704"/>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E7FB4E1D-3D86-4523-8280-FB1D1D5741CE}"/>
              </a:ext>
            </a:extLst>
          </p:cNvPr>
          <p:cNvSpPr/>
          <p:nvPr/>
        </p:nvSpPr>
        <p:spPr>
          <a:xfrm>
            <a:off x="8868421" y="2127947"/>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910EF69B-F510-496D-8633-1CEBF068DDF1}"/>
              </a:ext>
            </a:extLst>
          </p:cNvPr>
          <p:cNvSpPr txBox="1"/>
          <p:nvPr/>
        </p:nvSpPr>
        <p:spPr>
          <a:xfrm>
            <a:off x="8012509" y="3989623"/>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3" name="CuadroTexto 42">
            <a:extLst>
              <a:ext uri="{FF2B5EF4-FFF2-40B4-BE49-F238E27FC236}">
                <a16:creationId xmlns:a16="http://schemas.microsoft.com/office/drawing/2014/main" id="{28532A29-B0D7-4A40-8C72-7065733B7674}"/>
              </a:ext>
            </a:extLst>
          </p:cNvPr>
          <p:cNvSpPr txBox="1"/>
          <p:nvPr/>
        </p:nvSpPr>
        <p:spPr>
          <a:xfrm>
            <a:off x="9141381" y="4408199"/>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4" name="Rectángulo 43">
            <a:extLst>
              <a:ext uri="{FF2B5EF4-FFF2-40B4-BE49-F238E27FC236}">
                <a16:creationId xmlns:a16="http://schemas.microsoft.com/office/drawing/2014/main" id="{A7A77082-D9B5-41D7-8BD2-C30C6132415C}"/>
              </a:ext>
            </a:extLst>
          </p:cNvPr>
          <p:cNvSpPr/>
          <p:nvPr/>
        </p:nvSpPr>
        <p:spPr>
          <a:xfrm>
            <a:off x="10072665" y="4082142"/>
            <a:ext cx="506186" cy="2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F1906C91-D9D5-443C-88A8-D05E2938D99A}"/>
              </a:ext>
            </a:extLst>
          </p:cNvPr>
          <p:cNvSpPr/>
          <p:nvPr/>
        </p:nvSpPr>
        <p:spPr>
          <a:xfrm>
            <a:off x="10974744" y="4435272"/>
            <a:ext cx="506186" cy="2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CuadroTexto 45">
            <a:extLst>
              <a:ext uri="{FF2B5EF4-FFF2-40B4-BE49-F238E27FC236}">
                <a16:creationId xmlns:a16="http://schemas.microsoft.com/office/drawing/2014/main" id="{673740E3-8FB0-4D4E-8DFA-DB7960EDDC1B}"/>
              </a:ext>
            </a:extLst>
          </p:cNvPr>
          <p:cNvSpPr txBox="1"/>
          <p:nvPr/>
        </p:nvSpPr>
        <p:spPr>
          <a:xfrm>
            <a:off x="10077249" y="3957072"/>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7" name="CuadroTexto 46">
            <a:extLst>
              <a:ext uri="{FF2B5EF4-FFF2-40B4-BE49-F238E27FC236}">
                <a16:creationId xmlns:a16="http://schemas.microsoft.com/office/drawing/2014/main" id="{7654E40B-C727-4E77-81C4-A43124188D9F}"/>
              </a:ext>
            </a:extLst>
          </p:cNvPr>
          <p:cNvSpPr txBox="1"/>
          <p:nvPr/>
        </p:nvSpPr>
        <p:spPr>
          <a:xfrm>
            <a:off x="11082694" y="4306179"/>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8" name="Rectángulo 47">
            <a:extLst>
              <a:ext uri="{FF2B5EF4-FFF2-40B4-BE49-F238E27FC236}">
                <a16:creationId xmlns:a16="http://schemas.microsoft.com/office/drawing/2014/main" id="{090BE5B5-E583-4754-BD11-9AF1EF078E55}"/>
              </a:ext>
            </a:extLst>
          </p:cNvPr>
          <p:cNvSpPr/>
          <p:nvPr/>
        </p:nvSpPr>
        <p:spPr>
          <a:xfrm>
            <a:off x="9574553" y="1809159"/>
            <a:ext cx="2563019" cy="46750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6A7B62D8-E1A7-49E1-84B6-3F9871054ABA}"/>
              </a:ext>
            </a:extLst>
          </p:cNvPr>
          <p:cNvSpPr/>
          <p:nvPr/>
        </p:nvSpPr>
        <p:spPr>
          <a:xfrm>
            <a:off x="5185822" y="4068361"/>
            <a:ext cx="5591035" cy="251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B07A5542-A06F-4A68-A6CA-C459FECC7CE4}"/>
              </a:ext>
            </a:extLst>
          </p:cNvPr>
          <p:cNvSpPr/>
          <p:nvPr/>
        </p:nvSpPr>
        <p:spPr>
          <a:xfrm>
            <a:off x="0" y="-3779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F7C3389F-7752-460F-8478-8635CF80F02D}"/>
              </a:ext>
            </a:extLst>
          </p:cNvPr>
          <p:cNvSpPr txBox="1"/>
          <p:nvPr/>
        </p:nvSpPr>
        <p:spPr>
          <a:xfrm>
            <a:off x="701335" y="-7562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51" name="CuadroTexto 50">
            <a:extLst>
              <a:ext uri="{FF2B5EF4-FFF2-40B4-BE49-F238E27FC236}">
                <a16:creationId xmlns:a16="http://schemas.microsoft.com/office/drawing/2014/main" id="{182D77E1-A890-4D68-AAFF-DF45CDDB9D04}"/>
              </a:ext>
            </a:extLst>
          </p:cNvPr>
          <p:cNvSpPr txBox="1"/>
          <p:nvPr/>
        </p:nvSpPr>
        <p:spPr>
          <a:xfrm>
            <a:off x="673281" y="723796"/>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
        <p:nvSpPr>
          <p:cNvPr id="53" name="Rectángulo 52">
            <a:extLst>
              <a:ext uri="{FF2B5EF4-FFF2-40B4-BE49-F238E27FC236}">
                <a16:creationId xmlns:a16="http://schemas.microsoft.com/office/drawing/2014/main" id="{27B5A8EC-F8F1-4C07-BB00-4000DBCECF14}"/>
              </a:ext>
            </a:extLst>
          </p:cNvPr>
          <p:cNvSpPr/>
          <p:nvPr/>
        </p:nvSpPr>
        <p:spPr>
          <a:xfrm>
            <a:off x="1214314" y="2511217"/>
            <a:ext cx="458843" cy="53354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9C0BAB12-BAD1-46C5-AA12-ADB00FC6F168}"/>
              </a:ext>
            </a:extLst>
          </p:cNvPr>
          <p:cNvSpPr/>
          <p:nvPr/>
        </p:nvSpPr>
        <p:spPr>
          <a:xfrm>
            <a:off x="1837831" y="2511217"/>
            <a:ext cx="458843" cy="5529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13E19130-CD1C-47C6-B77B-7F7ECE83734F}"/>
              </a:ext>
            </a:extLst>
          </p:cNvPr>
          <p:cNvSpPr/>
          <p:nvPr/>
        </p:nvSpPr>
        <p:spPr>
          <a:xfrm>
            <a:off x="2823365" y="2580024"/>
            <a:ext cx="260304" cy="251437"/>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55">
            <a:extLst>
              <a:ext uri="{FF2B5EF4-FFF2-40B4-BE49-F238E27FC236}">
                <a16:creationId xmlns:a16="http://schemas.microsoft.com/office/drawing/2014/main" id="{0199555D-7953-4AB2-B788-F15AB8EF9F8D}"/>
              </a:ext>
            </a:extLst>
          </p:cNvPr>
          <p:cNvSpPr/>
          <p:nvPr/>
        </p:nvSpPr>
        <p:spPr>
          <a:xfrm>
            <a:off x="1210336" y="3064214"/>
            <a:ext cx="458843" cy="2101173"/>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B4BB2BFF-D387-493C-855F-8A0ACFC52757}"/>
              </a:ext>
            </a:extLst>
          </p:cNvPr>
          <p:cNvSpPr/>
          <p:nvPr/>
        </p:nvSpPr>
        <p:spPr>
          <a:xfrm>
            <a:off x="1825545" y="3086346"/>
            <a:ext cx="458843" cy="1514838"/>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95CC4DB-522F-4E0D-B6F7-F95C9E7E7FA0}"/>
              </a:ext>
            </a:extLst>
          </p:cNvPr>
          <p:cNvSpPr/>
          <p:nvPr/>
        </p:nvSpPr>
        <p:spPr>
          <a:xfrm>
            <a:off x="2819682" y="3042204"/>
            <a:ext cx="260304" cy="251437"/>
          </a:xfrm>
          <a:prstGeom prst="rect">
            <a:avLst/>
          </a:prstGeom>
          <a:solidFill>
            <a:srgbClr val="768C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CE8B26A3-80A2-465F-80F2-079127BF484E}"/>
              </a:ext>
            </a:extLst>
          </p:cNvPr>
          <p:cNvSpPr/>
          <p:nvPr/>
        </p:nvSpPr>
        <p:spPr>
          <a:xfrm>
            <a:off x="2829410" y="3527589"/>
            <a:ext cx="260304" cy="251437"/>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916177D9-77F7-4319-92BF-BDC8F8715A13}"/>
              </a:ext>
            </a:extLst>
          </p:cNvPr>
          <p:cNvSpPr/>
          <p:nvPr/>
        </p:nvSpPr>
        <p:spPr>
          <a:xfrm>
            <a:off x="1832572" y="4642772"/>
            <a:ext cx="458843" cy="663194"/>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ángulo 60">
            <a:extLst>
              <a:ext uri="{FF2B5EF4-FFF2-40B4-BE49-F238E27FC236}">
                <a16:creationId xmlns:a16="http://schemas.microsoft.com/office/drawing/2014/main" id="{556D7C08-13C6-41B4-AC15-46E3E20A7C1F}"/>
              </a:ext>
            </a:extLst>
          </p:cNvPr>
          <p:cNvSpPr/>
          <p:nvPr/>
        </p:nvSpPr>
        <p:spPr>
          <a:xfrm>
            <a:off x="1219720" y="5175114"/>
            <a:ext cx="458843" cy="130851"/>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389646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35456" y="2482033"/>
            <a:ext cx="598314" cy="685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B5DB7CE1-FB37-43FA-A6EF-D6AEFD4C99C0}"/>
              </a:ext>
            </a:extLst>
          </p:cNvPr>
          <p:cNvPicPr>
            <a:picLocks noChangeAspect="1"/>
          </p:cNvPicPr>
          <p:nvPr/>
        </p:nvPicPr>
        <p:blipFill rotWithShape="1">
          <a:blip r:embed="rId3"/>
          <a:srcRect t="6325" r="73575" b="27593"/>
          <a:stretch/>
        </p:blipFill>
        <p:spPr>
          <a:xfrm>
            <a:off x="42840" y="1995051"/>
            <a:ext cx="1744480" cy="3916225"/>
          </a:xfrm>
          <a:prstGeom prst="rect">
            <a:avLst/>
          </a:prstGeom>
        </p:spPr>
      </p:pic>
      <p:sp>
        <p:nvSpPr>
          <p:cNvPr id="17" name="Rectángulo 16">
            <a:extLst>
              <a:ext uri="{FF2B5EF4-FFF2-40B4-BE49-F238E27FC236}">
                <a16:creationId xmlns:a16="http://schemas.microsoft.com/office/drawing/2014/main" id="{497C7D84-3DAF-4269-A524-194520F8D51C}"/>
              </a:ext>
            </a:extLst>
          </p:cNvPr>
          <p:cNvSpPr/>
          <p:nvPr/>
        </p:nvSpPr>
        <p:spPr>
          <a:xfrm>
            <a:off x="73815" y="1899681"/>
            <a:ext cx="678660" cy="482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952F5510-46CB-4AD7-A654-1D0C448CF18E}"/>
              </a:ext>
            </a:extLst>
          </p:cNvPr>
          <p:cNvPicPr>
            <a:picLocks noChangeAspect="1"/>
          </p:cNvPicPr>
          <p:nvPr/>
        </p:nvPicPr>
        <p:blipFill rotWithShape="1">
          <a:blip r:embed="rId4"/>
          <a:srcRect t="7995" b="56608"/>
          <a:stretch/>
        </p:blipFill>
        <p:spPr>
          <a:xfrm>
            <a:off x="5676107" y="1785704"/>
            <a:ext cx="6515894" cy="1924814"/>
          </a:xfrm>
          <a:prstGeom prst="rect">
            <a:avLst/>
          </a:prstGeom>
        </p:spPr>
      </p:pic>
      <p:sp>
        <p:nvSpPr>
          <p:cNvPr id="22" name="Rectángulo 21">
            <a:extLst>
              <a:ext uri="{FF2B5EF4-FFF2-40B4-BE49-F238E27FC236}">
                <a16:creationId xmlns:a16="http://schemas.microsoft.com/office/drawing/2014/main" id="{6EA51445-6C77-450B-A43F-919738DAE4E3}"/>
              </a:ext>
            </a:extLst>
          </p:cNvPr>
          <p:cNvSpPr/>
          <p:nvPr/>
        </p:nvSpPr>
        <p:spPr>
          <a:xfrm>
            <a:off x="8490460" y="2241764"/>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C540C648-F3A2-41C0-A136-665B64F587EC}"/>
              </a:ext>
            </a:extLst>
          </p:cNvPr>
          <p:cNvSpPr/>
          <p:nvPr/>
        </p:nvSpPr>
        <p:spPr>
          <a:xfrm>
            <a:off x="7389710" y="2207560"/>
            <a:ext cx="594563" cy="544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F86B1092-BC02-4884-A3DA-DE8729256636}"/>
              </a:ext>
            </a:extLst>
          </p:cNvPr>
          <p:cNvSpPr/>
          <p:nvPr/>
        </p:nvSpPr>
        <p:spPr>
          <a:xfrm>
            <a:off x="7031577" y="4222556"/>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65EC4649-AC54-41C8-BA81-40BC14E015D4}"/>
              </a:ext>
            </a:extLst>
          </p:cNvPr>
          <p:cNvSpPr/>
          <p:nvPr/>
        </p:nvSpPr>
        <p:spPr>
          <a:xfrm>
            <a:off x="8427868" y="4456815"/>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07578586-37A2-4038-ACF2-667CA3C5DA63}"/>
              </a:ext>
            </a:extLst>
          </p:cNvPr>
          <p:cNvPicPr>
            <a:picLocks noChangeAspect="1"/>
          </p:cNvPicPr>
          <p:nvPr/>
        </p:nvPicPr>
        <p:blipFill rotWithShape="1">
          <a:blip r:embed="rId3"/>
          <a:srcRect l="34583" t="6325" r="5607" b="30988"/>
          <a:stretch/>
        </p:blipFill>
        <p:spPr>
          <a:xfrm>
            <a:off x="1769064" y="1972668"/>
            <a:ext cx="3979191" cy="3743955"/>
          </a:xfrm>
          <a:prstGeom prst="rect">
            <a:avLst/>
          </a:prstGeom>
        </p:spPr>
      </p:pic>
      <p:sp>
        <p:nvSpPr>
          <p:cNvPr id="32" name="CuadroTexto 31">
            <a:extLst>
              <a:ext uri="{FF2B5EF4-FFF2-40B4-BE49-F238E27FC236}">
                <a16:creationId xmlns:a16="http://schemas.microsoft.com/office/drawing/2014/main" id="{4D525A68-7616-446C-BF9B-5407DF37CE31}"/>
              </a:ext>
            </a:extLst>
          </p:cNvPr>
          <p:cNvSpPr txBox="1"/>
          <p:nvPr/>
        </p:nvSpPr>
        <p:spPr>
          <a:xfrm>
            <a:off x="9608271" y="2220030"/>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36" name="Rectángulo 35">
            <a:extLst>
              <a:ext uri="{FF2B5EF4-FFF2-40B4-BE49-F238E27FC236}">
                <a16:creationId xmlns:a16="http://schemas.microsoft.com/office/drawing/2014/main" id="{18277AB5-43F3-44D6-AA9E-49A7A502183D}"/>
              </a:ext>
            </a:extLst>
          </p:cNvPr>
          <p:cNvSpPr/>
          <p:nvPr/>
        </p:nvSpPr>
        <p:spPr>
          <a:xfrm>
            <a:off x="9837990" y="1393172"/>
            <a:ext cx="594563" cy="415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8FF9ED0B-7DF0-4050-8341-F8055E455CC7}"/>
              </a:ext>
            </a:extLst>
          </p:cNvPr>
          <p:cNvSpPr/>
          <p:nvPr/>
        </p:nvSpPr>
        <p:spPr>
          <a:xfrm>
            <a:off x="7418019" y="4547390"/>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4AAE7FAB-36C8-48B0-896E-B387D19D3829}"/>
              </a:ext>
            </a:extLst>
          </p:cNvPr>
          <p:cNvSpPr txBox="1"/>
          <p:nvPr/>
        </p:nvSpPr>
        <p:spPr>
          <a:xfrm>
            <a:off x="7037789" y="4287448"/>
            <a:ext cx="271039" cy="584775"/>
          </a:xfrm>
          <a:prstGeom prst="rect">
            <a:avLst/>
          </a:prstGeom>
          <a:noFill/>
          <a:ln>
            <a:noFill/>
          </a:ln>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30" name="Rectángulo 29">
            <a:extLst>
              <a:ext uri="{FF2B5EF4-FFF2-40B4-BE49-F238E27FC236}">
                <a16:creationId xmlns:a16="http://schemas.microsoft.com/office/drawing/2014/main" id="{391821DF-EE2C-432C-A365-34F3E63826C6}"/>
              </a:ext>
            </a:extLst>
          </p:cNvPr>
          <p:cNvSpPr/>
          <p:nvPr/>
        </p:nvSpPr>
        <p:spPr>
          <a:xfrm>
            <a:off x="7924205" y="4082143"/>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F2803D69-D885-4FFC-A916-957A97B5379C}"/>
              </a:ext>
            </a:extLst>
          </p:cNvPr>
          <p:cNvSpPr/>
          <p:nvPr/>
        </p:nvSpPr>
        <p:spPr>
          <a:xfrm>
            <a:off x="8947500" y="4424386"/>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 name="Imagen 32">
            <a:extLst>
              <a:ext uri="{FF2B5EF4-FFF2-40B4-BE49-F238E27FC236}">
                <a16:creationId xmlns:a16="http://schemas.microsoft.com/office/drawing/2014/main" id="{31708BC7-6789-45CB-85D1-9B41AD3144AF}"/>
              </a:ext>
            </a:extLst>
          </p:cNvPr>
          <p:cNvPicPr>
            <a:picLocks noChangeAspect="1"/>
          </p:cNvPicPr>
          <p:nvPr/>
        </p:nvPicPr>
        <p:blipFill rotWithShape="1">
          <a:blip r:embed="rId4"/>
          <a:srcRect l="26524" t="16668" r="64818" b="78364"/>
          <a:stretch/>
        </p:blipFill>
        <p:spPr>
          <a:xfrm>
            <a:off x="7002585" y="4154500"/>
            <a:ext cx="564169" cy="253699"/>
          </a:xfrm>
          <a:prstGeom prst="rect">
            <a:avLst/>
          </a:prstGeom>
        </p:spPr>
      </p:pic>
      <p:sp>
        <p:nvSpPr>
          <p:cNvPr id="38" name="CuadroTexto 37">
            <a:extLst>
              <a:ext uri="{FF2B5EF4-FFF2-40B4-BE49-F238E27FC236}">
                <a16:creationId xmlns:a16="http://schemas.microsoft.com/office/drawing/2014/main" id="{F000FFCA-3269-4EA9-90AC-A38BFCBD406F}"/>
              </a:ext>
            </a:extLst>
          </p:cNvPr>
          <p:cNvSpPr txBox="1"/>
          <p:nvPr/>
        </p:nvSpPr>
        <p:spPr>
          <a:xfrm>
            <a:off x="10578851" y="1725176"/>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39" name="Rectángulo 38">
            <a:extLst>
              <a:ext uri="{FF2B5EF4-FFF2-40B4-BE49-F238E27FC236}">
                <a16:creationId xmlns:a16="http://schemas.microsoft.com/office/drawing/2014/main" id="{49A6CDE1-8763-4F3B-AB06-25EAC5016BAD}"/>
              </a:ext>
            </a:extLst>
          </p:cNvPr>
          <p:cNvSpPr/>
          <p:nvPr/>
        </p:nvSpPr>
        <p:spPr>
          <a:xfrm>
            <a:off x="6952498" y="1926117"/>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2C57CF6F-B81D-4499-94C7-E8FBC31F93E5}"/>
              </a:ext>
            </a:extLst>
          </p:cNvPr>
          <p:cNvSpPr/>
          <p:nvPr/>
        </p:nvSpPr>
        <p:spPr>
          <a:xfrm>
            <a:off x="7845126" y="1785704"/>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E7FB4E1D-3D86-4523-8280-FB1D1D5741CE}"/>
              </a:ext>
            </a:extLst>
          </p:cNvPr>
          <p:cNvSpPr/>
          <p:nvPr/>
        </p:nvSpPr>
        <p:spPr>
          <a:xfrm>
            <a:off x="8868421" y="2127947"/>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910EF69B-F510-496D-8633-1CEBF068DDF1}"/>
              </a:ext>
            </a:extLst>
          </p:cNvPr>
          <p:cNvSpPr txBox="1"/>
          <p:nvPr/>
        </p:nvSpPr>
        <p:spPr>
          <a:xfrm>
            <a:off x="8012509" y="3989623"/>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3" name="CuadroTexto 42">
            <a:extLst>
              <a:ext uri="{FF2B5EF4-FFF2-40B4-BE49-F238E27FC236}">
                <a16:creationId xmlns:a16="http://schemas.microsoft.com/office/drawing/2014/main" id="{28532A29-B0D7-4A40-8C72-7065733B7674}"/>
              </a:ext>
            </a:extLst>
          </p:cNvPr>
          <p:cNvSpPr txBox="1"/>
          <p:nvPr/>
        </p:nvSpPr>
        <p:spPr>
          <a:xfrm>
            <a:off x="9141381" y="4408199"/>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4" name="Rectángulo 43">
            <a:extLst>
              <a:ext uri="{FF2B5EF4-FFF2-40B4-BE49-F238E27FC236}">
                <a16:creationId xmlns:a16="http://schemas.microsoft.com/office/drawing/2014/main" id="{A7A77082-D9B5-41D7-8BD2-C30C6132415C}"/>
              </a:ext>
            </a:extLst>
          </p:cNvPr>
          <p:cNvSpPr/>
          <p:nvPr/>
        </p:nvSpPr>
        <p:spPr>
          <a:xfrm>
            <a:off x="10072665" y="4082142"/>
            <a:ext cx="506186" cy="2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F1906C91-D9D5-443C-88A8-D05E2938D99A}"/>
              </a:ext>
            </a:extLst>
          </p:cNvPr>
          <p:cNvSpPr/>
          <p:nvPr/>
        </p:nvSpPr>
        <p:spPr>
          <a:xfrm>
            <a:off x="10974744" y="4435272"/>
            <a:ext cx="506186" cy="2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CuadroTexto 45">
            <a:extLst>
              <a:ext uri="{FF2B5EF4-FFF2-40B4-BE49-F238E27FC236}">
                <a16:creationId xmlns:a16="http://schemas.microsoft.com/office/drawing/2014/main" id="{673740E3-8FB0-4D4E-8DFA-DB7960EDDC1B}"/>
              </a:ext>
            </a:extLst>
          </p:cNvPr>
          <p:cNvSpPr txBox="1"/>
          <p:nvPr/>
        </p:nvSpPr>
        <p:spPr>
          <a:xfrm>
            <a:off x="10077249" y="3957072"/>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7" name="CuadroTexto 46">
            <a:extLst>
              <a:ext uri="{FF2B5EF4-FFF2-40B4-BE49-F238E27FC236}">
                <a16:creationId xmlns:a16="http://schemas.microsoft.com/office/drawing/2014/main" id="{7654E40B-C727-4E77-81C4-A43124188D9F}"/>
              </a:ext>
            </a:extLst>
          </p:cNvPr>
          <p:cNvSpPr txBox="1"/>
          <p:nvPr/>
        </p:nvSpPr>
        <p:spPr>
          <a:xfrm>
            <a:off x="11082694" y="4306179"/>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8" name="Rectángulo 47">
            <a:extLst>
              <a:ext uri="{FF2B5EF4-FFF2-40B4-BE49-F238E27FC236}">
                <a16:creationId xmlns:a16="http://schemas.microsoft.com/office/drawing/2014/main" id="{090BE5B5-E583-4754-BD11-9AF1EF078E55}"/>
              </a:ext>
            </a:extLst>
          </p:cNvPr>
          <p:cNvSpPr/>
          <p:nvPr/>
        </p:nvSpPr>
        <p:spPr>
          <a:xfrm>
            <a:off x="9574553" y="1809159"/>
            <a:ext cx="2563019" cy="46750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6A7B62D8-E1A7-49E1-84B6-3F9871054ABA}"/>
              </a:ext>
            </a:extLst>
          </p:cNvPr>
          <p:cNvSpPr/>
          <p:nvPr/>
        </p:nvSpPr>
        <p:spPr>
          <a:xfrm>
            <a:off x="5185822" y="4068361"/>
            <a:ext cx="5591035" cy="251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C552E38F-568D-4ABC-AB92-7E3908D48F90}"/>
              </a:ext>
            </a:extLst>
          </p:cNvPr>
          <p:cNvSpPr txBox="1"/>
          <p:nvPr/>
        </p:nvSpPr>
        <p:spPr>
          <a:xfrm>
            <a:off x="6610425" y="3850309"/>
            <a:ext cx="3714113" cy="707886"/>
          </a:xfrm>
          <a:prstGeom prst="rect">
            <a:avLst/>
          </a:prstGeom>
          <a:noFill/>
        </p:spPr>
        <p:txBody>
          <a:bodyPr wrap="square" rtlCol="0">
            <a:spAutoFit/>
          </a:bodyPr>
          <a:lstStyle/>
          <a:p>
            <a:r>
              <a:rPr lang="es-ES" sz="2000" dirty="0" err="1"/>
              <a:t>Bimodality</a:t>
            </a:r>
            <a:r>
              <a:rPr lang="es-ES" sz="2000" dirty="0"/>
              <a:t> </a:t>
            </a:r>
            <a:r>
              <a:rPr lang="es-ES" sz="2000" dirty="0" err="1"/>
              <a:t>is</a:t>
            </a:r>
            <a:r>
              <a:rPr lang="es-ES" sz="2000" dirty="0"/>
              <a:t> </a:t>
            </a:r>
            <a:r>
              <a:rPr lang="es-ES" sz="2000" dirty="0" err="1"/>
              <a:t>not</a:t>
            </a:r>
            <a:r>
              <a:rPr lang="es-ES" sz="2000" dirty="0"/>
              <a:t> </a:t>
            </a:r>
            <a:r>
              <a:rPr lang="es-ES" sz="2000" dirty="0" err="1"/>
              <a:t>maintained</a:t>
            </a:r>
            <a:r>
              <a:rPr lang="es-ES" sz="2000" dirty="0"/>
              <a:t> </a:t>
            </a:r>
            <a:r>
              <a:rPr lang="es-ES" sz="2000" dirty="0" err="1"/>
              <a:t>under</a:t>
            </a:r>
            <a:r>
              <a:rPr lang="es-ES" sz="2000" dirty="0"/>
              <a:t> free-running </a:t>
            </a:r>
            <a:r>
              <a:rPr lang="es-ES" sz="2000" dirty="0" err="1"/>
              <a:t>conditions</a:t>
            </a:r>
            <a:r>
              <a:rPr lang="es-ES" sz="2000" dirty="0"/>
              <a:t> </a:t>
            </a:r>
          </a:p>
        </p:txBody>
      </p:sp>
      <p:sp>
        <p:nvSpPr>
          <p:cNvPr id="42" name="Rectángulo 41">
            <a:extLst>
              <a:ext uri="{FF2B5EF4-FFF2-40B4-BE49-F238E27FC236}">
                <a16:creationId xmlns:a16="http://schemas.microsoft.com/office/drawing/2014/main" id="{7674131D-5C7F-40A9-8057-2FD191F8ACB4}"/>
              </a:ext>
            </a:extLst>
          </p:cNvPr>
          <p:cNvSpPr/>
          <p:nvPr/>
        </p:nvSpPr>
        <p:spPr>
          <a:xfrm>
            <a:off x="0" y="-3779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729FFC0B-A831-4DD6-A706-6CD9EED95503}"/>
              </a:ext>
            </a:extLst>
          </p:cNvPr>
          <p:cNvSpPr txBox="1"/>
          <p:nvPr/>
        </p:nvSpPr>
        <p:spPr>
          <a:xfrm>
            <a:off x="701335" y="-7562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51" name="CuadroTexto 50">
            <a:extLst>
              <a:ext uri="{FF2B5EF4-FFF2-40B4-BE49-F238E27FC236}">
                <a16:creationId xmlns:a16="http://schemas.microsoft.com/office/drawing/2014/main" id="{E58F8CD3-0128-4A61-B489-A4B1D35A6D9B}"/>
              </a:ext>
            </a:extLst>
          </p:cNvPr>
          <p:cNvSpPr txBox="1"/>
          <p:nvPr/>
        </p:nvSpPr>
        <p:spPr>
          <a:xfrm>
            <a:off x="673281" y="723796"/>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
        <p:nvSpPr>
          <p:cNvPr id="53" name="Rectángulo 52">
            <a:extLst>
              <a:ext uri="{FF2B5EF4-FFF2-40B4-BE49-F238E27FC236}">
                <a16:creationId xmlns:a16="http://schemas.microsoft.com/office/drawing/2014/main" id="{1D13FAB4-B67D-4B84-B5B3-1ED6150D32B2}"/>
              </a:ext>
            </a:extLst>
          </p:cNvPr>
          <p:cNvSpPr/>
          <p:nvPr/>
        </p:nvSpPr>
        <p:spPr>
          <a:xfrm>
            <a:off x="1214314" y="2511217"/>
            <a:ext cx="458843" cy="53354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2BE17B59-881F-4767-8250-1A17F400EE55}"/>
              </a:ext>
            </a:extLst>
          </p:cNvPr>
          <p:cNvSpPr/>
          <p:nvPr/>
        </p:nvSpPr>
        <p:spPr>
          <a:xfrm>
            <a:off x="1837831" y="2511217"/>
            <a:ext cx="458843" cy="5529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B6285EBD-F61C-447C-AE86-F6DE4E7995C7}"/>
              </a:ext>
            </a:extLst>
          </p:cNvPr>
          <p:cNvSpPr/>
          <p:nvPr/>
        </p:nvSpPr>
        <p:spPr>
          <a:xfrm>
            <a:off x="2823365" y="2580024"/>
            <a:ext cx="260304" cy="251437"/>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55">
            <a:extLst>
              <a:ext uri="{FF2B5EF4-FFF2-40B4-BE49-F238E27FC236}">
                <a16:creationId xmlns:a16="http://schemas.microsoft.com/office/drawing/2014/main" id="{75AFFC74-4AC2-4975-B0C6-B63430DCC5DC}"/>
              </a:ext>
            </a:extLst>
          </p:cNvPr>
          <p:cNvSpPr/>
          <p:nvPr/>
        </p:nvSpPr>
        <p:spPr>
          <a:xfrm>
            <a:off x="1210336" y="3064214"/>
            <a:ext cx="458843" cy="2101173"/>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AED58402-9D83-4D22-8659-24A568DD8876}"/>
              </a:ext>
            </a:extLst>
          </p:cNvPr>
          <p:cNvSpPr/>
          <p:nvPr/>
        </p:nvSpPr>
        <p:spPr>
          <a:xfrm>
            <a:off x="1825545" y="3086346"/>
            <a:ext cx="458843" cy="1514838"/>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F9D4E804-53F5-43DB-8BEA-783C555CFEA9}"/>
              </a:ext>
            </a:extLst>
          </p:cNvPr>
          <p:cNvSpPr/>
          <p:nvPr/>
        </p:nvSpPr>
        <p:spPr>
          <a:xfrm>
            <a:off x="2819682" y="3042204"/>
            <a:ext cx="260304" cy="251437"/>
          </a:xfrm>
          <a:prstGeom prst="rect">
            <a:avLst/>
          </a:prstGeom>
          <a:solidFill>
            <a:srgbClr val="768C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EACF8E9A-2BAA-469D-B969-51B60A87DB60}"/>
              </a:ext>
            </a:extLst>
          </p:cNvPr>
          <p:cNvSpPr/>
          <p:nvPr/>
        </p:nvSpPr>
        <p:spPr>
          <a:xfrm>
            <a:off x="2829410" y="3527589"/>
            <a:ext cx="260304" cy="251437"/>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BDCD6500-4008-41CA-B7F1-F7A3BA2A9D78}"/>
              </a:ext>
            </a:extLst>
          </p:cNvPr>
          <p:cNvSpPr/>
          <p:nvPr/>
        </p:nvSpPr>
        <p:spPr>
          <a:xfrm>
            <a:off x="1832572" y="4642772"/>
            <a:ext cx="458843" cy="663194"/>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ángulo 60">
            <a:extLst>
              <a:ext uri="{FF2B5EF4-FFF2-40B4-BE49-F238E27FC236}">
                <a16:creationId xmlns:a16="http://schemas.microsoft.com/office/drawing/2014/main" id="{002B1AAE-DF8F-4304-9532-01D951CD6BFA}"/>
              </a:ext>
            </a:extLst>
          </p:cNvPr>
          <p:cNvSpPr/>
          <p:nvPr/>
        </p:nvSpPr>
        <p:spPr>
          <a:xfrm>
            <a:off x="1210336" y="5175115"/>
            <a:ext cx="458843" cy="130851"/>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593475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35456" y="2482033"/>
            <a:ext cx="598314" cy="685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B5DB7CE1-FB37-43FA-A6EF-D6AEFD4C99C0}"/>
              </a:ext>
            </a:extLst>
          </p:cNvPr>
          <p:cNvPicPr>
            <a:picLocks noChangeAspect="1"/>
          </p:cNvPicPr>
          <p:nvPr/>
        </p:nvPicPr>
        <p:blipFill rotWithShape="1">
          <a:blip r:embed="rId3"/>
          <a:srcRect t="6325" r="73575" b="27593"/>
          <a:stretch/>
        </p:blipFill>
        <p:spPr>
          <a:xfrm>
            <a:off x="42840" y="1995051"/>
            <a:ext cx="1744480" cy="3916225"/>
          </a:xfrm>
          <a:prstGeom prst="rect">
            <a:avLst/>
          </a:prstGeom>
        </p:spPr>
      </p:pic>
      <p:sp>
        <p:nvSpPr>
          <p:cNvPr id="17" name="Rectángulo 16">
            <a:extLst>
              <a:ext uri="{FF2B5EF4-FFF2-40B4-BE49-F238E27FC236}">
                <a16:creationId xmlns:a16="http://schemas.microsoft.com/office/drawing/2014/main" id="{497C7D84-3DAF-4269-A524-194520F8D51C}"/>
              </a:ext>
            </a:extLst>
          </p:cNvPr>
          <p:cNvSpPr/>
          <p:nvPr/>
        </p:nvSpPr>
        <p:spPr>
          <a:xfrm>
            <a:off x="73815" y="1899681"/>
            <a:ext cx="678660" cy="482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F86B1092-BC02-4884-A3DA-DE8729256636}"/>
              </a:ext>
            </a:extLst>
          </p:cNvPr>
          <p:cNvSpPr/>
          <p:nvPr/>
        </p:nvSpPr>
        <p:spPr>
          <a:xfrm>
            <a:off x="7031577" y="4222556"/>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65EC4649-AC54-41C8-BA81-40BC14E015D4}"/>
              </a:ext>
            </a:extLst>
          </p:cNvPr>
          <p:cNvSpPr/>
          <p:nvPr/>
        </p:nvSpPr>
        <p:spPr>
          <a:xfrm>
            <a:off x="8427868" y="4456815"/>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07578586-37A2-4038-ACF2-667CA3C5DA63}"/>
              </a:ext>
            </a:extLst>
          </p:cNvPr>
          <p:cNvPicPr>
            <a:picLocks noChangeAspect="1"/>
          </p:cNvPicPr>
          <p:nvPr/>
        </p:nvPicPr>
        <p:blipFill rotWithShape="1">
          <a:blip r:embed="rId3"/>
          <a:srcRect l="34583" t="6325" r="5607" b="30988"/>
          <a:stretch/>
        </p:blipFill>
        <p:spPr>
          <a:xfrm>
            <a:off x="1769064" y="1972668"/>
            <a:ext cx="3979191" cy="3743955"/>
          </a:xfrm>
          <a:prstGeom prst="rect">
            <a:avLst/>
          </a:prstGeom>
        </p:spPr>
      </p:pic>
      <p:sp>
        <p:nvSpPr>
          <p:cNvPr id="28" name="Rectángulo 27">
            <a:extLst>
              <a:ext uri="{FF2B5EF4-FFF2-40B4-BE49-F238E27FC236}">
                <a16:creationId xmlns:a16="http://schemas.microsoft.com/office/drawing/2014/main" id="{8FF9ED0B-7DF0-4050-8341-F8055E455CC7}"/>
              </a:ext>
            </a:extLst>
          </p:cNvPr>
          <p:cNvSpPr/>
          <p:nvPr/>
        </p:nvSpPr>
        <p:spPr>
          <a:xfrm>
            <a:off x="7418019" y="4547390"/>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4AAE7FAB-36C8-48B0-896E-B387D19D3829}"/>
              </a:ext>
            </a:extLst>
          </p:cNvPr>
          <p:cNvSpPr txBox="1"/>
          <p:nvPr/>
        </p:nvSpPr>
        <p:spPr>
          <a:xfrm>
            <a:off x="7037789" y="4287448"/>
            <a:ext cx="271039" cy="584775"/>
          </a:xfrm>
          <a:prstGeom prst="rect">
            <a:avLst/>
          </a:prstGeom>
          <a:noFill/>
          <a:ln>
            <a:noFill/>
          </a:ln>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37" name="Rectángulo 36">
            <a:extLst>
              <a:ext uri="{FF2B5EF4-FFF2-40B4-BE49-F238E27FC236}">
                <a16:creationId xmlns:a16="http://schemas.microsoft.com/office/drawing/2014/main" id="{F2803D69-D885-4FFC-A916-957A97B5379C}"/>
              </a:ext>
            </a:extLst>
          </p:cNvPr>
          <p:cNvSpPr/>
          <p:nvPr/>
        </p:nvSpPr>
        <p:spPr>
          <a:xfrm>
            <a:off x="8947500" y="4424386"/>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910EF69B-F510-496D-8633-1CEBF068DDF1}"/>
              </a:ext>
            </a:extLst>
          </p:cNvPr>
          <p:cNvSpPr txBox="1"/>
          <p:nvPr/>
        </p:nvSpPr>
        <p:spPr>
          <a:xfrm>
            <a:off x="8012509" y="3989623"/>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3" name="CuadroTexto 42">
            <a:extLst>
              <a:ext uri="{FF2B5EF4-FFF2-40B4-BE49-F238E27FC236}">
                <a16:creationId xmlns:a16="http://schemas.microsoft.com/office/drawing/2014/main" id="{28532A29-B0D7-4A40-8C72-7065733B7674}"/>
              </a:ext>
            </a:extLst>
          </p:cNvPr>
          <p:cNvSpPr txBox="1"/>
          <p:nvPr/>
        </p:nvSpPr>
        <p:spPr>
          <a:xfrm>
            <a:off x="9141381" y="4408199"/>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5" name="Rectángulo 44">
            <a:extLst>
              <a:ext uri="{FF2B5EF4-FFF2-40B4-BE49-F238E27FC236}">
                <a16:creationId xmlns:a16="http://schemas.microsoft.com/office/drawing/2014/main" id="{F1906C91-D9D5-443C-88A8-D05E2938D99A}"/>
              </a:ext>
            </a:extLst>
          </p:cNvPr>
          <p:cNvSpPr/>
          <p:nvPr/>
        </p:nvSpPr>
        <p:spPr>
          <a:xfrm>
            <a:off x="10974744" y="4435272"/>
            <a:ext cx="506186" cy="2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CuadroTexto 45">
            <a:extLst>
              <a:ext uri="{FF2B5EF4-FFF2-40B4-BE49-F238E27FC236}">
                <a16:creationId xmlns:a16="http://schemas.microsoft.com/office/drawing/2014/main" id="{673740E3-8FB0-4D4E-8DFA-DB7960EDDC1B}"/>
              </a:ext>
            </a:extLst>
          </p:cNvPr>
          <p:cNvSpPr txBox="1"/>
          <p:nvPr/>
        </p:nvSpPr>
        <p:spPr>
          <a:xfrm>
            <a:off x="10077249" y="3957072"/>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7" name="CuadroTexto 46">
            <a:extLst>
              <a:ext uri="{FF2B5EF4-FFF2-40B4-BE49-F238E27FC236}">
                <a16:creationId xmlns:a16="http://schemas.microsoft.com/office/drawing/2014/main" id="{7654E40B-C727-4E77-81C4-A43124188D9F}"/>
              </a:ext>
            </a:extLst>
          </p:cNvPr>
          <p:cNvSpPr txBox="1"/>
          <p:nvPr/>
        </p:nvSpPr>
        <p:spPr>
          <a:xfrm>
            <a:off x="11082694" y="4306179"/>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8" name="Rectángulo 47">
            <a:extLst>
              <a:ext uri="{FF2B5EF4-FFF2-40B4-BE49-F238E27FC236}">
                <a16:creationId xmlns:a16="http://schemas.microsoft.com/office/drawing/2014/main" id="{21DF1D2D-F27E-4F05-979A-A98F9C30AEB5}"/>
              </a:ext>
            </a:extLst>
          </p:cNvPr>
          <p:cNvSpPr/>
          <p:nvPr/>
        </p:nvSpPr>
        <p:spPr>
          <a:xfrm>
            <a:off x="5621679" y="4082142"/>
            <a:ext cx="6515894" cy="2402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49">
            <a:extLst>
              <a:ext uri="{FF2B5EF4-FFF2-40B4-BE49-F238E27FC236}">
                <a16:creationId xmlns:a16="http://schemas.microsoft.com/office/drawing/2014/main" id="{01AA2167-9528-4D3F-AC98-F58F7FF3F0AC}"/>
              </a:ext>
            </a:extLst>
          </p:cNvPr>
          <p:cNvSpPr/>
          <p:nvPr/>
        </p:nvSpPr>
        <p:spPr>
          <a:xfrm>
            <a:off x="0" y="-3779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CuadroTexto 50">
            <a:extLst>
              <a:ext uri="{FF2B5EF4-FFF2-40B4-BE49-F238E27FC236}">
                <a16:creationId xmlns:a16="http://schemas.microsoft.com/office/drawing/2014/main" id="{6E40478E-CB50-4D04-992C-DC768DF97579}"/>
              </a:ext>
            </a:extLst>
          </p:cNvPr>
          <p:cNvSpPr txBox="1"/>
          <p:nvPr/>
        </p:nvSpPr>
        <p:spPr>
          <a:xfrm>
            <a:off x="701335" y="-7562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52" name="CuadroTexto 51">
            <a:extLst>
              <a:ext uri="{FF2B5EF4-FFF2-40B4-BE49-F238E27FC236}">
                <a16:creationId xmlns:a16="http://schemas.microsoft.com/office/drawing/2014/main" id="{6350CC26-17F7-4456-A135-DDF042014575}"/>
              </a:ext>
            </a:extLst>
          </p:cNvPr>
          <p:cNvSpPr txBox="1"/>
          <p:nvPr/>
        </p:nvSpPr>
        <p:spPr>
          <a:xfrm>
            <a:off x="673281" y="723796"/>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
        <p:nvSpPr>
          <p:cNvPr id="53" name="Rectángulo 52">
            <a:extLst>
              <a:ext uri="{FF2B5EF4-FFF2-40B4-BE49-F238E27FC236}">
                <a16:creationId xmlns:a16="http://schemas.microsoft.com/office/drawing/2014/main" id="{F15E44AE-3CEA-4CA1-B33B-29994E07111F}"/>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764C37B3-B86E-4461-984A-93676280FEDA}"/>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5" name="Imagen 54">
            <a:extLst>
              <a:ext uri="{FF2B5EF4-FFF2-40B4-BE49-F238E27FC236}">
                <a16:creationId xmlns:a16="http://schemas.microsoft.com/office/drawing/2014/main" id="{5DA4F84D-3F12-43D0-A9DC-EF88529FC647}"/>
              </a:ext>
            </a:extLst>
          </p:cNvPr>
          <p:cNvPicPr>
            <a:picLocks noChangeAspect="1"/>
          </p:cNvPicPr>
          <p:nvPr/>
        </p:nvPicPr>
        <p:blipFill rotWithShape="1">
          <a:blip r:embed="rId4"/>
          <a:srcRect t="7995" b="56608"/>
          <a:stretch/>
        </p:blipFill>
        <p:spPr>
          <a:xfrm>
            <a:off x="5676107" y="1785704"/>
            <a:ext cx="6515894" cy="1924814"/>
          </a:xfrm>
          <a:prstGeom prst="rect">
            <a:avLst/>
          </a:prstGeom>
        </p:spPr>
      </p:pic>
      <p:sp>
        <p:nvSpPr>
          <p:cNvPr id="56" name="Rectángulo 55">
            <a:extLst>
              <a:ext uri="{FF2B5EF4-FFF2-40B4-BE49-F238E27FC236}">
                <a16:creationId xmlns:a16="http://schemas.microsoft.com/office/drawing/2014/main" id="{FC0EF1DB-5390-4D68-A2B8-729F9A87D7C9}"/>
              </a:ext>
            </a:extLst>
          </p:cNvPr>
          <p:cNvSpPr/>
          <p:nvPr/>
        </p:nvSpPr>
        <p:spPr>
          <a:xfrm>
            <a:off x="8490460" y="2241764"/>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E1D178BD-A42E-478F-AC25-9434F89CA487}"/>
              </a:ext>
            </a:extLst>
          </p:cNvPr>
          <p:cNvSpPr/>
          <p:nvPr/>
        </p:nvSpPr>
        <p:spPr>
          <a:xfrm>
            <a:off x="7389710" y="2207560"/>
            <a:ext cx="594563" cy="544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CuadroTexto 57">
            <a:extLst>
              <a:ext uri="{FF2B5EF4-FFF2-40B4-BE49-F238E27FC236}">
                <a16:creationId xmlns:a16="http://schemas.microsoft.com/office/drawing/2014/main" id="{6698D3CF-E342-48F5-8E0F-30571F6B3422}"/>
              </a:ext>
            </a:extLst>
          </p:cNvPr>
          <p:cNvSpPr txBox="1"/>
          <p:nvPr/>
        </p:nvSpPr>
        <p:spPr>
          <a:xfrm>
            <a:off x="9608271" y="2220030"/>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9" name="Rectángulo 58">
            <a:extLst>
              <a:ext uri="{FF2B5EF4-FFF2-40B4-BE49-F238E27FC236}">
                <a16:creationId xmlns:a16="http://schemas.microsoft.com/office/drawing/2014/main" id="{20DBE0B5-93E1-4D4E-875F-F8D27D24CE07}"/>
              </a:ext>
            </a:extLst>
          </p:cNvPr>
          <p:cNvSpPr/>
          <p:nvPr/>
        </p:nvSpPr>
        <p:spPr>
          <a:xfrm>
            <a:off x="9837990" y="1393172"/>
            <a:ext cx="594563" cy="415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CuadroTexto 59">
            <a:extLst>
              <a:ext uri="{FF2B5EF4-FFF2-40B4-BE49-F238E27FC236}">
                <a16:creationId xmlns:a16="http://schemas.microsoft.com/office/drawing/2014/main" id="{94367F9C-46D8-4615-8797-2B5580261EDA}"/>
              </a:ext>
            </a:extLst>
          </p:cNvPr>
          <p:cNvSpPr txBox="1"/>
          <p:nvPr/>
        </p:nvSpPr>
        <p:spPr>
          <a:xfrm>
            <a:off x="10578851" y="1725176"/>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61" name="Rectángulo 60">
            <a:extLst>
              <a:ext uri="{FF2B5EF4-FFF2-40B4-BE49-F238E27FC236}">
                <a16:creationId xmlns:a16="http://schemas.microsoft.com/office/drawing/2014/main" id="{CD84E032-C4D1-4E01-A466-469EDE3AF846}"/>
              </a:ext>
            </a:extLst>
          </p:cNvPr>
          <p:cNvSpPr/>
          <p:nvPr/>
        </p:nvSpPr>
        <p:spPr>
          <a:xfrm>
            <a:off x="6952498" y="1926117"/>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ángulo 61">
            <a:extLst>
              <a:ext uri="{FF2B5EF4-FFF2-40B4-BE49-F238E27FC236}">
                <a16:creationId xmlns:a16="http://schemas.microsoft.com/office/drawing/2014/main" id="{BCA22D4A-42E4-43EB-948B-506CDE9B3D3D}"/>
              </a:ext>
            </a:extLst>
          </p:cNvPr>
          <p:cNvSpPr/>
          <p:nvPr/>
        </p:nvSpPr>
        <p:spPr>
          <a:xfrm>
            <a:off x="7845126" y="1785704"/>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F5E10850-4B46-4CEC-9AB5-F61FE9BA5D92}"/>
              </a:ext>
            </a:extLst>
          </p:cNvPr>
          <p:cNvSpPr/>
          <p:nvPr/>
        </p:nvSpPr>
        <p:spPr>
          <a:xfrm>
            <a:off x="8868421" y="2127947"/>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ángulo 63">
            <a:extLst>
              <a:ext uri="{FF2B5EF4-FFF2-40B4-BE49-F238E27FC236}">
                <a16:creationId xmlns:a16="http://schemas.microsoft.com/office/drawing/2014/main" id="{B156CE23-DF38-4ACA-B4F5-620A36374C7D}"/>
              </a:ext>
            </a:extLst>
          </p:cNvPr>
          <p:cNvSpPr/>
          <p:nvPr/>
        </p:nvSpPr>
        <p:spPr>
          <a:xfrm>
            <a:off x="7483412"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FCAEA77B-969B-4B86-8184-73F6BE147D83}"/>
              </a:ext>
            </a:extLst>
          </p:cNvPr>
          <p:cNvSpPr/>
          <p:nvPr/>
        </p:nvSpPr>
        <p:spPr>
          <a:xfrm>
            <a:off x="8490460" y="2194139"/>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5FDD5FE2-0E64-4FCE-8933-25858A0E33FA}"/>
              </a:ext>
            </a:extLst>
          </p:cNvPr>
          <p:cNvSpPr/>
          <p:nvPr/>
        </p:nvSpPr>
        <p:spPr>
          <a:xfrm>
            <a:off x="7389710" y="2159935"/>
            <a:ext cx="594563" cy="544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CuadroTexto 66">
            <a:extLst>
              <a:ext uri="{FF2B5EF4-FFF2-40B4-BE49-F238E27FC236}">
                <a16:creationId xmlns:a16="http://schemas.microsoft.com/office/drawing/2014/main" id="{D5104A8B-5111-40A0-BBE5-855A3FB84440}"/>
              </a:ext>
            </a:extLst>
          </p:cNvPr>
          <p:cNvSpPr txBox="1"/>
          <p:nvPr/>
        </p:nvSpPr>
        <p:spPr>
          <a:xfrm>
            <a:off x="7505449" y="2419754"/>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68" name="CuadroTexto 67">
            <a:extLst>
              <a:ext uri="{FF2B5EF4-FFF2-40B4-BE49-F238E27FC236}">
                <a16:creationId xmlns:a16="http://schemas.microsoft.com/office/drawing/2014/main" id="{F1C15024-B266-4941-BD27-0853EC73DFB0}"/>
              </a:ext>
            </a:extLst>
          </p:cNvPr>
          <p:cNvSpPr txBox="1"/>
          <p:nvPr/>
        </p:nvSpPr>
        <p:spPr>
          <a:xfrm>
            <a:off x="8473039" y="2277247"/>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69" name="CuadroTexto 68">
            <a:extLst>
              <a:ext uri="{FF2B5EF4-FFF2-40B4-BE49-F238E27FC236}">
                <a16:creationId xmlns:a16="http://schemas.microsoft.com/office/drawing/2014/main" id="{D9674F75-68DF-4C84-831A-F4F97C121E21}"/>
              </a:ext>
            </a:extLst>
          </p:cNvPr>
          <p:cNvSpPr txBox="1"/>
          <p:nvPr/>
        </p:nvSpPr>
        <p:spPr>
          <a:xfrm>
            <a:off x="9608271" y="2220030"/>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70" name="CuadroTexto 69">
            <a:extLst>
              <a:ext uri="{FF2B5EF4-FFF2-40B4-BE49-F238E27FC236}">
                <a16:creationId xmlns:a16="http://schemas.microsoft.com/office/drawing/2014/main" id="{8700E9EC-5464-45A0-8FB9-C18B7750E975}"/>
              </a:ext>
            </a:extLst>
          </p:cNvPr>
          <p:cNvSpPr txBox="1"/>
          <p:nvPr/>
        </p:nvSpPr>
        <p:spPr>
          <a:xfrm>
            <a:off x="10578851" y="1725176"/>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71" name="Rectángulo 70">
            <a:extLst>
              <a:ext uri="{FF2B5EF4-FFF2-40B4-BE49-F238E27FC236}">
                <a16:creationId xmlns:a16="http://schemas.microsoft.com/office/drawing/2014/main" id="{2A309E0D-C413-4A7C-9666-4C8B5EDDCC49}"/>
              </a:ext>
            </a:extLst>
          </p:cNvPr>
          <p:cNvSpPr/>
          <p:nvPr/>
        </p:nvSpPr>
        <p:spPr>
          <a:xfrm>
            <a:off x="7845126" y="1785704"/>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Rectángulo 71">
            <a:extLst>
              <a:ext uri="{FF2B5EF4-FFF2-40B4-BE49-F238E27FC236}">
                <a16:creationId xmlns:a16="http://schemas.microsoft.com/office/drawing/2014/main" id="{6D528EC3-90D3-46CD-BB0D-E9EAA8D58453}"/>
              </a:ext>
            </a:extLst>
          </p:cNvPr>
          <p:cNvSpPr/>
          <p:nvPr/>
        </p:nvSpPr>
        <p:spPr>
          <a:xfrm>
            <a:off x="8868421" y="2127947"/>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3" name="Imagen 72">
            <a:extLst>
              <a:ext uri="{FF2B5EF4-FFF2-40B4-BE49-F238E27FC236}">
                <a16:creationId xmlns:a16="http://schemas.microsoft.com/office/drawing/2014/main" id="{DA262DF9-8B8A-4E6A-B00C-C766619D31BF}"/>
              </a:ext>
            </a:extLst>
          </p:cNvPr>
          <p:cNvPicPr>
            <a:picLocks noChangeAspect="1"/>
          </p:cNvPicPr>
          <p:nvPr/>
        </p:nvPicPr>
        <p:blipFill rotWithShape="1">
          <a:blip r:embed="rId4"/>
          <a:srcRect l="19592" t="9508" r="71750" b="85524"/>
          <a:stretch/>
        </p:blipFill>
        <p:spPr>
          <a:xfrm>
            <a:off x="7453097" y="2327396"/>
            <a:ext cx="564169" cy="253699"/>
          </a:xfrm>
          <a:prstGeom prst="rect">
            <a:avLst/>
          </a:prstGeom>
        </p:spPr>
      </p:pic>
      <p:sp>
        <p:nvSpPr>
          <p:cNvPr id="74" name="Rectángulo 73">
            <a:extLst>
              <a:ext uri="{FF2B5EF4-FFF2-40B4-BE49-F238E27FC236}">
                <a16:creationId xmlns:a16="http://schemas.microsoft.com/office/drawing/2014/main" id="{04E34A47-D535-4DA3-9D5E-89483443B06F}"/>
              </a:ext>
            </a:extLst>
          </p:cNvPr>
          <p:cNvSpPr/>
          <p:nvPr/>
        </p:nvSpPr>
        <p:spPr>
          <a:xfrm>
            <a:off x="9655298" y="3192331"/>
            <a:ext cx="2536702" cy="211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F8C680DD-7486-48DD-B034-B4EFA5037DA0}"/>
              </a:ext>
            </a:extLst>
          </p:cNvPr>
          <p:cNvSpPr/>
          <p:nvPr/>
        </p:nvSpPr>
        <p:spPr>
          <a:xfrm>
            <a:off x="1214314" y="2511217"/>
            <a:ext cx="458843" cy="53354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Rectángulo 74">
            <a:extLst>
              <a:ext uri="{FF2B5EF4-FFF2-40B4-BE49-F238E27FC236}">
                <a16:creationId xmlns:a16="http://schemas.microsoft.com/office/drawing/2014/main" id="{DED061AC-1FB3-47C7-A83C-45F05857A8A0}"/>
              </a:ext>
            </a:extLst>
          </p:cNvPr>
          <p:cNvSpPr/>
          <p:nvPr/>
        </p:nvSpPr>
        <p:spPr>
          <a:xfrm>
            <a:off x="1837831" y="2511217"/>
            <a:ext cx="458843" cy="5529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Rectángulo 75">
            <a:extLst>
              <a:ext uri="{FF2B5EF4-FFF2-40B4-BE49-F238E27FC236}">
                <a16:creationId xmlns:a16="http://schemas.microsoft.com/office/drawing/2014/main" id="{94B1CF17-C1E3-4BFE-8B95-C6B00CADF508}"/>
              </a:ext>
            </a:extLst>
          </p:cNvPr>
          <p:cNvSpPr/>
          <p:nvPr/>
        </p:nvSpPr>
        <p:spPr>
          <a:xfrm>
            <a:off x="2823365" y="2580024"/>
            <a:ext cx="260304" cy="251437"/>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640ED962-A450-4261-A2AF-D8B237759AB5}"/>
              </a:ext>
            </a:extLst>
          </p:cNvPr>
          <p:cNvSpPr/>
          <p:nvPr/>
        </p:nvSpPr>
        <p:spPr>
          <a:xfrm>
            <a:off x="1210336" y="3064214"/>
            <a:ext cx="458843" cy="2101173"/>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1045A81-8E76-4213-A81F-BBF04EF42F32}"/>
              </a:ext>
            </a:extLst>
          </p:cNvPr>
          <p:cNvSpPr/>
          <p:nvPr/>
        </p:nvSpPr>
        <p:spPr>
          <a:xfrm>
            <a:off x="1825545" y="3086346"/>
            <a:ext cx="458843" cy="1514838"/>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FB856513-84F7-4FEA-BE10-8B1099CA7B25}"/>
              </a:ext>
            </a:extLst>
          </p:cNvPr>
          <p:cNvSpPr/>
          <p:nvPr/>
        </p:nvSpPr>
        <p:spPr>
          <a:xfrm>
            <a:off x="2819682" y="3042204"/>
            <a:ext cx="260304" cy="251437"/>
          </a:xfrm>
          <a:prstGeom prst="rect">
            <a:avLst/>
          </a:prstGeom>
          <a:solidFill>
            <a:srgbClr val="768C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2053C770-7CD2-4C8F-A727-C4DAA24E7C36}"/>
              </a:ext>
            </a:extLst>
          </p:cNvPr>
          <p:cNvSpPr/>
          <p:nvPr/>
        </p:nvSpPr>
        <p:spPr>
          <a:xfrm>
            <a:off x="2829410" y="3527589"/>
            <a:ext cx="260304" cy="251437"/>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Rectángulo 80">
            <a:extLst>
              <a:ext uri="{FF2B5EF4-FFF2-40B4-BE49-F238E27FC236}">
                <a16:creationId xmlns:a16="http://schemas.microsoft.com/office/drawing/2014/main" id="{E8E55195-4458-46F8-A3A1-61BAA29B7E0C}"/>
              </a:ext>
            </a:extLst>
          </p:cNvPr>
          <p:cNvSpPr/>
          <p:nvPr/>
        </p:nvSpPr>
        <p:spPr>
          <a:xfrm>
            <a:off x="1832572" y="4642772"/>
            <a:ext cx="458843" cy="663194"/>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7C325672-A004-42F4-B4CE-7A5DE9EB6C5E}"/>
              </a:ext>
            </a:extLst>
          </p:cNvPr>
          <p:cNvSpPr/>
          <p:nvPr/>
        </p:nvSpPr>
        <p:spPr>
          <a:xfrm>
            <a:off x="1219720" y="5175114"/>
            <a:ext cx="458843" cy="130851"/>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79326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 name="CuadroTexto 5">
            <a:extLst>
              <a:ext uri="{FF2B5EF4-FFF2-40B4-BE49-F238E27FC236}">
                <a16:creationId xmlns:a16="http://schemas.microsoft.com/office/drawing/2014/main" id="{667E21C8-167E-49EA-9651-7C9E095C6D10}"/>
              </a:ext>
            </a:extLst>
          </p:cNvPr>
          <p:cNvSpPr txBox="1"/>
          <p:nvPr/>
        </p:nvSpPr>
        <p:spPr>
          <a:xfrm>
            <a:off x="695073" y="843347"/>
            <a:ext cx="5529943"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Biological</a:t>
            </a:r>
            <a:r>
              <a:rPr lang="es-ES" sz="2400" dirty="0"/>
              <a:t> </a:t>
            </a:r>
            <a:r>
              <a:rPr lang="es-ES" sz="2400" dirty="0" err="1"/>
              <a:t>rhythm</a:t>
            </a:r>
            <a:r>
              <a:rPr lang="es-ES" sz="2400" dirty="0"/>
              <a:t> </a:t>
            </a:r>
            <a:r>
              <a:rPr lang="es-ES" sz="2400" dirty="0" err="1"/>
              <a:t>modelled</a:t>
            </a:r>
            <a:r>
              <a:rPr lang="es-ES" sz="2400" dirty="0"/>
              <a:t> as wave</a:t>
            </a:r>
          </a:p>
        </p:txBody>
      </p:sp>
      <p:sp>
        <p:nvSpPr>
          <p:cNvPr id="11" name="Rectángulo 10">
            <a:extLst>
              <a:ext uri="{FF2B5EF4-FFF2-40B4-BE49-F238E27FC236}">
                <a16:creationId xmlns:a16="http://schemas.microsoft.com/office/drawing/2014/main" id="{94255180-5E72-4707-A155-68BD3E61C923}"/>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51EFBB96-97A2-42D7-BD39-2686A8F9FB1D}"/>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17" name="Imagen 16">
            <a:extLst>
              <a:ext uri="{FF2B5EF4-FFF2-40B4-BE49-F238E27FC236}">
                <a16:creationId xmlns:a16="http://schemas.microsoft.com/office/drawing/2014/main" id="{54430481-906F-421C-A111-949FF5F05F76}"/>
              </a:ext>
            </a:extLst>
          </p:cNvPr>
          <p:cNvPicPr>
            <a:picLocks noChangeAspect="1"/>
          </p:cNvPicPr>
          <p:nvPr/>
        </p:nvPicPr>
        <p:blipFill>
          <a:blip r:embed="rId3"/>
          <a:stretch>
            <a:fillRect/>
          </a:stretch>
        </p:blipFill>
        <p:spPr>
          <a:xfrm>
            <a:off x="1930060" y="1453025"/>
            <a:ext cx="6374670" cy="1865297"/>
          </a:xfrm>
          <a:prstGeom prst="rect">
            <a:avLst/>
          </a:prstGeom>
        </p:spPr>
      </p:pic>
      <p:pic>
        <p:nvPicPr>
          <p:cNvPr id="18" name="Imagen 17">
            <a:extLst>
              <a:ext uri="{FF2B5EF4-FFF2-40B4-BE49-F238E27FC236}">
                <a16:creationId xmlns:a16="http://schemas.microsoft.com/office/drawing/2014/main" id="{D8712391-2F05-44C6-A418-9E61460B9C7B}"/>
              </a:ext>
            </a:extLst>
          </p:cNvPr>
          <p:cNvPicPr>
            <a:picLocks noChangeAspect="1"/>
          </p:cNvPicPr>
          <p:nvPr/>
        </p:nvPicPr>
        <p:blipFill rotWithShape="1">
          <a:blip r:embed="rId4"/>
          <a:srcRect l="4561" r="279"/>
          <a:stretch/>
        </p:blipFill>
        <p:spPr>
          <a:xfrm>
            <a:off x="2288470" y="4327084"/>
            <a:ext cx="5674430" cy="2166937"/>
          </a:xfrm>
          <a:prstGeom prst="rect">
            <a:avLst/>
          </a:prstGeom>
        </p:spPr>
      </p:pic>
      <p:sp>
        <p:nvSpPr>
          <p:cNvPr id="8" name="CuadroTexto 7">
            <a:extLst>
              <a:ext uri="{FF2B5EF4-FFF2-40B4-BE49-F238E27FC236}">
                <a16:creationId xmlns:a16="http://schemas.microsoft.com/office/drawing/2014/main" id="{8D69023A-26AC-48B7-AA1E-1016D9726E35}"/>
              </a:ext>
            </a:extLst>
          </p:cNvPr>
          <p:cNvSpPr txBox="1"/>
          <p:nvPr/>
        </p:nvSpPr>
        <p:spPr>
          <a:xfrm>
            <a:off x="265387" y="6418476"/>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(Parsons et al., 2020)</a:t>
            </a:r>
            <a:endParaRPr lang="es-ES" sz="2000" dirty="0"/>
          </a:p>
        </p:txBody>
      </p:sp>
    </p:spTree>
    <p:extLst>
      <p:ext uri="{BB962C8B-B14F-4D97-AF65-F5344CB8AC3E}">
        <p14:creationId xmlns:p14="http://schemas.microsoft.com/office/powerpoint/2010/main" val="25210156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Imagen 62">
            <a:extLst>
              <a:ext uri="{FF2B5EF4-FFF2-40B4-BE49-F238E27FC236}">
                <a16:creationId xmlns:a16="http://schemas.microsoft.com/office/drawing/2014/main" id="{28D75637-277E-459B-ADF7-5D858AF2FBF1}"/>
              </a:ext>
            </a:extLst>
          </p:cNvPr>
          <p:cNvPicPr>
            <a:picLocks noChangeAspect="1"/>
          </p:cNvPicPr>
          <p:nvPr/>
        </p:nvPicPr>
        <p:blipFill rotWithShape="1">
          <a:blip r:embed="rId3"/>
          <a:srcRect l="510" t="53728" r="-510" b="12756"/>
          <a:stretch/>
        </p:blipFill>
        <p:spPr>
          <a:xfrm>
            <a:off x="5689553" y="4107057"/>
            <a:ext cx="6515894" cy="1822536"/>
          </a:xfrm>
          <a:prstGeom prst="rect">
            <a:avLst/>
          </a:prstGeom>
        </p:spPr>
      </p:pic>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35456" y="2482033"/>
            <a:ext cx="598314" cy="685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B5DB7CE1-FB37-43FA-A6EF-D6AEFD4C99C0}"/>
              </a:ext>
            </a:extLst>
          </p:cNvPr>
          <p:cNvPicPr>
            <a:picLocks noChangeAspect="1"/>
          </p:cNvPicPr>
          <p:nvPr/>
        </p:nvPicPr>
        <p:blipFill rotWithShape="1">
          <a:blip r:embed="rId4"/>
          <a:srcRect t="6325" r="73575" b="27593"/>
          <a:stretch/>
        </p:blipFill>
        <p:spPr>
          <a:xfrm>
            <a:off x="42840" y="1995051"/>
            <a:ext cx="1744480" cy="3916225"/>
          </a:xfrm>
          <a:prstGeom prst="rect">
            <a:avLst/>
          </a:prstGeom>
        </p:spPr>
      </p:pic>
      <p:sp>
        <p:nvSpPr>
          <p:cNvPr id="17" name="Rectángulo 16">
            <a:extLst>
              <a:ext uri="{FF2B5EF4-FFF2-40B4-BE49-F238E27FC236}">
                <a16:creationId xmlns:a16="http://schemas.microsoft.com/office/drawing/2014/main" id="{497C7D84-3DAF-4269-A524-194520F8D51C}"/>
              </a:ext>
            </a:extLst>
          </p:cNvPr>
          <p:cNvSpPr/>
          <p:nvPr/>
        </p:nvSpPr>
        <p:spPr>
          <a:xfrm>
            <a:off x="73815" y="1899681"/>
            <a:ext cx="678660" cy="482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952F5510-46CB-4AD7-A654-1D0C448CF18E}"/>
              </a:ext>
            </a:extLst>
          </p:cNvPr>
          <p:cNvPicPr>
            <a:picLocks noChangeAspect="1"/>
          </p:cNvPicPr>
          <p:nvPr/>
        </p:nvPicPr>
        <p:blipFill rotWithShape="1">
          <a:blip r:embed="rId3"/>
          <a:srcRect t="7995" b="56608"/>
          <a:stretch/>
        </p:blipFill>
        <p:spPr>
          <a:xfrm>
            <a:off x="5676107" y="1785704"/>
            <a:ext cx="6515894" cy="1924814"/>
          </a:xfrm>
          <a:prstGeom prst="rect">
            <a:avLst/>
          </a:prstGeom>
        </p:spPr>
      </p:pic>
      <p:sp>
        <p:nvSpPr>
          <p:cNvPr id="22" name="Rectángulo 21">
            <a:extLst>
              <a:ext uri="{FF2B5EF4-FFF2-40B4-BE49-F238E27FC236}">
                <a16:creationId xmlns:a16="http://schemas.microsoft.com/office/drawing/2014/main" id="{6EA51445-6C77-450B-A43F-919738DAE4E3}"/>
              </a:ext>
            </a:extLst>
          </p:cNvPr>
          <p:cNvSpPr/>
          <p:nvPr/>
        </p:nvSpPr>
        <p:spPr>
          <a:xfrm>
            <a:off x="8490460" y="2241764"/>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C540C648-F3A2-41C0-A136-665B64F587EC}"/>
              </a:ext>
            </a:extLst>
          </p:cNvPr>
          <p:cNvSpPr/>
          <p:nvPr/>
        </p:nvSpPr>
        <p:spPr>
          <a:xfrm>
            <a:off x="7389710" y="2207560"/>
            <a:ext cx="594563" cy="544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F86B1092-BC02-4884-A3DA-DE8729256636}"/>
              </a:ext>
            </a:extLst>
          </p:cNvPr>
          <p:cNvSpPr/>
          <p:nvPr/>
        </p:nvSpPr>
        <p:spPr>
          <a:xfrm>
            <a:off x="7031577" y="4222556"/>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65EC4649-AC54-41C8-BA81-40BC14E015D4}"/>
              </a:ext>
            </a:extLst>
          </p:cNvPr>
          <p:cNvSpPr/>
          <p:nvPr/>
        </p:nvSpPr>
        <p:spPr>
          <a:xfrm>
            <a:off x="8412878" y="4486795"/>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07578586-37A2-4038-ACF2-667CA3C5DA63}"/>
              </a:ext>
            </a:extLst>
          </p:cNvPr>
          <p:cNvPicPr>
            <a:picLocks noChangeAspect="1"/>
          </p:cNvPicPr>
          <p:nvPr/>
        </p:nvPicPr>
        <p:blipFill rotWithShape="1">
          <a:blip r:embed="rId4"/>
          <a:srcRect l="34583" t="6325" r="5607" b="30988"/>
          <a:stretch/>
        </p:blipFill>
        <p:spPr>
          <a:xfrm>
            <a:off x="1769064" y="1972668"/>
            <a:ext cx="3979191" cy="3743955"/>
          </a:xfrm>
          <a:prstGeom prst="rect">
            <a:avLst/>
          </a:prstGeom>
        </p:spPr>
      </p:pic>
      <p:sp>
        <p:nvSpPr>
          <p:cNvPr id="32" name="CuadroTexto 31">
            <a:extLst>
              <a:ext uri="{FF2B5EF4-FFF2-40B4-BE49-F238E27FC236}">
                <a16:creationId xmlns:a16="http://schemas.microsoft.com/office/drawing/2014/main" id="{4D525A68-7616-446C-BF9B-5407DF37CE31}"/>
              </a:ext>
            </a:extLst>
          </p:cNvPr>
          <p:cNvSpPr txBox="1"/>
          <p:nvPr/>
        </p:nvSpPr>
        <p:spPr>
          <a:xfrm>
            <a:off x="9608271" y="2220030"/>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36" name="Rectángulo 35">
            <a:extLst>
              <a:ext uri="{FF2B5EF4-FFF2-40B4-BE49-F238E27FC236}">
                <a16:creationId xmlns:a16="http://schemas.microsoft.com/office/drawing/2014/main" id="{18277AB5-43F3-44D6-AA9E-49A7A502183D}"/>
              </a:ext>
            </a:extLst>
          </p:cNvPr>
          <p:cNvSpPr/>
          <p:nvPr/>
        </p:nvSpPr>
        <p:spPr>
          <a:xfrm>
            <a:off x="9837990" y="1393172"/>
            <a:ext cx="594563" cy="415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8FF9ED0B-7DF0-4050-8341-F8055E455CC7}"/>
              </a:ext>
            </a:extLst>
          </p:cNvPr>
          <p:cNvSpPr/>
          <p:nvPr/>
        </p:nvSpPr>
        <p:spPr>
          <a:xfrm>
            <a:off x="7418019" y="4592360"/>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4AAE7FAB-36C8-48B0-896E-B387D19D3829}"/>
              </a:ext>
            </a:extLst>
          </p:cNvPr>
          <p:cNvSpPr txBox="1"/>
          <p:nvPr/>
        </p:nvSpPr>
        <p:spPr>
          <a:xfrm>
            <a:off x="7037789" y="4287448"/>
            <a:ext cx="271039" cy="584775"/>
          </a:xfrm>
          <a:prstGeom prst="rect">
            <a:avLst/>
          </a:prstGeom>
          <a:noFill/>
          <a:ln>
            <a:noFill/>
          </a:ln>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30" name="Rectángulo 29">
            <a:extLst>
              <a:ext uri="{FF2B5EF4-FFF2-40B4-BE49-F238E27FC236}">
                <a16:creationId xmlns:a16="http://schemas.microsoft.com/office/drawing/2014/main" id="{391821DF-EE2C-432C-A365-34F3E63826C6}"/>
              </a:ext>
            </a:extLst>
          </p:cNvPr>
          <p:cNvSpPr/>
          <p:nvPr/>
        </p:nvSpPr>
        <p:spPr>
          <a:xfrm>
            <a:off x="7924205" y="4082143"/>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F2803D69-D885-4FFC-A916-957A97B5379C}"/>
              </a:ext>
            </a:extLst>
          </p:cNvPr>
          <p:cNvSpPr/>
          <p:nvPr/>
        </p:nvSpPr>
        <p:spPr>
          <a:xfrm>
            <a:off x="8947500" y="4424386"/>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 name="Imagen 32">
            <a:extLst>
              <a:ext uri="{FF2B5EF4-FFF2-40B4-BE49-F238E27FC236}">
                <a16:creationId xmlns:a16="http://schemas.microsoft.com/office/drawing/2014/main" id="{31708BC7-6789-45CB-85D1-9B41AD3144AF}"/>
              </a:ext>
            </a:extLst>
          </p:cNvPr>
          <p:cNvPicPr>
            <a:picLocks noChangeAspect="1"/>
          </p:cNvPicPr>
          <p:nvPr/>
        </p:nvPicPr>
        <p:blipFill rotWithShape="1">
          <a:blip r:embed="rId3"/>
          <a:srcRect l="26524" t="16668" r="64818" b="78364"/>
          <a:stretch/>
        </p:blipFill>
        <p:spPr>
          <a:xfrm>
            <a:off x="7002585" y="4154500"/>
            <a:ext cx="564169" cy="253699"/>
          </a:xfrm>
          <a:prstGeom prst="rect">
            <a:avLst/>
          </a:prstGeom>
        </p:spPr>
      </p:pic>
      <p:sp>
        <p:nvSpPr>
          <p:cNvPr id="38" name="CuadroTexto 37">
            <a:extLst>
              <a:ext uri="{FF2B5EF4-FFF2-40B4-BE49-F238E27FC236}">
                <a16:creationId xmlns:a16="http://schemas.microsoft.com/office/drawing/2014/main" id="{F000FFCA-3269-4EA9-90AC-A38BFCBD406F}"/>
              </a:ext>
            </a:extLst>
          </p:cNvPr>
          <p:cNvSpPr txBox="1"/>
          <p:nvPr/>
        </p:nvSpPr>
        <p:spPr>
          <a:xfrm>
            <a:off x="10578851" y="1725176"/>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39" name="Rectángulo 38">
            <a:extLst>
              <a:ext uri="{FF2B5EF4-FFF2-40B4-BE49-F238E27FC236}">
                <a16:creationId xmlns:a16="http://schemas.microsoft.com/office/drawing/2014/main" id="{49A6CDE1-8763-4F3B-AB06-25EAC5016BAD}"/>
              </a:ext>
            </a:extLst>
          </p:cNvPr>
          <p:cNvSpPr/>
          <p:nvPr/>
        </p:nvSpPr>
        <p:spPr>
          <a:xfrm>
            <a:off x="6952498" y="1926117"/>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2C57CF6F-B81D-4499-94C7-E8FBC31F93E5}"/>
              </a:ext>
            </a:extLst>
          </p:cNvPr>
          <p:cNvSpPr/>
          <p:nvPr/>
        </p:nvSpPr>
        <p:spPr>
          <a:xfrm>
            <a:off x="7845126" y="1785704"/>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E7FB4E1D-3D86-4523-8280-FB1D1D5741CE}"/>
              </a:ext>
            </a:extLst>
          </p:cNvPr>
          <p:cNvSpPr/>
          <p:nvPr/>
        </p:nvSpPr>
        <p:spPr>
          <a:xfrm>
            <a:off x="8868421" y="2127947"/>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910EF69B-F510-496D-8633-1CEBF068DDF1}"/>
              </a:ext>
            </a:extLst>
          </p:cNvPr>
          <p:cNvSpPr txBox="1"/>
          <p:nvPr/>
        </p:nvSpPr>
        <p:spPr>
          <a:xfrm>
            <a:off x="8012509" y="3989623"/>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3" name="CuadroTexto 42">
            <a:extLst>
              <a:ext uri="{FF2B5EF4-FFF2-40B4-BE49-F238E27FC236}">
                <a16:creationId xmlns:a16="http://schemas.microsoft.com/office/drawing/2014/main" id="{28532A29-B0D7-4A40-8C72-7065733B7674}"/>
              </a:ext>
            </a:extLst>
          </p:cNvPr>
          <p:cNvSpPr txBox="1"/>
          <p:nvPr/>
        </p:nvSpPr>
        <p:spPr>
          <a:xfrm>
            <a:off x="9141381" y="4408199"/>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4" name="Rectángulo 43">
            <a:extLst>
              <a:ext uri="{FF2B5EF4-FFF2-40B4-BE49-F238E27FC236}">
                <a16:creationId xmlns:a16="http://schemas.microsoft.com/office/drawing/2014/main" id="{A7A77082-D9B5-41D7-8BD2-C30C6132415C}"/>
              </a:ext>
            </a:extLst>
          </p:cNvPr>
          <p:cNvSpPr/>
          <p:nvPr/>
        </p:nvSpPr>
        <p:spPr>
          <a:xfrm>
            <a:off x="10072665" y="4082142"/>
            <a:ext cx="506186" cy="2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F1906C91-D9D5-443C-88A8-D05E2938D99A}"/>
              </a:ext>
            </a:extLst>
          </p:cNvPr>
          <p:cNvSpPr/>
          <p:nvPr/>
        </p:nvSpPr>
        <p:spPr>
          <a:xfrm>
            <a:off x="10974744" y="4435272"/>
            <a:ext cx="506186" cy="2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CuadroTexto 45">
            <a:extLst>
              <a:ext uri="{FF2B5EF4-FFF2-40B4-BE49-F238E27FC236}">
                <a16:creationId xmlns:a16="http://schemas.microsoft.com/office/drawing/2014/main" id="{673740E3-8FB0-4D4E-8DFA-DB7960EDDC1B}"/>
              </a:ext>
            </a:extLst>
          </p:cNvPr>
          <p:cNvSpPr txBox="1"/>
          <p:nvPr/>
        </p:nvSpPr>
        <p:spPr>
          <a:xfrm>
            <a:off x="10077249" y="3957072"/>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2" name="Rectángulo 41">
            <a:extLst>
              <a:ext uri="{FF2B5EF4-FFF2-40B4-BE49-F238E27FC236}">
                <a16:creationId xmlns:a16="http://schemas.microsoft.com/office/drawing/2014/main" id="{FFFDC4C1-AB20-43FE-8605-8D31827E090F}"/>
              </a:ext>
            </a:extLst>
          </p:cNvPr>
          <p:cNvSpPr/>
          <p:nvPr/>
        </p:nvSpPr>
        <p:spPr>
          <a:xfrm>
            <a:off x="7483412"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49">
            <a:extLst>
              <a:ext uri="{FF2B5EF4-FFF2-40B4-BE49-F238E27FC236}">
                <a16:creationId xmlns:a16="http://schemas.microsoft.com/office/drawing/2014/main" id="{F8ACC1C5-A0F8-46B4-8CBC-AFBBB925F5B4}"/>
              </a:ext>
            </a:extLst>
          </p:cNvPr>
          <p:cNvSpPr/>
          <p:nvPr/>
        </p:nvSpPr>
        <p:spPr>
          <a:xfrm>
            <a:off x="8490460" y="2194139"/>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97CE1EE7-0877-4245-8B65-BEAE4F13235B}"/>
              </a:ext>
            </a:extLst>
          </p:cNvPr>
          <p:cNvSpPr/>
          <p:nvPr/>
        </p:nvSpPr>
        <p:spPr>
          <a:xfrm>
            <a:off x="7389710" y="2159935"/>
            <a:ext cx="594563" cy="544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CuadroTexto 51">
            <a:extLst>
              <a:ext uri="{FF2B5EF4-FFF2-40B4-BE49-F238E27FC236}">
                <a16:creationId xmlns:a16="http://schemas.microsoft.com/office/drawing/2014/main" id="{C6C60558-741C-44D9-96D7-28C118CAEE77}"/>
              </a:ext>
            </a:extLst>
          </p:cNvPr>
          <p:cNvSpPr txBox="1"/>
          <p:nvPr/>
        </p:nvSpPr>
        <p:spPr>
          <a:xfrm>
            <a:off x="7505449" y="2419754"/>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3" name="CuadroTexto 52">
            <a:extLst>
              <a:ext uri="{FF2B5EF4-FFF2-40B4-BE49-F238E27FC236}">
                <a16:creationId xmlns:a16="http://schemas.microsoft.com/office/drawing/2014/main" id="{5529D2A9-06A8-4C91-BA17-E1400248F883}"/>
              </a:ext>
            </a:extLst>
          </p:cNvPr>
          <p:cNvSpPr txBox="1"/>
          <p:nvPr/>
        </p:nvSpPr>
        <p:spPr>
          <a:xfrm>
            <a:off x="8473039" y="2277247"/>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4" name="CuadroTexto 53">
            <a:extLst>
              <a:ext uri="{FF2B5EF4-FFF2-40B4-BE49-F238E27FC236}">
                <a16:creationId xmlns:a16="http://schemas.microsoft.com/office/drawing/2014/main" id="{C7F5A4AE-59EF-4188-AEA6-CDDA810E08D6}"/>
              </a:ext>
            </a:extLst>
          </p:cNvPr>
          <p:cNvSpPr txBox="1"/>
          <p:nvPr/>
        </p:nvSpPr>
        <p:spPr>
          <a:xfrm>
            <a:off x="9608271" y="2220030"/>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5" name="CuadroTexto 54">
            <a:extLst>
              <a:ext uri="{FF2B5EF4-FFF2-40B4-BE49-F238E27FC236}">
                <a16:creationId xmlns:a16="http://schemas.microsoft.com/office/drawing/2014/main" id="{6A5F8373-6FDA-4399-92F2-9B414D4D05F8}"/>
              </a:ext>
            </a:extLst>
          </p:cNvPr>
          <p:cNvSpPr txBox="1"/>
          <p:nvPr/>
        </p:nvSpPr>
        <p:spPr>
          <a:xfrm>
            <a:off x="10578851" y="1725176"/>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6" name="Rectángulo 55">
            <a:extLst>
              <a:ext uri="{FF2B5EF4-FFF2-40B4-BE49-F238E27FC236}">
                <a16:creationId xmlns:a16="http://schemas.microsoft.com/office/drawing/2014/main" id="{E94CB3CE-601C-491F-BB2C-8CE967B94297}"/>
              </a:ext>
            </a:extLst>
          </p:cNvPr>
          <p:cNvSpPr/>
          <p:nvPr/>
        </p:nvSpPr>
        <p:spPr>
          <a:xfrm>
            <a:off x="7845126" y="1785704"/>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A2E6D491-16CB-4D59-A3EB-0CFD33E5EB54}"/>
              </a:ext>
            </a:extLst>
          </p:cNvPr>
          <p:cNvSpPr/>
          <p:nvPr/>
        </p:nvSpPr>
        <p:spPr>
          <a:xfrm>
            <a:off x="8868421" y="2127947"/>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8" name="Imagen 57">
            <a:extLst>
              <a:ext uri="{FF2B5EF4-FFF2-40B4-BE49-F238E27FC236}">
                <a16:creationId xmlns:a16="http://schemas.microsoft.com/office/drawing/2014/main" id="{26B58291-316E-456D-AE70-A99B6388DDEF}"/>
              </a:ext>
            </a:extLst>
          </p:cNvPr>
          <p:cNvPicPr>
            <a:picLocks noChangeAspect="1"/>
          </p:cNvPicPr>
          <p:nvPr/>
        </p:nvPicPr>
        <p:blipFill rotWithShape="1">
          <a:blip r:embed="rId3"/>
          <a:srcRect l="19592" t="9508" r="71750" b="85524"/>
          <a:stretch/>
        </p:blipFill>
        <p:spPr>
          <a:xfrm>
            <a:off x="7453097" y="2327396"/>
            <a:ext cx="564169" cy="253699"/>
          </a:xfrm>
          <a:prstGeom prst="rect">
            <a:avLst/>
          </a:prstGeom>
        </p:spPr>
      </p:pic>
      <p:sp>
        <p:nvSpPr>
          <p:cNvPr id="59" name="Rectángulo 58">
            <a:extLst>
              <a:ext uri="{FF2B5EF4-FFF2-40B4-BE49-F238E27FC236}">
                <a16:creationId xmlns:a16="http://schemas.microsoft.com/office/drawing/2014/main" id="{7EDB2431-7902-42AD-8DBC-ADD48A6D89AD}"/>
              </a:ext>
            </a:extLst>
          </p:cNvPr>
          <p:cNvSpPr/>
          <p:nvPr/>
        </p:nvSpPr>
        <p:spPr>
          <a:xfrm>
            <a:off x="9655298" y="3192331"/>
            <a:ext cx="2536702" cy="211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6ED848FB-07EC-4AB6-A6C4-D3EA99579F9D}"/>
              </a:ext>
            </a:extLst>
          </p:cNvPr>
          <p:cNvSpPr/>
          <p:nvPr/>
        </p:nvSpPr>
        <p:spPr>
          <a:xfrm>
            <a:off x="0" y="-3779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CuadroTexto 60">
            <a:extLst>
              <a:ext uri="{FF2B5EF4-FFF2-40B4-BE49-F238E27FC236}">
                <a16:creationId xmlns:a16="http://schemas.microsoft.com/office/drawing/2014/main" id="{AF2A3EB3-60D5-4D7C-A537-8D17F5B0797A}"/>
              </a:ext>
            </a:extLst>
          </p:cNvPr>
          <p:cNvSpPr txBox="1"/>
          <p:nvPr/>
        </p:nvSpPr>
        <p:spPr>
          <a:xfrm>
            <a:off x="701335" y="-7562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2" name="CuadroTexto 61">
            <a:extLst>
              <a:ext uri="{FF2B5EF4-FFF2-40B4-BE49-F238E27FC236}">
                <a16:creationId xmlns:a16="http://schemas.microsoft.com/office/drawing/2014/main" id="{77456693-8DA9-4B1E-806B-FC9B6A82D04D}"/>
              </a:ext>
            </a:extLst>
          </p:cNvPr>
          <p:cNvSpPr txBox="1"/>
          <p:nvPr/>
        </p:nvSpPr>
        <p:spPr>
          <a:xfrm>
            <a:off x="673281" y="723796"/>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
        <p:nvSpPr>
          <p:cNvPr id="64" name="Rectángulo 63">
            <a:extLst>
              <a:ext uri="{FF2B5EF4-FFF2-40B4-BE49-F238E27FC236}">
                <a16:creationId xmlns:a16="http://schemas.microsoft.com/office/drawing/2014/main" id="{42728954-91E9-45A3-9EDA-1B4D5C44E6CF}"/>
              </a:ext>
            </a:extLst>
          </p:cNvPr>
          <p:cNvSpPr/>
          <p:nvPr/>
        </p:nvSpPr>
        <p:spPr>
          <a:xfrm>
            <a:off x="9648425" y="5504760"/>
            <a:ext cx="2536702" cy="211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2904EE7E-60E6-4ABE-B272-EC7F3AED647F}"/>
              </a:ext>
            </a:extLst>
          </p:cNvPr>
          <p:cNvSpPr/>
          <p:nvPr/>
        </p:nvSpPr>
        <p:spPr>
          <a:xfrm>
            <a:off x="1214314" y="2511217"/>
            <a:ext cx="458843" cy="53354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868A6E10-345F-4B4D-8A49-7B103C3D1035}"/>
              </a:ext>
            </a:extLst>
          </p:cNvPr>
          <p:cNvSpPr/>
          <p:nvPr/>
        </p:nvSpPr>
        <p:spPr>
          <a:xfrm>
            <a:off x="1837831" y="2511217"/>
            <a:ext cx="458843" cy="5529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D2E228CA-28CE-4B90-9521-3DE797213179}"/>
              </a:ext>
            </a:extLst>
          </p:cNvPr>
          <p:cNvSpPr/>
          <p:nvPr/>
        </p:nvSpPr>
        <p:spPr>
          <a:xfrm>
            <a:off x="2823365" y="2580024"/>
            <a:ext cx="260304" cy="251437"/>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9E8591A9-E745-4E77-BFAA-E0BA29AB139E}"/>
              </a:ext>
            </a:extLst>
          </p:cNvPr>
          <p:cNvSpPr/>
          <p:nvPr/>
        </p:nvSpPr>
        <p:spPr>
          <a:xfrm>
            <a:off x="1210336" y="3064214"/>
            <a:ext cx="458843" cy="2101173"/>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16A45B85-9E0D-40DA-A1BA-0AB866EF9EE9}"/>
              </a:ext>
            </a:extLst>
          </p:cNvPr>
          <p:cNvSpPr/>
          <p:nvPr/>
        </p:nvSpPr>
        <p:spPr>
          <a:xfrm>
            <a:off x="1825545" y="3086346"/>
            <a:ext cx="458843" cy="1514838"/>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Rectángulo 67">
            <a:extLst>
              <a:ext uri="{FF2B5EF4-FFF2-40B4-BE49-F238E27FC236}">
                <a16:creationId xmlns:a16="http://schemas.microsoft.com/office/drawing/2014/main" id="{833DE56F-BB60-4044-9C76-E16D148F97C2}"/>
              </a:ext>
            </a:extLst>
          </p:cNvPr>
          <p:cNvSpPr/>
          <p:nvPr/>
        </p:nvSpPr>
        <p:spPr>
          <a:xfrm>
            <a:off x="2819682" y="3042204"/>
            <a:ext cx="260304" cy="251437"/>
          </a:xfrm>
          <a:prstGeom prst="rect">
            <a:avLst/>
          </a:prstGeom>
          <a:solidFill>
            <a:srgbClr val="768C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68">
            <a:extLst>
              <a:ext uri="{FF2B5EF4-FFF2-40B4-BE49-F238E27FC236}">
                <a16:creationId xmlns:a16="http://schemas.microsoft.com/office/drawing/2014/main" id="{93C42A77-F795-4EC9-A03A-18452E82990E}"/>
              </a:ext>
            </a:extLst>
          </p:cNvPr>
          <p:cNvSpPr/>
          <p:nvPr/>
        </p:nvSpPr>
        <p:spPr>
          <a:xfrm>
            <a:off x="2829410" y="3527589"/>
            <a:ext cx="260304" cy="251437"/>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Rectángulo 69">
            <a:extLst>
              <a:ext uri="{FF2B5EF4-FFF2-40B4-BE49-F238E27FC236}">
                <a16:creationId xmlns:a16="http://schemas.microsoft.com/office/drawing/2014/main" id="{6AFB9D31-A62A-4737-83B2-D5B2D3F67364}"/>
              </a:ext>
            </a:extLst>
          </p:cNvPr>
          <p:cNvSpPr/>
          <p:nvPr/>
        </p:nvSpPr>
        <p:spPr>
          <a:xfrm>
            <a:off x="1832572" y="4642772"/>
            <a:ext cx="458843" cy="663194"/>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Rectángulo 70">
            <a:extLst>
              <a:ext uri="{FF2B5EF4-FFF2-40B4-BE49-F238E27FC236}">
                <a16:creationId xmlns:a16="http://schemas.microsoft.com/office/drawing/2014/main" id="{D9088D7B-10ED-4264-9381-01A296EDBF92}"/>
              </a:ext>
            </a:extLst>
          </p:cNvPr>
          <p:cNvSpPr/>
          <p:nvPr/>
        </p:nvSpPr>
        <p:spPr>
          <a:xfrm>
            <a:off x="1219720" y="5175114"/>
            <a:ext cx="458843" cy="130851"/>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CuadroTexto 72">
            <a:extLst>
              <a:ext uri="{FF2B5EF4-FFF2-40B4-BE49-F238E27FC236}">
                <a16:creationId xmlns:a16="http://schemas.microsoft.com/office/drawing/2014/main" id="{91DB74B0-63C6-4246-A4D8-2DA6E27EAA1D}"/>
              </a:ext>
            </a:extLst>
          </p:cNvPr>
          <p:cNvSpPr txBox="1"/>
          <p:nvPr/>
        </p:nvSpPr>
        <p:spPr>
          <a:xfrm>
            <a:off x="11024637" y="4274467"/>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Tree>
    <p:extLst>
      <p:ext uri="{BB962C8B-B14F-4D97-AF65-F5344CB8AC3E}">
        <p14:creationId xmlns:p14="http://schemas.microsoft.com/office/powerpoint/2010/main" val="4619478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Imagen 62">
            <a:extLst>
              <a:ext uri="{FF2B5EF4-FFF2-40B4-BE49-F238E27FC236}">
                <a16:creationId xmlns:a16="http://schemas.microsoft.com/office/drawing/2014/main" id="{28D75637-277E-459B-ADF7-5D858AF2FBF1}"/>
              </a:ext>
            </a:extLst>
          </p:cNvPr>
          <p:cNvPicPr>
            <a:picLocks noChangeAspect="1"/>
          </p:cNvPicPr>
          <p:nvPr/>
        </p:nvPicPr>
        <p:blipFill rotWithShape="1">
          <a:blip r:embed="rId3"/>
          <a:srcRect l="510" t="53728" r="-510" b="12756"/>
          <a:stretch/>
        </p:blipFill>
        <p:spPr>
          <a:xfrm>
            <a:off x="5689553" y="4107057"/>
            <a:ext cx="6515894" cy="1822536"/>
          </a:xfrm>
          <a:prstGeom prst="rect">
            <a:avLst/>
          </a:prstGeom>
        </p:spPr>
      </p:pic>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35456" y="2482033"/>
            <a:ext cx="598314" cy="685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B5DB7CE1-FB37-43FA-A6EF-D6AEFD4C99C0}"/>
              </a:ext>
            </a:extLst>
          </p:cNvPr>
          <p:cNvPicPr>
            <a:picLocks noChangeAspect="1"/>
          </p:cNvPicPr>
          <p:nvPr/>
        </p:nvPicPr>
        <p:blipFill rotWithShape="1">
          <a:blip r:embed="rId4"/>
          <a:srcRect t="6325" r="73575" b="27593"/>
          <a:stretch/>
        </p:blipFill>
        <p:spPr>
          <a:xfrm>
            <a:off x="42840" y="1995051"/>
            <a:ext cx="1744480" cy="3916225"/>
          </a:xfrm>
          <a:prstGeom prst="rect">
            <a:avLst/>
          </a:prstGeom>
        </p:spPr>
      </p:pic>
      <p:sp>
        <p:nvSpPr>
          <p:cNvPr id="17" name="Rectángulo 16">
            <a:extLst>
              <a:ext uri="{FF2B5EF4-FFF2-40B4-BE49-F238E27FC236}">
                <a16:creationId xmlns:a16="http://schemas.microsoft.com/office/drawing/2014/main" id="{497C7D84-3DAF-4269-A524-194520F8D51C}"/>
              </a:ext>
            </a:extLst>
          </p:cNvPr>
          <p:cNvSpPr/>
          <p:nvPr/>
        </p:nvSpPr>
        <p:spPr>
          <a:xfrm>
            <a:off x="73815" y="1899681"/>
            <a:ext cx="678660" cy="482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952F5510-46CB-4AD7-A654-1D0C448CF18E}"/>
              </a:ext>
            </a:extLst>
          </p:cNvPr>
          <p:cNvPicPr>
            <a:picLocks noChangeAspect="1"/>
          </p:cNvPicPr>
          <p:nvPr/>
        </p:nvPicPr>
        <p:blipFill rotWithShape="1">
          <a:blip r:embed="rId3"/>
          <a:srcRect t="7995" b="56608"/>
          <a:stretch/>
        </p:blipFill>
        <p:spPr>
          <a:xfrm>
            <a:off x="5676107" y="1785704"/>
            <a:ext cx="6515894" cy="1924814"/>
          </a:xfrm>
          <a:prstGeom prst="rect">
            <a:avLst/>
          </a:prstGeom>
        </p:spPr>
      </p:pic>
      <p:sp>
        <p:nvSpPr>
          <p:cNvPr id="22" name="Rectángulo 21">
            <a:extLst>
              <a:ext uri="{FF2B5EF4-FFF2-40B4-BE49-F238E27FC236}">
                <a16:creationId xmlns:a16="http://schemas.microsoft.com/office/drawing/2014/main" id="{6EA51445-6C77-450B-A43F-919738DAE4E3}"/>
              </a:ext>
            </a:extLst>
          </p:cNvPr>
          <p:cNvSpPr/>
          <p:nvPr/>
        </p:nvSpPr>
        <p:spPr>
          <a:xfrm>
            <a:off x="8490460" y="2241764"/>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C540C648-F3A2-41C0-A136-665B64F587EC}"/>
              </a:ext>
            </a:extLst>
          </p:cNvPr>
          <p:cNvSpPr/>
          <p:nvPr/>
        </p:nvSpPr>
        <p:spPr>
          <a:xfrm>
            <a:off x="7389710" y="2207560"/>
            <a:ext cx="594563" cy="544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F86B1092-BC02-4884-A3DA-DE8729256636}"/>
              </a:ext>
            </a:extLst>
          </p:cNvPr>
          <p:cNvSpPr/>
          <p:nvPr/>
        </p:nvSpPr>
        <p:spPr>
          <a:xfrm>
            <a:off x="7031577" y="4222556"/>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65EC4649-AC54-41C8-BA81-40BC14E015D4}"/>
              </a:ext>
            </a:extLst>
          </p:cNvPr>
          <p:cNvSpPr/>
          <p:nvPr/>
        </p:nvSpPr>
        <p:spPr>
          <a:xfrm>
            <a:off x="8427868" y="4456815"/>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07578586-37A2-4038-ACF2-667CA3C5DA63}"/>
              </a:ext>
            </a:extLst>
          </p:cNvPr>
          <p:cNvPicPr>
            <a:picLocks noChangeAspect="1"/>
          </p:cNvPicPr>
          <p:nvPr/>
        </p:nvPicPr>
        <p:blipFill rotWithShape="1">
          <a:blip r:embed="rId4"/>
          <a:srcRect l="34583" t="6325" r="5607" b="30988"/>
          <a:stretch/>
        </p:blipFill>
        <p:spPr>
          <a:xfrm>
            <a:off x="1769064" y="1972668"/>
            <a:ext cx="3979191" cy="3743955"/>
          </a:xfrm>
          <a:prstGeom prst="rect">
            <a:avLst/>
          </a:prstGeom>
        </p:spPr>
      </p:pic>
      <p:sp>
        <p:nvSpPr>
          <p:cNvPr id="32" name="CuadroTexto 31">
            <a:extLst>
              <a:ext uri="{FF2B5EF4-FFF2-40B4-BE49-F238E27FC236}">
                <a16:creationId xmlns:a16="http://schemas.microsoft.com/office/drawing/2014/main" id="{4D525A68-7616-446C-BF9B-5407DF37CE31}"/>
              </a:ext>
            </a:extLst>
          </p:cNvPr>
          <p:cNvSpPr txBox="1"/>
          <p:nvPr/>
        </p:nvSpPr>
        <p:spPr>
          <a:xfrm>
            <a:off x="9608271" y="2220030"/>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36" name="Rectángulo 35">
            <a:extLst>
              <a:ext uri="{FF2B5EF4-FFF2-40B4-BE49-F238E27FC236}">
                <a16:creationId xmlns:a16="http://schemas.microsoft.com/office/drawing/2014/main" id="{18277AB5-43F3-44D6-AA9E-49A7A502183D}"/>
              </a:ext>
            </a:extLst>
          </p:cNvPr>
          <p:cNvSpPr/>
          <p:nvPr/>
        </p:nvSpPr>
        <p:spPr>
          <a:xfrm>
            <a:off x="9837990" y="1393172"/>
            <a:ext cx="594563" cy="415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8FF9ED0B-7DF0-4050-8341-F8055E455CC7}"/>
              </a:ext>
            </a:extLst>
          </p:cNvPr>
          <p:cNvSpPr/>
          <p:nvPr/>
        </p:nvSpPr>
        <p:spPr>
          <a:xfrm>
            <a:off x="7418019" y="4547390"/>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4AAE7FAB-36C8-48B0-896E-B387D19D3829}"/>
              </a:ext>
            </a:extLst>
          </p:cNvPr>
          <p:cNvSpPr txBox="1"/>
          <p:nvPr/>
        </p:nvSpPr>
        <p:spPr>
          <a:xfrm>
            <a:off x="7037789" y="4287448"/>
            <a:ext cx="271039" cy="584775"/>
          </a:xfrm>
          <a:prstGeom prst="rect">
            <a:avLst/>
          </a:prstGeom>
          <a:noFill/>
          <a:ln>
            <a:noFill/>
          </a:ln>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30" name="Rectángulo 29">
            <a:extLst>
              <a:ext uri="{FF2B5EF4-FFF2-40B4-BE49-F238E27FC236}">
                <a16:creationId xmlns:a16="http://schemas.microsoft.com/office/drawing/2014/main" id="{391821DF-EE2C-432C-A365-34F3E63826C6}"/>
              </a:ext>
            </a:extLst>
          </p:cNvPr>
          <p:cNvSpPr/>
          <p:nvPr/>
        </p:nvSpPr>
        <p:spPr>
          <a:xfrm>
            <a:off x="7924205" y="4082143"/>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F2803D69-D885-4FFC-A916-957A97B5379C}"/>
              </a:ext>
            </a:extLst>
          </p:cNvPr>
          <p:cNvSpPr/>
          <p:nvPr/>
        </p:nvSpPr>
        <p:spPr>
          <a:xfrm>
            <a:off x="8947500" y="4424386"/>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 name="Imagen 32">
            <a:extLst>
              <a:ext uri="{FF2B5EF4-FFF2-40B4-BE49-F238E27FC236}">
                <a16:creationId xmlns:a16="http://schemas.microsoft.com/office/drawing/2014/main" id="{31708BC7-6789-45CB-85D1-9B41AD3144AF}"/>
              </a:ext>
            </a:extLst>
          </p:cNvPr>
          <p:cNvPicPr>
            <a:picLocks noChangeAspect="1"/>
          </p:cNvPicPr>
          <p:nvPr/>
        </p:nvPicPr>
        <p:blipFill rotWithShape="1">
          <a:blip r:embed="rId3"/>
          <a:srcRect l="26524" t="16668" r="64818" b="78364"/>
          <a:stretch/>
        </p:blipFill>
        <p:spPr>
          <a:xfrm>
            <a:off x="7002585" y="4154500"/>
            <a:ext cx="564169" cy="253699"/>
          </a:xfrm>
          <a:prstGeom prst="rect">
            <a:avLst/>
          </a:prstGeom>
        </p:spPr>
      </p:pic>
      <p:sp>
        <p:nvSpPr>
          <p:cNvPr id="38" name="CuadroTexto 37">
            <a:extLst>
              <a:ext uri="{FF2B5EF4-FFF2-40B4-BE49-F238E27FC236}">
                <a16:creationId xmlns:a16="http://schemas.microsoft.com/office/drawing/2014/main" id="{F000FFCA-3269-4EA9-90AC-A38BFCBD406F}"/>
              </a:ext>
            </a:extLst>
          </p:cNvPr>
          <p:cNvSpPr txBox="1"/>
          <p:nvPr/>
        </p:nvSpPr>
        <p:spPr>
          <a:xfrm>
            <a:off x="10578851" y="1725176"/>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39" name="Rectángulo 38">
            <a:extLst>
              <a:ext uri="{FF2B5EF4-FFF2-40B4-BE49-F238E27FC236}">
                <a16:creationId xmlns:a16="http://schemas.microsoft.com/office/drawing/2014/main" id="{49A6CDE1-8763-4F3B-AB06-25EAC5016BAD}"/>
              </a:ext>
            </a:extLst>
          </p:cNvPr>
          <p:cNvSpPr/>
          <p:nvPr/>
        </p:nvSpPr>
        <p:spPr>
          <a:xfrm>
            <a:off x="6952498" y="1926117"/>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2C57CF6F-B81D-4499-94C7-E8FBC31F93E5}"/>
              </a:ext>
            </a:extLst>
          </p:cNvPr>
          <p:cNvSpPr/>
          <p:nvPr/>
        </p:nvSpPr>
        <p:spPr>
          <a:xfrm>
            <a:off x="7845126" y="1785704"/>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E7FB4E1D-3D86-4523-8280-FB1D1D5741CE}"/>
              </a:ext>
            </a:extLst>
          </p:cNvPr>
          <p:cNvSpPr/>
          <p:nvPr/>
        </p:nvSpPr>
        <p:spPr>
          <a:xfrm>
            <a:off x="8868421" y="2127947"/>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910EF69B-F510-496D-8633-1CEBF068DDF1}"/>
              </a:ext>
            </a:extLst>
          </p:cNvPr>
          <p:cNvSpPr txBox="1"/>
          <p:nvPr/>
        </p:nvSpPr>
        <p:spPr>
          <a:xfrm>
            <a:off x="8012509" y="3989623"/>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3" name="CuadroTexto 42">
            <a:extLst>
              <a:ext uri="{FF2B5EF4-FFF2-40B4-BE49-F238E27FC236}">
                <a16:creationId xmlns:a16="http://schemas.microsoft.com/office/drawing/2014/main" id="{28532A29-B0D7-4A40-8C72-7065733B7674}"/>
              </a:ext>
            </a:extLst>
          </p:cNvPr>
          <p:cNvSpPr txBox="1"/>
          <p:nvPr/>
        </p:nvSpPr>
        <p:spPr>
          <a:xfrm>
            <a:off x="9141381" y="4408199"/>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4" name="Rectángulo 43">
            <a:extLst>
              <a:ext uri="{FF2B5EF4-FFF2-40B4-BE49-F238E27FC236}">
                <a16:creationId xmlns:a16="http://schemas.microsoft.com/office/drawing/2014/main" id="{A7A77082-D9B5-41D7-8BD2-C30C6132415C}"/>
              </a:ext>
            </a:extLst>
          </p:cNvPr>
          <p:cNvSpPr/>
          <p:nvPr/>
        </p:nvSpPr>
        <p:spPr>
          <a:xfrm>
            <a:off x="10072665" y="4082142"/>
            <a:ext cx="506186" cy="2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F1906C91-D9D5-443C-88A8-D05E2938D99A}"/>
              </a:ext>
            </a:extLst>
          </p:cNvPr>
          <p:cNvSpPr/>
          <p:nvPr/>
        </p:nvSpPr>
        <p:spPr>
          <a:xfrm>
            <a:off x="10974744" y="4435272"/>
            <a:ext cx="506186" cy="2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CuadroTexto 45">
            <a:extLst>
              <a:ext uri="{FF2B5EF4-FFF2-40B4-BE49-F238E27FC236}">
                <a16:creationId xmlns:a16="http://schemas.microsoft.com/office/drawing/2014/main" id="{673740E3-8FB0-4D4E-8DFA-DB7960EDDC1B}"/>
              </a:ext>
            </a:extLst>
          </p:cNvPr>
          <p:cNvSpPr txBox="1"/>
          <p:nvPr/>
        </p:nvSpPr>
        <p:spPr>
          <a:xfrm>
            <a:off x="10077249" y="3957072"/>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2" name="Rectángulo 41">
            <a:extLst>
              <a:ext uri="{FF2B5EF4-FFF2-40B4-BE49-F238E27FC236}">
                <a16:creationId xmlns:a16="http://schemas.microsoft.com/office/drawing/2014/main" id="{FFFDC4C1-AB20-43FE-8605-8D31827E090F}"/>
              </a:ext>
            </a:extLst>
          </p:cNvPr>
          <p:cNvSpPr/>
          <p:nvPr/>
        </p:nvSpPr>
        <p:spPr>
          <a:xfrm>
            <a:off x="7483412"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49">
            <a:extLst>
              <a:ext uri="{FF2B5EF4-FFF2-40B4-BE49-F238E27FC236}">
                <a16:creationId xmlns:a16="http://schemas.microsoft.com/office/drawing/2014/main" id="{F8ACC1C5-A0F8-46B4-8CBC-AFBBB925F5B4}"/>
              </a:ext>
            </a:extLst>
          </p:cNvPr>
          <p:cNvSpPr/>
          <p:nvPr/>
        </p:nvSpPr>
        <p:spPr>
          <a:xfrm>
            <a:off x="8490460" y="2194139"/>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97CE1EE7-0877-4245-8B65-BEAE4F13235B}"/>
              </a:ext>
            </a:extLst>
          </p:cNvPr>
          <p:cNvSpPr/>
          <p:nvPr/>
        </p:nvSpPr>
        <p:spPr>
          <a:xfrm>
            <a:off x="7389710" y="2159935"/>
            <a:ext cx="594563" cy="544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CuadroTexto 51">
            <a:extLst>
              <a:ext uri="{FF2B5EF4-FFF2-40B4-BE49-F238E27FC236}">
                <a16:creationId xmlns:a16="http://schemas.microsoft.com/office/drawing/2014/main" id="{C6C60558-741C-44D9-96D7-28C118CAEE77}"/>
              </a:ext>
            </a:extLst>
          </p:cNvPr>
          <p:cNvSpPr txBox="1"/>
          <p:nvPr/>
        </p:nvSpPr>
        <p:spPr>
          <a:xfrm>
            <a:off x="7505449" y="2419754"/>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3" name="CuadroTexto 52">
            <a:extLst>
              <a:ext uri="{FF2B5EF4-FFF2-40B4-BE49-F238E27FC236}">
                <a16:creationId xmlns:a16="http://schemas.microsoft.com/office/drawing/2014/main" id="{5529D2A9-06A8-4C91-BA17-E1400248F883}"/>
              </a:ext>
            </a:extLst>
          </p:cNvPr>
          <p:cNvSpPr txBox="1"/>
          <p:nvPr/>
        </p:nvSpPr>
        <p:spPr>
          <a:xfrm>
            <a:off x="8473039" y="2277247"/>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4" name="CuadroTexto 53">
            <a:extLst>
              <a:ext uri="{FF2B5EF4-FFF2-40B4-BE49-F238E27FC236}">
                <a16:creationId xmlns:a16="http://schemas.microsoft.com/office/drawing/2014/main" id="{C7F5A4AE-59EF-4188-AEA6-CDDA810E08D6}"/>
              </a:ext>
            </a:extLst>
          </p:cNvPr>
          <p:cNvSpPr txBox="1"/>
          <p:nvPr/>
        </p:nvSpPr>
        <p:spPr>
          <a:xfrm>
            <a:off x="9608271" y="2220030"/>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5" name="CuadroTexto 54">
            <a:extLst>
              <a:ext uri="{FF2B5EF4-FFF2-40B4-BE49-F238E27FC236}">
                <a16:creationId xmlns:a16="http://schemas.microsoft.com/office/drawing/2014/main" id="{6A5F8373-6FDA-4399-92F2-9B414D4D05F8}"/>
              </a:ext>
            </a:extLst>
          </p:cNvPr>
          <p:cNvSpPr txBox="1"/>
          <p:nvPr/>
        </p:nvSpPr>
        <p:spPr>
          <a:xfrm>
            <a:off x="10578851" y="1725176"/>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6" name="Rectángulo 55">
            <a:extLst>
              <a:ext uri="{FF2B5EF4-FFF2-40B4-BE49-F238E27FC236}">
                <a16:creationId xmlns:a16="http://schemas.microsoft.com/office/drawing/2014/main" id="{E94CB3CE-601C-491F-BB2C-8CE967B94297}"/>
              </a:ext>
            </a:extLst>
          </p:cNvPr>
          <p:cNvSpPr/>
          <p:nvPr/>
        </p:nvSpPr>
        <p:spPr>
          <a:xfrm>
            <a:off x="7845126" y="1785704"/>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A2E6D491-16CB-4D59-A3EB-0CFD33E5EB54}"/>
              </a:ext>
            </a:extLst>
          </p:cNvPr>
          <p:cNvSpPr/>
          <p:nvPr/>
        </p:nvSpPr>
        <p:spPr>
          <a:xfrm>
            <a:off x="8868421" y="2127947"/>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8" name="Imagen 57">
            <a:extLst>
              <a:ext uri="{FF2B5EF4-FFF2-40B4-BE49-F238E27FC236}">
                <a16:creationId xmlns:a16="http://schemas.microsoft.com/office/drawing/2014/main" id="{26B58291-316E-456D-AE70-A99B6388DDEF}"/>
              </a:ext>
            </a:extLst>
          </p:cNvPr>
          <p:cNvPicPr>
            <a:picLocks noChangeAspect="1"/>
          </p:cNvPicPr>
          <p:nvPr/>
        </p:nvPicPr>
        <p:blipFill rotWithShape="1">
          <a:blip r:embed="rId3"/>
          <a:srcRect l="19592" t="9508" r="71750" b="85524"/>
          <a:stretch/>
        </p:blipFill>
        <p:spPr>
          <a:xfrm>
            <a:off x="7453097" y="2327396"/>
            <a:ext cx="564169" cy="253699"/>
          </a:xfrm>
          <a:prstGeom prst="rect">
            <a:avLst/>
          </a:prstGeom>
        </p:spPr>
      </p:pic>
      <p:sp>
        <p:nvSpPr>
          <p:cNvPr id="60" name="Rectángulo 59">
            <a:extLst>
              <a:ext uri="{FF2B5EF4-FFF2-40B4-BE49-F238E27FC236}">
                <a16:creationId xmlns:a16="http://schemas.microsoft.com/office/drawing/2014/main" id="{6ED848FB-07EC-4AB6-A6C4-D3EA99579F9D}"/>
              </a:ext>
            </a:extLst>
          </p:cNvPr>
          <p:cNvSpPr/>
          <p:nvPr/>
        </p:nvSpPr>
        <p:spPr>
          <a:xfrm>
            <a:off x="0" y="-3779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CuadroTexto 60">
            <a:extLst>
              <a:ext uri="{FF2B5EF4-FFF2-40B4-BE49-F238E27FC236}">
                <a16:creationId xmlns:a16="http://schemas.microsoft.com/office/drawing/2014/main" id="{AF2A3EB3-60D5-4D7C-A537-8D17F5B0797A}"/>
              </a:ext>
            </a:extLst>
          </p:cNvPr>
          <p:cNvSpPr txBox="1"/>
          <p:nvPr/>
        </p:nvSpPr>
        <p:spPr>
          <a:xfrm>
            <a:off x="701335" y="-7562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2" name="CuadroTexto 61">
            <a:extLst>
              <a:ext uri="{FF2B5EF4-FFF2-40B4-BE49-F238E27FC236}">
                <a16:creationId xmlns:a16="http://schemas.microsoft.com/office/drawing/2014/main" id="{77456693-8DA9-4B1E-806B-FC9B6A82D04D}"/>
              </a:ext>
            </a:extLst>
          </p:cNvPr>
          <p:cNvSpPr txBox="1"/>
          <p:nvPr/>
        </p:nvSpPr>
        <p:spPr>
          <a:xfrm>
            <a:off x="673281" y="723796"/>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
        <p:nvSpPr>
          <p:cNvPr id="64" name="Rectángulo 63">
            <a:extLst>
              <a:ext uri="{FF2B5EF4-FFF2-40B4-BE49-F238E27FC236}">
                <a16:creationId xmlns:a16="http://schemas.microsoft.com/office/drawing/2014/main" id="{42728954-91E9-45A3-9EDA-1B4D5C44E6CF}"/>
              </a:ext>
            </a:extLst>
          </p:cNvPr>
          <p:cNvSpPr/>
          <p:nvPr/>
        </p:nvSpPr>
        <p:spPr>
          <a:xfrm>
            <a:off x="9667881" y="5504760"/>
            <a:ext cx="2481279" cy="244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50CAB081-F169-4604-9853-6D4D52C0C2BC}"/>
              </a:ext>
            </a:extLst>
          </p:cNvPr>
          <p:cNvSpPr/>
          <p:nvPr/>
        </p:nvSpPr>
        <p:spPr>
          <a:xfrm>
            <a:off x="1214314" y="2511217"/>
            <a:ext cx="458843" cy="53354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C6DEC6F4-3C8D-4C53-A2AA-5C8A307E1D78}"/>
              </a:ext>
            </a:extLst>
          </p:cNvPr>
          <p:cNvSpPr/>
          <p:nvPr/>
        </p:nvSpPr>
        <p:spPr>
          <a:xfrm>
            <a:off x="1837831" y="2511217"/>
            <a:ext cx="458843" cy="5529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51F46238-F5B1-490D-8303-8FD94F2E5D21}"/>
              </a:ext>
            </a:extLst>
          </p:cNvPr>
          <p:cNvSpPr/>
          <p:nvPr/>
        </p:nvSpPr>
        <p:spPr>
          <a:xfrm>
            <a:off x="2823365" y="2580024"/>
            <a:ext cx="260304" cy="251437"/>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568ADBF5-D470-46A0-8FF0-845DA35694AE}"/>
              </a:ext>
            </a:extLst>
          </p:cNvPr>
          <p:cNvSpPr/>
          <p:nvPr/>
        </p:nvSpPr>
        <p:spPr>
          <a:xfrm>
            <a:off x="1210336" y="3064214"/>
            <a:ext cx="458843" cy="2101173"/>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B56821F5-A3C7-4CD7-8595-2CE23CB4573C}"/>
              </a:ext>
            </a:extLst>
          </p:cNvPr>
          <p:cNvSpPr/>
          <p:nvPr/>
        </p:nvSpPr>
        <p:spPr>
          <a:xfrm>
            <a:off x="1825545" y="3086346"/>
            <a:ext cx="458843" cy="1514838"/>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7EACD242-0017-41BA-BAF1-8DD3FC1FBFB3}"/>
              </a:ext>
            </a:extLst>
          </p:cNvPr>
          <p:cNvSpPr/>
          <p:nvPr/>
        </p:nvSpPr>
        <p:spPr>
          <a:xfrm>
            <a:off x="2819682" y="3042204"/>
            <a:ext cx="260304" cy="251437"/>
          </a:xfrm>
          <a:prstGeom prst="rect">
            <a:avLst/>
          </a:prstGeom>
          <a:solidFill>
            <a:srgbClr val="768C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Rectángulo 67">
            <a:extLst>
              <a:ext uri="{FF2B5EF4-FFF2-40B4-BE49-F238E27FC236}">
                <a16:creationId xmlns:a16="http://schemas.microsoft.com/office/drawing/2014/main" id="{3BBEC9E0-D254-4610-9ECB-2BB99472DB03}"/>
              </a:ext>
            </a:extLst>
          </p:cNvPr>
          <p:cNvSpPr/>
          <p:nvPr/>
        </p:nvSpPr>
        <p:spPr>
          <a:xfrm>
            <a:off x="2829410" y="3527589"/>
            <a:ext cx="260304" cy="251437"/>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68">
            <a:extLst>
              <a:ext uri="{FF2B5EF4-FFF2-40B4-BE49-F238E27FC236}">
                <a16:creationId xmlns:a16="http://schemas.microsoft.com/office/drawing/2014/main" id="{4D98392F-D4A1-44A4-9BCA-9F6AB48DEF04}"/>
              </a:ext>
            </a:extLst>
          </p:cNvPr>
          <p:cNvSpPr/>
          <p:nvPr/>
        </p:nvSpPr>
        <p:spPr>
          <a:xfrm>
            <a:off x="1832572" y="4642772"/>
            <a:ext cx="458843" cy="663194"/>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Rectángulo 69">
            <a:extLst>
              <a:ext uri="{FF2B5EF4-FFF2-40B4-BE49-F238E27FC236}">
                <a16:creationId xmlns:a16="http://schemas.microsoft.com/office/drawing/2014/main" id="{1818494C-7326-4686-A5B0-C5886C9ACD99}"/>
              </a:ext>
            </a:extLst>
          </p:cNvPr>
          <p:cNvSpPr/>
          <p:nvPr/>
        </p:nvSpPr>
        <p:spPr>
          <a:xfrm>
            <a:off x="1219720" y="5175114"/>
            <a:ext cx="458843" cy="130851"/>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227FB52F-AFD0-4EE9-80AC-DDFC83B37912}"/>
              </a:ext>
            </a:extLst>
          </p:cNvPr>
          <p:cNvSpPr/>
          <p:nvPr/>
        </p:nvSpPr>
        <p:spPr>
          <a:xfrm>
            <a:off x="9676365" y="2996118"/>
            <a:ext cx="2472795" cy="423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b="1" dirty="0" err="1">
                <a:solidFill>
                  <a:schemeClr val="tx1"/>
                </a:solidFill>
              </a:rPr>
              <a:t>Peak</a:t>
            </a:r>
            <a:r>
              <a:rPr lang="es-ES" sz="1600" b="1" dirty="0">
                <a:solidFill>
                  <a:schemeClr val="tx1"/>
                </a:solidFill>
              </a:rPr>
              <a:t> 1 </a:t>
            </a:r>
            <a:r>
              <a:rPr lang="es-ES" sz="1600" dirty="0" err="1">
                <a:solidFill>
                  <a:schemeClr val="tx1"/>
                </a:solidFill>
              </a:rPr>
              <a:t>depending</a:t>
            </a:r>
            <a:r>
              <a:rPr lang="es-ES" sz="1600" dirty="0">
                <a:solidFill>
                  <a:schemeClr val="tx1"/>
                </a:solidFill>
              </a:rPr>
              <a:t> </a:t>
            </a:r>
            <a:r>
              <a:rPr lang="es-ES" sz="1600" dirty="0" err="1">
                <a:solidFill>
                  <a:schemeClr val="tx1"/>
                </a:solidFill>
              </a:rPr>
              <a:t>on</a:t>
            </a:r>
            <a:r>
              <a:rPr lang="es-ES" sz="1600" dirty="0">
                <a:solidFill>
                  <a:schemeClr val="tx1"/>
                </a:solidFill>
              </a:rPr>
              <a:t> </a:t>
            </a:r>
          </a:p>
          <a:p>
            <a:r>
              <a:rPr lang="es-ES" sz="1600" b="1" dirty="0" err="1">
                <a:solidFill>
                  <a:schemeClr val="tx1"/>
                </a:solidFill>
              </a:rPr>
              <a:t>photoperiod</a:t>
            </a:r>
            <a:endParaRPr lang="es-ES" sz="1600" b="1" dirty="0">
              <a:solidFill>
                <a:schemeClr val="tx1"/>
              </a:solidFill>
            </a:endParaRPr>
          </a:p>
        </p:txBody>
      </p:sp>
      <p:sp>
        <p:nvSpPr>
          <p:cNvPr id="72" name="Rectángulo 71">
            <a:extLst>
              <a:ext uri="{FF2B5EF4-FFF2-40B4-BE49-F238E27FC236}">
                <a16:creationId xmlns:a16="http://schemas.microsoft.com/office/drawing/2014/main" id="{98DD9599-7563-4A15-AFA6-40AE1BCEC2F7}"/>
              </a:ext>
            </a:extLst>
          </p:cNvPr>
          <p:cNvSpPr/>
          <p:nvPr/>
        </p:nvSpPr>
        <p:spPr>
          <a:xfrm>
            <a:off x="8412878" y="4486795"/>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Rectángulo 72">
            <a:extLst>
              <a:ext uri="{FF2B5EF4-FFF2-40B4-BE49-F238E27FC236}">
                <a16:creationId xmlns:a16="http://schemas.microsoft.com/office/drawing/2014/main" id="{DB7D9E80-39C0-432E-AD2B-E9FE576F496A}"/>
              </a:ext>
            </a:extLst>
          </p:cNvPr>
          <p:cNvSpPr/>
          <p:nvPr/>
        </p:nvSpPr>
        <p:spPr>
          <a:xfrm>
            <a:off x="7418019" y="4592360"/>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CuadroTexto 73">
            <a:extLst>
              <a:ext uri="{FF2B5EF4-FFF2-40B4-BE49-F238E27FC236}">
                <a16:creationId xmlns:a16="http://schemas.microsoft.com/office/drawing/2014/main" id="{B107BE44-DD36-49A4-83A8-8DF7C1CF7FCD}"/>
              </a:ext>
            </a:extLst>
          </p:cNvPr>
          <p:cNvSpPr txBox="1"/>
          <p:nvPr/>
        </p:nvSpPr>
        <p:spPr>
          <a:xfrm>
            <a:off x="11024637" y="4274467"/>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Tree>
    <p:extLst>
      <p:ext uri="{BB962C8B-B14F-4D97-AF65-F5344CB8AC3E}">
        <p14:creationId xmlns:p14="http://schemas.microsoft.com/office/powerpoint/2010/main" val="207831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Imagen 62">
            <a:extLst>
              <a:ext uri="{FF2B5EF4-FFF2-40B4-BE49-F238E27FC236}">
                <a16:creationId xmlns:a16="http://schemas.microsoft.com/office/drawing/2014/main" id="{28D75637-277E-459B-ADF7-5D858AF2FBF1}"/>
              </a:ext>
            </a:extLst>
          </p:cNvPr>
          <p:cNvPicPr>
            <a:picLocks noChangeAspect="1"/>
          </p:cNvPicPr>
          <p:nvPr/>
        </p:nvPicPr>
        <p:blipFill rotWithShape="1">
          <a:blip r:embed="rId3"/>
          <a:srcRect l="510" t="53728" r="-510" b="12756"/>
          <a:stretch/>
        </p:blipFill>
        <p:spPr>
          <a:xfrm>
            <a:off x="5689553" y="4107057"/>
            <a:ext cx="6515894" cy="1822536"/>
          </a:xfrm>
          <a:prstGeom prst="rect">
            <a:avLst/>
          </a:prstGeom>
        </p:spPr>
      </p:pic>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35456" y="2482033"/>
            <a:ext cx="598314" cy="685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B5DB7CE1-FB37-43FA-A6EF-D6AEFD4C99C0}"/>
              </a:ext>
            </a:extLst>
          </p:cNvPr>
          <p:cNvPicPr>
            <a:picLocks noChangeAspect="1"/>
          </p:cNvPicPr>
          <p:nvPr/>
        </p:nvPicPr>
        <p:blipFill rotWithShape="1">
          <a:blip r:embed="rId4"/>
          <a:srcRect t="6325" r="73575" b="27593"/>
          <a:stretch/>
        </p:blipFill>
        <p:spPr>
          <a:xfrm>
            <a:off x="42840" y="1995051"/>
            <a:ext cx="1744480" cy="3916225"/>
          </a:xfrm>
          <a:prstGeom prst="rect">
            <a:avLst/>
          </a:prstGeom>
        </p:spPr>
      </p:pic>
      <p:sp>
        <p:nvSpPr>
          <p:cNvPr id="17" name="Rectángulo 16">
            <a:extLst>
              <a:ext uri="{FF2B5EF4-FFF2-40B4-BE49-F238E27FC236}">
                <a16:creationId xmlns:a16="http://schemas.microsoft.com/office/drawing/2014/main" id="{497C7D84-3DAF-4269-A524-194520F8D51C}"/>
              </a:ext>
            </a:extLst>
          </p:cNvPr>
          <p:cNvSpPr/>
          <p:nvPr/>
        </p:nvSpPr>
        <p:spPr>
          <a:xfrm>
            <a:off x="73815" y="1899681"/>
            <a:ext cx="678660" cy="482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952F5510-46CB-4AD7-A654-1D0C448CF18E}"/>
              </a:ext>
            </a:extLst>
          </p:cNvPr>
          <p:cNvPicPr>
            <a:picLocks noChangeAspect="1"/>
          </p:cNvPicPr>
          <p:nvPr/>
        </p:nvPicPr>
        <p:blipFill rotWithShape="1">
          <a:blip r:embed="rId3"/>
          <a:srcRect t="7995" b="56608"/>
          <a:stretch/>
        </p:blipFill>
        <p:spPr>
          <a:xfrm>
            <a:off x="5676107" y="1785704"/>
            <a:ext cx="6515894" cy="1924814"/>
          </a:xfrm>
          <a:prstGeom prst="rect">
            <a:avLst/>
          </a:prstGeom>
        </p:spPr>
      </p:pic>
      <p:sp>
        <p:nvSpPr>
          <p:cNvPr id="22" name="Rectángulo 21">
            <a:extLst>
              <a:ext uri="{FF2B5EF4-FFF2-40B4-BE49-F238E27FC236}">
                <a16:creationId xmlns:a16="http://schemas.microsoft.com/office/drawing/2014/main" id="{6EA51445-6C77-450B-A43F-919738DAE4E3}"/>
              </a:ext>
            </a:extLst>
          </p:cNvPr>
          <p:cNvSpPr/>
          <p:nvPr/>
        </p:nvSpPr>
        <p:spPr>
          <a:xfrm>
            <a:off x="8490460" y="2241764"/>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C540C648-F3A2-41C0-A136-665B64F587EC}"/>
              </a:ext>
            </a:extLst>
          </p:cNvPr>
          <p:cNvSpPr/>
          <p:nvPr/>
        </p:nvSpPr>
        <p:spPr>
          <a:xfrm>
            <a:off x="7389710" y="2207560"/>
            <a:ext cx="594563" cy="544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F86B1092-BC02-4884-A3DA-DE8729256636}"/>
              </a:ext>
            </a:extLst>
          </p:cNvPr>
          <p:cNvSpPr/>
          <p:nvPr/>
        </p:nvSpPr>
        <p:spPr>
          <a:xfrm>
            <a:off x="7031577" y="4222556"/>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65EC4649-AC54-41C8-BA81-40BC14E015D4}"/>
              </a:ext>
            </a:extLst>
          </p:cNvPr>
          <p:cNvSpPr/>
          <p:nvPr/>
        </p:nvSpPr>
        <p:spPr>
          <a:xfrm>
            <a:off x="8427868" y="4456815"/>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07578586-37A2-4038-ACF2-667CA3C5DA63}"/>
              </a:ext>
            </a:extLst>
          </p:cNvPr>
          <p:cNvPicPr>
            <a:picLocks noChangeAspect="1"/>
          </p:cNvPicPr>
          <p:nvPr/>
        </p:nvPicPr>
        <p:blipFill rotWithShape="1">
          <a:blip r:embed="rId4"/>
          <a:srcRect l="34583" t="6325" r="5607" b="30988"/>
          <a:stretch/>
        </p:blipFill>
        <p:spPr>
          <a:xfrm>
            <a:off x="1769064" y="1972668"/>
            <a:ext cx="3979191" cy="3743955"/>
          </a:xfrm>
          <a:prstGeom prst="rect">
            <a:avLst/>
          </a:prstGeom>
        </p:spPr>
      </p:pic>
      <p:sp>
        <p:nvSpPr>
          <p:cNvPr id="32" name="CuadroTexto 31">
            <a:extLst>
              <a:ext uri="{FF2B5EF4-FFF2-40B4-BE49-F238E27FC236}">
                <a16:creationId xmlns:a16="http://schemas.microsoft.com/office/drawing/2014/main" id="{4D525A68-7616-446C-BF9B-5407DF37CE31}"/>
              </a:ext>
            </a:extLst>
          </p:cNvPr>
          <p:cNvSpPr txBox="1"/>
          <p:nvPr/>
        </p:nvSpPr>
        <p:spPr>
          <a:xfrm>
            <a:off x="9608271" y="2220030"/>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36" name="Rectángulo 35">
            <a:extLst>
              <a:ext uri="{FF2B5EF4-FFF2-40B4-BE49-F238E27FC236}">
                <a16:creationId xmlns:a16="http://schemas.microsoft.com/office/drawing/2014/main" id="{18277AB5-43F3-44D6-AA9E-49A7A502183D}"/>
              </a:ext>
            </a:extLst>
          </p:cNvPr>
          <p:cNvSpPr/>
          <p:nvPr/>
        </p:nvSpPr>
        <p:spPr>
          <a:xfrm>
            <a:off x="9837990" y="1393172"/>
            <a:ext cx="594563" cy="415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8FF9ED0B-7DF0-4050-8341-F8055E455CC7}"/>
              </a:ext>
            </a:extLst>
          </p:cNvPr>
          <p:cNvSpPr/>
          <p:nvPr/>
        </p:nvSpPr>
        <p:spPr>
          <a:xfrm>
            <a:off x="7418019" y="4547390"/>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4AAE7FAB-36C8-48B0-896E-B387D19D3829}"/>
              </a:ext>
            </a:extLst>
          </p:cNvPr>
          <p:cNvSpPr txBox="1"/>
          <p:nvPr/>
        </p:nvSpPr>
        <p:spPr>
          <a:xfrm>
            <a:off x="7037789" y="4287448"/>
            <a:ext cx="271039" cy="584775"/>
          </a:xfrm>
          <a:prstGeom prst="rect">
            <a:avLst/>
          </a:prstGeom>
          <a:noFill/>
          <a:ln>
            <a:noFill/>
          </a:ln>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30" name="Rectángulo 29">
            <a:extLst>
              <a:ext uri="{FF2B5EF4-FFF2-40B4-BE49-F238E27FC236}">
                <a16:creationId xmlns:a16="http://schemas.microsoft.com/office/drawing/2014/main" id="{391821DF-EE2C-432C-A365-34F3E63826C6}"/>
              </a:ext>
            </a:extLst>
          </p:cNvPr>
          <p:cNvSpPr/>
          <p:nvPr/>
        </p:nvSpPr>
        <p:spPr>
          <a:xfrm>
            <a:off x="7924205" y="4082143"/>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F2803D69-D885-4FFC-A916-957A97B5379C}"/>
              </a:ext>
            </a:extLst>
          </p:cNvPr>
          <p:cNvSpPr/>
          <p:nvPr/>
        </p:nvSpPr>
        <p:spPr>
          <a:xfrm>
            <a:off x="8947500" y="4424386"/>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 name="Imagen 32">
            <a:extLst>
              <a:ext uri="{FF2B5EF4-FFF2-40B4-BE49-F238E27FC236}">
                <a16:creationId xmlns:a16="http://schemas.microsoft.com/office/drawing/2014/main" id="{31708BC7-6789-45CB-85D1-9B41AD3144AF}"/>
              </a:ext>
            </a:extLst>
          </p:cNvPr>
          <p:cNvPicPr>
            <a:picLocks noChangeAspect="1"/>
          </p:cNvPicPr>
          <p:nvPr/>
        </p:nvPicPr>
        <p:blipFill rotWithShape="1">
          <a:blip r:embed="rId3"/>
          <a:srcRect l="26524" t="16668" r="64818" b="78364"/>
          <a:stretch/>
        </p:blipFill>
        <p:spPr>
          <a:xfrm>
            <a:off x="7002585" y="4154500"/>
            <a:ext cx="564169" cy="253699"/>
          </a:xfrm>
          <a:prstGeom prst="rect">
            <a:avLst/>
          </a:prstGeom>
        </p:spPr>
      </p:pic>
      <p:sp>
        <p:nvSpPr>
          <p:cNvPr id="38" name="CuadroTexto 37">
            <a:extLst>
              <a:ext uri="{FF2B5EF4-FFF2-40B4-BE49-F238E27FC236}">
                <a16:creationId xmlns:a16="http://schemas.microsoft.com/office/drawing/2014/main" id="{F000FFCA-3269-4EA9-90AC-A38BFCBD406F}"/>
              </a:ext>
            </a:extLst>
          </p:cNvPr>
          <p:cNvSpPr txBox="1"/>
          <p:nvPr/>
        </p:nvSpPr>
        <p:spPr>
          <a:xfrm>
            <a:off x="10578851" y="1725176"/>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39" name="Rectángulo 38">
            <a:extLst>
              <a:ext uri="{FF2B5EF4-FFF2-40B4-BE49-F238E27FC236}">
                <a16:creationId xmlns:a16="http://schemas.microsoft.com/office/drawing/2014/main" id="{49A6CDE1-8763-4F3B-AB06-25EAC5016BAD}"/>
              </a:ext>
            </a:extLst>
          </p:cNvPr>
          <p:cNvSpPr/>
          <p:nvPr/>
        </p:nvSpPr>
        <p:spPr>
          <a:xfrm>
            <a:off x="6952498" y="1926117"/>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2C57CF6F-B81D-4499-94C7-E8FBC31F93E5}"/>
              </a:ext>
            </a:extLst>
          </p:cNvPr>
          <p:cNvSpPr/>
          <p:nvPr/>
        </p:nvSpPr>
        <p:spPr>
          <a:xfrm>
            <a:off x="7845126" y="1785704"/>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E7FB4E1D-3D86-4523-8280-FB1D1D5741CE}"/>
              </a:ext>
            </a:extLst>
          </p:cNvPr>
          <p:cNvSpPr/>
          <p:nvPr/>
        </p:nvSpPr>
        <p:spPr>
          <a:xfrm>
            <a:off x="8868421" y="2127947"/>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910EF69B-F510-496D-8633-1CEBF068DDF1}"/>
              </a:ext>
            </a:extLst>
          </p:cNvPr>
          <p:cNvSpPr txBox="1"/>
          <p:nvPr/>
        </p:nvSpPr>
        <p:spPr>
          <a:xfrm>
            <a:off x="8012509" y="3989623"/>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3" name="CuadroTexto 42">
            <a:extLst>
              <a:ext uri="{FF2B5EF4-FFF2-40B4-BE49-F238E27FC236}">
                <a16:creationId xmlns:a16="http://schemas.microsoft.com/office/drawing/2014/main" id="{28532A29-B0D7-4A40-8C72-7065733B7674}"/>
              </a:ext>
            </a:extLst>
          </p:cNvPr>
          <p:cNvSpPr txBox="1"/>
          <p:nvPr/>
        </p:nvSpPr>
        <p:spPr>
          <a:xfrm>
            <a:off x="9141381" y="4408199"/>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4" name="Rectángulo 43">
            <a:extLst>
              <a:ext uri="{FF2B5EF4-FFF2-40B4-BE49-F238E27FC236}">
                <a16:creationId xmlns:a16="http://schemas.microsoft.com/office/drawing/2014/main" id="{A7A77082-D9B5-41D7-8BD2-C30C6132415C}"/>
              </a:ext>
            </a:extLst>
          </p:cNvPr>
          <p:cNvSpPr/>
          <p:nvPr/>
        </p:nvSpPr>
        <p:spPr>
          <a:xfrm>
            <a:off x="10072665" y="4082142"/>
            <a:ext cx="506186" cy="2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F1906C91-D9D5-443C-88A8-D05E2938D99A}"/>
              </a:ext>
            </a:extLst>
          </p:cNvPr>
          <p:cNvSpPr/>
          <p:nvPr/>
        </p:nvSpPr>
        <p:spPr>
          <a:xfrm>
            <a:off x="10974744" y="4435272"/>
            <a:ext cx="506186" cy="21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CuadroTexto 45">
            <a:extLst>
              <a:ext uri="{FF2B5EF4-FFF2-40B4-BE49-F238E27FC236}">
                <a16:creationId xmlns:a16="http://schemas.microsoft.com/office/drawing/2014/main" id="{673740E3-8FB0-4D4E-8DFA-DB7960EDDC1B}"/>
              </a:ext>
            </a:extLst>
          </p:cNvPr>
          <p:cNvSpPr txBox="1"/>
          <p:nvPr/>
        </p:nvSpPr>
        <p:spPr>
          <a:xfrm>
            <a:off x="10077249" y="3957072"/>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
        <p:nvSpPr>
          <p:cNvPr id="42" name="Rectángulo 41">
            <a:extLst>
              <a:ext uri="{FF2B5EF4-FFF2-40B4-BE49-F238E27FC236}">
                <a16:creationId xmlns:a16="http://schemas.microsoft.com/office/drawing/2014/main" id="{FFFDC4C1-AB20-43FE-8605-8D31827E090F}"/>
              </a:ext>
            </a:extLst>
          </p:cNvPr>
          <p:cNvSpPr/>
          <p:nvPr/>
        </p:nvSpPr>
        <p:spPr>
          <a:xfrm>
            <a:off x="7483412"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49">
            <a:extLst>
              <a:ext uri="{FF2B5EF4-FFF2-40B4-BE49-F238E27FC236}">
                <a16:creationId xmlns:a16="http://schemas.microsoft.com/office/drawing/2014/main" id="{F8ACC1C5-A0F8-46B4-8CBC-AFBBB925F5B4}"/>
              </a:ext>
            </a:extLst>
          </p:cNvPr>
          <p:cNvSpPr/>
          <p:nvPr/>
        </p:nvSpPr>
        <p:spPr>
          <a:xfrm>
            <a:off x="8490460" y="2194139"/>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97CE1EE7-0877-4245-8B65-BEAE4F13235B}"/>
              </a:ext>
            </a:extLst>
          </p:cNvPr>
          <p:cNvSpPr/>
          <p:nvPr/>
        </p:nvSpPr>
        <p:spPr>
          <a:xfrm>
            <a:off x="7389710" y="2159935"/>
            <a:ext cx="594563" cy="544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CuadroTexto 51">
            <a:extLst>
              <a:ext uri="{FF2B5EF4-FFF2-40B4-BE49-F238E27FC236}">
                <a16:creationId xmlns:a16="http://schemas.microsoft.com/office/drawing/2014/main" id="{C6C60558-741C-44D9-96D7-28C118CAEE77}"/>
              </a:ext>
            </a:extLst>
          </p:cNvPr>
          <p:cNvSpPr txBox="1"/>
          <p:nvPr/>
        </p:nvSpPr>
        <p:spPr>
          <a:xfrm>
            <a:off x="7505449" y="2419754"/>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3" name="CuadroTexto 52">
            <a:extLst>
              <a:ext uri="{FF2B5EF4-FFF2-40B4-BE49-F238E27FC236}">
                <a16:creationId xmlns:a16="http://schemas.microsoft.com/office/drawing/2014/main" id="{5529D2A9-06A8-4C91-BA17-E1400248F883}"/>
              </a:ext>
            </a:extLst>
          </p:cNvPr>
          <p:cNvSpPr txBox="1"/>
          <p:nvPr/>
        </p:nvSpPr>
        <p:spPr>
          <a:xfrm>
            <a:off x="8473039" y="2277247"/>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4" name="CuadroTexto 53">
            <a:extLst>
              <a:ext uri="{FF2B5EF4-FFF2-40B4-BE49-F238E27FC236}">
                <a16:creationId xmlns:a16="http://schemas.microsoft.com/office/drawing/2014/main" id="{C7F5A4AE-59EF-4188-AEA6-CDDA810E08D6}"/>
              </a:ext>
            </a:extLst>
          </p:cNvPr>
          <p:cNvSpPr txBox="1"/>
          <p:nvPr/>
        </p:nvSpPr>
        <p:spPr>
          <a:xfrm>
            <a:off x="9608271" y="2220030"/>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5" name="CuadroTexto 54">
            <a:extLst>
              <a:ext uri="{FF2B5EF4-FFF2-40B4-BE49-F238E27FC236}">
                <a16:creationId xmlns:a16="http://schemas.microsoft.com/office/drawing/2014/main" id="{6A5F8373-6FDA-4399-92F2-9B414D4D05F8}"/>
              </a:ext>
            </a:extLst>
          </p:cNvPr>
          <p:cNvSpPr txBox="1"/>
          <p:nvPr/>
        </p:nvSpPr>
        <p:spPr>
          <a:xfrm>
            <a:off x="10578851" y="1725176"/>
            <a:ext cx="372847" cy="584775"/>
          </a:xfrm>
          <a:prstGeom prst="rect">
            <a:avLst/>
          </a:prstGeom>
          <a:noFill/>
        </p:spPr>
        <p:txBody>
          <a:bodyPr wrap="square" rtlCol="0">
            <a:spAutoFit/>
          </a:bodyPr>
          <a:lstStyle/>
          <a:p>
            <a:r>
              <a:rPr lang="es-ES" sz="3200" b="1" dirty="0">
                <a:solidFill>
                  <a:srgbClr val="FFC000"/>
                </a:solidFill>
              </a:rPr>
              <a:t>*</a:t>
            </a:r>
            <a:endParaRPr lang="es-ES" sz="1600" b="1" dirty="0">
              <a:solidFill>
                <a:srgbClr val="FFC000"/>
              </a:solidFill>
            </a:endParaRPr>
          </a:p>
        </p:txBody>
      </p:sp>
      <p:sp>
        <p:nvSpPr>
          <p:cNvPr id="56" name="Rectángulo 55">
            <a:extLst>
              <a:ext uri="{FF2B5EF4-FFF2-40B4-BE49-F238E27FC236}">
                <a16:creationId xmlns:a16="http://schemas.microsoft.com/office/drawing/2014/main" id="{E94CB3CE-601C-491F-BB2C-8CE967B94297}"/>
              </a:ext>
            </a:extLst>
          </p:cNvPr>
          <p:cNvSpPr/>
          <p:nvPr/>
        </p:nvSpPr>
        <p:spPr>
          <a:xfrm>
            <a:off x="7845126" y="1785704"/>
            <a:ext cx="506186" cy="225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A2E6D491-16CB-4D59-A3EB-0CFD33E5EB54}"/>
              </a:ext>
            </a:extLst>
          </p:cNvPr>
          <p:cNvSpPr/>
          <p:nvPr/>
        </p:nvSpPr>
        <p:spPr>
          <a:xfrm>
            <a:off x="8868421" y="2127947"/>
            <a:ext cx="506186" cy="31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8" name="Imagen 57">
            <a:extLst>
              <a:ext uri="{FF2B5EF4-FFF2-40B4-BE49-F238E27FC236}">
                <a16:creationId xmlns:a16="http://schemas.microsoft.com/office/drawing/2014/main" id="{26B58291-316E-456D-AE70-A99B6388DDEF}"/>
              </a:ext>
            </a:extLst>
          </p:cNvPr>
          <p:cNvPicPr>
            <a:picLocks noChangeAspect="1"/>
          </p:cNvPicPr>
          <p:nvPr/>
        </p:nvPicPr>
        <p:blipFill rotWithShape="1">
          <a:blip r:embed="rId3"/>
          <a:srcRect l="19592" t="9508" r="71750" b="85524"/>
          <a:stretch/>
        </p:blipFill>
        <p:spPr>
          <a:xfrm>
            <a:off x="7453097" y="2327396"/>
            <a:ext cx="564169" cy="253699"/>
          </a:xfrm>
          <a:prstGeom prst="rect">
            <a:avLst/>
          </a:prstGeom>
        </p:spPr>
      </p:pic>
      <p:sp>
        <p:nvSpPr>
          <p:cNvPr id="60" name="Rectángulo 59">
            <a:extLst>
              <a:ext uri="{FF2B5EF4-FFF2-40B4-BE49-F238E27FC236}">
                <a16:creationId xmlns:a16="http://schemas.microsoft.com/office/drawing/2014/main" id="{6ED848FB-07EC-4AB6-A6C4-D3EA99579F9D}"/>
              </a:ext>
            </a:extLst>
          </p:cNvPr>
          <p:cNvSpPr/>
          <p:nvPr/>
        </p:nvSpPr>
        <p:spPr>
          <a:xfrm>
            <a:off x="0" y="-3779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CuadroTexto 60">
            <a:extLst>
              <a:ext uri="{FF2B5EF4-FFF2-40B4-BE49-F238E27FC236}">
                <a16:creationId xmlns:a16="http://schemas.microsoft.com/office/drawing/2014/main" id="{AF2A3EB3-60D5-4D7C-A537-8D17F5B0797A}"/>
              </a:ext>
            </a:extLst>
          </p:cNvPr>
          <p:cNvSpPr txBox="1"/>
          <p:nvPr/>
        </p:nvSpPr>
        <p:spPr>
          <a:xfrm>
            <a:off x="701335" y="-7562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2" name="CuadroTexto 61">
            <a:extLst>
              <a:ext uri="{FF2B5EF4-FFF2-40B4-BE49-F238E27FC236}">
                <a16:creationId xmlns:a16="http://schemas.microsoft.com/office/drawing/2014/main" id="{77456693-8DA9-4B1E-806B-FC9B6A82D04D}"/>
              </a:ext>
            </a:extLst>
          </p:cNvPr>
          <p:cNvSpPr txBox="1"/>
          <p:nvPr/>
        </p:nvSpPr>
        <p:spPr>
          <a:xfrm>
            <a:off x="673281" y="723796"/>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
        <p:nvSpPr>
          <p:cNvPr id="48" name="Rectángulo 47">
            <a:extLst>
              <a:ext uri="{FF2B5EF4-FFF2-40B4-BE49-F238E27FC236}">
                <a16:creationId xmlns:a16="http://schemas.microsoft.com/office/drawing/2014/main" id="{2CE050CA-569E-4C2A-B86B-302237C0B2CC}"/>
              </a:ext>
            </a:extLst>
          </p:cNvPr>
          <p:cNvSpPr/>
          <p:nvPr/>
        </p:nvSpPr>
        <p:spPr>
          <a:xfrm>
            <a:off x="1214314" y="2511217"/>
            <a:ext cx="458843" cy="53354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BB95FC97-0C08-4408-988B-85B196AC6317}"/>
              </a:ext>
            </a:extLst>
          </p:cNvPr>
          <p:cNvSpPr/>
          <p:nvPr/>
        </p:nvSpPr>
        <p:spPr>
          <a:xfrm>
            <a:off x="1837831" y="2511217"/>
            <a:ext cx="458843" cy="5529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CCBD9ABE-91FC-4DA6-97AF-4424773B4447}"/>
              </a:ext>
            </a:extLst>
          </p:cNvPr>
          <p:cNvSpPr/>
          <p:nvPr/>
        </p:nvSpPr>
        <p:spPr>
          <a:xfrm>
            <a:off x="2823365" y="2580024"/>
            <a:ext cx="260304" cy="251437"/>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ángulo 63">
            <a:extLst>
              <a:ext uri="{FF2B5EF4-FFF2-40B4-BE49-F238E27FC236}">
                <a16:creationId xmlns:a16="http://schemas.microsoft.com/office/drawing/2014/main" id="{5AD9D7A5-68DC-426E-B6A5-4DC8739B01D2}"/>
              </a:ext>
            </a:extLst>
          </p:cNvPr>
          <p:cNvSpPr/>
          <p:nvPr/>
        </p:nvSpPr>
        <p:spPr>
          <a:xfrm>
            <a:off x="1210336" y="3064214"/>
            <a:ext cx="458843" cy="2101173"/>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D6BDB92E-6EA7-40FA-81E7-2A6798F5B128}"/>
              </a:ext>
            </a:extLst>
          </p:cNvPr>
          <p:cNvSpPr/>
          <p:nvPr/>
        </p:nvSpPr>
        <p:spPr>
          <a:xfrm>
            <a:off x="1825545" y="3086346"/>
            <a:ext cx="458843" cy="1514838"/>
          </a:xfrm>
          <a:prstGeom prst="rect">
            <a:avLst/>
          </a:prstGeom>
          <a:solidFill>
            <a:srgbClr val="768C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60491AA3-B54C-4E69-8B8F-39EEDA7255AE}"/>
              </a:ext>
            </a:extLst>
          </p:cNvPr>
          <p:cNvSpPr/>
          <p:nvPr/>
        </p:nvSpPr>
        <p:spPr>
          <a:xfrm>
            <a:off x="2819682" y="3042204"/>
            <a:ext cx="260304" cy="251437"/>
          </a:xfrm>
          <a:prstGeom prst="rect">
            <a:avLst/>
          </a:prstGeom>
          <a:solidFill>
            <a:srgbClr val="768C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6BA67244-C797-499F-A13D-CBD4DD104321}"/>
              </a:ext>
            </a:extLst>
          </p:cNvPr>
          <p:cNvSpPr/>
          <p:nvPr/>
        </p:nvSpPr>
        <p:spPr>
          <a:xfrm>
            <a:off x="2829410" y="3527589"/>
            <a:ext cx="260304" cy="251437"/>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Rectángulo 67">
            <a:extLst>
              <a:ext uri="{FF2B5EF4-FFF2-40B4-BE49-F238E27FC236}">
                <a16:creationId xmlns:a16="http://schemas.microsoft.com/office/drawing/2014/main" id="{824CE62E-E199-4719-82B3-ACBD485CD1E3}"/>
              </a:ext>
            </a:extLst>
          </p:cNvPr>
          <p:cNvSpPr/>
          <p:nvPr/>
        </p:nvSpPr>
        <p:spPr>
          <a:xfrm>
            <a:off x="1832572" y="4642772"/>
            <a:ext cx="458843" cy="663194"/>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68">
            <a:extLst>
              <a:ext uri="{FF2B5EF4-FFF2-40B4-BE49-F238E27FC236}">
                <a16:creationId xmlns:a16="http://schemas.microsoft.com/office/drawing/2014/main" id="{D731980B-4956-42E0-9AF7-73E7B7AC498F}"/>
              </a:ext>
            </a:extLst>
          </p:cNvPr>
          <p:cNvSpPr/>
          <p:nvPr/>
        </p:nvSpPr>
        <p:spPr>
          <a:xfrm>
            <a:off x="1219720" y="5175114"/>
            <a:ext cx="458843" cy="130851"/>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Rectángulo 69">
            <a:extLst>
              <a:ext uri="{FF2B5EF4-FFF2-40B4-BE49-F238E27FC236}">
                <a16:creationId xmlns:a16="http://schemas.microsoft.com/office/drawing/2014/main" id="{8FDD5EFD-2A31-4853-B939-52D132E9E267}"/>
              </a:ext>
            </a:extLst>
          </p:cNvPr>
          <p:cNvSpPr/>
          <p:nvPr/>
        </p:nvSpPr>
        <p:spPr>
          <a:xfrm>
            <a:off x="9697065" y="5314847"/>
            <a:ext cx="2461823" cy="423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b="1" dirty="0" err="1">
                <a:solidFill>
                  <a:schemeClr val="tx1"/>
                </a:solidFill>
              </a:rPr>
              <a:t>Peak</a:t>
            </a:r>
            <a:r>
              <a:rPr lang="es-ES" sz="1600" b="1" dirty="0">
                <a:solidFill>
                  <a:schemeClr val="tx1"/>
                </a:solidFill>
              </a:rPr>
              <a:t> 2 </a:t>
            </a:r>
            <a:r>
              <a:rPr lang="es-ES" sz="1600" dirty="0" err="1">
                <a:solidFill>
                  <a:schemeClr val="tx1"/>
                </a:solidFill>
              </a:rPr>
              <a:t>depending</a:t>
            </a:r>
            <a:r>
              <a:rPr lang="es-ES" sz="1600" dirty="0">
                <a:solidFill>
                  <a:schemeClr val="tx1"/>
                </a:solidFill>
              </a:rPr>
              <a:t> </a:t>
            </a:r>
            <a:r>
              <a:rPr lang="es-ES" sz="1600" dirty="0" err="1">
                <a:solidFill>
                  <a:schemeClr val="tx1"/>
                </a:solidFill>
              </a:rPr>
              <a:t>on</a:t>
            </a:r>
            <a:r>
              <a:rPr lang="es-ES" sz="1600" dirty="0">
                <a:solidFill>
                  <a:schemeClr val="tx1"/>
                </a:solidFill>
              </a:rPr>
              <a:t> </a:t>
            </a:r>
          </a:p>
          <a:p>
            <a:r>
              <a:rPr lang="es-ES" sz="1600" b="1" dirty="0" err="1">
                <a:solidFill>
                  <a:schemeClr val="tx1"/>
                </a:solidFill>
              </a:rPr>
              <a:t>skotoperiod</a:t>
            </a:r>
            <a:endParaRPr lang="es-ES" sz="1600" b="1" dirty="0">
              <a:solidFill>
                <a:schemeClr val="tx1"/>
              </a:solidFill>
            </a:endParaRPr>
          </a:p>
        </p:txBody>
      </p:sp>
      <p:sp>
        <p:nvSpPr>
          <p:cNvPr id="71" name="Rectángulo 70">
            <a:extLst>
              <a:ext uri="{FF2B5EF4-FFF2-40B4-BE49-F238E27FC236}">
                <a16:creationId xmlns:a16="http://schemas.microsoft.com/office/drawing/2014/main" id="{E7D1DB27-E670-4953-92FB-922EAE0B4347}"/>
              </a:ext>
            </a:extLst>
          </p:cNvPr>
          <p:cNvSpPr/>
          <p:nvPr/>
        </p:nvSpPr>
        <p:spPr>
          <a:xfrm>
            <a:off x="9676365" y="2996118"/>
            <a:ext cx="2472795" cy="423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b="1" dirty="0" err="1">
                <a:solidFill>
                  <a:schemeClr val="tx1"/>
                </a:solidFill>
              </a:rPr>
              <a:t>Peak</a:t>
            </a:r>
            <a:r>
              <a:rPr lang="es-ES" sz="1600" b="1" dirty="0">
                <a:solidFill>
                  <a:schemeClr val="tx1"/>
                </a:solidFill>
              </a:rPr>
              <a:t> 1 </a:t>
            </a:r>
            <a:r>
              <a:rPr lang="es-ES" sz="1600" dirty="0" err="1">
                <a:solidFill>
                  <a:schemeClr val="tx1"/>
                </a:solidFill>
              </a:rPr>
              <a:t>depending</a:t>
            </a:r>
            <a:r>
              <a:rPr lang="es-ES" sz="1600" dirty="0">
                <a:solidFill>
                  <a:schemeClr val="tx1"/>
                </a:solidFill>
              </a:rPr>
              <a:t> </a:t>
            </a:r>
            <a:r>
              <a:rPr lang="es-ES" sz="1600" dirty="0" err="1">
                <a:solidFill>
                  <a:schemeClr val="tx1"/>
                </a:solidFill>
              </a:rPr>
              <a:t>on</a:t>
            </a:r>
            <a:r>
              <a:rPr lang="es-ES" sz="1600" dirty="0">
                <a:solidFill>
                  <a:schemeClr val="tx1"/>
                </a:solidFill>
              </a:rPr>
              <a:t> </a:t>
            </a:r>
          </a:p>
          <a:p>
            <a:r>
              <a:rPr lang="es-ES" sz="1600" b="1" dirty="0" err="1">
                <a:solidFill>
                  <a:schemeClr val="tx1"/>
                </a:solidFill>
              </a:rPr>
              <a:t>photoperiod</a:t>
            </a:r>
            <a:endParaRPr lang="es-ES" sz="1600" b="1" dirty="0">
              <a:solidFill>
                <a:schemeClr val="tx1"/>
              </a:solidFill>
            </a:endParaRPr>
          </a:p>
        </p:txBody>
      </p:sp>
      <p:sp>
        <p:nvSpPr>
          <p:cNvPr id="72" name="Rectángulo 71">
            <a:extLst>
              <a:ext uri="{FF2B5EF4-FFF2-40B4-BE49-F238E27FC236}">
                <a16:creationId xmlns:a16="http://schemas.microsoft.com/office/drawing/2014/main" id="{DC8B11A4-50FA-46CD-BC9F-B728F2BB3943}"/>
              </a:ext>
            </a:extLst>
          </p:cNvPr>
          <p:cNvSpPr/>
          <p:nvPr/>
        </p:nvSpPr>
        <p:spPr>
          <a:xfrm>
            <a:off x="8412878" y="4486795"/>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Rectángulo 72">
            <a:extLst>
              <a:ext uri="{FF2B5EF4-FFF2-40B4-BE49-F238E27FC236}">
                <a16:creationId xmlns:a16="http://schemas.microsoft.com/office/drawing/2014/main" id="{ADE51319-AE3B-486B-BA58-1D29EE69CF73}"/>
              </a:ext>
            </a:extLst>
          </p:cNvPr>
          <p:cNvSpPr/>
          <p:nvPr/>
        </p:nvSpPr>
        <p:spPr>
          <a:xfrm>
            <a:off x="7418019" y="4592360"/>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CuadroTexto 73">
            <a:extLst>
              <a:ext uri="{FF2B5EF4-FFF2-40B4-BE49-F238E27FC236}">
                <a16:creationId xmlns:a16="http://schemas.microsoft.com/office/drawing/2014/main" id="{09EBFC1D-DA00-403F-A3B0-5CDDDCA1F435}"/>
              </a:ext>
            </a:extLst>
          </p:cNvPr>
          <p:cNvSpPr txBox="1"/>
          <p:nvPr/>
        </p:nvSpPr>
        <p:spPr>
          <a:xfrm>
            <a:off x="11024637" y="4274467"/>
            <a:ext cx="372847" cy="584775"/>
          </a:xfrm>
          <a:prstGeom prst="rect">
            <a:avLst/>
          </a:prstGeom>
          <a:noFill/>
        </p:spPr>
        <p:txBody>
          <a:bodyPr wrap="square" rtlCol="0">
            <a:spAutoFit/>
          </a:bodyPr>
          <a:lstStyle/>
          <a:p>
            <a:r>
              <a:rPr lang="es-ES" sz="3200" b="1" dirty="0">
                <a:solidFill>
                  <a:srgbClr val="00B050"/>
                </a:solidFill>
              </a:rPr>
              <a:t>*</a:t>
            </a:r>
            <a:endParaRPr lang="es-ES" sz="1600" b="1" dirty="0">
              <a:solidFill>
                <a:srgbClr val="00B050"/>
              </a:solidFill>
            </a:endParaRPr>
          </a:p>
        </p:txBody>
      </p:sp>
    </p:spTree>
    <p:extLst>
      <p:ext uri="{BB962C8B-B14F-4D97-AF65-F5344CB8AC3E}">
        <p14:creationId xmlns:p14="http://schemas.microsoft.com/office/powerpoint/2010/main" val="7788791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17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658"/>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72760" y="2154457"/>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497C7D84-3DAF-4269-A524-194520F8D51C}"/>
              </a:ext>
            </a:extLst>
          </p:cNvPr>
          <p:cNvSpPr/>
          <p:nvPr/>
        </p:nvSpPr>
        <p:spPr>
          <a:xfrm>
            <a:off x="672760" y="1985673"/>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948118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72760" y="2154457"/>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F6D941FB-C8E6-4A69-94E3-D0A16EEE87EE}"/>
              </a:ext>
            </a:extLst>
          </p:cNvPr>
          <p:cNvSpPr txBox="1"/>
          <p:nvPr/>
        </p:nvSpPr>
        <p:spPr>
          <a:xfrm>
            <a:off x="673281" y="766357"/>
            <a:ext cx="10515600"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Changes</a:t>
            </a:r>
            <a:r>
              <a:rPr lang="es-ES" sz="2400" dirty="0">
                <a:latin typeface="LiberationSerif-Regular"/>
              </a:rPr>
              <a:t> in </a:t>
            </a:r>
            <a:r>
              <a:rPr lang="es-ES" sz="2400" dirty="0" err="1">
                <a:latin typeface="LiberationSerif-Regular"/>
              </a:rPr>
              <a:t>the</a:t>
            </a:r>
            <a:r>
              <a:rPr lang="es-ES" sz="2400" dirty="0">
                <a:latin typeface="LiberationSerif-Regular"/>
              </a:rPr>
              <a:t> </a:t>
            </a:r>
            <a:r>
              <a:rPr lang="es-ES" sz="2400" dirty="0" err="1">
                <a:latin typeface="LiberationSerif-Regular"/>
              </a:rPr>
              <a:t>transcriptome</a:t>
            </a:r>
            <a:r>
              <a:rPr lang="es-ES" sz="2400" dirty="0">
                <a:latin typeface="LiberationSerif-Regular"/>
              </a:rPr>
              <a:t> </a:t>
            </a:r>
            <a:r>
              <a:rPr lang="es-ES" sz="2400" dirty="0" err="1">
                <a:latin typeface="LiberationSerif-Regular"/>
              </a:rPr>
              <a:t>caused</a:t>
            </a:r>
            <a:r>
              <a:rPr lang="es-ES" sz="2400" dirty="0">
                <a:latin typeface="LiberationSerif-Regular"/>
              </a:rPr>
              <a:t> </a:t>
            </a:r>
            <a:r>
              <a:rPr lang="es-ES" sz="2400" dirty="0" err="1">
                <a:latin typeface="LiberationSerif-Regular"/>
              </a:rPr>
              <a:t>by</a:t>
            </a:r>
            <a:r>
              <a:rPr lang="es-ES" sz="2400" dirty="0">
                <a:latin typeface="LiberationSerif-Regular"/>
              </a:rPr>
              <a:t> </a:t>
            </a:r>
            <a:r>
              <a:rPr lang="es-ES" sz="2400" dirty="0" err="1">
                <a:latin typeface="LiberationSerif-Regular"/>
              </a:rPr>
              <a:t>seasonal</a:t>
            </a:r>
            <a:r>
              <a:rPr lang="es-ES" sz="2400" dirty="0">
                <a:latin typeface="LiberationSerif-Regular"/>
              </a:rPr>
              <a:t> </a:t>
            </a:r>
            <a:r>
              <a:rPr lang="es-ES" sz="2400" dirty="0" err="1">
                <a:latin typeface="LiberationSerif-Regular"/>
              </a:rPr>
              <a:t>cycles</a:t>
            </a:r>
            <a:endParaRPr lang="es-ES" sz="2400" dirty="0">
              <a:latin typeface="LiberationSerif-Regular"/>
            </a:endParaRPr>
          </a:p>
        </p:txBody>
      </p:sp>
      <p:sp>
        <p:nvSpPr>
          <p:cNvPr id="2" name="CuadroTexto 1">
            <a:extLst>
              <a:ext uri="{FF2B5EF4-FFF2-40B4-BE49-F238E27FC236}">
                <a16:creationId xmlns:a16="http://schemas.microsoft.com/office/drawing/2014/main" id="{D3937119-9945-40D9-8DC4-85F5C1E45FC5}"/>
              </a:ext>
            </a:extLst>
          </p:cNvPr>
          <p:cNvSpPr txBox="1"/>
          <p:nvPr/>
        </p:nvSpPr>
        <p:spPr>
          <a:xfrm>
            <a:off x="701335" y="3579315"/>
            <a:ext cx="4305867" cy="954107"/>
          </a:xfrm>
          <a:prstGeom prst="rect">
            <a:avLst/>
          </a:prstGeom>
          <a:noFill/>
        </p:spPr>
        <p:txBody>
          <a:bodyPr wrap="square" rtlCol="0">
            <a:spAutoFit/>
          </a:bodyPr>
          <a:lstStyle/>
          <a:p>
            <a:r>
              <a:rPr lang="es-ES" sz="2800" b="1" dirty="0"/>
              <a:t>Predictive </a:t>
            </a:r>
            <a:r>
              <a:rPr lang="es-ES" sz="2800" b="1" dirty="0" err="1"/>
              <a:t>model</a:t>
            </a:r>
            <a:r>
              <a:rPr lang="es-ES" sz="2800" b="1" dirty="0"/>
              <a:t> </a:t>
            </a:r>
            <a:r>
              <a:rPr lang="es-ES" sz="2800" b="1" dirty="0" err="1"/>
              <a:t>entrained</a:t>
            </a:r>
            <a:r>
              <a:rPr lang="es-ES" sz="2800" b="1" dirty="0"/>
              <a:t> </a:t>
            </a:r>
            <a:r>
              <a:rPr lang="es-ES" sz="2800" b="1" dirty="0" err="1"/>
              <a:t>with</a:t>
            </a:r>
            <a:r>
              <a:rPr lang="es-ES" sz="2800" b="1" dirty="0"/>
              <a:t> </a:t>
            </a:r>
            <a:r>
              <a:rPr lang="es-ES" sz="2800" b="1" dirty="0" err="1"/>
              <a:t>transcriptomic</a:t>
            </a:r>
            <a:r>
              <a:rPr lang="es-ES" sz="2800" b="1" dirty="0"/>
              <a:t> data</a:t>
            </a:r>
          </a:p>
        </p:txBody>
      </p:sp>
      <p:cxnSp>
        <p:nvCxnSpPr>
          <p:cNvPr id="5" name="Conector recto de flecha 4">
            <a:extLst>
              <a:ext uri="{FF2B5EF4-FFF2-40B4-BE49-F238E27FC236}">
                <a16:creationId xmlns:a16="http://schemas.microsoft.com/office/drawing/2014/main" id="{0B053A99-49A2-4C89-992B-7E5A03610437}"/>
              </a:ext>
            </a:extLst>
          </p:cNvPr>
          <p:cNvCxnSpPr>
            <a:cxnSpLocks/>
          </p:cNvCxnSpPr>
          <p:nvPr/>
        </p:nvCxnSpPr>
        <p:spPr>
          <a:xfrm flipV="1">
            <a:off x="4908099" y="4031396"/>
            <a:ext cx="1438275" cy="24974"/>
          </a:xfrm>
          <a:prstGeom prst="straightConnector1">
            <a:avLst/>
          </a:prstGeom>
          <a:ln w="76200" cap="rnd">
            <a:gradFill flip="none" rotWithShape="1">
              <a:gsLst>
                <a:gs pos="0">
                  <a:schemeClr val="accent1">
                    <a:lumMod val="5000"/>
                    <a:lumOff val="95000"/>
                  </a:schemeClr>
                </a:gs>
                <a:gs pos="22000">
                  <a:srgbClr val="AFB3BA"/>
                </a:gs>
                <a:gs pos="98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1763C12B-0C52-45ED-9D96-0A5D0F91C4E9}"/>
              </a:ext>
            </a:extLst>
          </p:cNvPr>
          <p:cNvSpPr txBox="1"/>
          <p:nvPr/>
        </p:nvSpPr>
        <p:spPr>
          <a:xfrm>
            <a:off x="6490607" y="3312665"/>
            <a:ext cx="4698273" cy="1384995"/>
          </a:xfrm>
          <a:prstGeom prst="rect">
            <a:avLst/>
          </a:prstGeom>
          <a:noFill/>
        </p:spPr>
        <p:txBody>
          <a:bodyPr wrap="square" rtlCol="0">
            <a:spAutoFit/>
          </a:bodyPr>
          <a:lstStyle/>
          <a:p>
            <a:r>
              <a:rPr lang="es-ES" sz="2800" b="1" dirty="0" err="1"/>
              <a:t>Predicts</a:t>
            </a:r>
            <a:r>
              <a:rPr lang="es-ES" sz="2800" b="1" dirty="0"/>
              <a:t> </a:t>
            </a:r>
            <a:r>
              <a:rPr lang="es-ES" sz="2800" b="1" dirty="0" err="1"/>
              <a:t>the</a:t>
            </a:r>
            <a:r>
              <a:rPr lang="es-ES" sz="2800" b="1" dirty="0"/>
              <a:t> </a:t>
            </a:r>
            <a:r>
              <a:rPr lang="es-ES" sz="2800" b="1" dirty="0" err="1"/>
              <a:t>emergence</a:t>
            </a:r>
            <a:r>
              <a:rPr lang="es-ES" sz="2800" b="1" dirty="0"/>
              <a:t> of 12h </a:t>
            </a:r>
            <a:r>
              <a:rPr lang="es-ES" sz="2800" b="1" dirty="0" err="1"/>
              <a:t>cycles</a:t>
            </a:r>
            <a:r>
              <a:rPr lang="es-ES" sz="2800" b="1" dirty="0"/>
              <a:t> in gene </a:t>
            </a:r>
            <a:r>
              <a:rPr lang="es-ES" sz="2800" b="1" dirty="0" err="1"/>
              <a:t>expression</a:t>
            </a:r>
            <a:r>
              <a:rPr lang="es-ES" sz="2800" b="1" dirty="0"/>
              <a:t> </a:t>
            </a:r>
            <a:r>
              <a:rPr lang="es-ES" sz="2800" b="1" dirty="0" err="1"/>
              <a:t>profiles</a:t>
            </a:r>
            <a:r>
              <a:rPr lang="es-ES" sz="2800" b="1" dirty="0"/>
              <a:t> in </a:t>
            </a:r>
            <a:r>
              <a:rPr lang="es-ES" sz="2800" b="1" dirty="0" err="1"/>
              <a:t>other</a:t>
            </a:r>
            <a:r>
              <a:rPr lang="es-ES" sz="2800" b="1" dirty="0"/>
              <a:t> </a:t>
            </a:r>
            <a:r>
              <a:rPr lang="es-ES" sz="2800" b="1" dirty="0" err="1"/>
              <a:t>seasons</a:t>
            </a:r>
            <a:endParaRPr lang="es-ES" sz="2800" b="1" dirty="0"/>
          </a:p>
        </p:txBody>
      </p:sp>
    </p:spTree>
    <p:extLst>
      <p:ext uri="{BB962C8B-B14F-4D97-AF65-F5344CB8AC3E}">
        <p14:creationId xmlns:p14="http://schemas.microsoft.com/office/powerpoint/2010/main" val="24384536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17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658"/>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72760" y="2154457"/>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497C7D84-3DAF-4269-A524-194520F8D51C}"/>
              </a:ext>
            </a:extLst>
          </p:cNvPr>
          <p:cNvSpPr/>
          <p:nvPr/>
        </p:nvSpPr>
        <p:spPr>
          <a:xfrm>
            <a:off x="672760" y="1985673"/>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E8C9AB01-51AC-4316-939D-DA2E0A83144A}"/>
              </a:ext>
            </a:extLst>
          </p:cNvPr>
          <p:cNvSpPr txBox="1"/>
          <p:nvPr/>
        </p:nvSpPr>
        <p:spPr>
          <a:xfrm>
            <a:off x="424033" y="6263188"/>
            <a:ext cx="11519240" cy="461665"/>
          </a:xfrm>
          <a:prstGeom prst="rect">
            <a:avLst/>
          </a:prstGeom>
          <a:noFill/>
        </p:spPr>
        <p:txBody>
          <a:bodyPr wrap="square" rtlCol="0">
            <a:spAutoFit/>
          </a:bodyPr>
          <a:lstStyle/>
          <a:p>
            <a:pPr algn="l"/>
            <a:r>
              <a:rPr lang="es-ES" sz="2400" dirty="0" err="1">
                <a:latin typeface="LiberationSerif-Regular"/>
              </a:rPr>
              <a:t>Prediction</a:t>
            </a:r>
            <a:r>
              <a:rPr lang="es-ES" sz="2400" dirty="0">
                <a:latin typeface="LiberationSerif-Regular"/>
              </a:rPr>
              <a:t> of </a:t>
            </a:r>
            <a:r>
              <a:rPr lang="es-ES" sz="2400" dirty="0" err="1">
                <a:latin typeface="LiberationSerif-Regular"/>
              </a:rPr>
              <a:t>the</a:t>
            </a:r>
            <a:r>
              <a:rPr lang="es-ES" sz="2400" dirty="0">
                <a:latin typeface="LiberationSerif-Regular"/>
              </a:rPr>
              <a:t> </a:t>
            </a:r>
            <a:r>
              <a:rPr lang="es-ES" sz="2400" dirty="0" err="1">
                <a:latin typeface="LiberationSerif-Regular"/>
              </a:rPr>
              <a:t>emergence</a:t>
            </a:r>
            <a:r>
              <a:rPr lang="es-ES" sz="2400" dirty="0">
                <a:latin typeface="LiberationSerif-Regular"/>
              </a:rPr>
              <a:t> of </a:t>
            </a:r>
            <a:r>
              <a:rPr lang="es-ES" sz="2400" dirty="0" err="1">
                <a:latin typeface="LiberationSerif-Regular"/>
              </a:rPr>
              <a:t>secondary</a:t>
            </a:r>
            <a:r>
              <a:rPr lang="es-ES" sz="2400" dirty="0">
                <a:latin typeface="LiberationSerif-Regular"/>
              </a:rPr>
              <a:t> </a:t>
            </a:r>
            <a:r>
              <a:rPr lang="es-ES" sz="2400" dirty="0" err="1">
                <a:latin typeface="LiberationSerif-Regular"/>
              </a:rPr>
              <a:t>peaks</a:t>
            </a:r>
            <a:r>
              <a:rPr lang="es-ES" sz="2400" dirty="0">
                <a:latin typeface="LiberationSerif-Regular"/>
              </a:rPr>
              <a:t> in gene </a:t>
            </a:r>
            <a:r>
              <a:rPr lang="es-ES" sz="2400" dirty="0" err="1">
                <a:latin typeface="LiberationSerif-Regular"/>
              </a:rPr>
              <a:t>expression</a:t>
            </a:r>
            <a:r>
              <a:rPr lang="es-ES" sz="2400" dirty="0">
                <a:latin typeface="LiberationSerif-Regular"/>
              </a:rPr>
              <a:t> </a:t>
            </a:r>
            <a:r>
              <a:rPr lang="es-ES" sz="2400" dirty="0" err="1">
                <a:latin typeface="LiberationSerif-Regular"/>
              </a:rPr>
              <a:t>profiles</a:t>
            </a:r>
            <a:r>
              <a:rPr lang="es-ES" sz="2400" dirty="0">
                <a:latin typeface="LiberationSerif-Regular"/>
              </a:rPr>
              <a:t> </a:t>
            </a:r>
            <a:r>
              <a:rPr lang="es-ES" sz="2400" dirty="0" err="1">
                <a:latin typeface="LiberationSerif-Regular"/>
              </a:rPr>
              <a:t>over</a:t>
            </a:r>
            <a:r>
              <a:rPr lang="es-ES" sz="2400" dirty="0">
                <a:latin typeface="LiberationSerif-Regular"/>
              </a:rPr>
              <a:t> </a:t>
            </a:r>
            <a:r>
              <a:rPr lang="es-ES" sz="2400" dirty="0" err="1">
                <a:latin typeface="LiberationSerif-Regular"/>
              </a:rPr>
              <a:t>the</a:t>
            </a:r>
            <a:r>
              <a:rPr lang="es-ES" sz="2400" dirty="0">
                <a:latin typeface="LiberationSerif-Regular"/>
              </a:rPr>
              <a:t> </a:t>
            </a:r>
            <a:r>
              <a:rPr lang="es-ES" sz="2400" dirty="0" err="1">
                <a:latin typeface="LiberationSerif-Regular"/>
              </a:rPr>
              <a:t>year</a:t>
            </a:r>
            <a:endParaRPr lang="es-ES" sz="2400" dirty="0">
              <a:latin typeface="LiberationSerif-Regular"/>
            </a:endParaRPr>
          </a:p>
        </p:txBody>
      </p:sp>
      <p:pic>
        <p:nvPicPr>
          <p:cNvPr id="3" name="Imagen 2">
            <a:extLst>
              <a:ext uri="{FF2B5EF4-FFF2-40B4-BE49-F238E27FC236}">
                <a16:creationId xmlns:a16="http://schemas.microsoft.com/office/drawing/2014/main" id="{DD1797F7-4978-42E5-9765-CA396ACBBA96}"/>
              </a:ext>
            </a:extLst>
          </p:cNvPr>
          <p:cNvPicPr>
            <a:picLocks noChangeAspect="1"/>
          </p:cNvPicPr>
          <p:nvPr/>
        </p:nvPicPr>
        <p:blipFill rotWithShape="1">
          <a:blip r:embed="rId3">
            <a:extLst>
              <a:ext uri="{28A0092B-C50C-407E-A947-70E740481C1C}">
                <a14:useLocalDpi xmlns:a14="http://schemas.microsoft.com/office/drawing/2010/main" val="0"/>
              </a:ext>
            </a:extLst>
          </a:blip>
          <a:srcRect l="10792" t="3830" r="11197" b="19858"/>
          <a:stretch/>
        </p:blipFill>
        <p:spPr>
          <a:xfrm>
            <a:off x="1087031" y="834495"/>
            <a:ext cx="10017938" cy="5512383"/>
          </a:xfrm>
          <a:prstGeom prst="rect">
            <a:avLst/>
          </a:prstGeom>
        </p:spPr>
      </p:pic>
    </p:spTree>
    <p:extLst>
      <p:ext uri="{BB962C8B-B14F-4D97-AF65-F5344CB8AC3E}">
        <p14:creationId xmlns:p14="http://schemas.microsoft.com/office/powerpoint/2010/main" val="3344811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521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430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672760" y="2154457"/>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B13C7A4-A9BF-440B-B562-05C002A86FF4}"/>
              </a:ext>
            </a:extLst>
          </p:cNvPr>
          <p:cNvSpPr/>
          <p:nvPr/>
        </p:nvSpPr>
        <p:spPr>
          <a:xfrm>
            <a:off x="5677467"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B8571FA-2237-49BF-BF49-12AF69441A4C}"/>
              </a:ext>
            </a:extLst>
          </p:cNvPr>
          <p:cNvSpPr/>
          <p:nvPr/>
        </p:nvSpPr>
        <p:spPr>
          <a:xfrm>
            <a:off x="7636896" y="1985673"/>
            <a:ext cx="506186"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497C7D84-3DAF-4269-A524-194520F8D51C}"/>
              </a:ext>
            </a:extLst>
          </p:cNvPr>
          <p:cNvSpPr/>
          <p:nvPr/>
        </p:nvSpPr>
        <p:spPr>
          <a:xfrm>
            <a:off x="672760" y="1985673"/>
            <a:ext cx="506186" cy="403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1A83CB9B-AFFE-4047-88A5-3463CDB5028E}"/>
              </a:ext>
            </a:extLst>
          </p:cNvPr>
          <p:cNvPicPr>
            <a:picLocks noChangeAspect="1"/>
          </p:cNvPicPr>
          <p:nvPr/>
        </p:nvPicPr>
        <p:blipFill rotWithShape="1">
          <a:blip r:embed="rId3">
            <a:extLst>
              <a:ext uri="{28A0092B-C50C-407E-A947-70E740481C1C}">
                <a14:useLocalDpi xmlns:a14="http://schemas.microsoft.com/office/drawing/2010/main" val="0"/>
              </a:ext>
            </a:extLst>
          </a:blip>
          <a:srcRect l="7865" t="2847" r="7879" b="12090"/>
          <a:stretch/>
        </p:blipFill>
        <p:spPr>
          <a:xfrm>
            <a:off x="1525135" y="1342844"/>
            <a:ext cx="9512979" cy="5402262"/>
          </a:xfrm>
          <a:prstGeom prst="rect">
            <a:avLst/>
          </a:prstGeom>
        </p:spPr>
      </p:pic>
      <p:sp>
        <p:nvSpPr>
          <p:cNvPr id="11" name="Rectángulo 10">
            <a:extLst>
              <a:ext uri="{FF2B5EF4-FFF2-40B4-BE49-F238E27FC236}">
                <a16:creationId xmlns:a16="http://schemas.microsoft.com/office/drawing/2014/main" id="{E669F989-B5E4-4FAD-A297-F1483418A6CC}"/>
              </a:ext>
            </a:extLst>
          </p:cNvPr>
          <p:cNvSpPr/>
          <p:nvPr/>
        </p:nvSpPr>
        <p:spPr>
          <a:xfrm>
            <a:off x="-3610" y="0"/>
            <a:ext cx="12192000" cy="6884751"/>
          </a:xfrm>
          <a:prstGeom prst="rect">
            <a:avLst/>
          </a:prstGeom>
          <a:blipFill dpi="0" rotWithShape="1">
            <a:blip r:embed="rId4">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E4B00AFA-44BB-4566-92F8-72E33EF0981A}"/>
              </a:ext>
            </a:extLst>
          </p:cNvPr>
          <p:cNvSpPr/>
          <p:nvPr/>
        </p:nvSpPr>
        <p:spPr>
          <a:xfrm>
            <a:off x="672760" y="1757150"/>
            <a:ext cx="11069516" cy="2106529"/>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CuadroTexto 17">
            <a:extLst>
              <a:ext uri="{FF2B5EF4-FFF2-40B4-BE49-F238E27FC236}">
                <a16:creationId xmlns:a16="http://schemas.microsoft.com/office/drawing/2014/main" id="{6162111D-8414-4D94-8E54-D9616DD60413}"/>
              </a:ext>
            </a:extLst>
          </p:cNvPr>
          <p:cNvSpPr txBox="1"/>
          <p:nvPr/>
        </p:nvSpPr>
        <p:spPr>
          <a:xfrm>
            <a:off x="870585" y="2056643"/>
            <a:ext cx="10626136" cy="1569660"/>
          </a:xfrm>
          <a:prstGeom prst="rect">
            <a:avLst/>
          </a:prstGeom>
          <a:noFill/>
        </p:spPr>
        <p:txBody>
          <a:bodyPr wrap="square" rtlCol="0">
            <a:spAutoFit/>
          </a:bodyPr>
          <a:lstStyle/>
          <a:p>
            <a:pPr algn="just"/>
            <a:r>
              <a:rPr lang="en-US" sz="3200" dirty="0">
                <a:solidFill>
                  <a:schemeClr val="bg1"/>
                </a:solidFill>
                <a:latin typeface="LiberationSerif-Regular"/>
              </a:rPr>
              <a:t>Seasonal cycles induce changes in gene expression profiles consisting in the emergence of 12 h period cycles, phase shifts and amplitude reductions.</a:t>
            </a:r>
            <a:endParaRPr lang="es-ES" dirty="0">
              <a:solidFill>
                <a:schemeClr val="bg1"/>
              </a:solidFill>
            </a:endParaRPr>
          </a:p>
        </p:txBody>
      </p:sp>
      <p:sp>
        <p:nvSpPr>
          <p:cNvPr id="19" name="Rectángulo 18">
            <a:extLst>
              <a:ext uri="{FF2B5EF4-FFF2-40B4-BE49-F238E27FC236}">
                <a16:creationId xmlns:a16="http://schemas.microsoft.com/office/drawing/2014/main" id="{B727D7FA-ACD8-4343-AE64-DC9694FA667E}"/>
              </a:ext>
            </a:extLst>
          </p:cNvPr>
          <p:cNvSpPr/>
          <p:nvPr/>
        </p:nvSpPr>
        <p:spPr>
          <a:xfrm>
            <a:off x="677504" y="4092202"/>
            <a:ext cx="11069516" cy="2361596"/>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CuadroTexto 19">
            <a:extLst>
              <a:ext uri="{FF2B5EF4-FFF2-40B4-BE49-F238E27FC236}">
                <a16:creationId xmlns:a16="http://schemas.microsoft.com/office/drawing/2014/main" id="{7C3EFD18-98EA-4350-93A9-65340B2FC3AA}"/>
              </a:ext>
            </a:extLst>
          </p:cNvPr>
          <p:cNvSpPr txBox="1"/>
          <p:nvPr/>
        </p:nvSpPr>
        <p:spPr>
          <a:xfrm>
            <a:off x="875329" y="4337265"/>
            <a:ext cx="10626136" cy="2062103"/>
          </a:xfrm>
          <a:prstGeom prst="rect">
            <a:avLst/>
          </a:prstGeom>
          <a:noFill/>
        </p:spPr>
        <p:txBody>
          <a:bodyPr wrap="square" rtlCol="0">
            <a:spAutoFit/>
          </a:bodyPr>
          <a:lstStyle/>
          <a:p>
            <a:pPr algn="just"/>
            <a:r>
              <a:rPr lang="en-US" sz="3200" dirty="0">
                <a:solidFill>
                  <a:schemeClr val="bg1"/>
                </a:solidFill>
                <a:latin typeface="LiberationSerif-Regular"/>
              </a:rPr>
              <a:t>Rhythmic profiles with 12 h periods in SD are a combination of two distinct rhythmic profiles being coincident under long photoperiods and becoming out of phase as photoperiod gets shorter</a:t>
            </a:r>
          </a:p>
        </p:txBody>
      </p:sp>
    </p:spTree>
    <p:extLst>
      <p:ext uri="{BB962C8B-B14F-4D97-AF65-F5344CB8AC3E}">
        <p14:creationId xmlns:p14="http://schemas.microsoft.com/office/powerpoint/2010/main" val="39980460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48" name="CuadroTexto 47">
            <a:extLst>
              <a:ext uri="{FF2B5EF4-FFF2-40B4-BE49-F238E27FC236}">
                <a16:creationId xmlns:a16="http://schemas.microsoft.com/office/drawing/2014/main" id="{82A97C40-FBBE-45E6-8746-64894FE81F3A}"/>
              </a:ext>
            </a:extLst>
          </p:cNvPr>
          <p:cNvSpPr txBox="1"/>
          <p:nvPr/>
        </p:nvSpPr>
        <p:spPr>
          <a:xfrm>
            <a:off x="853735" y="3492227"/>
            <a:ext cx="4305867" cy="954107"/>
          </a:xfrm>
          <a:prstGeom prst="rect">
            <a:avLst/>
          </a:prstGeom>
          <a:noFill/>
        </p:spPr>
        <p:txBody>
          <a:bodyPr wrap="square" rtlCol="0">
            <a:spAutoFit/>
          </a:bodyPr>
          <a:lstStyle/>
          <a:p>
            <a:r>
              <a:rPr lang="es-ES" sz="2800" b="1" dirty="0" err="1"/>
              <a:t>Most</a:t>
            </a:r>
            <a:r>
              <a:rPr lang="es-ES" sz="2800" b="1" dirty="0"/>
              <a:t> </a:t>
            </a:r>
            <a:r>
              <a:rPr lang="es-ES" sz="2800" b="1" dirty="0" err="1"/>
              <a:t>enriched</a:t>
            </a:r>
            <a:r>
              <a:rPr lang="es-ES" sz="2800" b="1" dirty="0"/>
              <a:t> </a:t>
            </a:r>
            <a:r>
              <a:rPr lang="es-ES" sz="2800" b="1" dirty="0" err="1"/>
              <a:t>processes</a:t>
            </a:r>
            <a:r>
              <a:rPr lang="es-ES" sz="2800" b="1" dirty="0"/>
              <a:t> in </a:t>
            </a:r>
            <a:r>
              <a:rPr lang="es-ES" sz="2800" b="1" dirty="0" err="1"/>
              <a:t>each</a:t>
            </a:r>
            <a:r>
              <a:rPr lang="es-ES" sz="2800" b="1" dirty="0"/>
              <a:t> time of </a:t>
            </a:r>
            <a:r>
              <a:rPr lang="es-ES" sz="2800" b="1" dirty="0" err="1"/>
              <a:t>the</a:t>
            </a:r>
            <a:r>
              <a:rPr lang="es-ES" sz="2800" b="1" dirty="0"/>
              <a:t> </a:t>
            </a:r>
            <a:r>
              <a:rPr lang="es-ES" sz="2800" b="1" dirty="0" err="1"/>
              <a:t>day</a:t>
            </a:r>
            <a:endParaRPr lang="es-ES" sz="2800" b="1" dirty="0"/>
          </a:p>
        </p:txBody>
      </p:sp>
      <p:cxnSp>
        <p:nvCxnSpPr>
          <p:cNvPr id="49" name="Conector recto de flecha 48">
            <a:extLst>
              <a:ext uri="{FF2B5EF4-FFF2-40B4-BE49-F238E27FC236}">
                <a16:creationId xmlns:a16="http://schemas.microsoft.com/office/drawing/2014/main" id="{B2AC1E26-9820-45E0-B2BA-9AB6936FE9DC}"/>
              </a:ext>
            </a:extLst>
          </p:cNvPr>
          <p:cNvCxnSpPr>
            <a:cxnSpLocks/>
          </p:cNvCxnSpPr>
          <p:nvPr/>
        </p:nvCxnSpPr>
        <p:spPr>
          <a:xfrm flipV="1">
            <a:off x="5060499" y="3944308"/>
            <a:ext cx="1438275" cy="24974"/>
          </a:xfrm>
          <a:prstGeom prst="straightConnector1">
            <a:avLst/>
          </a:prstGeom>
          <a:ln w="76200" cap="rnd">
            <a:gradFill flip="none" rotWithShape="1">
              <a:gsLst>
                <a:gs pos="0">
                  <a:schemeClr val="accent1">
                    <a:lumMod val="5000"/>
                    <a:lumOff val="95000"/>
                  </a:schemeClr>
                </a:gs>
                <a:gs pos="22000">
                  <a:srgbClr val="AFB3BA"/>
                </a:gs>
                <a:gs pos="98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12AFE4B6-158B-4E41-9095-228A797BAD51}"/>
              </a:ext>
            </a:extLst>
          </p:cNvPr>
          <p:cNvSpPr txBox="1"/>
          <p:nvPr/>
        </p:nvSpPr>
        <p:spPr>
          <a:xfrm>
            <a:off x="6643007" y="3225577"/>
            <a:ext cx="4698273" cy="1815882"/>
          </a:xfrm>
          <a:prstGeom prst="rect">
            <a:avLst/>
          </a:prstGeom>
          <a:noFill/>
        </p:spPr>
        <p:txBody>
          <a:bodyPr wrap="square" rtlCol="0">
            <a:spAutoFit/>
          </a:bodyPr>
          <a:lstStyle/>
          <a:p>
            <a:r>
              <a:rPr lang="es-ES" sz="2800" b="1" dirty="0" err="1"/>
              <a:t>Characterization</a:t>
            </a:r>
            <a:r>
              <a:rPr lang="es-ES" sz="2800" b="1" dirty="0"/>
              <a:t> of </a:t>
            </a:r>
            <a:r>
              <a:rPr lang="es-ES" sz="2800" b="1" dirty="0" err="1"/>
              <a:t>the</a:t>
            </a:r>
            <a:r>
              <a:rPr lang="es-ES" sz="2800" b="1" dirty="0"/>
              <a:t> temporal </a:t>
            </a:r>
            <a:r>
              <a:rPr lang="es-ES" sz="2800" b="1" dirty="0" err="1"/>
              <a:t>transcriptional</a:t>
            </a:r>
            <a:r>
              <a:rPr lang="es-ES" sz="2800" b="1" dirty="0"/>
              <a:t> </a:t>
            </a:r>
            <a:r>
              <a:rPr lang="es-ES" sz="2800" b="1" dirty="0" err="1"/>
              <a:t>programme</a:t>
            </a:r>
            <a:r>
              <a:rPr lang="es-ES" sz="2800" b="1" dirty="0"/>
              <a:t> </a:t>
            </a:r>
            <a:r>
              <a:rPr lang="es-ES" sz="2800" b="1" dirty="0" err="1"/>
              <a:t>over</a:t>
            </a:r>
            <a:r>
              <a:rPr lang="es-ES" sz="2800" b="1" dirty="0"/>
              <a:t> </a:t>
            </a:r>
            <a:r>
              <a:rPr lang="es-ES" sz="2800" b="1" dirty="0" err="1"/>
              <a:t>diel</a:t>
            </a:r>
            <a:r>
              <a:rPr lang="es-ES" sz="2800" b="1" dirty="0"/>
              <a:t> </a:t>
            </a:r>
            <a:r>
              <a:rPr lang="es-ES" sz="2800" b="1" dirty="0" err="1"/>
              <a:t>cycles</a:t>
            </a:r>
            <a:r>
              <a:rPr lang="es-ES" sz="2800" b="1" dirty="0"/>
              <a:t> in </a:t>
            </a:r>
            <a:r>
              <a:rPr lang="es-ES" sz="2800" b="1" i="1" dirty="0"/>
              <a:t>Ostreococcus tauri</a:t>
            </a:r>
          </a:p>
        </p:txBody>
      </p:sp>
    </p:spTree>
    <p:extLst>
      <p:ext uri="{BB962C8B-B14F-4D97-AF65-F5344CB8AC3E}">
        <p14:creationId xmlns:p14="http://schemas.microsoft.com/office/powerpoint/2010/main" val="9341900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63667F41-6615-4A3B-8358-16F15BF6683E}"/>
              </a:ext>
            </a:extLst>
          </p:cNvPr>
          <p:cNvPicPr>
            <a:picLocks noChangeAspect="1"/>
          </p:cNvPicPr>
          <p:nvPr/>
        </p:nvPicPr>
        <p:blipFill rotWithShape="1">
          <a:blip r:embed="rId3"/>
          <a:srcRect l="11946" t="69765" r="79545" b="13706"/>
          <a:stretch/>
        </p:blipFill>
        <p:spPr>
          <a:xfrm>
            <a:off x="1139438" y="4664593"/>
            <a:ext cx="1376426" cy="1066157"/>
          </a:xfrm>
          <a:prstGeom prst="rect">
            <a:avLst/>
          </a:prstGeom>
        </p:spPr>
      </p:pic>
      <p:pic>
        <p:nvPicPr>
          <p:cNvPr id="32" name="Imagen 31">
            <a:extLst>
              <a:ext uri="{FF2B5EF4-FFF2-40B4-BE49-F238E27FC236}">
                <a16:creationId xmlns:a16="http://schemas.microsoft.com/office/drawing/2014/main" id="{B5237D65-6A74-46BD-ADDF-E1AE998EF07E}"/>
              </a:ext>
            </a:extLst>
          </p:cNvPr>
          <p:cNvPicPr>
            <a:picLocks noChangeAspect="1"/>
          </p:cNvPicPr>
          <p:nvPr/>
        </p:nvPicPr>
        <p:blipFill rotWithShape="1">
          <a:blip r:embed="rId3"/>
          <a:srcRect l="11946" t="69765" r="79545" b="13706"/>
          <a:stretch/>
        </p:blipFill>
        <p:spPr>
          <a:xfrm>
            <a:off x="1189399" y="3871477"/>
            <a:ext cx="1050728" cy="1066157"/>
          </a:xfrm>
          <a:prstGeom prst="rect">
            <a:avLst/>
          </a:prstGeom>
        </p:spPr>
      </p:pic>
      <p:pic>
        <p:nvPicPr>
          <p:cNvPr id="33" name="Imagen 32">
            <a:extLst>
              <a:ext uri="{FF2B5EF4-FFF2-40B4-BE49-F238E27FC236}">
                <a16:creationId xmlns:a16="http://schemas.microsoft.com/office/drawing/2014/main" id="{E17E7F60-58C5-4387-9618-AF68FA371D0A}"/>
              </a:ext>
            </a:extLst>
          </p:cNvPr>
          <p:cNvPicPr>
            <a:picLocks noChangeAspect="1"/>
          </p:cNvPicPr>
          <p:nvPr/>
        </p:nvPicPr>
        <p:blipFill rotWithShape="1">
          <a:blip r:embed="rId3"/>
          <a:srcRect l="11946" t="69765" r="79545" b="13706"/>
          <a:stretch/>
        </p:blipFill>
        <p:spPr>
          <a:xfrm>
            <a:off x="1180549" y="1893292"/>
            <a:ext cx="1269376" cy="1066157"/>
          </a:xfrm>
          <a:prstGeom prst="rect">
            <a:avLst/>
          </a:prstGeom>
        </p:spPr>
      </p:pic>
      <p:pic>
        <p:nvPicPr>
          <p:cNvPr id="34" name="Imagen 33">
            <a:extLst>
              <a:ext uri="{FF2B5EF4-FFF2-40B4-BE49-F238E27FC236}">
                <a16:creationId xmlns:a16="http://schemas.microsoft.com/office/drawing/2014/main" id="{2FB20A8A-C183-4820-A3AE-74D0D7A8EC79}"/>
              </a:ext>
            </a:extLst>
          </p:cNvPr>
          <p:cNvPicPr>
            <a:picLocks noChangeAspect="1"/>
          </p:cNvPicPr>
          <p:nvPr/>
        </p:nvPicPr>
        <p:blipFill rotWithShape="1">
          <a:blip r:embed="rId3"/>
          <a:srcRect l="11946" t="69765" r="79545" b="13706"/>
          <a:stretch/>
        </p:blipFill>
        <p:spPr>
          <a:xfrm>
            <a:off x="1165745" y="2746854"/>
            <a:ext cx="1185318" cy="761755"/>
          </a:xfrm>
          <a:prstGeom prst="rect">
            <a:avLst/>
          </a:prstGeom>
        </p:spPr>
      </p:pic>
      <p:pic>
        <p:nvPicPr>
          <p:cNvPr id="35" name="Imagen 34">
            <a:extLst>
              <a:ext uri="{FF2B5EF4-FFF2-40B4-BE49-F238E27FC236}">
                <a16:creationId xmlns:a16="http://schemas.microsoft.com/office/drawing/2014/main" id="{72358569-F2F0-463C-8994-D8D5375E1A3A}"/>
              </a:ext>
            </a:extLst>
          </p:cNvPr>
          <p:cNvPicPr>
            <a:picLocks noChangeAspect="1"/>
          </p:cNvPicPr>
          <p:nvPr/>
        </p:nvPicPr>
        <p:blipFill rotWithShape="1">
          <a:blip r:embed="rId3"/>
          <a:srcRect l="11946" t="69765" r="79545" b="13706"/>
          <a:stretch/>
        </p:blipFill>
        <p:spPr>
          <a:xfrm>
            <a:off x="2593534" y="1138999"/>
            <a:ext cx="1921614" cy="1418716"/>
          </a:xfrm>
          <a:prstGeom prst="rect">
            <a:avLst/>
          </a:prstGeom>
        </p:spPr>
      </p:pic>
      <p:pic>
        <p:nvPicPr>
          <p:cNvPr id="36" name="Imagen 35">
            <a:extLst>
              <a:ext uri="{FF2B5EF4-FFF2-40B4-BE49-F238E27FC236}">
                <a16:creationId xmlns:a16="http://schemas.microsoft.com/office/drawing/2014/main" id="{F5C37534-8E33-4DD2-85FC-99FF03EC6371}"/>
              </a:ext>
            </a:extLst>
          </p:cNvPr>
          <p:cNvPicPr>
            <a:picLocks noChangeAspect="1"/>
          </p:cNvPicPr>
          <p:nvPr/>
        </p:nvPicPr>
        <p:blipFill rotWithShape="1">
          <a:blip r:embed="rId3"/>
          <a:srcRect l="11946" t="69765" r="79545" b="13706"/>
          <a:stretch/>
        </p:blipFill>
        <p:spPr>
          <a:xfrm>
            <a:off x="4800295" y="1972662"/>
            <a:ext cx="1269376" cy="1604917"/>
          </a:xfrm>
          <a:prstGeom prst="rect">
            <a:avLst/>
          </a:prstGeom>
        </p:spPr>
      </p:pic>
      <p:pic>
        <p:nvPicPr>
          <p:cNvPr id="37" name="Imagen 36">
            <a:extLst>
              <a:ext uri="{FF2B5EF4-FFF2-40B4-BE49-F238E27FC236}">
                <a16:creationId xmlns:a16="http://schemas.microsoft.com/office/drawing/2014/main" id="{7CD886EF-67DF-4E70-B9B5-5CA675CE4ACE}"/>
              </a:ext>
            </a:extLst>
          </p:cNvPr>
          <p:cNvPicPr>
            <a:picLocks noChangeAspect="1"/>
          </p:cNvPicPr>
          <p:nvPr/>
        </p:nvPicPr>
        <p:blipFill rotWithShape="1">
          <a:blip r:embed="rId3"/>
          <a:srcRect l="11946" t="69765" r="79545" b="13706"/>
          <a:stretch/>
        </p:blipFill>
        <p:spPr>
          <a:xfrm>
            <a:off x="4826624" y="3694771"/>
            <a:ext cx="1223980" cy="2867275"/>
          </a:xfrm>
          <a:prstGeom prst="rect">
            <a:avLst/>
          </a:prstGeom>
        </p:spPr>
      </p:pic>
      <p:pic>
        <p:nvPicPr>
          <p:cNvPr id="38" name="Imagen 37">
            <a:extLst>
              <a:ext uri="{FF2B5EF4-FFF2-40B4-BE49-F238E27FC236}">
                <a16:creationId xmlns:a16="http://schemas.microsoft.com/office/drawing/2014/main" id="{574636CD-6202-4E69-978D-2A4E486C40A7}"/>
              </a:ext>
            </a:extLst>
          </p:cNvPr>
          <p:cNvPicPr>
            <a:picLocks noChangeAspect="1"/>
          </p:cNvPicPr>
          <p:nvPr/>
        </p:nvPicPr>
        <p:blipFill rotWithShape="1">
          <a:blip r:embed="rId3"/>
          <a:srcRect l="11946" t="69765" r="79545" b="13706"/>
          <a:stretch/>
        </p:blipFill>
        <p:spPr>
          <a:xfrm>
            <a:off x="2669545" y="5221124"/>
            <a:ext cx="2130749" cy="1418716"/>
          </a:xfrm>
          <a:prstGeom prst="rect">
            <a:avLst/>
          </a:prstGeom>
        </p:spPr>
      </p:pic>
      <p:pic>
        <p:nvPicPr>
          <p:cNvPr id="39" name="Imagen 38">
            <a:extLst>
              <a:ext uri="{FF2B5EF4-FFF2-40B4-BE49-F238E27FC236}">
                <a16:creationId xmlns:a16="http://schemas.microsoft.com/office/drawing/2014/main" id="{C8A39127-7F3E-43D3-864A-54E1BE336407}"/>
              </a:ext>
            </a:extLst>
          </p:cNvPr>
          <p:cNvPicPr>
            <a:picLocks noChangeAspect="1"/>
          </p:cNvPicPr>
          <p:nvPr/>
        </p:nvPicPr>
        <p:blipFill rotWithShape="1">
          <a:blip r:embed="rId3"/>
          <a:srcRect l="59677" t="71956" r="31814" b="11515"/>
          <a:stretch/>
        </p:blipFill>
        <p:spPr>
          <a:xfrm>
            <a:off x="6261600" y="2009550"/>
            <a:ext cx="1269376" cy="976974"/>
          </a:xfrm>
          <a:prstGeom prst="rect">
            <a:avLst/>
          </a:prstGeom>
        </p:spPr>
      </p:pic>
      <p:pic>
        <p:nvPicPr>
          <p:cNvPr id="40" name="Imagen 39">
            <a:extLst>
              <a:ext uri="{FF2B5EF4-FFF2-40B4-BE49-F238E27FC236}">
                <a16:creationId xmlns:a16="http://schemas.microsoft.com/office/drawing/2014/main" id="{04FF0C06-0E55-48CD-B0A5-5DC777394A01}"/>
              </a:ext>
            </a:extLst>
          </p:cNvPr>
          <p:cNvPicPr>
            <a:picLocks noChangeAspect="1"/>
          </p:cNvPicPr>
          <p:nvPr/>
        </p:nvPicPr>
        <p:blipFill rotWithShape="1">
          <a:blip r:embed="rId3"/>
          <a:srcRect l="59677" t="71956" r="31814" b="11515"/>
          <a:stretch/>
        </p:blipFill>
        <p:spPr>
          <a:xfrm>
            <a:off x="7987641" y="1092135"/>
            <a:ext cx="1477371" cy="1465579"/>
          </a:xfrm>
          <a:prstGeom prst="rect">
            <a:avLst/>
          </a:prstGeom>
        </p:spPr>
      </p:pic>
      <p:pic>
        <p:nvPicPr>
          <p:cNvPr id="41" name="Imagen 40">
            <a:extLst>
              <a:ext uri="{FF2B5EF4-FFF2-40B4-BE49-F238E27FC236}">
                <a16:creationId xmlns:a16="http://schemas.microsoft.com/office/drawing/2014/main" id="{DE1202A0-018F-4B40-9249-CA7BD597FC8A}"/>
              </a:ext>
            </a:extLst>
          </p:cNvPr>
          <p:cNvPicPr>
            <a:picLocks noChangeAspect="1"/>
          </p:cNvPicPr>
          <p:nvPr/>
        </p:nvPicPr>
        <p:blipFill rotWithShape="1">
          <a:blip r:embed="rId3"/>
          <a:srcRect l="59677" t="71956" r="31814" b="11515"/>
          <a:stretch/>
        </p:blipFill>
        <p:spPr>
          <a:xfrm>
            <a:off x="9692948" y="1536799"/>
            <a:ext cx="1477371" cy="1465579"/>
          </a:xfrm>
          <a:prstGeom prst="rect">
            <a:avLst/>
          </a:prstGeom>
        </p:spPr>
      </p:pic>
      <p:pic>
        <p:nvPicPr>
          <p:cNvPr id="42" name="Imagen 41">
            <a:extLst>
              <a:ext uri="{FF2B5EF4-FFF2-40B4-BE49-F238E27FC236}">
                <a16:creationId xmlns:a16="http://schemas.microsoft.com/office/drawing/2014/main" id="{D2684E75-B68B-482A-8768-D9D20D823FAB}"/>
              </a:ext>
            </a:extLst>
          </p:cNvPr>
          <p:cNvPicPr>
            <a:picLocks noChangeAspect="1"/>
          </p:cNvPicPr>
          <p:nvPr/>
        </p:nvPicPr>
        <p:blipFill rotWithShape="1">
          <a:blip r:embed="rId3"/>
          <a:srcRect l="59677" t="71956" r="31814" b="11515"/>
          <a:stretch/>
        </p:blipFill>
        <p:spPr>
          <a:xfrm>
            <a:off x="9845675" y="2936945"/>
            <a:ext cx="1304925" cy="407924"/>
          </a:xfrm>
          <a:prstGeom prst="rect">
            <a:avLst/>
          </a:prstGeom>
        </p:spPr>
      </p:pic>
      <p:pic>
        <p:nvPicPr>
          <p:cNvPr id="43" name="Imagen 42">
            <a:extLst>
              <a:ext uri="{FF2B5EF4-FFF2-40B4-BE49-F238E27FC236}">
                <a16:creationId xmlns:a16="http://schemas.microsoft.com/office/drawing/2014/main" id="{C0C21EB2-FB86-4D6D-9949-5C0E736668C4}"/>
              </a:ext>
            </a:extLst>
          </p:cNvPr>
          <p:cNvPicPr>
            <a:picLocks noChangeAspect="1"/>
          </p:cNvPicPr>
          <p:nvPr/>
        </p:nvPicPr>
        <p:blipFill rotWithShape="1">
          <a:blip r:embed="rId3"/>
          <a:srcRect l="59677" t="71956" r="31814" b="11515"/>
          <a:stretch/>
        </p:blipFill>
        <p:spPr>
          <a:xfrm>
            <a:off x="9896226" y="4200592"/>
            <a:ext cx="1304925" cy="1768933"/>
          </a:xfrm>
          <a:prstGeom prst="rect">
            <a:avLst/>
          </a:prstGeom>
        </p:spPr>
      </p:pic>
      <p:pic>
        <p:nvPicPr>
          <p:cNvPr id="44" name="Imagen 43">
            <a:extLst>
              <a:ext uri="{FF2B5EF4-FFF2-40B4-BE49-F238E27FC236}">
                <a16:creationId xmlns:a16="http://schemas.microsoft.com/office/drawing/2014/main" id="{8EC13A13-4DD8-4BA0-9603-8114A29EE95F}"/>
              </a:ext>
            </a:extLst>
          </p:cNvPr>
          <p:cNvPicPr>
            <a:picLocks noChangeAspect="1"/>
          </p:cNvPicPr>
          <p:nvPr/>
        </p:nvPicPr>
        <p:blipFill rotWithShape="1">
          <a:blip r:embed="rId3"/>
          <a:srcRect l="59677" t="71956" r="31814" b="11515"/>
          <a:stretch/>
        </p:blipFill>
        <p:spPr>
          <a:xfrm>
            <a:off x="7877527" y="5206203"/>
            <a:ext cx="2069251" cy="1542343"/>
          </a:xfrm>
          <a:prstGeom prst="rect">
            <a:avLst/>
          </a:prstGeom>
        </p:spPr>
      </p:pic>
      <p:pic>
        <p:nvPicPr>
          <p:cNvPr id="45" name="Imagen 44">
            <a:extLst>
              <a:ext uri="{FF2B5EF4-FFF2-40B4-BE49-F238E27FC236}">
                <a16:creationId xmlns:a16="http://schemas.microsoft.com/office/drawing/2014/main" id="{196B2607-4F61-4C38-B84C-6EBE137C8009}"/>
              </a:ext>
            </a:extLst>
          </p:cNvPr>
          <p:cNvPicPr>
            <a:picLocks noChangeAspect="1"/>
          </p:cNvPicPr>
          <p:nvPr/>
        </p:nvPicPr>
        <p:blipFill rotWithShape="1">
          <a:blip r:embed="rId3"/>
          <a:srcRect l="59677" t="71956" r="31814" b="11515"/>
          <a:stretch/>
        </p:blipFill>
        <p:spPr>
          <a:xfrm>
            <a:off x="6338911" y="4510523"/>
            <a:ext cx="1103390" cy="2030406"/>
          </a:xfrm>
          <a:prstGeom prst="rect">
            <a:avLst/>
          </a:prstGeom>
        </p:spPr>
      </p:pic>
      <p:pic>
        <p:nvPicPr>
          <p:cNvPr id="46" name="Imagen 45">
            <a:extLst>
              <a:ext uri="{FF2B5EF4-FFF2-40B4-BE49-F238E27FC236}">
                <a16:creationId xmlns:a16="http://schemas.microsoft.com/office/drawing/2014/main" id="{9D88CA04-6EED-47B6-8A7F-5E640FEE91A6}"/>
              </a:ext>
            </a:extLst>
          </p:cNvPr>
          <p:cNvPicPr>
            <a:picLocks noChangeAspect="1"/>
          </p:cNvPicPr>
          <p:nvPr/>
        </p:nvPicPr>
        <p:blipFill rotWithShape="1">
          <a:blip r:embed="rId3"/>
          <a:srcRect l="59677" t="71956" r="31814" b="11515"/>
          <a:stretch/>
        </p:blipFill>
        <p:spPr>
          <a:xfrm>
            <a:off x="6278540" y="2737538"/>
            <a:ext cx="1103390" cy="2030406"/>
          </a:xfrm>
          <a:prstGeom prst="rect">
            <a:avLst/>
          </a:prstGeom>
        </p:spPr>
      </p:pic>
      <p:pic>
        <p:nvPicPr>
          <p:cNvPr id="47" name="Imagen 46">
            <a:extLst>
              <a:ext uri="{FF2B5EF4-FFF2-40B4-BE49-F238E27FC236}">
                <a16:creationId xmlns:a16="http://schemas.microsoft.com/office/drawing/2014/main" id="{5904E242-CFB2-4186-AF40-2506F43233FB}"/>
              </a:ext>
            </a:extLst>
          </p:cNvPr>
          <p:cNvPicPr>
            <a:picLocks noChangeAspect="1"/>
          </p:cNvPicPr>
          <p:nvPr/>
        </p:nvPicPr>
        <p:blipFill rotWithShape="1">
          <a:blip r:embed="rId3"/>
          <a:srcRect l="59677" t="71956" r="31814" b="11515"/>
          <a:stretch/>
        </p:blipFill>
        <p:spPr>
          <a:xfrm>
            <a:off x="6355303" y="2830749"/>
            <a:ext cx="1103390" cy="817950"/>
          </a:xfrm>
          <a:prstGeom prst="rect">
            <a:avLst/>
          </a:prstGeom>
        </p:spPr>
      </p:pic>
      <p:pic>
        <p:nvPicPr>
          <p:cNvPr id="48" name="Imagen 47">
            <a:extLst>
              <a:ext uri="{FF2B5EF4-FFF2-40B4-BE49-F238E27FC236}">
                <a16:creationId xmlns:a16="http://schemas.microsoft.com/office/drawing/2014/main" id="{9FBC9705-986D-4298-BD6F-D786C6AE2060}"/>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49" name="CuadroTexto 48">
            <a:extLst>
              <a:ext uri="{FF2B5EF4-FFF2-40B4-BE49-F238E27FC236}">
                <a16:creationId xmlns:a16="http://schemas.microsoft.com/office/drawing/2014/main" id="{CEABF1CE-CD31-4062-AC0A-55C95A96664B}"/>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spTree>
    <p:extLst>
      <p:ext uri="{BB962C8B-B14F-4D97-AF65-F5344CB8AC3E}">
        <p14:creationId xmlns:p14="http://schemas.microsoft.com/office/powerpoint/2010/main" val="1961749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63667F41-6615-4A3B-8358-16F15BF6683E}"/>
              </a:ext>
            </a:extLst>
          </p:cNvPr>
          <p:cNvPicPr>
            <a:picLocks noChangeAspect="1"/>
          </p:cNvPicPr>
          <p:nvPr/>
        </p:nvPicPr>
        <p:blipFill rotWithShape="1">
          <a:blip r:embed="rId3"/>
          <a:srcRect l="11946" t="69765" r="79545" b="13706"/>
          <a:stretch/>
        </p:blipFill>
        <p:spPr>
          <a:xfrm>
            <a:off x="1139438" y="4664593"/>
            <a:ext cx="1376426" cy="1066157"/>
          </a:xfrm>
          <a:prstGeom prst="rect">
            <a:avLst/>
          </a:prstGeom>
        </p:spPr>
      </p:pic>
      <p:pic>
        <p:nvPicPr>
          <p:cNvPr id="32" name="Imagen 31">
            <a:extLst>
              <a:ext uri="{FF2B5EF4-FFF2-40B4-BE49-F238E27FC236}">
                <a16:creationId xmlns:a16="http://schemas.microsoft.com/office/drawing/2014/main" id="{B5237D65-6A74-46BD-ADDF-E1AE998EF07E}"/>
              </a:ext>
            </a:extLst>
          </p:cNvPr>
          <p:cNvPicPr>
            <a:picLocks noChangeAspect="1"/>
          </p:cNvPicPr>
          <p:nvPr/>
        </p:nvPicPr>
        <p:blipFill rotWithShape="1">
          <a:blip r:embed="rId3"/>
          <a:srcRect l="11946" t="69765" r="79545" b="13706"/>
          <a:stretch/>
        </p:blipFill>
        <p:spPr>
          <a:xfrm>
            <a:off x="1189399" y="3871477"/>
            <a:ext cx="1050728" cy="1066157"/>
          </a:xfrm>
          <a:prstGeom prst="rect">
            <a:avLst/>
          </a:prstGeom>
        </p:spPr>
      </p:pic>
      <p:pic>
        <p:nvPicPr>
          <p:cNvPr id="33" name="Imagen 32">
            <a:extLst>
              <a:ext uri="{FF2B5EF4-FFF2-40B4-BE49-F238E27FC236}">
                <a16:creationId xmlns:a16="http://schemas.microsoft.com/office/drawing/2014/main" id="{E17E7F60-58C5-4387-9618-AF68FA371D0A}"/>
              </a:ext>
            </a:extLst>
          </p:cNvPr>
          <p:cNvPicPr>
            <a:picLocks noChangeAspect="1"/>
          </p:cNvPicPr>
          <p:nvPr/>
        </p:nvPicPr>
        <p:blipFill rotWithShape="1">
          <a:blip r:embed="rId3"/>
          <a:srcRect l="11946" t="69765" r="79545" b="13706"/>
          <a:stretch/>
        </p:blipFill>
        <p:spPr>
          <a:xfrm>
            <a:off x="1180549" y="1893292"/>
            <a:ext cx="1269376" cy="1066157"/>
          </a:xfrm>
          <a:prstGeom prst="rect">
            <a:avLst/>
          </a:prstGeom>
        </p:spPr>
      </p:pic>
      <p:pic>
        <p:nvPicPr>
          <p:cNvPr id="34" name="Imagen 33">
            <a:extLst>
              <a:ext uri="{FF2B5EF4-FFF2-40B4-BE49-F238E27FC236}">
                <a16:creationId xmlns:a16="http://schemas.microsoft.com/office/drawing/2014/main" id="{2FB20A8A-C183-4820-A3AE-74D0D7A8EC79}"/>
              </a:ext>
            </a:extLst>
          </p:cNvPr>
          <p:cNvPicPr>
            <a:picLocks noChangeAspect="1"/>
          </p:cNvPicPr>
          <p:nvPr/>
        </p:nvPicPr>
        <p:blipFill rotWithShape="1">
          <a:blip r:embed="rId3"/>
          <a:srcRect l="11946" t="69765" r="79545" b="13706"/>
          <a:stretch/>
        </p:blipFill>
        <p:spPr>
          <a:xfrm>
            <a:off x="1165745" y="2746854"/>
            <a:ext cx="1185318" cy="761755"/>
          </a:xfrm>
          <a:prstGeom prst="rect">
            <a:avLst/>
          </a:prstGeom>
        </p:spPr>
      </p:pic>
      <p:pic>
        <p:nvPicPr>
          <p:cNvPr id="36" name="Imagen 35">
            <a:extLst>
              <a:ext uri="{FF2B5EF4-FFF2-40B4-BE49-F238E27FC236}">
                <a16:creationId xmlns:a16="http://schemas.microsoft.com/office/drawing/2014/main" id="{F5C37534-8E33-4DD2-85FC-99FF03EC6371}"/>
              </a:ext>
            </a:extLst>
          </p:cNvPr>
          <p:cNvPicPr>
            <a:picLocks noChangeAspect="1"/>
          </p:cNvPicPr>
          <p:nvPr/>
        </p:nvPicPr>
        <p:blipFill rotWithShape="1">
          <a:blip r:embed="rId3"/>
          <a:srcRect l="11946" t="69765" r="79545" b="13706"/>
          <a:stretch/>
        </p:blipFill>
        <p:spPr>
          <a:xfrm>
            <a:off x="4800295" y="1972662"/>
            <a:ext cx="1269376" cy="1604917"/>
          </a:xfrm>
          <a:prstGeom prst="rect">
            <a:avLst/>
          </a:prstGeom>
        </p:spPr>
      </p:pic>
      <p:pic>
        <p:nvPicPr>
          <p:cNvPr id="37" name="Imagen 36">
            <a:extLst>
              <a:ext uri="{FF2B5EF4-FFF2-40B4-BE49-F238E27FC236}">
                <a16:creationId xmlns:a16="http://schemas.microsoft.com/office/drawing/2014/main" id="{7CD886EF-67DF-4E70-B9B5-5CA675CE4ACE}"/>
              </a:ext>
            </a:extLst>
          </p:cNvPr>
          <p:cNvPicPr>
            <a:picLocks noChangeAspect="1"/>
          </p:cNvPicPr>
          <p:nvPr/>
        </p:nvPicPr>
        <p:blipFill rotWithShape="1">
          <a:blip r:embed="rId3"/>
          <a:srcRect l="11946" t="69765" r="79545" b="13706"/>
          <a:stretch/>
        </p:blipFill>
        <p:spPr>
          <a:xfrm>
            <a:off x="4826624" y="3694771"/>
            <a:ext cx="1223980" cy="2867275"/>
          </a:xfrm>
          <a:prstGeom prst="rect">
            <a:avLst/>
          </a:prstGeom>
        </p:spPr>
      </p:pic>
      <p:pic>
        <p:nvPicPr>
          <p:cNvPr id="38" name="Imagen 37">
            <a:extLst>
              <a:ext uri="{FF2B5EF4-FFF2-40B4-BE49-F238E27FC236}">
                <a16:creationId xmlns:a16="http://schemas.microsoft.com/office/drawing/2014/main" id="{574636CD-6202-4E69-978D-2A4E486C40A7}"/>
              </a:ext>
            </a:extLst>
          </p:cNvPr>
          <p:cNvPicPr>
            <a:picLocks noChangeAspect="1"/>
          </p:cNvPicPr>
          <p:nvPr/>
        </p:nvPicPr>
        <p:blipFill rotWithShape="1">
          <a:blip r:embed="rId3"/>
          <a:srcRect l="11946" t="69765" r="79545" b="13706"/>
          <a:stretch/>
        </p:blipFill>
        <p:spPr>
          <a:xfrm>
            <a:off x="2669545" y="5221124"/>
            <a:ext cx="2130749" cy="1418716"/>
          </a:xfrm>
          <a:prstGeom prst="rect">
            <a:avLst/>
          </a:prstGeom>
        </p:spPr>
      </p:pic>
      <p:pic>
        <p:nvPicPr>
          <p:cNvPr id="39" name="Imagen 38">
            <a:extLst>
              <a:ext uri="{FF2B5EF4-FFF2-40B4-BE49-F238E27FC236}">
                <a16:creationId xmlns:a16="http://schemas.microsoft.com/office/drawing/2014/main" id="{C8A39127-7F3E-43D3-864A-54E1BE336407}"/>
              </a:ext>
            </a:extLst>
          </p:cNvPr>
          <p:cNvPicPr>
            <a:picLocks noChangeAspect="1"/>
          </p:cNvPicPr>
          <p:nvPr/>
        </p:nvPicPr>
        <p:blipFill rotWithShape="1">
          <a:blip r:embed="rId3"/>
          <a:srcRect l="59677" t="71956" r="31814" b="11515"/>
          <a:stretch/>
        </p:blipFill>
        <p:spPr>
          <a:xfrm>
            <a:off x="6261600" y="2009550"/>
            <a:ext cx="1269376" cy="976974"/>
          </a:xfrm>
          <a:prstGeom prst="rect">
            <a:avLst/>
          </a:prstGeom>
        </p:spPr>
      </p:pic>
      <p:pic>
        <p:nvPicPr>
          <p:cNvPr id="41" name="Imagen 40">
            <a:extLst>
              <a:ext uri="{FF2B5EF4-FFF2-40B4-BE49-F238E27FC236}">
                <a16:creationId xmlns:a16="http://schemas.microsoft.com/office/drawing/2014/main" id="{DE1202A0-018F-4B40-9249-CA7BD597FC8A}"/>
              </a:ext>
            </a:extLst>
          </p:cNvPr>
          <p:cNvPicPr>
            <a:picLocks noChangeAspect="1"/>
          </p:cNvPicPr>
          <p:nvPr/>
        </p:nvPicPr>
        <p:blipFill rotWithShape="1">
          <a:blip r:embed="rId3"/>
          <a:srcRect l="59677" t="71956" r="31814" b="11515"/>
          <a:stretch/>
        </p:blipFill>
        <p:spPr>
          <a:xfrm>
            <a:off x="9692948" y="1536799"/>
            <a:ext cx="1477371" cy="1465579"/>
          </a:xfrm>
          <a:prstGeom prst="rect">
            <a:avLst/>
          </a:prstGeom>
        </p:spPr>
      </p:pic>
      <p:pic>
        <p:nvPicPr>
          <p:cNvPr id="42" name="Imagen 41">
            <a:extLst>
              <a:ext uri="{FF2B5EF4-FFF2-40B4-BE49-F238E27FC236}">
                <a16:creationId xmlns:a16="http://schemas.microsoft.com/office/drawing/2014/main" id="{D2684E75-B68B-482A-8768-D9D20D823FAB}"/>
              </a:ext>
            </a:extLst>
          </p:cNvPr>
          <p:cNvPicPr>
            <a:picLocks noChangeAspect="1"/>
          </p:cNvPicPr>
          <p:nvPr/>
        </p:nvPicPr>
        <p:blipFill rotWithShape="1">
          <a:blip r:embed="rId3"/>
          <a:srcRect l="59677" t="71956" r="31814" b="11515"/>
          <a:stretch/>
        </p:blipFill>
        <p:spPr>
          <a:xfrm>
            <a:off x="9845675" y="2936945"/>
            <a:ext cx="1304925" cy="407924"/>
          </a:xfrm>
          <a:prstGeom prst="rect">
            <a:avLst/>
          </a:prstGeom>
        </p:spPr>
      </p:pic>
      <p:pic>
        <p:nvPicPr>
          <p:cNvPr id="43" name="Imagen 42">
            <a:extLst>
              <a:ext uri="{FF2B5EF4-FFF2-40B4-BE49-F238E27FC236}">
                <a16:creationId xmlns:a16="http://schemas.microsoft.com/office/drawing/2014/main" id="{C0C21EB2-FB86-4D6D-9949-5C0E736668C4}"/>
              </a:ext>
            </a:extLst>
          </p:cNvPr>
          <p:cNvPicPr>
            <a:picLocks noChangeAspect="1"/>
          </p:cNvPicPr>
          <p:nvPr/>
        </p:nvPicPr>
        <p:blipFill rotWithShape="1">
          <a:blip r:embed="rId3"/>
          <a:srcRect l="59677" t="71956" r="31814" b="11515"/>
          <a:stretch/>
        </p:blipFill>
        <p:spPr>
          <a:xfrm>
            <a:off x="9896226" y="4200592"/>
            <a:ext cx="1304925" cy="1768933"/>
          </a:xfrm>
          <a:prstGeom prst="rect">
            <a:avLst/>
          </a:prstGeom>
        </p:spPr>
      </p:pic>
      <p:pic>
        <p:nvPicPr>
          <p:cNvPr id="44" name="Imagen 43">
            <a:extLst>
              <a:ext uri="{FF2B5EF4-FFF2-40B4-BE49-F238E27FC236}">
                <a16:creationId xmlns:a16="http://schemas.microsoft.com/office/drawing/2014/main" id="{8EC13A13-4DD8-4BA0-9603-8114A29EE95F}"/>
              </a:ext>
            </a:extLst>
          </p:cNvPr>
          <p:cNvPicPr>
            <a:picLocks noChangeAspect="1"/>
          </p:cNvPicPr>
          <p:nvPr/>
        </p:nvPicPr>
        <p:blipFill rotWithShape="1">
          <a:blip r:embed="rId3"/>
          <a:srcRect l="59677" t="71956" r="31814" b="11515"/>
          <a:stretch/>
        </p:blipFill>
        <p:spPr>
          <a:xfrm>
            <a:off x="7877527" y="5206203"/>
            <a:ext cx="2069251" cy="1542343"/>
          </a:xfrm>
          <a:prstGeom prst="rect">
            <a:avLst/>
          </a:prstGeom>
        </p:spPr>
      </p:pic>
      <p:pic>
        <p:nvPicPr>
          <p:cNvPr id="45" name="Imagen 44">
            <a:extLst>
              <a:ext uri="{FF2B5EF4-FFF2-40B4-BE49-F238E27FC236}">
                <a16:creationId xmlns:a16="http://schemas.microsoft.com/office/drawing/2014/main" id="{196B2607-4F61-4C38-B84C-6EBE137C8009}"/>
              </a:ext>
            </a:extLst>
          </p:cNvPr>
          <p:cNvPicPr>
            <a:picLocks noChangeAspect="1"/>
          </p:cNvPicPr>
          <p:nvPr/>
        </p:nvPicPr>
        <p:blipFill rotWithShape="1">
          <a:blip r:embed="rId3"/>
          <a:srcRect l="59677" t="71956" r="31814" b="11515"/>
          <a:stretch/>
        </p:blipFill>
        <p:spPr>
          <a:xfrm>
            <a:off x="6338911" y="4510523"/>
            <a:ext cx="1103390" cy="2030406"/>
          </a:xfrm>
          <a:prstGeom prst="rect">
            <a:avLst/>
          </a:prstGeom>
        </p:spPr>
      </p:pic>
      <p:pic>
        <p:nvPicPr>
          <p:cNvPr id="46" name="Imagen 45">
            <a:extLst>
              <a:ext uri="{FF2B5EF4-FFF2-40B4-BE49-F238E27FC236}">
                <a16:creationId xmlns:a16="http://schemas.microsoft.com/office/drawing/2014/main" id="{9D88CA04-6EED-47B6-8A7F-5E640FEE91A6}"/>
              </a:ext>
            </a:extLst>
          </p:cNvPr>
          <p:cNvPicPr>
            <a:picLocks noChangeAspect="1"/>
          </p:cNvPicPr>
          <p:nvPr/>
        </p:nvPicPr>
        <p:blipFill rotWithShape="1">
          <a:blip r:embed="rId3"/>
          <a:srcRect l="59677" t="71956" r="31814" b="11515"/>
          <a:stretch/>
        </p:blipFill>
        <p:spPr>
          <a:xfrm>
            <a:off x="6278540" y="2737538"/>
            <a:ext cx="1103390" cy="2030406"/>
          </a:xfrm>
          <a:prstGeom prst="rect">
            <a:avLst/>
          </a:prstGeom>
        </p:spPr>
      </p:pic>
      <p:pic>
        <p:nvPicPr>
          <p:cNvPr id="47" name="Imagen 46">
            <a:extLst>
              <a:ext uri="{FF2B5EF4-FFF2-40B4-BE49-F238E27FC236}">
                <a16:creationId xmlns:a16="http://schemas.microsoft.com/office/drawing/2014/main" id="{5904E242-CFB2-4186-AF40-2506F43233FB}"/>
              </a:ext>
            </a:extLst>
          </p:cNvPr>
          <p:cNvPicPr>
            <a:picLocks noChangeAspect="1"/>
          </p:cNvPicPr>
          <p:nvPr/>
        </p:nvPicPr>
        <p:blipFill rotWithShape="1">
          <a:blip r:embed="rId3"/>
          <a:srcRect l="59677" t="71956" r="31814" b="11515"/>
          <a:stretch/>
        </p:blipFill>
        <p:spPr>
          <a:xfrm>
            <a:off x="6355303" y="2830749"/>
            <a:ext cx="1103390" cy="817950"/>
          </a:xfrm>
          <a:prstGeom prst="rect">
            <a:avLst/>
          </a:prstGeom>
        </p:spPr>
      </p:pic>
      <p:cxnSp>
        <p:nvCxnSpPr>
          <p:cNvPr id="4" name="Conector recto de flecha 3">
            <a:extLst>
              <a:ext uri="{FF2B5EF4-FFF2-40B4-BE49-F238E27FC236}">
                <a16:creationId xmlns:a16="http://schemas.microsoft.com/office/drawing/2014/main" id="{27C32F66-FC76-4D75-A382-6F7029608429}"/>
              </a:ext>
            </a:extLst>
          </p:cNvPr>
          <p:cNvCxnSpPr>
            <a:cxnSpLocks/>
          </p:cNvCxnSpPr>
          <p:nvPr/>
        </p:nvCxnSpPr>
        <p:spPr>
          <a:xfrm flipV="1">
            <a:off x="3550595" y="2372810"/>
            <a:ext cx="0" cy="701131"/>
          </a:xfrm>
          <a:prstGeom prst="straightConnector1">
            <a:avLst/>
          </a:prstGeom>
          <a:ln w="66675">
            <a:gradFill flip="none" rotWithShape="1">
              <a:gsLst>
                <a:gs pos="0">
                  <a:schemeClr val="accent1">
                    <a:lumMod val="5000"/>
                    <a:lumOff val="95000"/>
                  </a:schemeClr>
                </a:gs>
                <a:gs pos="51000">
                  <a:srgbClr val="3B3BFE"/>
                </a:gs>
                <a:gs pos="100000">
                  <a:srgbClr val="0000FF"/>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9407B35B-7760-4D70-B9D9-D12222115506}"/>
              </a:ext>
            </a:extLst>
          </p:cNvPr>
          <p:cNvCxnSpPr>
            <a:cxnSpLocks/>
          </p:cNvCxnSpPr>
          <p:nvPr/>
        </p:nvCxnSpPr>
        <p:spPr>
          <a:xfrm flipV="1">
            <a:off x="8703258" y="2396288"/>
            <a:ext cx="0" cy="701131"/>
          </a:xfrm>
          <a:prstGeom prst="straightConnector1">
            <a:avLst/>
          </a:prstGeom>
          <a:ln w="66675">
            <a:gradFill flip="none" rotWithShape="1">
              <a:gsLst>
                <a:gs pos="59000">
                  <a:srgbClr val="F93333"/>
                </a:gs>
                <a:gs pos="0">
                  <a:schemeClr val="accent1">
                    <a:lumMod val="5000"/>
                    <a:lumOff val="95000"/>
                  </a:schemeClr>
                </a:gs>
                <a:gs pos="100000">
                  <a:srgbClr val="FA0000"/>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a16="http://schemas.microsoft.com/office/drawing/2014/main" id="{5FE943C8-1234-4A47-80E4-958795DB8E2F}"/>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50" name="CuadroTexto 49">
            <a:extLst>
              <a:ext uri="{FF2B5EF4-FFF2-40B4-BE49-F238E27FC236}">
                <a16:creationId xmlns:a16="http://schemas.microsoft.com/office/drawing/2014/main" id="{3C0C88F7-AA77-4922-ACA1-2AD5FE8D8206}"/>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spTree>
    <p:extLst>
      <p:ext uri="{BB962C8B-B14F-4D97-AF65-F5344CB8AC3E}">
        <p14:creationId xmlns:p14="http://schemas.microsoft.com/office/powerpoint/2010/main" val="3893898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 name="CuadroTexto 5">
            <a:extLst>
              <a:ext uri="{FF2B5EF4-FFF2-40B4-BE49-F238E27FC236}">
                <a16:creationId xmlns:a16="http://schemas.microsoft.com/office/drawing/2014/main" id="{667E21C8-167E-49EA-9651-7C9E095C6D10}"/>
              </a:ext>
            </a:extLst>
          </p:cNvPr>
          <p:cNvSpPr txBox="1"/>
          <p:nvPr/>
        </p:nvSpPr>
        <p:spPr>
          <a:xfrm>
            <a:off x="695073" y="843347"/>
            <a:ext cx="5529943"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Biological</a:t>
            </a:r>
            <a:r>
              <a:rPr lang="es-ES" sz="2400" dirty="0"/>
              <a:t> </a:t>
            </a:r>
            <a:r>
              <a:rPr lang="es-ES" sz="2400" dirty="0" err="1"/>
              <a:t>rhythm</a:t>
            </a:r>
            <a:r>
              <a:rPr lang="es-ES" sz="2400" dirty="0"/>
              <a:t> </a:t>
            </a:r>
            <a:r>
              <a:rPr lang="es-ES" sz="2400" dirty="0" err="1"/>
              <a:t>modelled</a:t>
            </a:r>
            <a:r>
              <a:rPr lang="es-ES" sz="2400" dirty="0"/>
              <a:t> as wave</a:t>
            </a:r>
          </a:p>
        </p:txBody>
      </p:sp>
      <p:sp>
        <p:nvSpPr>
          <p:cNvPr id="11" name="Rectángulo 10">
            <a:extLst>
              <a:ext uri="{FF2B5EF4-FFF2-40B4-BE49-F238E27FC236}">
                <a16:creationId xmlns:a16="http://schemas.microsoft.com/office/drawing/2014/main" id="{94255180-5E72-4707-A155-68BD3E61C923}"/>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51EFBB96-97A2-42D7-BD39-2686A8F9FB1D}"/>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17" name="Imagen 16">
            <a:extLst>
              <a:ext uri="{FF2B5EF4-FFF2-40B4-BE49-F238E27FC236}">
                <a16:creationId xmlns:a16="http://schemas.microsoft.com/office/drawing/2014/main" id="{54430481-906F-421C-A111-949FF5F05F76}"/>
              </a:ext>
            </a:extLst>
          </p:cNvPr>
          <p:cNvPicPr>
            <a:picLocks noChangeAspect="1"/>
          </p:cNvPicPr>
          <p:nvPr/>
        </p:nvPicPr>
        <p:blipFill>
          <a:blip r:embed="rId3"/>
          <a:stretch>
            <a:fillRect/>
          </a:stretch>
        </p:blipFill>
        <p:spPr>
          <a:xfrm>
            <a:off x="1930060" y="1453025"/>
            <a:ext cx="6374670" cy="1865297"/>
          </a:xfrm>
          <a:prstGeom prst="rect">
            <a:avLst/>
          </a:prstGeom>
        </p:spPr>
      </p:pic>
      <p:pic>
        <p:nvPicPr>
          <p:cNvPr id="18" name="Imagen 17">
            <a:extLst>
              <a:ext uri="{FF2B5EF4-FFF2-40B4-BE49-F238E27FC236}">
                <a16:creationId xmlns:a16="http://schemas.microsoft.com/office/drawing/2014/main" id="{D8712391-2F05-44C6-A418-9E61460B9C7B}"/>
              </a:ext>
            </a:extLst>
          </p:cNvPr>
          <p:cNvPicPr>
            <a:picLocks noChangeAspect="1"/>
          </p:cNvPicPr>
          <p:nvPr/>
        </p:nvPicPr>
        <p:blipFill rotWithShape="1">
          <a:blip r:embed="rId4"/>
          <a:srcRect l="4561" r="279"/>
          <a:stretch/>
        </p:blipFill>
        <p:spPr>
          <a:xfrm>
            <a:off x="2288470" y="4327084"/>
            <a:ext cx="5674430" cy="2166937"/>
          </a:xfrm>
          <a:prstGeom prst="rect">
            <a:avLst/>
          </a:prstGeom>
        </p:spPr>
      </p:pic>
      <p:sp>
        <p:nvSpPr>
          <p:cNvPr id="19" name="CuadroTexto 18">
            <a:extLst>
              <a:ext uri="{FF2B5EF4-FFF2-40B4-BE49-F238E27FC236}">
                <a16:creationId xmlns:a16="http://schemas.microsoft.com/office/drawing/2014/main" id="{A4C6E16F-F1F4-4D25-B0D8-59BD7B793F86}"/>
              </a:ext>
            </a:extLst>
          </p:cNvPr>
          <p:cNvSpPr txBox="1"/>
          <p:nvPr/>
        </p:nvSpPr>
        <p:spPr>
          <a:xfrm>
            <a:off x="4838700" y="3488098"/>
            <a:ext cx="1657350" cy="646331"/>
          </a:xfrm>
          <a:prstGeom prst="rect">
            <a:avLst/>
          </a:prstGeom>
          <a:noFill/>
        </p:spPr>
        <p:txBody>
          <a:bodyPr wrap="square" rtlCol="0">
            <a:spAutoFit/>
          </a:bodyPr>
          <a:lstStyle/>
          <a:p>
            <a:r>
              <a:rPr lang="es-ES" sz="3600" b="1" dirty="0"/>
              <a:t>vs</a:t>
            </a:r>
          </a:p>
        </p:txBody>
      </p:sp>
      <p:sp>
        <p:nvSpPr>
          <p:cNvPr id="20" name="CuadroTexto 19">
            <a:extLst>
              <a:ext uri="{FF2B5EF4-FFF2-40B4-BE49-F238E27FC236}">
                <a16:creationId xmlns:a16="http://schemas.microsoft.com/office/drawing/2014/main" id="{5C68F71E-52EB-4C73-802D-7EF6FCD9FFCD}"/>
              </a:ext>
            </a:extLst>
          </p:cNvPr>
          <p:cNvSpPr txBox="1"/>
          <p:nvPr/>
        </p:nvSpPr>
        <p:spPr>
          <a:xfrm>
            <a:off x="8715375" y="2864508"/>
            <a:ext cx="1924050" cy="2215991"/>
          </a:xfrm>
          <a:prstGeom prst="rect">
            <a:avLst/>
          </a:prstGeom>
          <a:noFill/>
        </p:spPr>
        <p:txBody>
          <a:bodyPr wrap="square" rtlCol="0">
            <a:spAutoFit/>
          </a:bodyPr>
          <a:lstStyle/>
          <a:p>
            <a:r>
              <a:rPr lang="es-ES" sz="13800" dirty="0">
                <a:solidFill>
                  <a:schemeClr val="accent6">
                    <a:lumMod val="75000"/>
                  </a:schemeClr>
                </a:solidFill>
              </a:rPr>
              <a:t>??</a:t>
            </a:r>
          </a:p>
        </p:txBody>
      </p:sp>
      <p:sp>
        <p:nvSpPr>
          <p:cNvPr id="10" name="CuadroTexto 9">
            <a:extLst>
              <a:ext uri="{FF2B5EF4-FFF2-40B4-BE49-F238E27FC236}">
                <a16:creationId xmlns:a16="http://schemas.microsoft.com/office/drawing/2014/main" id="{18025BDB-18DA-4773-B038-E31A90F7F901}"/>
              </a:ext>
            </a:extLst>
          </p:cNvPr>
          <p:cNvSpPr txBox="1"/>
          <p:nvPr/>
        </p:nvSpPr>
        <p:spPr>
          <a:xfrm>
            <a:off x="265387" y="6418476"/>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(Parsons et al., 2020)</a:t>
            </a:r>
            <a:endParaRPr lang="es-ES" sz="2000" dirty="0"/>
          </a:p>
        </p:txBody>
      </p:sp>
    </p:spTree>
    <p:extLst>
      <p:ext uri="{BB962C8B-B14F-4D97-AF65-F5344CB8AC3E}">
        <p14:creationId xmlns:p14="http://schemas.microsoft.com/office/powerpoint/2010/main" val="355955373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63667F41-6615-4A3B-8358-16F15BF6683E}"/>
              </a:ext>
            </a:extLst>
          </p:cNvPr>
          <p:cNvPicPr>
            <a:picLocks noChangeAspect="1"/>
          </p:cNvPicPr>
          <p:nvPr/>
        </p:nvPicPr>
        <p:blipFill rotWithShape="1">
          <a:blip r:embed="rId3"/>
          <a:srcRect l="11946" t="69765" r="79545" b="13706"/>
          <a:stretch/>
        </p:blipFill>
        <p:spPr>
          <a:xfrm>
            <a:off x="1139438" y="4664593"/>
            <a:ext cx="1376426" cy="1066157"/>
          </a:xfrm>
          <a:prstGeom prst="rect">
            <a:avLst/>
          </a:prstGeom>
        </p:spPr>
      </p:pic>
      <p:pic>
        <p:nvPicPr>
          <p:cNvPr id="32" name="Imagen 31">
            <a:extLst>
              <a:ext uri="{FF2B5EF4-FFF2-40B4-BE49-F238E27FC236}">
                <a16:creationId xmlns:a16="http://schemas.microsoft.com/office/drawing/2014/main" id="{B5237D65-6A74-46BD-ADDF-E1AE998EF07E}"/>
              </a:ext>
            </a:extLst>
          </p:cNvPr>
          <p:cNvPicPr>
            <a:picLocks noChangeAspect="1"/>
          </p:cNvPicPr>
          <p:nvPr/>
        </p:nvPicPr>
        <p:blipFill rotWithShape="1">
          <a:blip r:embed="rId3"/>
          <a:srcRect l="11946" t="69765" r="79545" b="13706"/>
          <a:stretch/>
        </p:blipFill>
        <p:spPr>
          <a:xfrm>
            <a:off x="1189399" y="3871477"/>
            <a:ext cx="1050728" cy="1066157"/>
          </a:xfrm>
          <a:prstGeom prst="rect">
            <a:avLst/>
          </a:prstGeom>
        </p:spPr>
      </p:pic>
      <p:pic>
        <p:nvPicPr>
          <p:cNvPr id="33" name="Imagen 32">
            <a:extLst>
              <a:ext uri="{FF2B5EF4-FFF2-40B4-BE49-F238E27FC236}">
                <a16:creationId xmlns:a16="http://schemas.microsoft.com/office/drawing/2014/main" id="{E17E7F60-58C5-4387-9618-AF68FA371D0A}"/>
              </a:ext>
            </a:extLst>
          </p:cNvPr>
          <p:cNvPicPr>
            <a:picLocks noChangeAspect="1"/>
          </p:cNvPicPr>
          <p:nvPr/>
        </p:nvPicPr>
        <p:blipFill rotWithShape="1">
          <a:blip r:embed="rId3"/>
          <a:srcRect l="11946" t="69765" r="79545" b="13706"/>
          <a:stretch/>
        </p:blipFill>
        <p:spPr>
          <a:xfrm>
            <a:off x="1180549" y="1893292"/>
            <a:ext cx="1269376" cy="1066157"/>
          </a:xfrm>
          <a:prstGeom prst="rect">
            <a:avLst/>
          </a:prstGeom>
        </p:spPr>
      </p:pic>
      <p:pic>
        <p:nvPicPr>
          <p:cNvPr id="34" name="Imagen 33">
            <a:extLst>
              <a:ext uri="{FF2B5EF4-FFF2-40B4-BE49-F238E27FC236}">
                <a16:creationId xmlns:a16="http://schemas.microsoft.com/office/drawing/2014/main" id="{2FB20A8A-C183-4820-A3AE-74D0D7A8EC79}"/>
              </a:ext>
            </a:extLst>
          </p:cNvPr>
          <p:cNvPicPr>
            <a:picLocks noChangeAspect="1"/>
          </p:cNvPicPr>
          <p:nvPr/>
        </p:nvPicPr>
        <p:blipFill rotWithShape="1">
          <a:blip r:embed="rId3"/>
          <a:srcRect l="11946" t="69765" r="79545" b="13706"/>
          <a:stretch/>
        </p:blipFill>
        <p:spPr>
          <a:xfrm>
            <a:off x="1165745" y="2746854"/>
            <a:ext cx="1185318" cy="761755"/>
          </a:xfrm>
          <a:prstGeom prst="rect">
            <a:avLst/>
          </a:prstGeom>
        </p:spPr>
      </p:pic>
      <p:pic>
        <p:nvPicPr>
          <p:cNvPr id="37" name="Imagen 36">
            <a:extLst>
              <a:ext uri="{FF2B5EF4-FFF2-40B4-BE49-F238E27FC236}">
                <a16:creationId xmlns:a16="http://schemas.microsoft.com/office/drawing/2014/main" id="{7CD886EF-67DF-4E70-B9B5-5CA675CE4ACE}"/>
              </a:ext>
            </a:extLst>
          </p:cNvPr>
          <p:cNvPicPr>
            <a:picLocks noChangeAspect="1"/>
          </p:cNvPicPr>
          <p:nvPr/>
        </p:nvPicPr>
        <p:blipFill rotWithShape="1">
          <a:blip r:embed="rId3"/>
          <a:srcRect l="11946" t="69765" r="79545" b="13706"/>
          <a:stretch/>
        </p:blipFill>
        <p:spPr>
          <a:xfrm>
            <a:off x="4826624" y="3694771"/>
            <a:ext cx="1223980" cy="2867275"/>
          </a:xfrm>
          <a:prstGeom prst="rect">
            <a:avLst/>
          </a:prstGeom>
        </p:spPr>
      </p:pic>
      <p:pic>
        <p:nvPicPr>
          <p:cNvPr id="38" name="Imagen 37">
            <a:extLst>
              <a:ext uri="{FF2B5EF4-FFF2-40B4-BE49-F238E27FC236}">
                <a16:creationId xmlns:a16="http://schemas.microsoft.com/office/drawing/2014/main" id="{574636CD-6202-4E69-978D-2A4E486C40A7}"/>
              </a:ext>
            </a:extLst>
          </p:cNvPr>
          <p:cNvPicPr>
            <a:picLocks noChangeAspect="1"/>
          </p:cNvPicPr>
          <p:nvPr/>
        </p:nvPicPr>
        <p:blipFill rotWithShape="1">
          <a:blip r:embed="rId3"/>
          <a:srcRect l="11946" t="69765" r="79545" b="13706"/>
          <a:stretch/>
        </p:blipFill>
        <p:spPr>
          <a:xfrm>
            <a:off x="2669545" y="5221124"/>
            <a:ext cx="2130749" cy="1418716"/>
          </a:xfrm>
          <a:prstGeom prst="rect">
            <a:avLst/>
          </a:prstGeom>
        </p:spPr>
      </p:pic>
      <p:pic>
        <p:nvPicPr>
          <p:cNvPr id="39" name="Imagen 38">
            <a:extLst>
              <a:ext uri="{FF2B5EF4-FFF2-40B4-BE49-F238E27FC236}">
                <a16:creationId xmlns:a16="http://schemas.microsoft.com/office/drawing/2014/main" id="{C8A39127-7F3E-43D3-864A-54E1BE336407}"/>
              </a:ext>
            </a:extLst>
          </p:cNvPr>
          <p:cNvPicPr>
            <a:picLocks noChangeAspect="1"/>
          </p:cNvPicPr>
          <p:nvPr/>
        </p:nvPicPr>
        <p:blipFill rotWithShape="1">
          <a:blip r:embed="rId3"/>
          <a:srcRect l="59677" t="71956" r="31814" b="11515"/>
          <a:stretch/>
        </p:blipFill>
        <p:spPr>
          <a:xfrm>
            <a:off x="6261600" y="2009550"/>
            <a:ext cx="1269376" cy="976974"/>
          </a:xfrm>
          <a:prstGeom prst="rect">
            <a:avLst/>
          </a:prstGeom>
        </p:spPr>
      </p:pic>
      <p:pic>
        <p:nvPicPr>
          <p:cNvPr id="43" name="Imagen 42">
            <a:extLst>
              <a:ext uri="{FF2B5EF4-FFF2-40B4-BE49-F238E27FC236}">
                <a16:creationId xmlns:a16="http://schemas.microsoft.com/office/drawing/2014/main" id="{C0C21EB2-FB86-4D6D-9949-5C0E736668C4}"/>
              </a:ext>
            </a:extLst>
          </p:cNvPr>
          <p:cNvPicPr>
            <a:picLocks noChangeAspect="1"/>
          </p:cNvPicPr>
          <p:nvPr/>
        </p:nvPicPr>
        <p:blipFill rotWithShape="1">
          <a:blip r:embed="rId3"/>
          <a:srcRect l="59677" t="71956" r="31814" b="11515"/>
          <a:stretch/>
        </p:blipFill>
        <p:spPr>
          <a:xfrm>
            <a:off x="9896226" y="4200592"/>
            <a:ext cx="1304925" cy="1768933"/>
          </a:xfrm>
          <a:prstGeom prst="rect">
            <a:avLst/>
          </a:prstGeom>
        </p:spPr>
      </p:pic>
      <p:pic>
        <p:nvPicPr>
          <p:cNvPr id="44" name="Imagen 43">
            <a:extLst>
              <a:ext uri="{FF2B5EF4-FFF2-40B4-BE49-F238E27FC236}">
                <a16:creationId xmlns:a16="http://schemas.microsoft.com/office/drawing/2014/main" id="{8EC13A13-4DD8-4BA0-9603-8114A29EE95F}"/>
              </a:ext>
            </a:extLst>
          </p:cNvPr>
          <p:cNvPicPr>
            <a:picLocks noChangeAspect="1"/>
          </p:cNvPicPr>
          <p:nvPr/>
        </p:nvPicPr>
        <p:blipFill rotWithShape="1">
          <a:blip r:embed="rId3"/>
          <a:srcRect l="59677" t="71956" r="31814" b="11515"/>
          <a:stretch/>
        </p:blipFill>
        <p:spPr>
          <a:xfrm>
            <a:off x="7877527" y="5206203"/>
            <a:ext cx="2069251" cy="1542343"/>
          </a:xfrm>
          <a:prstGeom prst="rect">
            <a:avLst/>
          </a:prstGeom>
        </p:spPr>
      </p:pic>
      <p:pic>
        <p:nvPicPr>
          <p:cNvPr id="45" name="Imagen 44">
            <a:extLst>
              <a:ext uri="{FF2B5EF4-FFF2-40B4-BE49-F238E27FC236}">
                <a16:creationId xmlns:a16="http://schemas.microsoft.com/office/drawing/2014/main" id="{196B2607-4F61-4C38-B84C-6EBE137C8009}"/>
              </a:ext>
            </a:extLst>
          </p:cNvPr>
          <p:cNvPicPr>
            <a:picLocks noChangeAspect="1"/>
          </p:cNvPicPr>
          <p:nvPr/>
        </p:nvPicPr>
        <p:blipFill rotWithShape="1">
          <a:blip r:embed="rId3"/>
          <a:srcRect l="59677" t="71956" r="31814" b="11515"/>
          <a:stretch/>
        </p:blipFill>
        <p:spPr>
          <a:xfrm>
            <a:off x="6338911" y="4510523"/>
            <a:ext cx="1103390" cy="2030406"/>
          </a:xfrm>
          <a:prstGeom prst="rect">
            <a:avLst/>
          </a:prstGeom>
        </p:spPr>
      </p:pic>
      <p:pic>
        <p:nvPicPr>
          <p:cNvPr id="46" name="Imagen 45">
            <a:extLst>
              <a:ext uri="{FF2B5EF4-FFF2-40B4-BE49-F238E27FC236}">
                <a16:creationId xmlns:a16="http://schemas.microsoft.com/office/drawing/2014/main" id="{9D88CA04-6EED-47B6-8A7F-5E640FEE91A6}"/>
              </a:ext>
            </a:extLst>
          </p:cNvPr>
          <p:cNvPicPr>
            <a:picLocks noChangeAspect="1"/>
          </p:cNvPicPr>
          <p:nvPr/>
        </p:nvPicPr>
        <p:blipFill rotWithShape="1">
          <a:blip r:embed="rId3"/>
          <a:srcRect l="59677" t="71956" r="31814" b="11515"/>
          <a:stretch/>
        </p:blipFill>
        <p:spPr>
          <a:xfrm>
            <a:off x="6278540" y="2737538"/>
            <a:ext cx="1103390" cy="2030406"/>
          </a:xfrm>
          <a:prstGeom prst="rect">
            <a:avLst/>
          </a:prstGeom>
        </p:spPr>
      </p:pic>
      <p:pic>
        <p:nvPicPr>
          <p:cNvPr id="47" name="Imagen 46">
            <a:extLst>
              <a:ext uri="{FF2B5EF4-FFF2-40B4-BE49-F238E27FC236}">
                <a16:creationId xmlns:a16="http://schemas.microsoft.com/office/drawing/2014/main" id="{5904E242-CFB2-4186-AF40-2506F43233FB}"/>
              </a:ext>
            </a:extLst>
          </p:cNvPr>
          <p:cNvPicPr>
            <a:picLocks noChangeAspect="1"/>
          </p:cNvPicPr>
          <p:nvPr/>
        </p:nvPicPr>
        <p:blipFill rotWithShape="1">
          <a:blip r:embed="rId3"/>
          <a:srcRect l="59677" t="71956" r="31814" b="11515"/>
          <a:stretch/>
        </p:blipFill>
        <p:spPr>
          <a:xfrm>
            <a:off x="6355303" y="2830749"/>
            <a:ext cx="1103390" cy="817950"/>
          </a:xfrm>
          <a:prstGeom prst="rect">
            <a:avLst/>
          </a:prstGeom>
        </p:spPr>
      </p:pic>
      <p:cxnSp>
        <p:nvCxnSpPr>
          <p:cNvPr id="48" name="Conector recto de flecha 47">
            <a:extLst>
              <a:ext uri="{FF2B5EF4-FFF2-40B4-BE49-F238E27FC236}">
                <a16:creationId xmlns:a16="http://schemas.microsoft.com/office/drawing/2014/main" id="{408DDE08-A621-40A0-A9B9-22EF316D683E}"/>
              </a:ext>
            </a:extLst>
          </p:cNvPr>
          <p:cNvCxnSpPr>
            <a:cxnSpLocks/>
          </p:cNvCxnSpPr>
          <p:nvPr/>
        </p:nvCxnSpPr>
        <p:spPr>
          <a:xfrm flipV="1">
            <a:off x="4291375" y="3206187"/>
            <a:ext cx="639440" cy="343906"/>
          </a:xfrm>
          <a:prstGeom prst="straightConnector1">
            <a:avLst/>
          </a:prstGeom>
          <a:ln w="66675">
            <a:gradFill flip="none" rotWithShape="1">
              <a:gsLst>
                <a:gs pos="0">
                  <a:schemeClr val="accent1">
                    <a:lumMod val="5000"/>
                    <a:lumOff val="95000"/>
                  </a:schemeClr>
                </a:gs>
                <a:gs pos="51000">
                  <a:srgbClr val="3B3BFE"/>
                </a:gs>
                <a:gs pos="100000">
                  <a:srgbClr val="0000FF"/>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5C6B4249-7625-406C-AF34-F19218B25DAA}"/>
              </a:ext>
            </a:extLst>
          </p:cNvPr>
          <p:cNvCxnSpPr>
            <a:cxnSpLocks/>
          </p:cNvCxnSpPr>
          <p:nvPr/>
        </p:nvCxnSpPr>
        <p:spPr>
          <a:xfrm flipV="1">
            <a:off x="9455612" y="3206187"/>
            <a:ext cx="588975" cy="343906"/>
          </a:xfrm>
          <a:prstGeom prst="straightConnector1">
            <a:avLst/>
          </a:prstGeom>
          <a:ln w="66675">
            <a:gradFill flip="none" rotWithShape="1">
              <a:gsLst>
                <a:gs pos="59000">
                  <a:srgbClr val="F93333"/>
                </a:gs>
                <a:gs pos="0">
                  <a:schemeClr val="accent1">
                    <a:lumMod val="5000"/>
                    <a:lumOff val="95000"/>
                  </a:schemeClr>
                </a:gs>
                <a:gs pos="100000">
                  <a:srgbClr val="FA0000"/>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C44465DE-0E02-401D-8415-26A87E814CA2}"/>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41" name="CuadroTexto 40">
            <a:extLst>
              <a:ext uri="{FF2B5EF4-FFF2-40B4-BE49-F238E27FC236}">
                <a16:creationId xmlns:a16="http://schemas.microsoft.com/office/drawing/2014/main" id="{B4EC85A0-899A-40D9-BFC3-DE41E6EBD653}"/>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spTree>
    <p:extLst>
      <p:ext uri="{BB962C8B-B14F-4D97-AF65-F5344CB8AC3E}">
        <p14:creationId xmlns:p14="http://schemas.microsoft.com/office/powerpoint/2010/main" val="4033911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63667F41-6615-4A3B-8358-16F15BF6683E}"/>
              </a:ext>
            </a:extLst>
          </p:cNvPr>
          <p:cNvPicPr>
            <a:picLocks noChangeAspect="1"/>
          </p:cNvPicPr>
          <p:nvPr/>
        </p:nvPicPr>
        <p:blipFill rotWithShape="1">
          <a:blip r:embed="rId3"/>
          <a:srcRect l="11946" t="69765" r="79545" b="13706"/>
          <a:stretch/>
        </p:blipFill>
        <p:spPr>
          <a:xfrm>
            <a:off x="1139438" y="4664593"/>
            <a:ext cx="1376426" cy="1066157"/>
          </a:xfrm>
          <a:prstGeom prst="rect">
            <a:avLst/>
          </a:prstGeom>
        </p:spPr>
      </p:pic>
      <p:pic>
        <p:nvPicPr>
          <p:cNvPr id="32" name="Imagen 31">
            <a:extLst>
              <a:ext uri="{FF2B5EF4-FFF2-40B4-BE49-F238E27FC236}">
                <a16:creationId xmlns:a16="http://schemas.microsoft.com/office/drawing/2014/main" id="{B5237D65-6A74-46BD-ADDF-E1AE998EF07E}"/>
              </a:ext>
            </a:extLst>
          </p:cNvPr>
          <p:cNvPicPr>
            <a:picLocks noChangeAspect="1"/>
          </p:cNvPicPr>
          <p:nvPr/>
        </p:nvPicPr>
        <p:blipFill rotWithShape="1">
          <a:blip r:embed="rId3"/>
          <a:srcRect l="11946" t="69765" r="79545" b="13706"/>
          <a:stretch/>
        </p:blipFill>
        <p:spPr>
          <a:xfrm>
            <a:off x="1189399" y="3871477"/>
            <a:ext cx="1050728" cy="1066157"/>
          </a:xfrm>
          <a:prstGeom prst="rect">
            <a:avLst/>
          </a:prstGeom>
        </p:spPr>
      </p:pic>
      <p:pic>
        <p:nvPicPr>
          <p:cNvPr id="33" name="Imagen 32">
            <a:extLst>
              <a:ext uri="{FF2B5EF4-FFF2-40B4-BE49-F238E27FC236}">
                <a16:creationId xmlns:a16="http://schemas.microsoft.com/office/drawing/2014/main" id="{E17E7F60-58C5-4387-9618-AF68FA371D0A}"/>
              </a:ext>
            </a:extLst>
          </p:cNvPr>
          <p:cNvPicPr>
            <a:picLocks noChangeAspect="1"/>
          </p:cNvPicPr>
          <p:nvPr/>
        </p:nvPicPr>
        <p:blipFill rotWithShape="1">
          <a:blip r:embed="rId3"/>
          <a:srcRect l="11946" t="69765" r="79545" b="13706"/>
          <a:stretch/>
        </p:blipFill>
        <p:spPr>
          <a:xfrm>
            <a:off x="1180549" y="1893292"/>
            <a:ext cx="1269376" cy="1066157"/>
          </a:xfrm>
          <a:prstGeom prst="rect">
            <a:avLst/>
          </a:prstGeom>
        </p:spPr>
      </p:pic>
      <p:pic>
        <p:nvPicPr>
          <p:cNvPr id="34" name="Imagen 33">
            <a:extLst>
              <a:ext uri="{FF2B5EF4-FFF2-40B4-BE49-F238E27FC236}">
                <a16:creationId xmlns:a16="http://schemas.microsoft.com/office/drawing/2014/main" id="{2FB20A8A-C183-4820-A3AE-74D0D7A8EC79}"/>
              </a:ext>
            </a:extLst>
          </p:cNvPr>
          <p:cNvPicPr>
            <a:picLocks noChangeAspect="1"/>
          </p:cNvPicPr>
          <p:nvPr/>
        </p:nvPicPr>
        <p:blipFill rotWithShape="1">
          <a:blip r:embed="rId3"/>
          <a:srcRect l="11946" t="69765" r="79545" b="13706"/>
          <a:stretch/>
        </p:blipFill>
        <p:spPr>
          <a:xfrm>
            <a:off x="1165745" y="2746854"/>
            <a:ext cx="1185318" cy="761755"/>
          </a:xfrm>
          <a:prstGeom prst="rect">
            <a:avLst/>
          </a:prstGeom>
        </p:spPr>
      </p:pic>
      <p:pic>
        <p:nvPicPr>
          <p:cNvPr id="38" name="Imagen 37">
            <a:extLst>
              <a:ext uri="{FF2B5EF4-FFF2-40B4-BE49-F238E27FC236}">
                <a16:creationId xmlns:a16="http://schemas.microsoft.com/office/drawing/2014/main" id="{574636CD-6202-4E69-978D-2A4E486C40A7}"/>
              </a:ext>
            </a:extLst>
          </p:cNvPr>
          <p:cNvPicPr>
            <a:picLocks noChangeAspect="1"/>
          </p:cNvPicPr>
          <p:nvPr/>
        </p:nvPicPr>
        <p:blipFill rotWithShape="1">
          <a:blip r:embed="rId3"/>
          <a:srcRect l="11946" t="69765" r="79545" b="13706"/>
          <a:stretch/>
        </p:blipFill>
        <p:spPr>
          <a:xfrm>
            <a:off x="2669545" y="5221124"/>
            <a:ext cx="2130749" cy="1418716"/>
          </a:xfrm>
          <a:prstGeom prst="rect">
            <a:avLst/>
          </a:prstGeom>
        </p:spPr>
      </p:pic>
      <p:pic>
        <p:nvPicPr>
          <p:cNvPr id="39" name="Imagen 38">
            <a:extLst>
              <a:ext uri="{FF2B5EF4-FFF2-40B4-BE49-F238E27FC236}">
                <a16:creationId xmlns:a16="http://schemas.microsoft.com/office/drawing/2014/main" id="{C8A39127-7F3E-43D3-864A-54E1BE336407}"/>
              </a:ext>
            </a:extLst>
          </p:cNvPr>
          <p:cNvPicPr>
            <a:picLocks noChangeAspect="1"/>
          </p:cNvPicPr>
          <p:nvPr/>
        </p:nvPicPr>
        <p:blipFill rotWithShape="1">
          <a:blip r:embed="rId3"/>
          <a:srcRect l="59677" t="71956" r="31814" b="11515"/>
          <a:stretch/>
        </p:blipFill>
        <p:spPr>
          <a:xfrm>
            <a:off x="6261600" y="2009550"/>
            <a:ext cx="1269376" cy="976974"/>
          </a:xfrm>
          <a:prstGeom prst="rect">
            <a:avLst/>
          </a:prstGeom>
        </p:spPr>
      </p:pic>
      <p:pic>
        <p:nvPicPr>
          <p:cNvPr id="44" name="Imagen 43">
            <a:extLst>
              <a:ext uri="{FF2B5EF4-FFF2-40B4-BE49-F238E27FC236}">
                <a16:creationId xmlns:a16="http://schemas.microsoft.com/office/drawing/2014/main" id="{8EC13A13-4DD8-4BA0-9603-8114A29EE95F}"/>
              </a:ext>
            </a:extLst>
          </p:cNvPr>
          <p:cNvPicPr>
            <a:picLocks noChangeAspect="1"/>
          </p:cNvPicPr>
          <p:nvPr/>
        </p:nvPicPr>
        <p:blipFill rotWithShape="1">
          <a:blip r:embed="rId3"/>
          <a:srcRect l="59677" t="71956" r="31814" b="11515"/>
          <a:stretch/>
        </p:blipFill>
        <p:spPr>
          <a:xfrm>
            <a:off x="7877527" y="5206203"/>
            <a:ext cx="2069251" cy="1542343"/>
          </a:xfrm>
          <a:prstGeom prst="rect">
            <a:avLst/>
          </a:prstGeom>
        </p:spPr>
      </p:pic>
      <p:pic>
        <p:nvPicPr>
          <p:cNvPr id="45" name="Imagen 44">
            <a:extLst>
              <a:ext uri="{FF2B5EF4-FFF2-40B4-BE49-F238E27FC236}">
                <a16:creationId xmlns:a16="http://schemas.microsoft.com/office/drawing/2014/main" id="{196B2607-4F61-4C38-B84C-6EBE137C8009}"/>
              </a:ext>
            </a:extLst>
          </p:cNvPr>
          <p:cNvPicPr>
            <a:picLocks noChangeAspect="1"/>
          </p:cNvPicPr>
          <p:nvPr/>
        </p:nvPicPr>
        <p:blipFill rotWithShape="1">
          <a:blip r:embed="rId3"/>
          <a:srcRect l="59677" t="71956" r="31814" b="11515"/>
          <a:stretch/>
        </p:blipFill>
        <p:spPr>
          <a:xfrm>
            <a:off x="6338911" y="4510523"/>
            <a:ext cx="1103390" cy="2030406"/>
          </a:xfrm>
          <a:prstGeom prst="rect">
            <a:avLst/>
          </a:prstGeom>
        </p:spPr>
      </p:pic>
      <p:pic>
        <p:nvPicPr>
          <p:cNvPr id="46" name="Imagen 45">
            <a:extLst>
              <a:ext uri="{FF2B5EF4-FFF2-40B4-BE49-F238E27FC236}">
                <a16:creationId xmlns:a16="http://schemas.microsoft.com/office/drawing/2014/main" id="{9D88CA04-6EED-47B6-8A7F-5E640FEE91A6}"/>
              </a:ext>
            </a:extLst>
          </p:cNvPr>
          <p:cNvPicPr>
            <a:picLocks noChangeAspect="1"/>
          </p:cNvPicPr>
          <p:nvPr/>
        </p:nvPicPr>
        <p:blipFill rotWithShape="1">
          <a:blip r:embed="rId3"/>
          <a:srcRect l="59677" t="71956" r="31814" b="11515"/>
          <a:stretch/>
        </p:blipFill>
        <p:spPr>
          <a:xfrm>
            <a:off x="6278540" y="2737538"/>
            <a:ext cx="1103390" cy="2030406"/>
          </a:xfrm>
          <a:prstGeom prst="rect">
            <a:avLst/>
          </a:prstGeom>
        </p:spPr>
      </p:pic>
      <p:pic>
        <p:nvPicPr>
          <p:cNvPr id="47" name="Imagen 46">
            <a:extLst>
              <a:ext uri="{FF2B5EF4-FFF2-40B4-BE49-F238E27FC236}">
                <a16:creationId xmlns:a16="http://schemas.microsoft.com/office/drawing/2014/main" id="{5904E242-CFB2-4186-AF40-2506F43233FB}"/>
              </a:ext>
            </a:extLst>
          </p:cNvPr>
          <p:cNvPicPr>
            <a:picLocks noChangeAspect="1"/>
          </p:cNvPicPr>
          <p:nvPr/>
        </p:nvPicPr>
        <p:blipFill rotWithShape="1">
          <a:blip r:embed="rId3"/>
          <a:srcRect l="59677" t="71956" r="31814" b="11515"/>
          <a:stretch/>
        </p:blipFill>
        <p:spPr>
          <a:xfrm>
            <a:off x="6355303" y="2830749"/>
            <a:ext cx="1103390" cy="817950"/>
          </a:xfrm>
          <a:prstGeom prst="rect">
            <a:avLst/>
          </a:prstGeom>
        </p:spPr>
      </p:pic>
      <p:cxnSp>
        <p:nvCxnSpPr>
          <p:cNvPr id="40" name="Conector recto de flecha 39">
            <a:extLst>
              <a:ext uri="{FF2B5EF4-FFF2-40B4-BE49-F238E27FC236}">
                <a16:creationId xmlns:a16="http://schemas.microsoft.com/office/drawing/2014/main" id="{7A210280-B910-4673-9D2E-AC6DD21BFFC8}"/>
              </a:ext>
            </a:extLst>
          </p:cNvPr>
          <p:cNvCxnSpPr>
            <a:cxnSpLocks/>
          </p:cNvCxnSpPr>
          <p:nvPr/>
        </p:nvCxnSpPr>
        <p:spPr>
          <a:xfrm>
            <a:off x="4263344" y="4186898"/>
            <a:ext cx="639440" cy="166215"/>
          </a:xfrm>
          <a:prstGeom prst="straightConnector1">
            <a:avLst/>
          </a:prstGeom>
          <a:ln w="66675">
            <a:gradFill flip="none" rotWithShape="1">
              <a:gsLst>
                <a:gs pos="0">
                  <a:schemeClr val="accent1">
                    <a:lumMod val="5000"/>
                    <a:lumOff val="95000"/>
                  </a:schemeClr>
                </a:gs>
                <a:gs pos="51000">
                  <a:srgbClr val="3B3BFE"/>
                </a:gs>
                <a:gs pos="100000">
                  <a:srgbClr val="0000FF"/>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12862930-A97A-4F66-8DBB-266432D97095}"/>
              </a:ext>
            </a:extLst>
          </p:cNvPr>
          <p:cNvCxnSpPr>
            <a:cxnSpLocks/>
          </p:cNvCxnSpPr>
          <p:nvPr/>
        </p:nvCxnSpPr>
        <p:spPr>
          <a:xfrm>
            <a:off x="9410218" y="4233140"/>
            <a:ext cx="634369" cy="419878"/>
          </a:xfrm>
          <a:prstGeom prst="straightConnector1">
            <a:avLst/>
          </a:prstGeom>
          <a:ln w="66675">
            <a:gradFill flip="none" rotWithShape="1">
              <a:gsLst>
                <a:gs pos="59000">
                  <a:srgbClr val="F93333"/>
                </a:gs>
                <a:gs pos="0">
                  <a:schemeClr val="accent1">
                    <a:lumMod val="5000"/>
                    <a:lumOff val="95000"/>
                  </a:schemeClr>
                </a:gs>
                <a:gs pos="100000">
                  <a:srgbClr val="FA0000"/>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42" name="Imagen 41">
            <a:extLst>
              <a:ext uri="{FF2B5EF4-FFF2-40B4-BE49-F238E27FC236}">
                <a16:creationId xmlns:a16="http://schemas.microsoft.com/office/drawing/2014/main" id="{78B31AB5-71C7-4A75-B1C9-009C92624952}"/>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43" name="CuadroTexto 42">
            <a:extLst>
              <a:ext uri="{FF2B5EF4-FFF2-40B4-BE49-F238E27FC236}">
                <a16:creationId xmlns:a16="http://schemas.microsoft.com/office/drawing/2014/main" id="{1A91FE56-D4B4-47B0-9A8B-8BAEE57A1DC3}"/>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spTree>
    <p:extLst>
      <p:ext uri="{BB962C8B-B14F-4D97-AF65-F5344CB8AC3E}">
        <p14:creationId xmlns:p14="http://schemas.microsoft.com/office/powerpoint/2010/main" val="10396560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63667F41-6615-4A3B-8358-16F15BF6683E}"/>
              </a:ext>
            </a:extLst>
          </p:cNvPr>
          <p:cNvPicPr>
            <a:picLocks noChangeAspect="1"/>
          </p:cNvPicPr>
          <p:nvPr/>
        </p:nvPicPr>
        <p:blipFill rotWithShape="1">
          <a:blip r:embed="rId3"/>
          <a:srcRect l="11946" t="69765" r="79545" b="13706"/>
          <a:stretch/>
        </p:blipFill>
        <p:spPr>
          <a:xfrm>
            <a:off x="1139438" y="4664593"/>
            <a:ext cx="1376426" cy="1066157"/>
          </a:xfrm>
          <a:prstGeom prst="rect">
            <a:avLst/>
          </a:prstGeom>
        </p:spPr>
      </p:pic>
      <p:pic>
        <p:nvPicPr>
          <p:cNvPr id="32" name="Imagen 31">
            <a:extLst>
              <a:ext uri="{FF2B5EF4-FFF2-40B4-BE49-F238E27FC236}">
                <a16:creationId xmlns:a16="http://schemas.microsoft.com/office/drawing/2014/main" id="{B5237D65-6A74-46BD-ADDF-E1AE998EF07E}"/>
              </a:ext>
            </a:extLst>
          </p:cNvPr>
          <p:cNvPicPr>
            <a:picLocks noChangeAspect="1"/>
          </p:cNvPicPr>
          <p:nvPr/>
        </p:nvPicPr>
        <p:blipFill rotWithShape="1">
          <a:blip r:embed="rId3"/>
          <a:srcRect l="11946" t="69765" r="79545" b="13706"/>
          <a:stretch/>
        </p:blipFill>
        <p:spPr>
          <a:xfrm>
            <a:off x="1189399" y="3871477"/>
            <a:ext cx="1050728" cy="1066157"/>
          </a:xfrm>
          <a:prstGeom prst="rect">
            <a:avLst/>
          </a:prstGeom>
        </p:spPr>
      </p:pic>
      <p:pic>
        <p:nvPicPr>
          <p:cNvPr id="33" name="Imagen 32">
            <a:extLst>
              <a:ext uri="{FF2B5EF4-FFF2-40B4-BE49-F238E27FC236}">
                <a16:creationId xmlns:a16="http://schemas.microsoft.com/office/drawing/2014/main" id="{E17E7F60-58C5-4387-9618-AF68FA371D0A}"/>
              </a:ext>
            </a:extLst>
          </p:cNvPr>
          <p:cNvPicPr>
            <a:picLocks noChangeAspect="1"/>
          </p:cNvPicPr>
          <p:nvPr/>
        </p:nvPicPr>
        <p:blipFill rotWithShape="1">
          <a:blip r:embed="rId3"/>
          <a:srcRect l="11946" t="69765" r="79545" b="13706"/>
          <a:stretch/>
        </p:blipFill>
        <p:spPr>
          <a:xfrm>
            <a:off x="1180549" y="1893292"/>
            <a:ext cx="1269376" cy="1066157"/>
          </a:xfrm>
          <a:prstGeom prst="rect">
            <a:avLst/>
          </a:prstGeom>
        </p:spPr>
      </p:pic>
      <p:pic>
        <p:nvPicPr>
          <p:cNvPr id="34" name="Imagen 33">
            <a:extLst>
              <a:ext uri="{FF2B5EF4-FFF2-40B4-BE49-F238E27FC236}">
                <a16:creationId xmlns:a16="http://schemas.microsoft.com/office/drawing/2014/main" id="{2FB20A8A-C183-4820-A3AE-74D0D7A8EC79}"/>
              </a:ext>
            </a:extLst>
          </p:cNvPr>
          <p:cNvPicPr>
            <a:picLocks noChangeAspect="1"/>
          </p:cNvPicPr>
          <p:nvPr/>
        </p:nvPicPr>
        <p:blipFill rotWithShape="1">
          <a:blip r:embed="rId3"/>
          <a:srcRect l="11946" t="69765" r="79545" b="13706"/>
          <a:stretch/>
        </p:blipFill>
        <p:spPr>
          <a:xfrm>
            <a:off x="1165745" y="2746854"/>
            <a:ext cx="1185318" cy="761755"/>
          </a:xfrm>
          <a:prstGeom prst="rect">
            <a:avLst/>
          </a:prstGeom>
        </p:spPr>
      </p:pic>
      <p:pic>
        <p:nvPicPr>
          <p:cNvPr id="39" name="Imagen 38">
            <a:extLst>
              <a:ext uri="{FF2B5EF4-FFF2-40B4-BE49-F238E27FC236}">
                <a16:creationId xmlns:a16="http://schemas.microsoft.com/office/drawing/2014/main" id="{C8A39127-7F3E-43D3-864A-54E1BE336407}"/>
              </a:ext>
            </a:extLst>
          </p:cNvPr>
          <p:cNvPicPr>
            <a:picLocks noChangeAspect="1"/>
          </p:cNvPicPr>
          <p:nvPr/>
        </p:nvPicPr>
        <p:blipFill rotWithShape="1">
          <a:blip r:embed="rId3"/>
          <a:srcRect l="59677" t="71956" r="31814" b="11515"/>
          <a:stretch/>
        </p:blipFill>
        <p:spPr>
          <a:xfrm>
            <a:off x="6261600" y="2009550"/>
            <a:ext cx="1269376" cy="976974"/>
          </a:xfrm>
          <a:prstGeom prst="rect">
            <a:avLst/>
          </a:prstGeom>
        </p:spPr>
      </p:pic>
      <p:pic>
        <p:nvPicPr>
          <p:cNvPr id="45" name="Imagen 44">
            <a:extLst>
              <a:ext uri="{FF2B5EF4-FFF2-40B4-BE49-F238E27FC236}">
                <a16:creationId xmlns:a16="http://schemas.microsoft.com/office/drawing/2014/main" id="{196B2607-4F61-4C38-B84C-6EBE137C8009}"/>
              </a:ext>
            </a:extLst>
          </p:cNvPr>
          <p:cNvPicPr>
            <a:picLocks noChangeAspect="1"/>
          </p:cNvPicPr>
          <p:nvPr/>
        </p:nvPicPr>
        <p:blipFill rotWithShape="1">
          <a:blip r:embed="rId3"/>
          <a:srcRect l="59677" t="71956" r="31814" b="11515"/>
          <a:stretch/>
        </p:blipFill>
        <p:spPr>
          <a:xfrm>
            <a:off x="6338911" y="4510523"/>
            <a:ext cx="1103390" cy="2030406"/>
          </a:xfrm>
          <a:prstGeom prst="rect">
            <a:avLst/>
          </a:prstGeom>
        </p:spPr>
      </p:pic>
      <p:pic>
        <p:nvPicPr>
          <p:cNvPr id="46" name="Imagen 45">
            <a:extLst>
              <a:ext uri="{FF2B5EF4-FFF2-40B4-BE49-F238E27FC236}">
                <a16:creationId xmlns:a16="http://schemas.microsoft.com/office/drawing/2014/main" id="{9D88CA04-6EED-47B6-8A7F-5E640FEE91A6}"/>
              </a:ext>
            </a:extLst>
          </p:cNvPr>
          <p:cNvPicPr>
            <a:picLocks noChangeAspect="1"/>
          </p:cNvPicPr>
          <p:nvPr/>
        </p:nvPicPr>
        <p:blipFill rotWithShape="1">
          <a:blip r:embed="rId3"/>
          <a:srcRect l="59677" t="71956" r="31814" b="11515"/>
          <a:stretch/>
        </p:blipFill>
        <p:spPr>
          <a:xfrm>
            <a:off x="6278540" y="2737538"/>
            <a:ext cx="1103390" cy="2030406"/>
          </a:xfrm>
          <a:prstGeom prst="rect">
            <a:avLst/>
          </a:prstGeom>
        </p:spPr>
      </p:pic>
      <p:pic>
        <p:nvPicPr>
          <p:cNvPr id="47" name="Imagen 46">
            <a:extLst>
              <a:ext uri="{FF2B5EF4-FFF2-40B4-BE49-F238E27FC236}">
                <a16:creationId xmlns:a16="http://schemas.microsoft.com/office/drawing/2014/main" id="{5904E242-CFB2-4186-AF40-2506F43233FB}"/>
              </a:ext>
            </a:extLst>
          </p:cNvPr>
          <p:cNvPicPr>
            <a:picLocks noChangeAspect="1"/>
          </p:cNvPicPr>
          <p:nvPr/>
        </p:nvPicPr>
        <p:blipFill rotWithShape="1">
          <a:blip r:embed="rId3"/>
          <a:srcRect l="59677" t="71956" r="31814" b="11515"/>
          <a:stretch/>
        </p:blipFill>
        <p:spPr>
          <a:xfrm>
            <a:off x="6355303" y="2830749"/>
            <a:ext cx="1103390" cy="817950"/>
          </a:xfrm>
          <a:prstGeom prst="rect">
            <a:avLst/>
          </a:prstGeom>
        </p:spPr>
      </p:pic>
      <p:cxnSp>
        <p:nvCxnSpPr>
          <p:cNvPr id="36" name="Conector recto de flecha 35">
            <a:extLst>
              <a:ext uri="{FF2B5EF4-FFF2-40B4-BE49-F238E27FC236}">
                <a16:creationId xmlns:a16="http://schemas.microsoft.com/office/drawing/2014/main" id="{BBBCF758-00F9-4E8C-AFAD-61DC7F289AE4}"/>
              </a:ext>
            </a:extLst>
          </p:cNvPr>
          <p:cNvCxnSpPr>
            <a:cxnSpLocks/>
          </p:cNvCxnSpPr>
          <p:nvPr/>
        </p:nvCxnSpPr>
        <p:spPr>
          <a:xfrm>
            <a:off x="3556804" y="4636178"/>
            <a:ext cx="0" cy="722916"/>
          </a:xfrm>
          <a:prstGeom prst="straightConnector1">
            <a:avLst/>
          </a:prstGeom>
          <a:ln w="66675">
            <a:gradFill flip="none" rotWithShape="1">
              <a:gsLst>
                <a:gs pos="0">
                  <a:schemeClr val="accent1">
                    <a:lumMod val="5000"/>
                    <a:lumOff val="95000"/>
                  </a:schemeClr>
                </a:gs>
                <a:gs pos="51000">
                  <a:srgbClr val="3B3BFE"/>
                </a:gs>
                <a:gs pos="100000">
                  <a:srgbClr val="0000FF"/>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B89E6120-0F2C-489E-8635-DD750FFFA6C2}"/>
              </a:ext>
            </a:extLst>
          </p:cNvPr>
          <p:cNvCxnSpPr>
            <a:cxnSpLocks/>
          </p:cNvCxnSpPr>
          <p:nvPr/>
        </p:nvCxnSpPr>
        <p:spPr>
          <a:xfrm>
            <a:off x="8703678" y="4682420"/>
            <a:ext cx="0" cy="523783"/>
          </a:xfrm>
          <a:prstGeom prst="straightConnector1">
            <a:avLst/>
          </a:prstGeom>
          <a:ln w="66675">
            <a:gradFill flip="none" rotWithShape="1">
              <a:gsLst>
                <a:gs pos="59000">
                  <a:srgbClr val="F93333"/>
                </a:gs>
                <a:gs pos="0">
                  <a:schemeClr val="accent1">
                    <a:lumMod val="5000"/>
                    <a:lumOff val="95000"/>
                  </a:schemeClr>
                </a:gs>
                <a:gs pos="100000">
                  <a:srgbClr val="FA0000"/>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D971F836-5645-451D-8A4F-CC90D85602F0}"/>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40" name="CuadroTexto 39">
            <a:extLst>
              <a:ext uri="{FF2B5EF4-FFF2-40B4-BE49-F238E27FC236}">
                <a16:creationId xmlns:a16="http://schemas.microsoft.com/office/drawing/2014/main" id="{E45F45F1-6DA6-4D8D-9511-F822D1C29C9F}"/>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spTree>
    <p:extLst>
      <p:ext uri="{BB962C8B-B14F-4D97-AF65-F5344CB8AC3E}">
        <p14:creationId xmlns:p14="http://schemas.microsoft.com/office/powerpoint/2010/main" val="1688686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3" name="Imagen 32">
            <a:extLst>
              <a:ext uri="{FF2B5EF4-FFF2-40B4-BE49-F238E27FC236}">
                <a16:creationId xmlns:a16="http://schemas.microsoft.com/office/drawing/2014/main" id="{E17E7F60-58C5-4387-9618-AF68FA371D0A}"/>
              </a:ext>
            </a:extLst>
          </p:cNvPr>
          <p:cNvPicPr>
            <a:picLocks noChangeAspect="1"/>
          </p:cNvPicPr>
          <p:nvPr/>
        </p:nvPicPr>
        <p:blipFill rotWithShape="1">
          <a:blip r:embed="rId3"/>
          <a:srcRect l="11946" t="69765" r="79545" b="13706"/>
          <a:stretch/>
        </p:blipFill>
        <p:spPr>
          <a:xfrm>
            <a:off x="1180549" y="1893292"/>
            <a:ext cx="1269376" cy="1066157"/>
          </a:xfrm>
          <a:prstGeom prst="rect">
            <a:avLst/>
          </a:prstGeom>
        </p:spPr>
      </p:pic>
      <p:pic>
        <p:nvPicPr>
          <p:cNvPr id="34" name="Imagen 33">
            <a:extLst>
              <a:ext uri="{FF2B5EF4-FFF2-40B4-BE49-F238E27FC236}">
                <a16:creationId xmlns:a16="http://schemas.microsoft.com/office/drawing/2014/main" id="{2FB20A8A-C183-4820-A3AE-74D0D7A8EC79}"/>
              </a:ext>
            </a:extLst>
          </p:cNvPr>
          <p:cNvPicPr>
            <a:picLocks noChangeAspect="1"/>
          </p:cNvPicPr>
          <p:nvPr/>
        </p:nvPicPr>
        <p:blipFill rotWithShape="1">
          <a:blip r:embed="rId3"/>
          <a:srcRect l="11946" t="69765" r="79545" b="13706"/>
          <a:stretch/>
        </p:blipFill>
        <p:spPr>
          <a:xfrm>
            <a:off x="1165745" y="2746854"/>
            <a:ext cx="1185318" cy="761755"/>
          </a:xfrm>
          <a:prstGeom prst="rect">
            <a:avLst/>
          </a:prstGeom>
        </p:spPr>
      </p:pic>
      <p:pic>
        <p:nvPicPr>
          <p:cNvPr id="39" name="Imagen 38">
            <a:extLst>
              <a:ext uri="{FF2B5EF4-FFF2-40B4-BE49-F238E27FC236}">
                <a16:creationId xmlns:a16="http://schemas.microsoft.com/office/drawing/2014/main" id="{C8A39127-7F3E-43D3-864A-54E1BE336407}"/>
              </a:ext>
            </a:extLst>
          </p:cNvPr>
          <p:cNvPicPr>
            <a:picLocks noChangeAspect="1"/>
          </p:cNvPicPr>
          <p:nvPr/>
        </p:nvPicPr>
        <p:blipFill rotWithShape="1">
          <a:blip r:embed="rId3"/>
          <a:srcRect l="59677" t="71956" r="31814" b="11515"/>
          <a:stretch/>
        </p:blipFill>
        <p:spPr>
          <a:xfrm>
            <a:off x="6261600" y="2009550"/>
            <a:ext cx="1269376" cy="976974"/>
          </a:xfrm>
          <a:prstGeom prst="rect">
            <a:avLst/>
          </a:prstGeom>
        </p:spPr>
      </p:pic>
      <p:pic>
        <p:nvPicPr>
          <p:cNvPr id="47" name="Imagen 46">
            <a:extLst>
              <a:ext uri="{FF2B5EF4-FFF2-40B4-BE49-F238E27FC236}">
                <a16:creationId xmlns:a16="http://schemas.microsoft.com/office/drawing/2014/main" id="{5904E242-CFB2-4186-AF40-2506F43233FB}"/>
              </a:ext>
            </a:extLst>
          </p:cNvPr>
          <p:cNvPicPr>
            <a:picLocks noChangeAspect="1"/>
          </p:cNvPicPr>
          <p:nvPr/>
        </p:nvPicPr>
        <p:blipFill rotWithShape="1">
          <a:blip r:embed="rId3"/>
          <a:srcRect l="59677" t="71956" r="31814" b="11515"/>
          <a:stretch/>
        </p:blipFill>
        <p:spPr>
          <a:xfrm>
            <a:off x="6260441" y="2830749"/>
            <a:ext cx="1198252" cy="817950"/>
          </a:xfrm>
          <a:prstGeom prst="rect">
            <a:avLst/>
          </a:prstGeom>
        </p:spPr>
      </p:pic>
      <p:cxnSp>
        <p:nvCxnSpPr>
          <p:cNvPr id="35" name="Conector recto de flecha 34">
            <a:extLst>
              <a:ext uri="{FF2B5EF4-FFF2-40B4-BE49-F238E27FC236}">
                <a16:creationId xmlns:a16="http://schemas.microsoft.com/office/drawing/2014/main" id="{57794338-9755-4027-9603-1AE1EB55EB9A}"/>
              </a:ext>
            </a:extLst>
          </p:cNvPr>
          <p:cNvCxnSpPr>
            <a:cxnSpLocks/>
          </p:cNvCxnSpPr>
          <p:nvPr/>
        </p:nvCxnSpPr>
        <p:spPr>
          <a:xfrm flipH="1">
            <a:off x="2103713" y="4174661"/>
            <a:ext cx="754190" cy="450336"/>
          </a:xfrm>
          <a:prstGeom prst="straightConnector1">
            <a:avLst/>
          </a:prstGeom>
          <a:ln w="66675">
            <a:gradFill flip="none" rotWithShape="1">
              <a:gsLst>
                <a:gs pos="0">
                  <a:schemeClr val="accent1">
                    <a:lumMod val="5000"/>
                    <a:lumOff val="95000"/>
                  </a:schemeClr>
                </a:gs>
                <a:gs pos="51000">
                  <a:srgbClr val="3B3BFE"/>
                </a:gs>
                <a:gs pos="100000">
                  <a:srgbClr val="0000FF"/>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1F782462-60BE-4755-ABFB-7D1B057F41FE}"/>
              </a:ext>
            </a:extLst>
          </p:cNvPr>
          <p:cNvCxnSpPr>
            <a:cxnSpLocks/>
          </p:cNvCxnSpPr>
          <p:nvPr/>
        </p:nvCxnSpPr>
        <p:spPr>
          <a:xfrm flipH="1">
            <a:off x="7188302" y="4188306"/>
            <a:ext cx="805323" cy="355728"/>
          </a:xfrm>
          <a:prstGeom prst="straightConnector1">
            <a:avLst/>
          </a:prstGeom>
          <a:ln w="66675">
            <a:gradFill flip="none" rotWithShape="1">
              <a:gsLst>
                <a:gs pos="59000">
                  <a:srgbClr val="F93333"/>
                </a:gs>
                <a:gs pos="0">
                  <a:schemeClr val="accent1">
                    <a:lumMod val="5000"/>
                    <a:lumOff val="95000"/>
                  </a:schemeClr>
                </a:gs>
                <a:gs pos="100000">
                  <a:srgbClr val="FA0000"/>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32" name="Imagen 31">
            <a:extLst>
              <a:ext uri="{FF2B5EF4-FFF2-40B4-BE49-F238E27FC236}">
                <a16:creationId xmlns:a16="http://schemas.microsoft.com/office/drawing/2014/main" id="{07E859A8-586F-41DF-95FB-A5F7F735E539}"/>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37" name="CuadroTexto 36">
            <a:extLst>
              <a:ext uri="{FF2B5EF4-FFF2-40B4-BE49-F238E27FC236}">
                <a16:creationId xmlns:a16="http://schemas.microsoft.com/office/drawing/2014/main" id="{81B93DB3-7821-4276-9BB0-24361EC2693F}"/>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spTree>
    <p:extLst>
      <p:ext uri="{BB962C8B-B14F-4D97-AF65-F5344CB8AC3E}">
        <p14:creationId xmlns:p14="http://schemas.microsoft.com/office/powerpoint/2010/main" val="8178680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cxnSp>
        <p:nvCxnSpPr>
          <p:cNvPr id="33" name="Conector recto de flecha 32">
            <a:extLst>
              <a:ext uri="{FF2B5EF4-FFF2-40B4-BE49-F238E27FC236}">
                <a16:creationId xmlns:a16="http://schemas.microsoft.com/office/drawing/2014/main" id="{2CF5BDE8-65F1-4390-8741-D47A65C88476}"/>
              </a:ext>
            </a:extLst>
          </p:cNvPr>
          <p:cNvCxnSpPr>
            <a:cxnSpLocks/>
          </p:cNvCxnSpPr>
          <p:nvPr/>
        </p:nvCxnSpPr>
        <p:spPr>
          <a:xfrm flipH="1" flipV="1">
            <a:off x="2292603" y="3044927"/>
            <a:ext cx="547871" cy="492127"/>
          </a:xfrm>
          <a:prstGeom prst="straightConnector1">
            <a:avLst/>
          </a:prstGeom>
          <a:ln w="66675">
            <a:gradFill flip="none" rotWithShape="1">
              <a:gsLst>
                <a:gs pos="0">
                  <a:schemeClr val="accent1">
                    <a:lumMod val="5000"/>
                    <a:lumOff val="95000"/>
                  </a:schemeClr>
                </a:gs>
                <a:gs pos="51000">
                  <a:srgbClr val="3B3BFE"/>
                </a:gs>
                <a:gs pos="100000">
                  <a:srgbClr val="0000FF"/>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17046CD0-3D22-46F2-9098-FA8D832C8B7F}"/>
              </a:ext>
            </a:extLst>
          </p:cNvPr>
          <p:cNvCxnSpPr>
            <a:cxnSpLocks/>
          </p:cNvCxnSpPr>
          <p:nvPr/>
        </p:nvCxnSpPr>
        <p:spPr>
          <a:xfrm flipH="1" flipV="1">
            <a:off x="7327146" y="3044927"/>
            <a:ext cx="660202" cy="515220"/>
          </a:xfrm>
          <a:prstGeom prst="straightConnector1">
            <a:avLst/>
          </a:prstGeom>
          <a:ln w="66675">
            <a:gradFill flip="none" rotWithShape="1">
              <a:gsLst>
                <a:gs pos="59000">
                  <a:srgbClr val="F93333"/>
                </a:gs>
                <a:gs pos="0">
                  <a:schemeClr val="accent1">
                    <a:lumMod val="5000"/>
                    <a:lumOff val="95000"/>
                  </a:schemeClr>
                </a:gs>
                <a:gs pos="100000">
                  <a:srgbClr val="FA0000"/>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31" name="Imagen 30">
            <a:extLst>
              <a:ext uri="{FF2B5EF4-FFF2-40B4-BE49-F238E27FC236}">
                <a16:creationId xmlns:a16="http://schemas.microsoft.com/office/drawing/2014/main" id="{C21F3631-D249-4860-8300-C2685E88BE9B}"/>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32" name="CuadroTexto 31">
            <a:extLst>
              <a:ext uri="{FF2B5EF4-FFF2-40B4-BE49-F238E27FC236}">
                <a16:creationId xmlns:a16="http://schemas.microsoft.com/office/drawing/2014/main" id="{D7F88E0F-AED9-41AE-BB6C-395BC54822B6}"/>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spTree>
    <p:extLst>
      <p:ext uri="{BB962C8B-B14F-4D97-AF65-F5344CB8AC3E}">
        <p14:creationId xmlns:p14="http://schemas.microsoft.com/office/powerpoint/2010/main" val="23462956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C1BC58B4-B2D4-4B2B-A7B3-CA48A5B34BC4}"/>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32" name="CuadroTexto 31">
            <a:extLst>
              <a:ext uri="{FF2B5EF4-FFF2-40B4-BE49-F238E27FC236}">
                <a16:creationId xmlns:a16="http://schemas.microsoft.com/office/drawing/2014/main" id="{9B6C7AC2-6C63-4F7E-9839-862B6B74B82D}"/>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spTree>
    <p:extLst>
      <p:ext uri="{BB962C8B-B14F-4D97-AF65-F5344CB8AC3E}">
        <p14:creationId xmlns:p14="http://schemas.microsoft.com/office/powerpoint/2010/main" val="25083864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C1BC58B4-B2D4-4B2B-A7B3-CA48A5B34BC4}"/>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32" name="CuadroTexto 31">
            <a:extLst>
              <a:ext uri="{FF2B5EF4-FFF2-40B4-BE49-F238E27FC236}">
                <a16:creationId xmlns:a16="http://schemas.microsoft.com/office/drawing/2014/main" id="{9B6C7AC2-6C63-4F7E-9839-862B6B74B82D}"/>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pic>
        <p:nvPicPr>
          <p:cNvPr id="34" name="Imagen 33">
            <a:extLst>
              <a:ext uri="{FF2B5EF4-FFF2-40B4-BE49-F238E27FC236}">
                <a16:creationId xmlns:a16="http://schemas.microsoft.com/office/drawing/2014/main" id="{220B1300-2EB1-4495-9F74-C54C834E90AB}"/>
              </a:ext>
            </a:extLst>
          </p:cNvPr>
          <p:cNvPicPr>
            <a:picLocks noChangeAspect="1"/>
          </p:cNvPicPr>
          <p:nvPr/>
        </p:nvPicPr>
        <p:blipFill rotWithShape="1">
          <a:blip r:embed="rId3">
            <a:alphaModFix amt="85000"/>
          </a:blip>
          <a:srcRect l="11946" t="69765" r="79545" b="13706"/>
          <a:stretch/>
        </p:blipFill>
        <p:spPr>
          <a:xfrm>
            <a:off x="1139438" y="4664593"/>
            <a:ext cx="1376426" cy="1066157"/>
          </a:xfrm>
          <a:prstGeom prst="rect">
            <a:avLst/>
          </a:prstGeom>
        </p:spPr>
      </p:pic>
      <p:pic>
        <p:nvPicPr>
          <p:cNvPr id="35" name="Imagen 34">
            <a:extLst>
              <a:ext uri="{FF2B5EF4-FFF2-40B4-BE49-F238E27FC236}">
                <a16:creationId xmlns:a16="http://schemas.microsoft.com/office/drawing/2014/main" id="{53F764B5-501F-4505-87C6-FA8AC851644D}"/>
              </a:ext>
            </a:extLst>
          </p:cNvPr>
          <p:cNvPicPr>
            <a:picLocks noChangeAspect="1"/>
          </p:cNvPicPr>
          <p:nvPr/>
        </p:nvPicPr>
        <p:blipFill rotWithShape="1">
          <a:blip r:embed="rId3">
            <a:alphaModFix amt="85000"/>
          </a:blip>
          <a:srcRect l="11946" t="69765" r="79545" b="13706"/>
          <a:stretch/>
        </p:blipFill>
        <p:spPr>
          <a:xfrm>
            <a:off x="1189399" y="3871477"/>
            <a:ext cx="1050728" cy="816805"/>
          </a:xfrm>
          <a:prstGeom prst="rect">
            <a:avLst/>
          </a:prstGeom>
        </p:spPr>
      </p:pic>
      <p:pic>
        <p:nvPicPr>
          <p:cNvPr id="36" name="Imagen 35">
            <a:extLst>
              <a:ext uri="{FF2B5EF4-FFF2-40B4-BE49-F238E27FC236}">
                <a16:creationId xmlns:a16="http://schemas.microsoft.com/office/drawing/2014/main" id="{0F7AF1A2-6432-4241-9A9F-20DEFA42AE56}"/>
              </a:ext>
            </a:extLst>
          </p:cNvPr>
          <p:cNvPicPr>
            <a:picLocks noChangeAspect="1"/>
          </p:cNvPicPr>
          <p:nvPr/>
        </p:nvPicPr>
        <p:blipFill rotWithShape="1">
          <a:blip r:embed="rId3">
            <a:alphaModFix amt="85000"/>
          </a:blip>
          <a:srcRect l="11946" t="69765" r="79545" b="13706"/>
          <a:stretch/>
        </p:blipFill>
        <p:spPr>
          <a:xfrm>
            <a:off x="1180549" y="1967696"/>
            <a:ext cx="1269376" cy="991753"/>
          </a:xfrm>
          <a:prstGeom prst="rect">
            <a:avLst/>
          </a:prstGeom>
        </p:spPr>
      </p:pic>
      <p:pic>
        <p:nvPicPr>
          <p:cNvPr id="37" name="Imagen 36">
            <a:extLst>
              <a:ext uri="{FF2B5EF4-FFF2-40B4-BE49-F238E27FC236}">
                <a16:creationId xmlns:a16="http://schemas.microsoft.com/office/drawing/2014/main" id="{83AAEBE3-5F20-4470-8ACD-30A01E9F5BC8}"/>
              </a:ext>
            </a:extLst>
          </p:cNvPr>
          <p:cNvPicPr>
            <a:picLocks noChangeAspect="1"/>
          </p:cNvPicPr>
          <p:nvPr/>
        </p:nvPicPr>
        <p:blipFill rotWithShape="1">
          <a:blip r:embed="rId3">
            <a:alphaModFix amt="85000"/>
          </a:blip>
          <a:srcRect l="11946" t="69765" r="79545" b="13706"/>
          <a:stretch/>
        </p:blipFill>
        <p:spPr>
          <a:xfrm>
            <a:off x="1156017" y="2949721"/>
            <a:ext cx="1185318" cy="549160"/>
          </a:xfrm>
          <a:prstGeom prst="rect">
            <a:avLst/>
          </a:prstGeom>
        </p:spPr>
      </p:pic>
      <p:pic>
        <p:nvPicPr>
          <p:cNvPr id="38" name="Imagen 37">
            <a:extLst>
              <a:ext uri="{FF2B5EF4-FFF2-40B4-BE49-F238E27FC236}">
                <a16:creationId xmlns:a16="http://schemas.microsoft.com/office/drawing/2014/main" id="{22B3D70D-7667-49A2-A38A-A8FB412469F5}"/>
              </a:ext>
            </a:extLst>
          </p:cNvPr>
          <p:cNvPicPr>
            <a:picLocks noChangeAspect="1"/>
          </p:cNvPicPr>
          <p:nvPr/>
        </p:nvPicPr>
        <p:blipFill rotWithShape="1">
          <a:blip r:embed="rId3">
            <a:alphaModFix amt="85000"/>
          </a:blip>
          <a:srcRect l="11946" t="69765" r="79545" b="13706"/>
          <a:stretch/>
        </p:blipFill>
        <p:spPr>
          <a:xfrm>
            <a:off x="2593534" y="1238007"/>
            <a:ext cx="1921614" cy="1319707"/>
          </a:xfrm>
          <a:prstGeom prst="rect">
            <a:avLst/>
          </a:prstGeom>
        </p:spPr>
      </p:pic>
      <p:pic>
        <p:nvPicPr>
          <p:cNvPr id="39" name="Imagen 38">
            <a:extLst>
              <a:ext uri="{FF2B5EF4-FFF2-40B4-BE49-F238E27FC236}">
                <a16:creationId xmlns:a16="http://schemas.microsoft.com/office/drawing/2014/main" id="{9B200796-DA9D-4ADE-A697-EF0ED0D38340}"/>
              </a:ext>
            </a:extLst>
          </p:cNvPr>
          <p:cNvPicPr>
            <a:picLocks noChangeAspect="1"/>
          </p:cNvPicPr>
          <p:nvPr/>
        </p:nvPicPr>
        <p:blipFill rotWithShape="1">
          <a:blip r:embed="rId3">
            <a:alphaModFix amt="85000"/>
          </a:blip>
          <a:srcRect l="11946" t="69765" r="79545" b="13706"/>
          <a:stretch/>
        </p:blipFill>
        <p:spPr>
          <a:xfrm>
            <a:off x="4800295" y="2084665"/>
            <a:ext cx="1269376" cy="1492914"/>
          </a:xfrm>
          <a:prstGeom prst="rect">
            <a:avLst/>
          </a:prstGeom>
        </p:spPr>
      </p:pic>
      <p:pic>
        <p:nvPicPr>
          <p:cNvPr id="41" name="Imagen 40">
            <a:extLst>
              <a:ext uri="{FF2B5EF4-FFF2-40B4-BE49-F238E27FC236}">
                <a16:creationId xmlns:a16="http://schemas.microsoft.com/office/drawing/2014/main" id="{E33F2C8B-4C09-4ECC-ADA1-CB526BEE539B}"/>
              </a:ext>
            </a:extLst>
          </p:cNvPr>
          <p:cNvPicPr>
            <a:picLocks noChangeAspect="1"/>
          </p:cNvPicPr>
          <p:nvPr/>
        </p:nvPicPr>
        <p:blipFill rotWithShape="1">
          <a:blip r:embed="rId3">
            <a:alphaModFix amt="85000"/>
          </a:blip>
          <a:srcRect l="11946" t="69765" r="79545" b="13706"/>
          <a:stretch/>
        </p:blipFill>
        <p:spPr>
          <a:xfrm>
            <a:off x="2669545" y="5214801"/>
            <a:ext cx="3381098" cy="1418716"/>
          </a:xfrm>
          <a:prstGeom prst="rect">
            <a:avLst/>
          </a:prstGeom>
        </p:spPr>
      </p:pic>
      <p:pic>
        <p:nvPicPr>
          <p:cNvPr id="42" name="Imagen 41">
            <a:extLst>
              <a:ext uri="{FF2B5EF4-FFF2-40B4-BE49-F238E27FC236}">
                <a16:creationId xmlns:a16="http://schemas.microsoft.com/office/drawing/2014/main" id="{15221A7B-7DA3-4DAD-A79F-050DFADE09C1}"/>
              </a:ext>
            </a:extLst>
          </p:cNvPr>
          <p:cNvPicPr>
            <a:picLocks noChangeAspect="1"/>
          </p:cNvPicPr>
          <p:nvPr/>
        </p:nvPicPr>
        <p:blipFill rotWithShape="1">
          <a:blip r:embed="rId3">
            <a:alphaModFix amt="85000"/>
          </a:blip>
          <a:srcRect l="11946" t="69765" r="79545" b="13706"/>
          <a:stretch/>
        </p:blipFill>
        <p:spPr>
          <a:xfrm>
            <a:off x="4672845" y="4843617"/>
            <a:ext cx="1396826" cy="371184"/>
          </a:xfrm>
          <a:prstGeom prst="rect">
            <a:avLst/>
          </a:prstGeom>
        </p:spPr>
      </p:pic>
      <p:sp>
        <p:nvSpPr>
          <p:cNvPr id="43" name="Rectángulo 42">
            <a:extLst>
              <a:ext uri="{FF2B5EF4-FFF2-40B4-BE49-F238E27FC236}">
                <a16:creationId xmlns:a16="http://schemas.microsoft.com/office/drawing/2014/main" id="{A01567F3-F024-4DDA-929E-06D787D40738}"/>
              </a:ext>
            </a:extLst>
          </p:cNvPr>
          <p:cNvSpPr/>
          <p:nvPr/>
        </p:nvSpPr>
        <p:spPr>
          <a:xfrm>
            <a:off x="10044588" y="3337232"/>
            <a:ext cx="1156564"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4" name="Imagen 43">
            <a:extLst>
              <a:ext uri="{FF2B5EF4-FFF2-40B4-BE49-F238E27FC236}">
                <a16:creationId xmlns:a16="http://schemas.microsoft.com/office/drawing/2014/main" id="{319DD788-FA42-439E-AF07-A2BA84EFD594}"/>
              </a:ext>
            </a:extLst>
          </p:cNvPr>
          <p:cNvPicPr>
            <a:picLocks noChangeAspect="1"/>
          </p:cNvPicPr>
          <p:nvPr/>
        </p:nvPicPr>
        <p:blipFill rotWithShape="1">
          <a:blip r:embed="rId3">
            <a:alphaModFix amt="85000"/>
          </a:blip>
          <a:srcRect l="59677" t="71956" r="31814" b="11515"/>
          <a:stretch/>
        </p:blipFill>
        <p:spPr>
          <a:xfrm>
            <a:off x="7987641" y="1092135"/>
            <a:ext cx="1573634" cy="1465579"/>
          </a:xfrm>
          <a:prstGeom prst="rect">
            <a:avLst/>
          </a:prstGeom>
        </p:spPr>
      </p:pic>
      <p:pic>
        <p:nvPicPr>
          <p:cNvPr id="46" name="Imagen 45">
            <a:extLst>
              <a:ext uri="{FF2B5EF4-FFF2-40B4-BE49-F238E27FC236}">
                <a16:creationId xmlns:a16="http://schemas.microsoft.com/office/drawing/2014/main" id="{99522C7C-05AA-4F55-9768-CA6B7A57C5B2}"/>
              </a:ext>
            </a:extLst>
          </p:cNvPr>
          <p:cNvPicPr>
            <a:picLocks noChangeAspect="1"/>
          </p:cNvPicPr>
          <p:nvPr/>
        </p:nvPicPr>
        <p:blipFill rotWithShape="1">
          <a:blip r:embed="rId3">
            <a:alphaModFix amt="85000"/>
          </a:blip>
          <a:srcRect l="59677" t="71956" r="31814" b="11515"/>
          <a:stretch/>
        </p:blipFill>
        <p:spPr>
          <a:xfrm>
            <a:off x="9896226" y="4200592"/>
            <a:ext cx="1304925" cy="1768933"/>
          </a:xfrm>
          <a:prstGeom prst="rect">
            <a:avLst/>
          </a:prstGeom>
        </p:spPr>
      </p:pic>
      <p:pic>
        <p:nvPicPr>
          <p:cNvPr id="47" name="Imagen 46">
            <a:extLst>
              <a:ext uri="{FF2B5EF4-FFF2-40B4-BE49-F238E27FC236}">
                <a16:creationId xmlns:a16="http://schemas.microsoft.com/office/drawing/2014/main" id="{4CAFE3A8-CFEF-45D3-9B06-2F4592E36603}"/>
              </a:ext>
            </a:extLst>
          </p:cNvPr>
          <p:cNvPicPr>
            <a:picLocks noChangeAspect="1"/>
          </p:cNvPicPr>
          <p:nvPr/>
        </p:nvPicPr>
        <p:blipFill rotWithShape="1">
          <a:blip r:embed="rId3">
            <a:alphaModFix amt="85000"/>
          </a:blip>
          <a:srcRect l="59677" t="71956" r="31814" b="11515"/>
          <a:stretch/>
        </p:blipFill>
        <p:spPr>
          <a:xfrm>
            <a:off x="7877527" y="5206203"/>
            <a:ext cx="2204080" cy="1542343"/>
          </a:xfrm>
          <a:prstGeom prst="rect">
            <a:avLst/>
          </a:prstGeom>
        </p:spPr>
      </p:pic>
      <p:pic>
        <p:nvPicPr>
          <p:cNvPr id="48" name="Imagen 47">
            <a:extLst>
              <a:ext uri="{FF2B5EF4-FFF2-40B4-BE49-F238E27FC236}">
                <a16:creationId xmlns:a16="http://schemas.microsoft.com/office/drawing/2014/main" id="{248005C6-348F-4ACB-AAA7-17BAC2CD8E47}"/>
              </a:ext>
            </a:extLst>
          </p:cNvPr>
          <p:cNvPicPr>
            <a:picLocks noChangeAspect="1"/>
          </p:cNvPicPr>
          <p:nvPr/>
        </p:nvPicPr>
        <p:blipFill rotWithShape="1">
          <a:blip r:embed="rId3">
            <a:alphaModFix amt="85000"/>
          </a:blip>
          <a:srcRect l="59677" t="71956" r="31814" b="11515"/>
          <a:stretch/>
        </p:blipFill>
        <p:spPr>
          <a:xfrm>
            <a:off x="6338910" y="4510523"/>
            <a:ext cx="1175285" cy="2030406"/>
          </a:xfrm>
          <a:prstGeom prst="rect">
            <a:avLst/>
          </a:prstGeom>
        </p:spPr>
      </p:pic>
      <p:pic>
        <p:nvPicPr>
          <p:cNvPr id="49" name="Imagen 48">
            <a:extLst>
              <a:ext uri="{FF2B5EF4-FFF2-40B4-BE49-F238E27FC236}">
                <a16:creationId xmlns:a16="http://schemas.microsoft.com/office/drawing/2014/main" id="{B74C6107-DE28-4979-BE99-3CDF97A9FF43}"/>
              </a:ext>
            </a:extLst>
          </p:cNvPr>
          <p:cNvPicPr>
            <a:picLocks noChangeAspect="1"/>
          </p:cNvPicPr>
          <p:nvPr/>
        </p:nvPicPr>
        <p:blipFill rotWithShape="1">
          <a:blip r:embed="rId3">
            <a:alphaModFix amt="85000"/>
          </a:blip>
          <a:srcRect l="59677" t="71956" r="31814" b="11515"/>
          <a:stretch/>
        </p:blipFill>
        <p:spPr>
          <a:xfrm>
            <a:off x="6278539" y="2084665"/>
            <a:ext cx="1175285" cy="2484997"/>
          </a:xfrm>
          <a:prstGeom prst="rect">
            <a:avLst/>
          </a:prstGeom>
        </p:spPr>
      </p:pic>
    </p:spTree>
    <p:extLst>
      <p:ext uri="{BB962C8B-B14F-4D97-AF65-F5344CB8AC3E}">
        <p14:creationId xmlns:p14="http://schemas.microsoft.com/office/powerpoint/2010/main" val="16234338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C1BC58B4-B2D4-4B2B-A7B3-CA48A5B34BC4}"/>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32" name="CuadroTexto 31">
            <a:extLst>
              <a:ext uri="{FF2B5EF4-FFF2-40B4-BE49-F238E27FC236}">
                <a16:creationId xmlns:a16="http://schemas.microsoft.com/office/drawing/2014/main" id="{9B6C7AC2-6C63-4F7E-9839-862B6B74B82D}"/>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pic>
        <p:nvPicPr>
          <p:cNvPr id="34" name="Imagen 33">
            <a:extLst>
              <a:ext uri="{FF2B5EF4-FFF2-40B4-BE49-F238E27FC236}">
                <a16:creationId xmlns:a16="http://schemas.microsoft.com/office/drawing/2014/main" id="{220B1300-2EB1-4495-9F74-C54C834E90AB}"/>
              </a:ext>
            </a:extLst>
          </p:cNvPr>
          <p:cNvPicPr>
            <a:picLocks noChangeAspect="1"/>
          </p:cNvPicPr>
          <p:nvPr/>
        </p:nvPicPr>
        <p:blipFill rotWithShape="1">
          <a:blip r:embed="rId3">
            <a:alphaModFix amt="85000"/>
          </a:blip>
          <a:srcRect l="11946" t="69765" r="79545" b="13706"/>
          <a:stretch/>
        </p:blipFill>
        <p:spPr>
          <a:xfrm>
            <a:off x="1139438" y="4664593"/>
            <a:ext cx="1376426" cy="1066157"/>
          </a:xfrm>
          <a:prstGeom prst="rect">
            <a:avLst/>
          </a:prstGeom>
        </p:spPr>
      </p:pic>
      <p:pic>
        <p:nvPicPr>
          <p:cNvPr id="35" name="Imagen 34">
            <a:extLst>
              <a:ext uri="{FF2B5EF4-FFF2-40B4-BE49-F238E27FC236}">
                <a16:creationId xmlns:a16="http://schemas.microsoft.com/office/drawing/2014/main" id="{53F764B5-501F-4505-87C6-FA8AC851644D}"/>
              </a:ext>
            </a:extLst>
          </p:cNvPr>
          <p:cNvPicPr>
            <a:picLocks noChangeAspect="1"/>
          </p:cNvPicPr>
          <p:nvPr/>
        </p:nvPicPr>
        <p:blipFill rotWithShape="1">
          <a:blip r:embed="rId3">
            <a:alphaModFix amt="85000"/>
          </a:blip>
          <a:srcRect l="11946" t="69765" r="79545" b="13706"/>
          <a:stretch/>
        </p:blipFill>
        <p:spPr>
          <a:xfrm>
            <a:off x="1189399" y="3871477"/>
            <a:ext cx="1050728" cy="816805"/>
          </a:xfrm>
          <a:prstGeom prst="rect">
            <a:avLst/>
          </a:prstGeom>
        </p:spPr>
      </p:pic>
      <p:pic>
        <p:nvPicPr>
          <p:cNvPr id="36" name="Imagen 35">
            <a:extLst>
              <a:ext uri="{FF2B5EF4-FFF2-40B4-BE49-F238E27FC236}">
                <a16:creationId xmlns:a16="http://schemas.microsoft.com/office/drawing/2014/main" id="{0F7AF1A2-6432-4241-9A9F-20DEFA42AE56}"/>
              </a:ext>
            </a:extLst>
          </p:cNvPr>
          <p:cNvPicPr>
            <a:picLocks noChangeAspect="1"/>
          </p:cNvPicPr>
          <p:nvPr/>
        </p:nvPicPr>
        <p:blipFill rotWithShape="1">
          <a:blip r:embed="rId3">
            <a:alphaModFix amt="85000"/>
          </a:blip>
          <a:srcRect l="11946" t="69765" r="79545" b="13706"/>
          <a:stretch/>
        </p:blipFill>
        <p:spPr>
          <a:xfrm>
            <a:off x="1180549" y="1967696"/>
            <a:ext cx="1269376" cy="991753"/>
          </a:xfrm>
          <a:prstGeom prst="rect">
            <a:avLst/>
          </a:prstGeom>
        </p:spPr>
      </p:pic>
      <p:pic>
        <p:nvPicPr>
          <p:cNvPr id="37" name="Imagen 36">
            <a:extLst>
              <a:ext uri="{FF2B5EF4-FFF2-40B4-BE49-F238E27FC236}">
                <a16:creationId xmlns:a16="http://schemas.microsoft.com/office/drawing/2014/main" id="{83AAEBE3-5F20-4470-8ACD-30A01E9F5BC8}"/>
              </a:ext>
            </a:extLst>
          </p:cNvPr>
          <p:cNvPicPr>
            <a:picLocks noChangeAspect="1"/>
          </p:cNvPicPr>
          <p:nvPr/>
        </p:nvPicPr>
        <p:blipFill rotWithShape="1">
          <a:blip r:embed="rId3">
            <a:alphaModFix amt="85000"/>
          </a:blip>
          <a:srcRect l="11946" t="69765" r="79545" b="13706"/>
          <a:stretch/>
        </p:blipFill>
        <p:spPr>
          <a:xfrm>
            <a:off x="1165745" y="2959449"/>
            <a:ext cx="1185318" cy="549160"/>
          </a:xfrm>
          <a:prstGeom prst="rect">
            <a:avLst/>
          </a:prstGeom>
        </p:spPr>
      </p:pic>
      <p:pic>
        <p:nvPicPr>
          <p:cNvPr id="38" name="Imagen 37">
            <a:extLst>
              <a:ext uri="{FF2B5EF4-FFF2-40B4-BE49-F238E27FC236}">
                <a16:creationId xmlns:a16="http://schemas.microsoft.com/office/drawing/2014/main" id="{22B3D70D-7667-49A2-A38A-A8FB412469F5}"/>
              </a:ext>
            </a:extLst>
          </p:cNvPr>
          <p:cNvPicPr>
            <a:picLocks noChangeAspect="1"/>
          </p:cNvPicPr>
          <p:nvPr/>
        </p:nvPicPr>
        <p:blipFill rotWithShape="1">
          <a:blip r:embed="rId3">
            <a:alphaModFix amt="85000"/>
          </a:blip>
          <a:srcRect l="11946" t="69765" r="79545" b="13706"/>
          <a:stretch/>
        </p:blipFill>
        <p:spPr>
          <a:xfrm>
            <a:off x="2593534" y="1238007"/>
            <a:ext cx="1921614" cy="1319707"/>
          </a:xfrm>
          <a:prstGeom prst="rect">
            <a:avLst/>
          </a:prstGeom>
        </p:spPr>
      </p:pic>
      <p:pic>
        <p:nvPicPr>
          <p:cNvPr id="39" name="Imagen 38">
            <a:extLst>
              <a:ext uri="{FF2B5EF4-FFF2-40B4-BE49-F238E27FC236}">
                <a16:creationId xmlns:a16="http://schemas.microsoft.com/office/drawing/2014/main" id="{9B200796-DA9D-4ADE-A697-EF0ED0D38340}"/>
              </a:ext>
            </a:extLst>
          </p:cNvPr>
          <p:cNvPicPr>
            <a:picLocks noChangeAspect="1"/>
          </p:cNvPicPr>
          <p:nvPr/>
        </p:nvPicPr>
        <p:blipFill rotWithShape="1">
          <a:blip r:embed="rId3">
            <a:alphaModFix amt="85000"/>
          </a:blip>
          <a:srcRect l="11946" t="69765" r="79545" b="13706"/>
          <a:stretch/>
        </p:blipFill>
        <p:spPr>
          <a:xfrm>
            <a:off x="4800295" y="2084665"/>
            <a:ext cx="1269376" cy="1492914"/>
          </a:xfrm>
          <a:prstGeom prst="rect">
            <a:avLst/>
          </a:prstGeom>
        </p:spPr>
      </p:pic>
      <p:pic>
        <p:nvPicPr>
          <p:cNvPr id="41" name="Imagen 40">
            <a:extLst>
              <a:ext uri="{FF2B5EF4-FFF2-40B4-BE49-F238E27FC236}">
                <a16:creationId xmlns:a16="http://schemas.microsoft.com/office/drawing/2014/main" id="{E33F2C8B-4C09-4ECC-ADA1-CB526BEE539B}"/>
              </a:ext>
            </a:extLst>
          </p:cNvPr>
          <p:cNvPicPr>
            <a:picLocks noChangeAspect="1"/>
          </p:cNvPicPr>
          <p:nvPr/>
        </p:nvPicPr>
        <p:blipFill rotWithShape="1">
          <a:blip r:embed="rId3">
            <a:alphaModFix amt="85000"/>
          </a:blip>
          <a:srcRect l="11946" t="69765" r="79545" b="13706"/>
          <a:stretch/>
        </p:blipFill>
        <p:spPr>
          <a:xfrm>
            <a:off x="2669545" y="5214801"/>
            <a:ext cx="3381098" cy="1418716"/>
          </a:xfrm>
          <a:prstGeom prst="rect">
            <a:avLst/>
          </a:prstGeom>
        </p:spPr>
      </p:pic>
      <p:pic>
        <p:nvPicPr>
          <p:cNvPr id="42" name="Imagen 41">
            <a:extLst>
              <a:ext uri="{FF2B5EF4-FFF2-40B4-BE49-F238E27FC236}">
                <a16:creationId xmlns:a16="http://schemas.microsoft.com/office/drawing/2014/main" id="{15221A7B-7DA3-4DAD-A79F-050DFADE09C1}"/>
              </a:ext>
            </a:extLst>
          </p:cNvPr>
          <p:cNvPicPr>
            <a:picLocks noChangeAspect="1"/>
          </p:cNvPicPr>
          <p:nvPr/>
        </p:nvPicPr>
        <p:blipFill rotWithShape="1">
          <a:blip r:embed="rId3">
            <a:alphaModFix amt="85000"/>
          </a:blip>
          <a:srcRect l="11946" t="69765" r="79545" b="13706"/>
          <a:stretch/>
        </p:blipFill>
        <p:spPr>
          <a:xfrm>
            <a:off x="4672845" y="4843617"/>
            <a:ext cx="1396826" cy="371184"/>
          </a:xfrm>
          <a:prstGeom prst="rect">
            <a:avLst/>
          </a:prstGeom>
        </p:spPr>
      </p:pic>
      <p:sp>
        <p:nvSpPr>
          <p:cNvPr id="43" name="Rectángulo 42">
            <a:extLst>
              <a:ext uri="{FF2B5EF4-FFF2-40B4-BE49-F238E27FC236}">
                <a16:creationId xmlns:a16="http://schemas.microsoft.com/office/drawing/2014/main" id="{A01567F3-F024-4DDA-929E-06D787D40738}"/>
              </a:ext>
            </a:extLst>
          </p:cNvPr>
          <p:cNvSpPr/>
          <p:nvPr/>
        </p:nvSpPr>
        <p:spPr>
          <a:xfrm>
            <a:off x="10044588" y="3337232"/>
            <a:ext cx="1156564"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4" name="Imagen 43">
            <a:extLst>
              <a:ext uri="{FF2B5EF4-FFF2-40B4-BE49-F238E27FC236}">
                <a16:creationId xmlns:a16="http://schemas.microsoft.com/office/drawing/2014/main" id="{319DD788-FA42-439E-AF07-A2BA84EFD594}"/>
              </a:ext>
            </a:extLst>
          </p:cNvPr>
          <p:cNvPicPr>
            <a:picLocks noChangeAspect="1"/>
          </p:cNvPicPr>
          <p:nvPr/>
        </p:nvPicPr>
        <p:blipFill rotWithShape="1">
          <a:blip r:embed="rId3">
            <a:alphaModFix amt="85000"/>
          </a:blip>
          <a:srcRect l="59677" t="71956" r="31814" b="11515"/>
          <a:stretch/>
        </p:blipFill>
        <p:spPr>
          <a:xfrm>
            <a:off x="7987641" y="1092135"/>
            <a:ext cx="1573634" cy="1465579"/>
          </a:xfrm>
          <a:prstGeom prst="rect">
            <a:avLst/>
          </a:prstGeom>
        </p:spPr>
      </p:pic>
      <p:pic>
        <p:nvPicPr>
          <p:cNvPr id="46" name="Imagen 45">
            <a:extLst>
              <a:ext uri="{FF2B5EF4-FFF2-40B4-BE49-F238E27FC236}">
                <a16:creationId xmlns:a16="http://schemas.microsoft.com/office/drawing/2014/main" id="{99522C7C-05AA-4F55-9768-CA6B7A57C5B2}"/>
              </a:ext>
            </a:extLst>
          </p:cNvPr>
          <p:cNvPicPr>
            <a:picLocks noChangeAspect="1"/>
          </p:cNvPicPr>
          <p:nvPr/>
        </p:nvPicPr>
        <p:blipFill rotWithShape="1">
          <a:blip r:embed="rId3">
            <a:alphaModFix amt="85000"/>
          </a:blip>
          <a:srcRect l="59677" t="71956" r="31814" b="11515"/>
          <a:stretch/>
        </p:blipFill>
        <p:spPr>
          <a:xfrm>
            <a:off x="9896226" y="4200592"/>
            <a:ext cx="1304925" cy="1768933"/>
          </a:xfrm>
          <a:prstGeom prst="rect">
            <a:avLst/>
          </a:prstGeom>
        </p:spPr>
      </p:pic>
      <p:pic>
        <p:nvPicPr>
          <p:cNvPr id="47" name="Imagen 46">
            <a:extLst>
              <a:ext uri="{FF2B5EF4-FFF2-40B4-BE49-F238E27FC236}">
                <a16:creationId xmlns:a16="http://schemas.microsoft.com/office/drawing/2014/main" id="{4CAFE3A8-CFEF-45D3-9B06-2F4592E36603}"/>
              </a:ext>
            </a:extLst>
          </p:cNvPr>
          <p:cNvPicPr>
            <a:picLocks noChangeAspect="1"/>
          </p:cNvPicPr>
          <p:nvPr/>
        </p:nvPicPr>
        <p:blipFill rotWithShape="1">
          <a:blip r:embed="rId3">
            <a:alphaModFix amt="85000"/>
          </a:blip>
          <a:srcRect l="59677" t="71956" r="31814" b="11515"/>
          <a:stretch/>
        </p:blipFill>
        <p:spPr>
          <a:xfrm>
            <a:off x="7877527" y="5206203"/>
            <a:ext cx="2204080" cy="1542343"/>
          </a:xfrm>
          <a:prstGeom prst="rect">
            <a:avLst/>
          </a:prstGeom>
        </p:spPr>
      </p:pic>
      <p:pic>
        <p:nvPicPr>
          <p:cNvPr id="48" name="Imagen 47">
            <a:extLst>
              <a:ext uri="{FF2B5EF4-FFF2-40B4-BE49-F238E27FC236}">
                <a16:creationId xmlns:a16="http://schemas.microsoft.com/office/drawing/2014/main" id="{248005C6-348F-4ACB-AAA7-17BAC2CD8E47}"/>
              </a:ext>
            </a:extLst>
          </p:cNvPr>
          <p:cNvPicPr>
            <a:picLocks noChangeAspect="1"/>
          </p:cNvPicPr>
          <p:nvPr/>
        </p:nvPicPr>
        <p:blipFill rotWithShape="1">
          <a:blip r:embed="rId3">
            <a:alphaModFix amt="85000"/>
          </a:blip>
          <a:srcRect l="59677" t="71956" r="31814" b="11515"/>
          <a:stretch/>
        </p:blipFill>
        <p:spPr>
          <a:xfrm>
            <a:off x="6338910" y="4510523"/>
            <a:ext cx="1175285" cy="2030406"/>
          </a:xfrm>
          <a:prstGeom prst="rect">
            <a:avLst/>
          </a:prstGeom>
        </p:spPr>
      </p:pic>
      <p:pic>
        <p:nvPicPr>
          <p:cNvPr id="49" name="Imagen 48">
            <a:extLst>
              <a:ext uri="{FF2B5EF4-FFF2-40B4-BE49-F238E27FC236}">
                <a16:creationId xmlns:a16="http://schemas.microsoft.com/office/drawing/2014/main" id="{B74C6107-DE28-4979-BE99-3CDF97A9FF43}"/>
              </a:ext>
            </a:extLst>
          </p:cNvPr>
          <p:cNvPicPr>
            <a:picLocks noChangeAspect="1"/>
          </p:cNvPicPr>
          <p:nvPr/>
        </p:nvPicPr>
        <p:blipFill rotWithShape="1">
          <a:blip r:embed="rId3">
            <a:alphaModFix amt="85000"/>
          </a:blip>
          <a:srcRect l="59677" t="71956" r="31814" b="11515"/>
          <a:stretch/>
        </p:blipFill>
        <p:spPr>
          <a:xfrm>
            <a:off x="6278539" y="2084665"/>
            <a:ext cx="1175285" cy="2484997"/>
          </a:xfrm>
          <a:prstGeom prst="rect">
            <a:avLst/>
          </a:prstGeom>
        </p:spPr>
      </p:pic>
      <p:pic>
        <p:nvPicPr>
          <p:cNvPr id="4" name="Gráfico 3" descr="Trueno con relleno sólido">
            <a:extLst>
              <a:ext uri="{FF2B5EF4-FFF2-40B4-BE49-F238E27FC236}">
                <a16:creationId xmlns:a16="http://schemas.microsoft.com/office/drawing/2014/main" id="{1C5BF217-8402-48AC-8576-776C1618FD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8097" y="3807828"/>
            <a:ext cx="523149" cy="523149"/>
          </a:xfrm>
          <a:prstGeom prst="rect">
            <a:avLst/>
          </a:prstGeom>
        </p:spPr>
      </p:pic>
      <p:pic>
        <p:nvPicPr>
          <p:cNvPr id="45" name="Gráfico 44" descr="Trueno con relleno sólido">
            <a:extLst>
              <a:ext uri="{FF2B5EF4-FFF2-40B4-BE49-F238E27FC236}">
                <a16:creationId xmlns:a16="http://schemas.microsoft.com/office/drawing/2014/main" id="{3A7FD12A-4DCA-47EF-BD41-7B95315A1A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0433" y="3532396"/>
            <a:ext cx="523149" cy="523149"/>
          </a:xfrm>
          <a:prstGeom prst="rect">
            <a:avLst/>
          </a:prstGeom>
        </p:spPr>
      </p:pic>
    </p:spTree>
    <p:extLst>
      <p:ext uri="{BB962C8B-B14F-4D97-AF65-F5344CB8AC3E}">
        <p14:creationId xmlns:p14="http://schemas.microsoft.com/office/powerpoint/2010/main" val="3854098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C1BC58B4-B2D4-4B2B-A7B3-CA48A5B34BC4}"/>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32" name="CuadroTexto 31">
            <a:extLst>
              <a:ext uri="{FF2B5EF4-FFF2-40B4-BE49-F238E27FC236}">
                <a16:creationId xmlns:a16="http://schemas.microsoft.com/office/drawing/2014/main" id="{9B6C7AC2-6C63-4F7E-9839-862B6B74B82D}"/>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pic>
        <p:nvPicPr>
          <p:cNvPr id="34" name="Imagen 33">
            <a:extLst>
              <a:ext uri="{FF2B5EF4-FFF2-40B4-BE49-F238E27FC236}">
                <a16:creationId xmlns:a16="http://schemas.microsoft.com/office/drawing/2014/main" id="{220B1300-2EB1-4495-9F74-C54C834E90AB}"/>
              </a:ext>
            </a:extLst>
          </p:cNvPr>
          <p:cNvPicPr>
            <a:picLocks noChangeAspect="1"/>
          </p:cNvPicPr>
          <p:nvPr/>
        </p:nvPicPr>
        <p:blipFill rotWithShape="1">
          <a:blip r:embed="rId3">
            <a:alphaModFix amt="85000"/>
          </a:blip>
          <a:srcRect l="11946" t="69765" r="79545" b="13706"/>
          <a:stretch/>
        </p:blipFill>
        <p:spPr>
          <a:xfrm>
            <a:off x="1139438" y="4664593"/>
            <a:ext cx="1376426" cy="1066157"/>
          </a:xfrm>
          <a:prstGeom prst="rect">
            <a:avLst/>
          </a:prstGeom>
        </p:spPr>
      </p:pic>
      <p:pic>
        <p:nvPicPr>
          <p:cNvPr id="35" name="Imagen 34">
            <a:extLst>
              <a:ext uri="{FF2B5EF4-FFF2-40B4-BE49-F238E27FC236}">
                <a16:creationId xmlns:a16="http://schemas.microsoft.com/office/drawing/2014/main" id="{53F764B5-501F-4505-87C6-FA8AC851644D}"/>
              </a:ext>
            </a:extLst>
          </p:cNvPr>
          <p:cNvPicPr>
            <a:picLocks noChangeAspect="1"/>
          </p:cNvPicPr>
          <p:nvPr/>
        </p:nvPicPr>
        <p:blipFill rotWithShape="1">
          <a:blip r:embed="rId3">
            <a:alphaModFix amt="85000"/>
          </a:blip>
          <a:srcRect l="11946" t="69765" r="79545" b="13706"/>
          <a:stretch/>
        </p:blipFill>
        <p:spPr>
          <a:xfrm>
            <a:off x="1189399" y="3871477"/>
            <a:ext cx="1050728" cy="816805"/>
          </a:xfrm>
          <a:prstGeom prst="rect">
            <a:avLst/>
          </a:prstGeom>
        </p:spPr>
      </p:pic>
      <p:pic>
        <p:nvPicPr>
          <p:cNvPr id="36" name="Imagen 35">
            <a:extLst>
              <a:ext uri="{FF2B5EF4-FFF2-40B4-BE49-F238E27FC236}">
                <a16:creationId xmlns:a16="http://schemas.microsoft.com/office/drawing/2014/main" id="{0F7AF1A2-6432-4241-9A9F-20DEFA42AE56}"/>
              </a:ext>
            </a:extLst>
          </p:cNvPr>
          <p:cNvPicPr>
            <a:picLocks noChangeAspect="1"/>
          </p:cNvPicPr>
          <p:nvPr/>
        </p:nvPicPr>
        <p:blipFill rotWithShape="1">
          <a:blip r:embed="rId3">
            <a:alphaModFix amt="85000"/>
          </a:blip>
          <a:srcRect l="11946" t="69765" r="79545" b="13706"/>
          <a:stretch/>
        </p:blipFill>
        <p:spPr>
          <a:xfrm>
            <a:off x="1180549" y="1967696"/>
            <a:ext cx="1269376" cy="991753"/>
          </a:xfrm>
          <a:prstGeom prst="rect">
            <a:avLst/>
          </a:prstGeom>
        </p:spPr>
      </p:pic>
      <p:pic>
        <p:nvPicPr>
          <p:cNvPr id="37" name="Imagen 36">
            <a:extLst>
              <a:ext uri="{FF2B5EF4-FFF2-40B4-BE49-F238E27FC236}">
                <a16:creationId xmlns:a16="http://schemas.microsoft.com/office/drawing/2014/main" id="{83AAEBE3-5F20-4470-8ACD-30A01E9F5BC8}"/>
              </a:ext>
            </a:extLst>
          </p:cNvPr>
          <p:cNvPicPr>
            <a:picLocks noChangeAspect="1"/>
          </p:cNvPicPr>
          <p:nvPr/>
        </p:nvPicPr>
        <p:blipFill rotWithShape="1">
          <a:blip r:embed="rId3">
            <a:alphaModFix amt="85000"/>
          </a:blip>
          <a:srcRect l="11946" t="69765" r="79545" b="13706"/>
          <a:stretch/>
        </p:blipFill>
        <p:spPr>
          <a:xfrm>
            <a:off x="1165745" y="2959449"/>
            <a:ext cx="1185318" cy="549160"/>
          </a:xfrm>
          <a:prstGeom prst="rect">
            <a:avLst/>
          </a:prstGeom>
        </p:spPr>
      </p:pic>
      <p:pic>
        <p:nvPicPr>
          <p:cNvPr id="38" name="Imagen 37">
            <a:extLst>
              <a:ext uri="{FF2B5EF4-FFF2-40B4-BE49-F238E27FC236}">
                <a16:creationId xmlns:a16="http://schemas.microsoft.com/office/drawing/2014/main" id="{22B3D70D-7667-49A2-A38A-A8FB412469F5}"/>
              </a:ext>
            </a:extLst>
          </p:cNvPr>
          <p:cNvPicPr>
            <a:picLocks noChangeAspect="1"/>
          </p:cNvPicPr>
          <p:nvPr/>
        </p:nvPicPr>
        <p:blipFill rotWithShape="1">
          <a:blip r:embed="rId3">
            <a:alphaModFix amt="85000"/>
          </a:blip>
          <a:srcRect l="11946" t="69765" r="79545" b="13706"/>
          <a:stretch/>
        </p:blipFill>
        <p:spPr>
          <a:xfrm>
            <a:off x="2593534" y="1238007"/>
            <a:ext cx="1921614" cy="1319707"/>
          </a:xfrm>
          <a:prstGeom prst="rect">
            <a:avLst/>
          </a:prstGeom>
        </p:spPr>
      </p:pic>
      <p:pic>
        <p:nvPicPr>
          <p:cNvPr id="39" name="Imagen 38">
            <a:extLst>
              <a:ext uri="{FF2B5EF4-FFF2-40B4-BE49-F238E27FC236}">
                <a16:creationId xmlns:a16="http://schemas.microsoft.com/office/drawing/2014/main" id="{9B200796-DA9D-4ADE-A697-EF0ED0D38340}"/>
              </a:ext>
            </a:extLst>
          </p:cNvPr>
          <p:cNvPicPr>
            <a:picLocks noChangeAspect="1"/>
          </p:cNvPicPr>
          <p:nvPr/>
        </p:nvPicPr>
        <p:blipFill rotWithShape="1">
          <a:blip r:embed="rId3">
            <a:alphaModFix amt="85000"/>
          </a:blip>
          <a:srcRect l="11946" t="69765" r="79545" b="13706"/>
          <a:stretch/>
        </p:blipFill>
        <p:spPr>
          <a:xfrm>
            <a:off x="4800295" y="2084665"/>
            <a:ext cx="1269376" cy="1492914"/>
          </a:xfrm>
          <a:prstGeom prst="rect">
            <a:avLst/>
          </a:prstGeom>
        </p:spPr>
      </p:pic>
      <p:pic>
        <p:nvPicPr>
          <p:cNvPr id="41" name="Imagen 40">
            <a:extLst>
              <a:ext uri="{FF2B5EF4-FFF2-40B4-BE49-F238E27FC236}">
                <a16:creationId xmlns:a16="http://schemas.microsoft.com/office/drawing/2014/main" id="{E33F2C8B-4C09-4ECC-ADA1-CB526BEE539B}"/>
              </a:ext>
            </a:extLst>
          </p:cNvPr>
          <p:cNvPicPr>
            <a:picLocks noChangeAspect="1"/>
          </p:cNvPicPr>
          <p:nvPr/>
        </p:nvPicPr>
        <p:blipFill rotWithShape="1">
          <a:blip r:embed="rId3">
            <a:alphaModFix amt="85000"/>
          </a:blip>
          <a:srcRect l="11946" t="69765" r="79545" b="13706"/>
          <a:stretch/>
        </p:blipFill>
        <p:spPr>
          <a:xfrm>
            <a:off x="2669545" y="5214801"/>
            <a:ext cx="3381098" cy="1418716"/>
          </a:xfrm>
          <a:prstGeom prst="rect">
            <a:avLst/>
          </a:prstGeom>
        </p:spPr>
      </p:pic>
      <p:pic>
        <p:nvPicPr>
          <p:cNvPr id="42" name="Imagen 41">
            <a:extLst>
              <a:ext uri="{FF2B5EF4-FFF2-40B4-BE49-F238E27FC236}">
                <a16:creationId xmlns:a16="http://schemas.microsoft.com/office/drawing/2014/main" id="{15221A7B-7DA3-4DAD-A79F-050DFADE09C1}"/>
              </a:ext>
            </a:extLst>
          </p:cNvPr>
          <p:cNvPicPr>
            <a:picLocks noChangeAspect="1"/>
          </p:cNvPicPr>
          <p:nvPr/>
        </p:nvPicPr>
        <p:blipFill rotWithShape="1">
          <a:blip r:embed="rId3">
            <a:alphaModFix amt="85000"/>
          </a:blip>
          <a:srcRect l="11946" t="69765" r="79545" b="13706"/>
          <a:stretch/>
        </p:blipFill>
        <p:spPr>
          <a:xfrm>
            <a:off x="4672845" y="4843617"/>
            <a:ext cx="1396826" cy="371184"/>
          </a:xfrm>
          <a:prstGeom prst="rect">
            <a:avLst/>
          </a:prstGeom>
        </p:spPr>
      </p:pic>
      <p:pic>
        <p:nvPicPr>
          <p:cNvPr id="44" name="Imagen 43">
            <a:extLst>
              <a:ext uri="{FF2B5EF4-FFF2-40B4-BE49-F238E27FC236}">
                <a16:creationId xmlns:a16="http://schemas.microsoft.com/office/drawing/2014/main" id="{319DD788-FA42-439E-AF07-A2BA84EFD594}"/>
              </a:ext>
            </a:extLst>
          </p:cNvPr>
          <p:cNvPicPr>
            <a:picLocks noChangeAspect="1"/>
          </p:cNvPicPr>
          <p:nvPr/>
        </p:nvPicPr>
        <p:blipFill rotWithShape="1">
          <a:blip r:embed="rId3">
            <a:alphaModFix amt="85000"/>
          </a:blip>
          <a:srcRect l="59677" t="71956" r="31814" b="11515"/>
          <a:stretch/>
        </p:blipFill>
        <p:spPr>
          <a:xfrm>
            <a:off x="7987641" y="1092135"/>
            <a:ext cx="1573634" cy="1465579"/>
          </a:xfrm>
          <a:prstGeom prst="rect">
            <a:avLst/>
          </a:prstGeom>
        </p:spPr>
      </p:pic>
      <p:pic>
        <p:nvPicPr>
          <p:cNvPr id="46" name="Imagen 45">
            <a:extLst>
              <a:ext uri="{FF2B5EF4-FFF2-40B4-BE49-F238E27FC236}">
                <a16:creationId xmlns:a16="http://schemas.microsoft.com/office/drawing/2014/main" id="{99522C7C-05AA-4F55-9768-CA6B7A57C5B2}"/>
              </a:ext>
            </a:extLst>
          </p:cNvPr>
          <p:cNvPicPr>
            <a:picLocks noChangeAspect="1"/>
          </p:cNvPicPr>
          <p:nvPr/>
        </p:nvPicPr>
        <p:blipFill rotWithShape="1">
          <a:blip r:embed="rId3">
            <a:alphaModFix amt="85000"/>
          </a:blip>
          <a:srcRect l="59677" t="71956" r="31814" b="11515"/>
          <a:stretch/>
        </p:blipFill>
        <p:spPr>
          <a:xfrm>
            <a:off x="9896226" y="4200592"/>
            <a:ext cx="1304925" cy="1768933"/>
          </a:xfrm>
          <a:prstGeom prst="rect">
            <a:avLst/>
          </a:prstGeom>
        </p:spPr>
      </p:pic>
      <p:pic>
        <p:nvPicPr>
          <p:cNvPr id="48" name="Imagen 47">
            <a:extLst>
              <a:ext uri="{FF2B5EF4-FFF2-40B4-BE49-F238E27FC236}">
                <a16:creationId xmlns:a16="http://schemas.microsoft.com/office/drawing/2014/main" id="{248005C6-348F-4ACB-AAA7-17BAC2CD8E47}"/>
              </a:ext>
            </a:extLst>
          </p:cNvPr>
          <p:cNvPicPr>
            <a:picLocks noChangeAspect="1"/>
          </p:cNvPicPr>
          <p:nvPr/>
        </p:nvPicPr>
        <p:blipFill rotWithShape="1">
          <a:blip r:embed="rId3">
            <a:alphaModFix amt="85000"/>
          </a:blip>
          <a:srcRect l="59677" t="71956" r="31814" b="11515"/>
          <a:stretch/>
        </p:blipFill>
        <p:spPr>
          <a:xfrm>
            <a:off x="6338910" y="5018565"/>
            <a:ext cx="1175285" cy="1522364"/>
          </a:xfrm>
          <a:prstGeom prst="rect">
            <a:avLst/>
          </a:prstGeom>
        </p:spPr>
      </p:pic>
      <p:pic>
        <p:nvPicPr>
          <p:cNvPr id="49" name="Imagen 48">
            <a:extLst>
              <a:ext uri="{FF2B5EF4-FFF2-40B4-BE49-F238E27FC236}">
                <a16:creationId xmlns:a16="http://schemas.microsoft.com/office/drawing/2014/main" id="{B74C6107-DE28-4979-BE99-3CDF97A9FF43}"/>
              </a:ext>
            </a:extLst>
          </p:cNvPr>
          <p:cNvPicPr>
            <a:picLocks noChangeAspect="1"/>
          </p:cNvPicPr>
          <p:nvPr/>
        </p:nvPicPr>
        <p:blipFill rotWithShape="1">
          <a:blip r:embed="rId3">
            <a:alphaModFix amt="85000"/>
          </a:blip>
          <a:srcRect l="59677" t="71956" r="31814" b="11515"/>
          <a:stretch/>
        </p:blipFill>
        <p:spPr>
          <a:xfrm>
            <a:off x="6278539" y="2084666"/>
            <a:ext cx="1175285" cy="1620496"/>
          </a:xfrm>
          <a:prstGeom prst="rect">
            <a:avLst/>
          </a:prstGeom>
        </p:spPr>
      </p:pic>
      <p:pic>
        <p:nvPicPr>
          <p:cNvPr id="50" name="Imagen 49">
            <a:extLst>
              <a:ext uri="{FF2B5EF4-FFF2-40B4-BE49-F238E27FC236}">
                <a16:creationId xmlns:a16="http://schemas.microsoft.com/office/drawing/2014/main" id="{30429632-1C89-4368-A1EB-65EB45AC3979}"/>
              </a:ext>
            </a:extLst>
          </p:cNvPr>
          <p:cNvPicPr>
            <a:picLocks noChangeAspect="1"/>
          </p:cNvPicPr>
          <p:nvPr/>
        </p:nvPicPr>
        <p:blipFill rotWithShape="1">
          <a:blip r:embed="rId3">
            <a:alphaModFix amt="85000"/>
          </a:blip>
          <a:srcRect l="11946" t="69765" r="79545" b="13706"/>
          <a:stretch/>
        </p:blipFill>
        <p:spPr>
          <a:xfrm>
            <a:off x="4744533" y="4332937"/>
            <a:ext cx="1325138" cy="456896"/>
          </a:xfrm>
          <a:prstGeom prst="rect">
            <a:avLst/>
          </a:prstGeom>
        </p:spPr>
      </p:pic>
      <p:pic>
        <p:nvPicPr>
          <p:cNvPr id="51" name="Imagen 50">
            <a:extLst>
              <a:ext uri="{FF2B5EF4-FFF2-40B4-BE49-F238E27FC236}">
                <a16:creationId xmlns:a16="http://schemas.microsoft.com/office/drawing/2014/main" id="{2A42C9FE-6DFF-4462-BFD4-68032A7082B1}"/>
              </a:ext>
            </a:extLst>
          </p:cNvPr>
          <p:cNvPicPr>
            <a:picLocks noChangeAspect="1"/>
          </p:cNvPicPr>
          <p:nvPr/>
        </p:nvPicPr>
        <p:blipFill rotWithShape="1">
          <a:blip r:embed="rId3">
            <a:alphaModFix amt="85000"/>
          </a:blip>
          <a:srcRect l="11946" t="69765" r="79545" b="13706"/>
          <a:stretch/>
        </p:blipFill>
        <p:spPr>
          <a:xfrm>
            <a:off x="4816221" y="3705161"/>
            <a:ext cx="1234422" cy="573992"/>
          </a:xfrm>
          <a:prstGeom prst="rect">
            <a:avLst/>
          </a:prstGeom>
        </p:spPr>
      </p:pic>
      <p:pic>
        <p:nvPicPr>
          <p:cNvPr id="53" name="Imagen 52">
            <a:extLst>
              <a:ext uri="{FF2B5EF4-FFF2-40B4-BE49-F238E27FC236}">
                <a16:creationId xmlns:a16="http://schemas.microsoft.com/office/drawing/2014/main" id="{99E7A647-C4B5-46E4-862A-660BE92AEE6D}"/>
              </a:ext>
            </a:extLst>
          </p:cNvPr>
          <p:cNvPicPr>
            <a:picLocks noChangeAspect="1"/>
          </p:cNvPicPr>
          <p:nvPr/>
        </p:nvPicPr>
        <p:blipFill rotWithShape="1">
          <a:blip r:embed="rId3">
            <a:alphaModFix amt="85000"/>
          </a:blip>
          <a:srcRect l="59677" t="71956" r="31814" b="11515"/>
          <a:stretch/>
        </p:blipFill>
        <p:spPr>
          <a:xfrm>
            <a:off x="9845614" y="1891019"/>
            <a:ext cx="1304925" cy="1437380"/>
          </a:xfrm>
          <a:prstGeom prst="rect">
            <a:avLst/>
          </a:prstGeom>
        </p:spPr>
      </p:pic>
    </p:spTree>
    <p:extLst>
      <p:ext uri="{BB962C8B-B14F-4D97-AF65-F5344CB8AC3E}">
        <p14:creationId xmlns:p14="http://schemas.microsoft.com/office/powerpoint/2010/main" val="26841187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C1BC58B4-B2D4-4B2B-A7B3-CA48A5B34BC4}"/>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32" name="CuadroTexto 31">
            <a:extLst>
              <a:ext uri="{FF2B5EF4-FFF2-40B4-BE49-F238E27FC236}">
                <a16:creationId xmlns:a16="http://schemas.microsoft.com/office/drawing/2014/main" id="{9B6C7AC2-6C63-4F7E-9839-862B6B74B82D}"/>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pic>
        <p:nvPicPr>
          <p:cNvPr id="34" name="Imagen 33">
            <a:extLst>
              <a:ext uri="{FF2B5EF4-FFF2-40B4-BE49-F238E27FC236}">
                <a16:creationId xmlns:a16="http://schemas.microsoft.com/office/drawing/2014/main" id="{220B1300-2EB1-4495-9F74-C54C834E90AB}"/>
              </a:ext>
            </a:extLst>
          </p:cNvPr>
          <p:cNvPicPr>
            <a:picLocks noChangeAspect="1"/>
          </p:cNvPicPr>
          <p:nvPr/>
        </p:nvPicPr>
        <p:blipFill rotWithShape="1">
          <a:blip r:embed="rId3">
            <a:alphaModFix amt="85000"/>
          </a:blip>
          <a:srcRect l="11946" t="69765" r="79545" b="13706"/>
          <a:stretch/>
        </p:blipFill>
        <p:spPr>
          <a:xfrm>
            <a:off x="1139438" y="4664593"/>
            <a:ext cx="1376426" cy="1066157"/>
          </a:xfrm>
          <a:prstGeom prst="rect">
            <a:avLst/>
          </a:prstGeom>
        </p:spPr>
      </p:pic>
      <p:pic>
        <p:nvPicPr>
          <p:cNvPr id="35" name="Imagen 34">
            <a:extLst>
              <a:ext uri="{FF2B5EF4-FFF2-40B4-BE49-F238E27FC236}">
                <a16:creationId xmlns:a16="http://schemas.microsoft.com/office/drawing/2014/main" id="{53F764B5-501F-4505-87C6-FA8AC851644D}"/>
              </a:ext>
            </a:extLst>
          </p:cNvPr>
          <p:cNvPicPr>
            <a:picLocks noChangeAspect="1"/>
          </p:cNvPicPr>
          <p:nvPr/>
        </p:nvPicPr>
        <p:blipFill rotWithShape="1">
          <a:blip r:embed="rId3">
            <a:alphaModFix amt="85000"/>
          </a:blip>
          <a:srcRect l="11946" t="69765" r="79545" b="13706"/>
          <a:stretch/>
        </p:blipFill>
        <p:spPr>
          <a:xfrm>
            <a:off x="1189399" y="3871477"/>
            <a:ext cx="1050728" cy="816805"/>
          </a:xfrm>
          <a:prstGeom prst="rect">
            <a:avLst/>
          </a:prstGeom>
        </p:spPr>
      </p:pic>
      <p:pic>
        <p:nvPicPr>
          <p:cNvPr id="36" name="Imagen 35">
            <a:extLst>
              <a:ext uri="{FF2B5EF4-FFF2-40B4-BE49-F238E27FC236}">
                <a16:creationId xmlns:a16="http://schemas.microsoft.com/office/drawing/2014/main" id="{0F7AF1A2-6432-4241-9A9F-20DEFA42AE56}"/>
              </a:ext>
            </a:extLst>
          </p:cNvPr>
          <p:cNvPicPr>
            <a:picLocks noChangeAspect="1"/>
          </p:cNvPicPr>
          <p:nvPr/>
        </p:nvPicPr>
        <p:blipFill rotWithShape="1">
          <a:blip r:embed="rId3">
            <a:alphaModFix amt="85000"/>
          </a:blip>
          <a:srcRect l="11946" t="69765" r="79545" b="13706"/>
          <a:stretch/>
        </p:blipFill>
        <p:spPr>
          <a:xfrm>
            <a:off x="1180549" y="1967696"/>
            <a:ext cx="1269376" cy="991753"/>
          </a:xfrm>
          <a:prstGeom prst="rect">
            <a:avLst/>
          </a:prstGeom>
        </p:spPr>
      </p:pic>
      <p:pic>
        <p:nvPicPr>
          <p:cNvPr id="37" name="Imagen 36">
            <a:extLst>
              <a:ext uri="{FF2B5EF4-FFF2-40B4-BE49-F238E27FC236}">
                <a16:creationId xmlns:a16="http://schemas.microsoft.com/office/drawing/2014/main" id="{83AAEBE3-5F20-4470-8ACD-30A01E9F5BC8}"/>
              </a:ext>
            </a:extLst>
          </p:cNvPr>
          <p:cNvPicPr>
            <a:picLocks noChangeAspect="1"/>
          </p:cNvPicPr>
          <p:nvPr/>
        </p:nvPicPr>
        <p:blipFill rotWithShape="1">
          <a:blip r:embed="rId3">
            <a:alphaModFix amt="85000"/>
          </a:blip>
          <a:srcRect l="11946" t="69765" r="79545" b="13706"/>
          <a:stretch/>
        </p:blipFill>
        <p:spPr>
          <a:xfrm>
            <a:off x="1165745" y="2959449"/>
            <a:ext cx="1185318" cy="549160"/>
          </a:xfrm>
          <a:prstGeom prst="rect">
            <a:avLst/>
          </a:prstGeom>
        </p:spPr>
      </p:pic>
      <p:pic>
        <p:nvPicPr>
          <p:cNvPr id="41" name="Imagen 40">
            <a:extLst>
              <a:ext uri="{FF2B5EF4-FFF2-40B4-BE49-F238E27FC236}">
                <a16:creationId xmlns:a16="http://schemas.microsoft.com/office/drawing/2014/main" id="{E33F2C8B-4C09-4ECC-ADA1-CB526BEE539B}"/>
              </a:ext>
            </a:extLst>
          </p:cNvPr>
          <p:cNvPicPr>
            <a:picLocks noChangeAspect="1"/>
          </p:cNvPicPr>
          <p:nvPr/>
        </p:nvPicPr>
        <p:blipFill rotWithShape="1">
          <a:blip r:embed="rId3">
            <a:alphaModFix amt="85000"/>
          </a:blip>
          <a:srcRect l="11946" t="69765" r="79545" b="13706"/>
          <a:stretch/>
        </p:blipFill>
        <p:spPr>
          <a:xfrm>
            <a:off x="2669545" y="5214801"/>
            <a:ext cx="3381098" cy="1418716"/>
          </a:xfrm>
          <a:prstGeom prst="rect">
            <a:avLst/>
          </a:prstGeom>
        </p:spPr>
      </p:pic>
      <p:pic>
        <p:nvPicPr>
          <p:cNvPr id="42" name="Imagen 41">
            <a:extLst>
              <a:ext uri="{FF2B5EF4-FFF2-40B4-BE49-F238E27FC236}">
                <a16:creationId xmlns:a16="http://schemas.microsoft.com/office/drawing/2014/main" id="{15221A7B-7DA3-4DAD-A79F-050DFADE09C1}"/>
              </a:ext>
            </a:extLst>
          </p:cNvPr>
          <p:cNvPicPr>
            <a:picLocks noChangeAspect="1"/>
          </p:cNvPicPr>
          <p:nvPr/>
        </p:nvPicPr>
        <p:blipFill rotWithShape="1">
          <a:blip r:embed="rId3">
            <a:alphaModFix amt="85000"/>
          </a:blip>
          <a:srcRect l="11946" t="69765" r="79545" b="13706"/>
          <a:stretch/>
        </p:blipFill>
        <p:spPr>
          <a:xfrm>
            <a:off x="4672845" y="4843617"/>
            <a:ext cx="1396826" cy="371184"/>
          </a:xfrm>
          <a:prstGeom prst="rect">
            <a:avLst/>
          </a:prstGeom>
        </p:spPr>
      </p:pic>
      <p:pic>
        <p:nvPicPr>
          <p:cNvPr id="44" name="Imagen 43">
            <a:extLst>
              <a:ext uri="{FF2B5EF4-FFF2-40B4-BE49-F238E27FC236}">
                <a16:creationId xmlns:a16="http://schemas.microsoft.com/office/drawing/2014/main" id="{319DD788-FA42-439E-AF07-A2BA84EFD594}"/>
              </a:ext>
            </a:extLst>
          </p:cNvPr>
          <p:cNvPicPr>
            <a:picLocks noChangeAspect="1"/>
          </p:cNvPicPr>
          <p:nvPr/>
        </p:nvPicPr>
        <p:blipFill rotWithShape="1">
          <a:blip r:embed="rId3">
            <a:alphaModFix amt="85000"/>
          </a:blip>
          <a:srcRect l="59677" t="71956" r="31814" b="11515"/>
          <a:stretch/>
        </p:blipFill>
        <p:spPr>
          <a:xfrm>
            <a:off x="7987641" y="1092135"/>
            <a:ext cx="1573634" cy="1465579"/>
          </a:xfrm>
          <a:prstGeom prst="rect">
            <a:avLst/>
          </a:prstGeom>
        </p:spPr>
      </p:pic>
      <p:pic>
        <p:nvPicPr>
          <p:cNvPr id="46" name="Imagen 45">
            <a:extLst>
              <a:ext uri="{FF2B5EF4-FFF2-40B4-BE49-F238E27FC236}">
                <a16:creationId xmlns:a16="http://schemas.microsoft.com/office/drawing/2014/main" id="{99522C7C-05AA-4F55-9768-CA6B7A57C5B2}"/>
              </a:ext>
            </a:extLst>
          </p:cNvPr>
          <p:cNvPicPr>
            <a:picLocks noChangeAspect="1"/>
          </p:cNvPicPr>
          <p:nvPr/>
        </p:nvPicPr>
        <p:blipFill rotWithShape="1">
          <a:blip r:embed="rId3">
            <a:alphaModFix amt="85000"/>
          </a:blip>
          <a:srcRect l="59677" t="71956" r="31814" b="11515"/>
          <a:stretch/>
        </p:blipFill>
        <p:spPr>
          <a:xfrm>
            <a:off x="9896226" y="4200592"/>
            <a:ext cx="1304925" cy="1768933"/>
          </a:xfrm>
          <a:prstGeom prst="rect">
            <a:avLst/>
          </a:prstGeom>
        </p:spPr>
      </p:pic>
      <p:pic>
        <p:nvPicPr>
          <p:cNvPr id="48" name="Imagen 47">
            <a:extLst>
              <a:ext uri="{FF2B5EF4-FFF2-40B4-BE49-F238E27FC236}">
                <a16:creationId xmlns:a16="http://schemas.microsoft.com/office/drawing/2014/main" id="{248005C6-348F-4ACB-AAA7-17BAC2CD8E47}"/>
              </a:ext>
            </a:extLst>
          </p:cNvPr>
          <p:cNvPicPr>
            <a:picLocks noChangeAspect="1"/>
          </p:cNvPicPr>
          <p:nvPr/>
        </p:nvPicPr>
        <p:blipFill rotWithShape="1">
          <a:blip r:embed="rId3">
            <a:alphaModFix amt="85000"/>
          </a:blip>
          <a:srcRect l="59677" t="71956" r="31814" b="11515"/>
          <a:stretch/>
        </p:blipFill>
        <p:spPr>
          <a:xfrm>
            <a:off x="6338910" y="5018565"/>
            <a:ext cx="1175285" cy="1522364"/>
          </a:xfrm>
          <a:prstGeom prst="rect">
            <a:avLst/>
          </a:prstGeom>
        </p:spPr>
      </p:pic>
      <p:pic>
        <p:nvPicPr>
          <p:cNvPr id="49" name="Imagen 48">
            <a:extLst>
              <a:ext uri="{FF2B5EF4-FFF2-40B4-BE49-F238E27FC236}">
                <a16:creationId xmlns:a16="http://schemas.microsoft.com/office/drawing/2014/main" id="{B74C6107-DE28-4979-BE99-3CDF97A9FF43}"/>
              </a:ext>
            </a:extLst>
          </p:cNvPr>
          <p:cNvPicPr>
            <a:picLocks noChangeAspect="1"/>
          </p:cNvPicPr>
          <p:nvPr/>
        </p:nvPicPr>
        <p:blipFill rotWithShape="1">
          <a:blip r:embed="rId3">
            <a:alphaModFix amt="85000"/>
          </a:blip>
          <a:srcRect l="59677" t="71956" r="31814" b="11515"/>
          <a:stretch/>
        </p:blipFill>
        <p:spPr>
          <a:xfrm>
            <a:off x="6278539" y="2084666"/>
            <a:ext cx="1175285" cy="1620496"/>
          </a:xfrm>
          <a:prstGeom prst="rect">
            <a:avLst/>
          </a:prstGeom>
        </p:spPr>
      </p:pic>
      <p:pic>
        <p:nvPicPr>
          <p:cNvPr id="50" name="Imagen 49">
            <a:extLst>
              <a:ext uri="{FF2B5EF4-FFF2-40B4-BE49-F238E27FC236}">
                <a16:creationId xmlns:a16="http://schemas.microsoft.com/office/drawing/2014/main" id="{30429632-1C89-4368-A1EB-65EB45AC3979}"/>
              </a:ext>
            </a:extLst>
          </p:cNvPr>
          <p:cNvPicPr>
            <a:picLocks noChangeAspect="1"/>
          </p:cNvPicPr>
          <p:nvPr/>
        </p:nvPicPr>
        <p:blipFill rotWithShape="1">
          <a:blip r:embed="rId3">
            <a:alphaModFix amt="85000"/>
          </a:blip>
          <a:srcRect l="11946" t="69765" r="79545" b="13706"/>
          <a:stretch/>
        </p:blipFill>
        <p:spPr>
          <a:xfrm>
            <a:off x="4744533" y="4332937"/>
            <a:ext cx="1325138" cy="456896"/>
          </a:xfrm>
          <a:prstGeom prst="rect">
            <a:avLst/>
          </a:prstGeom>
        </p:spPr>
      </p:pic>
      <p:pic>
        <p:nvPicPr>
          <p:cNvPr id="51" name="Imagen 50">
            <a:extLst>
              <a:ext uri="{FF2B5EF4-FFF2-40B4-BE49-F238E27FC236}">
                <a16:creationId xmlns:a16="http://schemas.microsoft.com/office/drawing/2014/main" id="{2A42C9FE-6DFF-4462-BFD4-68032A7082B1}"/>
              </a:ext>
            </a:extLst>
          </p:cNvPr>
          <p:cNvPicPr>
            <a:picLocks noChangeAspect="1"/>
          </p:cNvPicPr>
          <p:nvPr/>
        </p:nvPicPr>
        <p:blipFill rotWithShape="1">
          <a:blip r:embed="rId3">
            <a:alphaModFix amt="85000"/>
          </a:blip>
          <a:srcRect l="11946" t="69765" r="79545" b="13706"/>
          <a:stretch/>
        </p:blipFill>
        <p:spPr>
          <a:xfrm>
            <a:off x="4816221" y="3705161"/>
            <a:ext cx="1234422" cy="573992"/>
          </a:xfrm>
          <a:prstGeom prst="rect">
            <a:avLst/>
          </a:prstGeom>
        </p:spPr>
      </p:pic>
      <p:pic>
        <p:nvPicPr>
          <p:cNvPr id="53" name="Imagen 52">
            <a:extLst>
              <a:ext uri="{FF2B5EF4-FFF2-40B4-BE49-F238E27FC236}">
                <a16:creationId xmlns:a16="http://schemas.microsoft.com/office/drawing/2014/main" id="{99E7A647-C4B5-46E4-862A-660BE92AEE6D}"/>
              </a:ext>
            </a:extLst>
          </p:cNvPr>
          <p:cNvPicPr>
            <a:picLocks noChangeAspect="1"/>
          </p:cNvPicPr>
          <p:nvPr/>
        </p:nvPicPr>
        <p:blipFill rotWithShape="1">
          <a:blip r:embed="rId3">
            <a:alphaModFix amt="85000"/>
          </a:blip>
          <a:srcRect l="59677" t="71956" r="31814" b="11515"/>
          <a:stretch/>
        </p:blipFill>
        <p:spPr>
          <a:xfrm>
            <a:off x="9845614" y="1891019"/>
            <a:ext cx="1304925" cy="1437380"/>
          </a:xfrm>
          <a:prstGeom prst="rect">
            <a:avLst/>
          </a:prstGeom>
        </p:spPr>
      </p:pic>
    </p:spTree>
    <p:extLst>
      <p:ext uri="{BB962C8B-B14F-4D97-AF65-F5344CB8AC3E}">
        <p14:creationId xmlns:p14="http://schemas.microsoft.com/office/powerpoint/2010/main" val="862313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FC66B0D9-0FEC-4C14-9468-8BF744104D97}"/>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BE220A50-7550-4D19-814A-BC861CF9528F}"/>
              </a:ext>
            </a:extLst>
          </p:cNvPr>
          <p:cNvSpPr>
            <a:spLocks noGrp="1"/>
          </p:cNvSpPr>
          <p:nvPr>
            <p:ph type="title"/>
          </p:nvPr>
        </p:nvSpPr>
        <p:spPr>
          <a:xfrm>
            <a:off x="742666" y="-106538"/>
            <a:ext cx="10515600" cy="941033"/>
          </a:xfrm>
        </p:spPr>
        <p:txBody>
          <a:bodyPr>
            <a:normAutofit/>
          </a:bodyPr>
          <a:lstStyle/>
          <a:p>
            <a:r>
              <a:rPr lang="es-ES" b="1" dirty="0" err="1">
                <a:solidFill>
                  <a:schemeClr val="bg1"/>
                </a:solidFill>
              </a:rPr>
              <a:t>Index</a:t>
            </a:r>
            <a:endParaRPr lang="es-ES" sz="3600" b="1" dirty="0">
              <a:solidFill>
                <a:schemeClr val="bg1"/>
              </a:solidFill>
            </a:endParaRPr>
          </a:p>
        </p:txBody>
      </p:sp>
      <p:sp>
        <p:nvSpPr>
          <p:cNvPr id="3" name="Marcador de contenido 2">
            <a:extLst>
              <a:ext uri="{FF2B5EF4-FFF2-40B4-BE49-F238E27FC236}">
                <a16:creationId xmlns:a16="http://schemas.microsoft.com/office/drawing/2014/main" id="{7544E818-DBB7-436D-AA4A-5595ADCAC318}"/>
              </a:ext>
            </a:extLst>
          </p:cNvPr>
          <p:cNvSpPr>
            <a:spLocks noGrp="1"/>
          </p:cNvSpPr>
          <p:nvPr>
            <p:ph idx="1"/>
          </p:nvPr>
        </p:nvSpPr>
        <p:spPr>
          <a:xfrm>
            <a:off x="742666" y="1157796"/>
            <a:ext cx="11035352" cy="5106526"/>
          </a:xfrm>
        </p:spPr>
        <p:txBody>
          <a:bodyPr>
            <a:normAutofit fontScale="62500" lnSpcReduction="20000"/>
          </a:bodyPr>
          <a:lstStyle/>
          <a:p>
            <a:pPr>
              <a:lnSpc>
                <a:spcPct val="150000"/>
              </a:lnSpc>
            </a:pPr>
            <a:r>
              <a:rPr lang="es-ES" sz="8600" dirty="0" err="1"/>
              <a:t>Introduction</a:t>
            </a:r>
            <a:endParaRPr lang="es-ES" sz="8600" dirty="0"/>
          </a:p>
          <a:p>
            <a:pPr>
              <a:lnSpc>
                <a:spcPct val="150000"/>
              </a:lnSpc>
            </a:pPr>
            <a:r>
              <a:rPr lang="es-ES" sz="8600" dirty="0" err="1"/>
              <a:t>Hypothesis</a:t>
            </a:r>
            <a:r>
              <a:rPr lang="es-ES" sz="8600" dirty="0"/>
              <a:t> and </a:t>
            </a:r>
            <a:r>
              <a:rPr lang="es-ES" sz="8600" dirty="0" err="1"/>
              <a:t>Objectives</a:t>
            </a:r>
            <a:endParaRPr lang="es-ES" sz="8600" dirty="0"/>
          </a:p>
          <a:p>
            <a:pPr>
              <a:lnSpc>
                <a:spcPct val="150000"/>
              </a:lnSpc>
            </a:pPr>
            <a:r>
              <a:rPr lang="es-ES" sz="8600" dirty="0" err="1"/>
              <a:t>Results</a:t>
            </a:r>
            <a:r>
              <a:rPr lang="es-ES" sz="8600" dirty="0"/>
              <a:t> and </a:t>
            </a:r>
            <a:r>
              <a:rPr lang="es-ES" sz="8600" dirty="0" err="1"/>
              <a:t>Discussion</a:t>
            </a:r>
            <a:endParaRPr lang="es-ES" sz="8600" dirty="0"/>
          </a:p>
          <a:p>
            <a:pPr>
              <a:lnSpc>
                <a:spcPct val="150000"/>
              </a:lnSpc>
            </a:pPr>
            <a:r>
              <a:rPr lang="es-ES" sz="8600" dirty="0" err="1"/>
              <a:t>Conclusions</a:t>
            </a:r>
            <a:endParaRPr lang="es-ES" sz="8600" dirty="0"/>
          </a:p>
          <a:p>
            <a:pPr marL="457200" lvl="1" indent="0">
              <a:buNone/>
            </a:pPr>
            <a:endParaRPr lang="es-ES" sz="1800" dirty="0"/>
          </a:p>
        </p:txBody>
      </p:sp>
    </p:spTree>
    <p:extLst>
      <p:ext uri="{BB962C8B-B14F-4D97-AF65-F5344CB8AC3E}">
        <p14:creationId xmlns:p14="http://schemas.microsoft.com/office/powerpoint/2010/main" val="730296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13" name="Imagen 12">
            <a:extLst>
              <a:ext uri="{FF2B5EF4-FFF2-40B4-BE49-F238E27FC236}">
                <a16:creationId xmlns:a16="http://schemas.microsoft.com/office/drawing/2014/main" id="{AFCE0940-FAA1-47D2-9E24-3E61E7367B1E}"/>
              </a:ext>
            </a:extLst>
          </p:cNvPr>
          <p:cNvPicPr>
            <a:picLocks noChangeAspect="1"/>
          </p:cNvPicPr>
          <p:nvPr/>
        </p:nvPicPr>
        <p:blipFill>
          <a:blip r:embed="rId3"/>
          <a:stretch>
            <a:fillRect/>
          </a:stretch>
        </p:blipFill>
        <p:spPr>
          <a:xfrm>
            <a:off x="664029" y="2563288"/>
            <a:ext cx="10737174" cy="3141813"/>
          </a:xfrm>
          <a:prstGeom prst="rect">
            <a:avLst/>
          </a:prstGeom>
        </p:spPr>
      </p:pic>
      <p:pic>
        <p:nvPicPr>
          <p:cNvPr id="24" name="Imagen 23">
            <a:extLst>
              <a:ext uri="{FF2B5EF4-FFF2-40B4-BE49-F238E27FC236}">
                <a16:creationId xmlns:a16="http://schemas.microsoft.com/office/drawing/2014/main" id="{BEB99E1D-1BA0-4AAA-A3FD-F8D4CB6D425F}"/>
              </a:ext>
            </a:extLst>
          </p:cNvPr>
          <p:cNvPicPr>
            <a:picLocks noChangeAspect="1"/>
          </p:cNvPicPr>
          <p:nvPr/>
        </p:nvPicPr>
        <p:blipFill>
          <a:blip r:embed="rId4"/>
          <a:stretch>
            <a:fillRect/>
          </a:stretch>
        </p:blipFill>
        <p:spPr>
          <a:xfrm>
            <a:off x="414766" y="1906659"/>
            <a:ext cx="11620500" cy="3566573"/>
          </a:xfrm>
          <a:prstGeom prst="rect">
            <a:avLst/>
          </a:prstGeom>
        </p:spPr>
      </p:pic>
      <p:sp>
        <p:nvSpPr>
          <p:cNvPr id="11" name="CuadroTexto 10">
            <a:extLst>
              <a:ext uri="{FF2B5EF4-FFF2-40B4-BE49-F238E27FC236}">
                <a16:creationId xmlns:a16="http://schemas.microsoft.com/office/drawing/2014/main" id="{1792571F-BAE2-4224-A416-9AE9064DD58D}"/>
              </a:ext>
            </a:extLst>
          </p:cNvPr>
          <p:cNvSpPr txBox="1"/>
          <p:nvPr/>
        </p:nvSpPr>
        <p:spPr>
          <a:xfrm>
            <a:off x="695073" y="843347"/>
            <a:ext cx="5529943"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Biological</a:t>
            </a:r>
            <a:r>
              <a:rPr lang="es-ES" sz="2400" dirty="0"/>
              <a:t> </a:t>
            </a:r>
            <a:r>
              <a:rPr lang="es-ES" sz="2400" dirty="0" err="1"/>
              <a:t>rhythm</a:t>
            </a:r>
            <a:r>
              <a:rPr lang="es-ES" sz="2400" dirty="0"/>
              <a:t> </a:t>
            </a:r>
            <a:r>
              <a:rPr lang="es-ES" sz="2400" dirty="0" err="1"/>
              <a:t>modelled</a:t>
            </a:r>
            <a:r>
              <a:rPr lang="es-ES" sz="2400" dirty="0"/>
              <a:t> as wave</a:t>
            </a:r>
          </a:p>
        </p:txBody>
      </p:sp>
      <p:sp>
        <p:nvSpPr>
          <p:cNvPr id="12" name="Rectángulo 11">
            <a:extLst>
              <a:ext uri="{FF2B5EF4-FFF2-40B4-BE49-F238E27FC236}">
                <a16:creationId xmlns:a16="http://schemas.microsoft.com/office/drawing/2014/main" id="{3248D27C-04DD-4955-AE9D-8E5FDF0D5448}"/>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9FF6EC7B-4949-484B-AB35-020B1908775F}"/>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sp>
        <p:nvSpPr>
          <p:cNvPr id="8" name="CuadroTexto 7">
            <a:extLst>
              <a:ext uri="{FF2B5EF4-FFF2-40B4-BE49-F238E27FC236}">
                <a16:creationId xmlns:a16="http://schemas.microsoft.com/office/drawing/2014/main" id="{0FDF91DC-F979-4572-B332-A0F58DB5CA16}"/>
              </a:ext>
            </a:extLst>
          </p:cNvPr>
          <p:cNvSpPr txBox="1"/>
          <p:nvPr/>
        </p:nvSpPr>
        <p:spPr>
          <a:xfrm>
            <a:off x="265387" y="6418476"/>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(Parsons et al., 2020)</a:t>
            </a:r>
            <a:endParaRPr lang="es-ES" sz="2000" dirty="0"/>
          </a:p>
        </p:txBody>
      </p:sp>
    </p:spTree>
    <p:extLst>
      <p:ext uri="{BB962C8B-B14F-4D97-AF65-F5344CB8AC3E}">
        <p14:creationId xmlns:p14="http://schemas.microsoft.com/office/powerpoint/2010/main" val="35961267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C1BC58B4-B2D4-4B2B-A7B3-CA48A5B34BC4}"/>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32" name="CuadroTexto 31">
            <a:extLst>
              <a:ext uri="{FF2B5EF4-FFF2-40B4-BE49-F238E27FC236}">
                <a16:creationId xmlns:a16="http://schemas.microsoft.com/office/drawing/2014/main" id="{9B6C7AC2-6C63-4F7E-9839-862B6B74B82D}"/>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pic>
        <p:nvPicPr>
          <p:cNvPr id="34" name="Imagen 33">
            <a:extLst>
              <a:ext uri="{FF2B5EF4-FFF2-40B4-BE49-F238E27FC236}">
                <a16:creationId xmlns:a16="http://schemas.microsoft.com/office/drawing/2014/main" id="{220B1300-2EB1-4495-9F74-C54C834E90AB}"/>
              </a:ext>
            </a:extLst>
          </p:cNvPr>
          <p:cNvPicPr>
            <a:picLocks noChangeAspect="1"/>
          </p:cNvPicPr>
          <p:nvPr/>
        </p:nvPicPr>
        <p:blipFill rotWithShape="1">
          <a:blip r:embed="rId3">
            <a:alphaModFix amt="85000"/>
          </a:blip>
          <a:srcRect l="11946" t="69765" r="79545" b="13706"/>
          <a:stretch/>
        </p:blipFill>
        <p:spPr>
          <a:xfrm>
            <a:off x="1139438" y="4664593"/>
            <a:ext cx="1376426" cy="1066157"/>
          </a:xfrm>
          <a:prstGeom prst="rect">
            <a:avLst/>
          </a:prstGeom>
        </p:spPr>
      </p:pic>
      <p:pic>
        <p:nvPicPr>
          <p:cNvPr id="35" name="Imagen 34">
            <a:extLst>
              <a:ext uri="{FF2B5EF4-FFF2-40B4-BE49-F238E27FC236}">
                <a16:creationId xmlns:a16="http://schemas.microsoft.com/office/drawing/2014/main" id="{53F764B5-501F-4505-87C6-FA8AC851644D}"/>
              </a:ext>
            </a:extLst>
          </p:cNvPr>
          <p:cNvPicPr>
            <a:picLocks noChangeAspect="1"/>
          </p:cNvPicPr>
          <p:nvPr/>
        </p:nvPicPr>
        <p:blipFill rotWithShape="1">
          <a:blip r:embed="rId3">
            <a:alphaModFix amt="85000"/>
          </a:blip>
          <a:srcRect l="11946" t="69765" r="79545" b="13706"/>
          <a:stretch/>
        </p:blipFill>
        <p:spPr>
          <a:xfrm>
            <a:off x="1189399" y="3871477"/>
            <a:ext cx="1050728" cy="816805"/>
          </a:xfrm>
          <a:prstGeom prst="rect">
            <a:avLst/>
          </a:prstGeom>
        </p:spPr>
      </p:pic>
      <p:pic>
        <p:nvPicPr>
          <p:cNvPr id="36" name="Imagen 35">
            <a:extLst>
              <a:ext uri="{FF2B5EF4-FFF2-40B4-BE49-F238E27FC236}">
                <a16:creationId xmlns:a16="http://schemas.microsoft.com/office/drawing/2014/main" id="{0F7AF1A2-6432-4241-9A9F-20DEFA42AE56}"/>
              </a:ext>
            </a:extLst>
          </p:cNvPr>
          <p:cNvPicPr>
            <a:picLocks noChangeAspect="1"/>
          </p:cNvPicPr>
          <p:nvPr/>
        </p:nvPicPr>
        <p:blipFill rotWithShape="1">
          <a:blip r:embed="rId3">
            <a:alphaModFix amt="85000"/>
          </a:blip>
          <a:srcRect l="11946" t="69765" r="79545" b="13706"/>
          <a:stretch/>
        </p:blipFill>
        <p:spPr>
          <a:xfrm>
            <a:off x="1180549" y="1967696"/>
            <a:ext cx="1269376" cy="991753"/>
          </a:xfrm>
          <a:prstGeom prst="rect">
            <a:avLst/>
          </a:prstGeom>
        </p:spPr>
      </p:pic>
      <p:pic>
        <p:nvPicPr>
          <p:cNvPr id="37" name="Imagen 36">
            <a:extLst>
              <a:ext uri="{FF2B5EF4-FFF2-40B4-BE49-F238E27FC236}">
                <a16:creationId xmlns:a16="http://schemas.microsoft.com/office/drawing/2014/main" id="{83AAEBE3-5F20-4470-8ACD-30A01E9F5BC8}"/>
              </a:ext>
            </a:extLst>
          </p:cNvPr>
          <p:cNvPicPr>
            <a:picLocks noChangeAspect="1"/>
          </p:cNvPicPr>
          <p:nvPr/>
        </p:nvPicPr>
        <p:blipFill rotWithShape="1">
          <a:blip r:embed="rId3">
            <a:alphaModFix amt="85000"/>
          </a:blip>
          <a:srcRect l="11946" t="69765" r="79545" b="13706"/>
          <a:stretch/>
        </p:blipFill>
        <p:spPr>
          <a:xfrm>
            <a:off x="1165745" y="2959449"/>
            <a:ext cx="1185318" cy="549160"/>
          </a:xfrm>
          <a:prstGeom prst="rect">
            <a:avLst/>
          </a:prstGeom>
        </p:spPr>
      </p:pic>
      <p:pic>
        <p:nvPicPr>
          <p:cNvPr id="41" name="Imagen 40">
            <a:extLst>
              <a:ext uri="{FF2B5EF4-FFF2-40B4-BE49-F238E27FC236}">
                <a16:creationId xmlns:a16="http://schemas.microsoft.com/office/drawing/2014/main" id="{E33F2C8B-4C09-4ECC-ADA1-CB526BEE539B}"/>
              </a:ext>
            </a:extLst>
          </p:cNvPr>
          <p:cNvPicPr>
            <a:picLocks noChangeAspect="1"/>
          </p:cNvPicPr>
          <p:nvPr/>
        </p:nvPicPr>
        <p:blipFill rotWithShape="1">
          <a:blip r:embed="rId3">
            <a:alphaModFix amt="85000"/>
          </a:blip>
          <a:srcRect l="11946" t="69765" r="79545" b="13706"/>
          <a:stretch/>
        </p:blipFill>
        <p:spPr>
          <a:xfrm>
            <a:off x="2669545" y="5214801"/>
            <a:ext cx="3381098" cy="1418716"/>
          </a:xfrm>
          <a:prstGeom prst="rect">
            <a:avLst/>
          </a:prstGeom>
        </p:spPr>
      </p:pic>
      <p:pic>
        <p:nvPicPr>
          <p:cNvPr id="42" name="Imagen 41">
            <a:extLst>
              <a:ext uri="{FF2B5EF4-FFF2-40B4-BE49-F238E27FC236}">
                <a16:creationId xmlns:a16="http://schemas.microsoft.com/office/drawing/2014/main" id="{15221A7B-7DA3-4DAD-A79F-050DFADE09C1}"/>
              </a:ext>
            </a:extLst>
          </p:cNvPr>
          <p:cNvPicPr>
            <a:picLocks noChangeAspect="1"/>
          </p:cNvPicPr>
          <p:nvPr/>
        </p:nvPicPr>
        <p:blipFill rotWithShape="1">
          <a:blip r:embed="rId3">
            <a:alphaModFix amt="85000"/>
          </a:blip>
          <a:srcRect l="11946" t="69765" r="79545" b="13706"/>
          <a:stretch/>
        </p:blipFill>
        <p:spPr>
          <a:xfrm>
            <a:off x="4672845" y="4843617"/>
            <a:ext cx="1396826" cy="371184"/>
          </a:xfrm>
          <a:prstGeom prst="rect">
            <a:avLst/>
          </a:prstGeom>
        </p:spPr>
      </p:pic>
      <p:pic>
        <p:nvPicPr>
          <p:cNvPr id="44" name="Imagen 43">
            <a:extLst>
              <a:ext uri="{FF2B5EF4-FFF2-40B4-BE49-F238E27FC236}">
                <a16:creationId xmlns:a16="http://schemas.microsoft.com/office/drawing/2014/main" id="{319DD788-FA42-439E-AF07-A2BA84EFD594}"/>
              </a:ext>
            </a:extLst>
          </p:cNvPr>
          <p:cNvPicPr>
            <a:picLocks noChangeAspect="1"/>
          </p:cNvPicPr>
          <p:nvPr/>
        </p:nvPicPr>
        <p:blipFill rotWithShape="1">
          <a:blip r:embed="rId3">
            <a:alphaModFix amt="85000"/>
          </a:blip>
          <a:srcRect l="59677" t="71956" r="31814" b="11515"/>
          <a:stretch/>
        </p:blipFill>
        <p:spPr>
          <a:xfrm>
            <a:off x="7987641" y="1092135"/>
            <a:ext cx="1573634" cy="1465579"/>
          </a:xfrm>
          <a:prstGeom prst="rect">
            <a:avLst/>
          </a:prstGeom>
        </p:spPr>
      </p:pic>
      <p:pic>
        <p:nvPicPr>
          <p:cNvPr id="46" name="Imagen 45">
            <a:extLst>
              <a:ext uri="{FF2B5EF4-FFF2-40B4-BE49-F238E27FC236}">
                <a16:creationId xmlns:a16="http://schemas.microsoft.com/office/drawing/2014/main" id="{99522C7C-05AA-4F55-9768-CA6B7A57C5B2}"/>
              </a:ext>
            </a:extLst>
          </p:cNvPr>
          <p:cNvPicPr>
            <a:picLocks noChangeAspect="1"/>
          </p:cNvPicPr>
          <p:nvPr/>
        </p:nvPicPr>
        <p:blipFill rotWithShape="1">
          <a:blip r:embed="rId3">
            <a:alphaModFix amt="85000"/>
          </a:blip>
          <a:srcRect l="59677" t="71956" r="31814" b="11515"/>
          <a:stretch/>
        </p:blipFill>
        <p:spPr>
          <a:xfrm>
            <a:off x="9896226" y="4200592"/>
            <a:ext cx="1304925" cy="1768933"/>
          </a:xfrm>
          <a:prstGeom prst="rect">
            <a:avLst/>
          </a:prstGeom>
        </p:spPr>
      </p:pic>
      <p:pic>
        <p:nvPicPr>
          <p:cNvPr id="48" name="Imagen 47">
            <a:extLst>
              <a:ext uri="{FF2B5EF4-FFF2-40B4-BE49-F238E27FC236}">
                <a16:creationId xmlns:a16="http://schemas.microsoft.com/office/drawing/2014/main" id="{248005C6-348F-4ACB-AAA7-17BAC2CD8E47}"/>
              </a:ext>
            </a:extLst>
          </p:cNvPr>
          <p:cNvPicPr>
            <a:picLocks noChangeAspect="1"/>
          </p:cNvPicPr>
          <p:nvPr/>
        </p:nvPicPr>
        <p:blipFill rotWithShape="1">
          <a:blip r:embed="rId3">
            <a:alphaModFix amt="85000"/>
          </a:blip>
          <a:srcRect l="59677" t="71956" r="31814" b="11515"/>
          <a:stretch/>
        </p:blipFill>
        <p:spPr>
          <a:xfrm>
            <a:off x="6338910" y="5018565"/>
            <a:ext cx="1175285" cy="1522364"/>
          </a:xfrm>
          <a:prstGeom prst="rect">
            <a:avLst/>
          </a:prstGeom>
        </p:spPr>
      </p:pic>
      <p:pic>
        <p:nvPicPr>
          <p:cNvPr id="49" name="Imagen 48">
            <a:extLst>
              <a:ext uri="{FF2B5EF4-FFF2-40B4-BE49-F238E27FC236}">
                <a16:creationId xmlns:a16="http://schemas.microsoft.com/office/drawing/2014/main" id="{B74C6107-DE28-4979-BE99-3CDF97A9FF43}"/>
              </a:ext>
            </a:extLst>
          </p:cNvPr>
          <p:cNvPicPr>
            <a:picLocks noChangeAspect="1"/>
          </p:cNvPicPr>
          <p:nvPr/>
        </p:nvPicPr>
        <p:blipFill rotWithShape="1">
          <a:blip r:embed="rId3">
            <a:alphaModFix amt="85000"/>
          </a:blip>
          <a:srcRect l="59677" t="71956" r="31814" b="11515"/>
          <a:stretch/>
        </p:blipFill>
        <p:spPr>
          <a:xfrm>
            <a:off x="6278539" y="2084666"/>
            <a:ext cx="1175285" cy="1620496"/>
          </a:xfrm>
          <a:prstGeom prst="rect">
            <a:avLst/>
          </a:prstGeom>
        </p:spPr>
      </p:pic>
      <p:pic>
        <p:nvPicPr>
          <p:cNvPr id="50" name="Imagen 49">
            <a:extLst>
              <a:ext uri="{FF2B5EF4-FFF2-40B4-BE49-F238E27FC236}">
                <a16:creationId xmlns:a16="http://schemas.microsoft.com/office/drawing/2014/main" id="{30429632-1C89-4368-A1EB-65EB45AC3979}"/>
              </a:ext>
            </a:extLst>
          </p:cNvPr>
          <p:cNvPicPr>
            <a:picLocks noChangeAspect="1"/>
          </p:cNvPicPr>
          <p:nvPr/>
        </p:nvPicPr>
        <p:blipFill rotWithShape="1">
          <a:blip r:embed="rId3">
            <a:alphaModFix amt="85000"/>
          </a:blip>
          <a:srcRect l="11946" t="69765" r="79545" b="13706"/>
          <a:stretch/>
        </p:blipFill>
        <p:spPr>
          <a:xfrm>
            <a:off x="4744533" y="4332937"/>
            <a:ext cx="1325138" cy="456896"/>
          </a:xfrm>
          <a:prstGeom prst="rect">
            <a:avLst/>
          </a:prstGeom>
        </p:spPr>
      </p:pic>
      <p:pic>
        <p:nvPicPr>
          <p:cNvPr id="51" name="Imagen 50">
            <a:extLst>
              <a:ext uri="{FF2B5EF4-FFF2-40B4-BE49-F238E27FC236}">
                <a16:creationId xmlns:a16="http://schemas.microsoft.com/office/drawing/2014/main" id="{2A42C9FE-6DFF-4462-BFD4-68032A7082B1}"/>
              </a:ext>
            </a:extLst>
          </p:cNvPr>
          <p:cNvPicPr>
            <a:picLocks noChangeAspect="1"/>
          </p:cNvPicPr>
          <p:nvPr/>
        </p:nvPicPr>
        <p:blipFill rotWithShape="1">
          <a:blip r:embed="rId3">
            <a:alphaModFix amt="85000"/>
          </a:blip>
          <a:srcRect l="11946" t="69765" r="79545" b="13706"/>
          <a:stretch/>
        </p:blipFill>
        <p:spPr>
          <a:xfrm>
            <a:off x="4816221" y="3705161"/>
            <a:ext cx="1234422" cy="573992"/>
          </a:xfrm>
          <a:prstGeom prst="rect">
            <a:avLst/>
          </a:prstGeom>
        </p:spPr>
      </p:pic>
      <p:pic>
        <p:nvPicPr>
          <p:cNvPr id="53" name="Imagen 52">
            <a:extLst>
              <a:ext uri="{FF2B5EF4-FFF2-40B4-BE49-F238E27FC236}">
                <a16:creationId xmlns:a16="http://schemas.microsoft.com/office/drawing/2014/main" id="{99E7A647-C4B5-46E4-862A-660BE92AEE6D}"/>
              </a:ext>
            </a:extLst>
          </p:cNvPr>
          <p:cNvPicPr>
            <a:picLocks noChangeAspect="1"/>
          </p:cNvPicPr>
          <p:nvPr/>
        </p:nvPicPr>
        <p:blipFill rotWithShape="1">
          <a:blip r:embed="rId3">
            <a:alphaModFix amt="85000"/>
          </a:blip>
          <a:srcRect l="59677" t="71956" r="31814" b="11515"/>
          <a:stretch/>
        </p:blipFill>
        <p:spPr>
          <a:xfrm>
            <a:off x="9845614" y="1891019"/>
            <a:ext cx="1304925" cy="1437380"/>
          </a:xfrm>
          <a:prstGeom prst="rect">
            <a:avLst/>
          </a:prstGeom>
        </p:spPr>
      </p:pic>
      <p:pic>
        <p:nvPicPr>
          <p:cNvPr id="43" name="Picture 4" descr="Noche - Iconos gratis de naturaleza">
            <a:extLst>
              <a:ext uri="{FF2B5EF4-FFF2-40B4-BE49-F238E27FC236}">
                <a16:creationId xmlns:a16="http://schemas.microsoft.com/office/drawing/2014/main" id="{15D87630-F05B-4B1C-98FA-2F4E0A2DCC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6983" y="4478292"/>
            <a:ext cx="964227" cy="96422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Dawn - Free weather icons">
            <a:extLst>
              <a:ext uri="{FF2B5EF4-FFF2-40B4-BE49-F238E27FC236}">
                <a16:creationId xmlns:a16="http://schemas.microsoft.com/office/drawing/2014/main" id="{5EFA3946-AE32-4781-8ACD-30FB03E96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9970" y="2222501"/>
            <a:ext cx="1122436" cy="112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0420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9CFF2D-1FB8-4848-8660-ED3336F08FAA}"/>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727587" y="692756"/>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Temporal transcriptional </a:t>
            </a:r>
            <a:r>
              <a:rPr lang="en-US" sz="2000" b="0" i="0" u="none" strike="noStrike" baseline="0" dirty="0" err="1">
                <a:latin typeface="LiberationSerif-Regular"/>
              </a:rPr>
              <a:t>programmes</a:t>
            </a:r>
            <a:r>
              <a:rPr lang="en-US" sz="2000" b="0" i="0" u="none" strike="noStrike" baseline="0" dirty="0">
                <a:latin typeface="LiberationSerif-Regular"/>
              </a:rPr>
              <a:t>.</a:t>
            </a:r>
            <a:endParaRPr lang="es-ES" sz="2000" dirty="0">
              <a:latin typeface="LiberationSerif-Regular"/>
            </a:endParaRPr>
          </a:p>
        </p:txBody>
      </p:sp>
      <p:sp>
        <p:nvSpPr>
          <p:cNvPr id="6" name="Elipse 5">
            <a:extLst>
              <a:ext uri="{FF2B5EF4-FFF2-40B4-BE49-F238E27FC236}">
                <a16:creationId xmlns:a16="http://schemas.microsoft.com/office/drawing/2014/main" id="{0886694F-2F56-4ACD-A531-B7F4E34E528D}"/>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5324008-06BF-45A9-A891-014ABC52F211}"/>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AEE936C-3FDC-4534-B3B8-4552CFA2A83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18" name="CuadroTexto 17">
            <a:extLst>
              <a:ext uri="{FF2B5EF4-FFF2-40B4-BE49-F238E27FC236}">
                <a16:creationId xmlns:a16="http://schemas.microsoft.com/office/drawing/2014/main" id="{2D3322F1-CA7B-415F-B37C-FD3FD195CCC3}"/>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13" name="Imagen 12">
            <a:extLst>
              <a:ext uri="{FF2B5EF4-FFF2-40B4-BE49-F238E27FC236}">
                <a16:creationId xmlns:a16="http://schemas.microsoft.com/office/drawing/2014/main" id="{F7D464CB-45BC-454E-819C-24B86FCBA3B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14" name="Imagen 13">
            <a:extLst>
              <a:ext uri="{FF2B5EF4-FFF2-40B4-BE49-F238E27FC236}">
                <a16:creationId xmlns:a16="http://schemas.microsoft.com/office/drawing/2014/main" id="{C2EF9467-620B-4297-B1FA-EE1329D13BFD}"/>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15" name="Imagen 14">
            <a:extLst>
              <a:ext uri="{FF2B5EF4-FFF2-40B4-BE49-F238E27FC236}">
                <a16:creationId xmlns:a16="http://schemas.microsoft.com/office/drawing/2014/main" id="{9EB1DE57-1FEC-456F-B87A-5E7B64E13D8B}"/>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16" name="Imagen 15">
            <a:extLst>
              <a:ext uri="{FF2B5EF4-FFF2-40B4-BE49-F238E27FC236}">
                <a16:creationId xmlns:a16="http://schemas.microsoft.com/office/drawing/2014/main" id="{4A8E170E-28A3-461D-AB8D-7293808B78F5}"/>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19" name="Imagen 18">
            <a:extLst>
              <a:ext uri="{FF2B5EF4-FFF2-40B4-BE49-F238E27FC236}">
                <a16:creationId xmlns:a16="http://schemas.microsoft.com/office/drawing/2014/main" id="{BB77441C-319C-41A3-9D57-F5DE7FB6D729}"/>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0" name="Imagen 19">
            <a:extLst>
              <a:ext uri="{FF2B5EF4-FFF2-40B4-BE49-F238E27FC236}">
                <a16:creationId xmlns:a16="http://schemas.microsoft.com/office/drawing/2014/main" id="{4F265777-7933-43A7-873D-4D7990B0E1F1}"/>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1" name="Imagen 20">
            <a:extLst>
              <a:ext uri="{FF2B5EF4-FFF2-40B4-BE49-F238E27FC236}">
                <a16:creationId xmlns:a16="http://schemas.microsoft.com/office/drawing/2014/main" id="{2E8D2437-3037-4F7E-B162-76A0ACA1CF5E}"/>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3" name="Imagen 22">
            <a:extLst>
              <a:ext uri="{FF2B5EF4-FFF2-40B4-BE49-F238E27FC236}">
                <a16:creationId xmlns:a16="http://schemas.microsoft.com/office/drawing/2014/main" id="{9EDBB22B-416C-4657-A8FB-012616F9871D}"/>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4" name="Imagen 23">
            <a:extLst>
              <a:ext uri="{FF2B5EF4-FFF2-40B4-BE49-F238E27FC236}">
                <a16:creationId xmlns:a16="http://schemas.microsoft.com/office/drawing/2014/main" id="{89A400C8-1DFE-447C-8960-E467F529E3BB}"/>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 name="Rectángulo 2">
            <a:extLst>
              <a:ext uri="{FF2B5EF4-FFF2-40B4-BE49-F238E27FC236}">
                <a16:creationId xmlns:a16="http://schemas.microsoft.com/office/drawing/2014/main" id="{E5DF0440-60CC-4894-80DF-2BCAAE571F9F}"/>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ED4871C3-8D46-476D-AB1C-A111E288E1F7}"/>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BD3C317-267C-46F4-8096-ABD3AC2D5E6D}"/>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27" name="Imagen 26">
            <a:extLst>
              <a:ext uri="{FF2B5EF4-FFF2-40B4-BE49-F238E27FC236}">
                <a16:creationId xmlns:a16="http://schemas.microsoft.com/office/drawing/2014/main" id="{A3636D51-32EC-49CA-93CE-56E910D5CA36}"/>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28" name="Imagen 27">
            <a:extLst>
              <a:ext uri="{FF2B5EF4-FFF2-40B4-BE49-F238E27FC236}">
                <a16:creationId xmlns:a16="http://schemas.microsoft.com/office/drawing/2014/main" id="{81FDB389-F9A4-4E4C-B7BA-D4C583174958}"/>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29" name="Imagen 28">
            <a:extLst>
              <a:ext uri="{FF2B5EF4-FFF2-40B4-BE49-F238E27FC236}">
                <a16:creationId xmlns:a16="http://schemas.microsoft.com/office/drawing/2014/main" id="{9364C3C1-7008-423D-9DC9-00F8C26491A7}"/>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pic>
        <p:nvPicPr>
          <p:cNvPr id="31" name="Imagen 30">
            <a:extLst>
              <a:ext uri="{FF2B5EF4-FFF2-40B4-BE49-F238E27FC236}">
                <a16:creationId xmlns:a16="http://schemas.microsoft.com/office/drawing/2014/main" id="{C1BC58B4-B2D4-4B2B-A7B3-CA48A5B34BC4}"/>
              </a:ext>
            </a:extLst>
          </p:cNvPr>
          <p:cNvPicPr>
            <a:picLocks noChangeAspect="1"/>
          </p:cNvPicPr>
          <p:nvPr/>
        </p:nvPicPr>
        <p:blipFill rotWithShape="1">
          <a:blip r:embed="rId4"/>
          <a:srcRect l="88901" t="27121" r="3698" b="69398"/>
          <a:stretch/>
        </p:blipFill>
        <p:spPr>
          <a:xfrm>
            <a:off x="10908408" y="1383109"/>
            <a:ext cx="937800" cy="214906"/>
          </a:xfrm>
          <a:prstGeom prst="rect">
            <a:avLst/>
          </a:prstGeom>
        </p:spPr>
      </p:pic>
      <p:sp>
        <p:nvSpPr>
          <p:cNvPr id="32" name="CuadroTexto 31">
            <a:extLst>
              <a:ext uri="{FF2B5EF4-FFF2-40B4-BE49-F238E27FC236}">
                <a16:creationId xmlns:a16="http://schemas.microsoft.com/office/drawing/2014/main" id="{9B6C7AC2-6C63-4F7E-9839-862B6B74B82D}"/>
              </a:ext>
            </a:extLst>
          </p:cNvPr>
          <p:cNvSpPr txBox="1"/>
          <p:nvPr/>
        </p:nvSpPr>
        <p:spPr>
          <a:xfrm>
            <a:off x="10621768" y="690690"/>
            <a:ext cx="1823978" cy="1200329"/>
          </a:xfrm>
          <a:prstGeom prst="rect">
            <a:avLst/>
          </a:prstGeom>
          <a:noFill/>
        </p:spPr>
        <p:txBody>
          <a:bodyPr wrap="square" rtlCol="0">
            <a:spAutoFit/>
          </a:bodyPr>
          <a:lstStyle/>
          <a:p>
            <a:r>
              <a:rPr lang="es-ES" b="1" dirty="0"/>
              <a:t>Gene</a:t>
            </a:r>
            <a:r>
              <a:rPr lang="es-ES" dirty="0"/>
              <a:t> </a:t>
            </a:r>
          </a:p>
          <a:p>
            <a:r>
              <a:rPr lang="es-ES" b="1" dirty="0" err="1"/>
              <a:t>Expression</a:t>
            </a:r>
            <a:endParaRPr lang="es-ES" b="1" dirty="0"/>
          </a:p>
          <a:p>
            <a:endParaRPr lang="es-ES" b="1" dirty="0"/>
          </a:p>
          <a:p>
            <a:r>
              <a:rPr lang="es-ES" dirty="0"/>
              <a:t>Low            High</a:t>
            </a:r>
          </a:p>
        </p:txBody>
      </p:sp>
      <p:sp>
        <p:nvSpPr>
          <p:cNvPr id="35" name="Rectángulo: esquinas redondeadas 34">
            <a:extLst>
              <a:ext uri="{FF2B5EF4-FFF2-40B4-BE49-F238E27FC236}">
                <a16:creationId xmlns:a16="http://schemas.microsoft.com/office/drawing/2014/main" id="{5DFBF1DB-1A6C-491C-9E04-CEF0532E9EFE}"/>
              </a:ext>
            </a:extLst>
          </p:cNvPr>
          <p:cNvSpPr/>
          <p:nvPr/>
        </p:nvSpPr>
        <p:spPr>
          <a:xfrm>
            <a:off x="4682296" y="2016287"/>
            <a:ext cx="1448177" cy="1544132"/>
          </a:xfrm>
          <a:prstGeom prst="roundRect">
            <a:avLst/>
          </a:prstGeom>
          <a:noFill/>
          <a:ln w="57150">
            <a:solidFill>
              <a:srgbClr val="FA60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esquinas redondeadas 35">
            <a:extLst>
              <a:ext uri="{FF2B5EF4-FFF2-40B4-BE49-F238E27FC236}">
                <a16:creationId xmlns:a16="http://schemas.microsoft.com/office/drawing/2014/main" id="{5E190D24-3E87-4575-BEB4-CD7C43437C95}"/>
              </a:ext>
            </a:extLst>
          </p:cNvPr>
          <p:cNvSpPr/>
          <p:nvPr/>
        </p:nvSpPr>
        <p:spPr>
          <a:xfrm>
            <a:off x="2523505" y="1042814"/>
            <a:ext cx="1967806" cy="1521533"/>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esquinas redondeadas 36">
            <a:extLst>
              <a:ext uri="{FF2B5EF4-FFF2-40B4-BE49-F238E27FC236}">
                <a16:creationId xmlns:a16="http://schemas.microsoft.com/office/drawing/2014/main" id="{F65BBFEC-64DD-4BC5-8457-BF841D902B7A}"/>
              </a:ext>
            </a:extLst>
          </p:cNvPr>
          <p:cNvSpPr/>
          <p:nvPr/>
        </p:nvSpPr>
        <p:spPr>
          <a:xfrm>
            <a:off x="6262488" y="3831346"/>
            <a:ext cx="1219754" cy="1197803"/>
          </a:xfrm>
          <a:prstGeom prst="roundRect">
            <a:avLst/>
          </a:prstGeom>
          <a:noFill/>
          <a:ln w="57150">
            <a:solidFill>
              <a:srgbClr val="FA60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esquinas redondeadas 37">
            <a:extLst>
              <a:ext uri="{FF2B5EF4-FFF2-40B4-BE49-F238E27FC236}">
                <a16:creationId xmlns:a16="http://schemas.microsoft.com/office/drawing/2014/main" id="{BBFF2941-BEBF-454D-B7CC-FED443D4F7E0}"/>
              </a:ext>
            </a:extLst>
          </p:cNvPr>
          <p:cNvSpPr/>
          <p:nvPr/>
        </p:nvSpPr>
        <p:spPr>
          <a:xfrm>
            <a:off x="7928804" y="5119369"/>
            <a:ext cx="1989557" cy="1421560"/>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194" name="Picture 2" descr="Dawn Detailed Rounded Lineal color icon">
            <a:extLst>
              <a:ext uri="{FF2B5EF4-FFF2-40B4-BE49-F238E27FC236}">
                <a16:creationId xmlns:a16="http://schemas.microsoft.com/office/drawing/2014/main" id="{B6444377-EFFF-4902-972D-7705F4FE0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998" y="2376375"/>
            <a:ext cx="831308" cy="83130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che - Iconos gratis de naturaleza">
            <a:extLst>
              <a:ext uri="{FF2B5EF4-FFF2-40B4-BE49-F238E27FC236}">
                <a16:creationId xmlns:a16="http://schemas.microsoft.com/office/drawing/2014/main" id="{B3B7A8CD-4223-4E10-8223-CC07B2AEB4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6983" y="4478292"/>
            <a:ext cx="964227" cy="96422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Dawn - Free weather icons">
            <a:extLst>
              <a:ext uri="{FF2B5EF4-FFF2-40B4-BE49-F238E27FC236}">
                <a16:creationId xmlns:a16="http://schemas.microsoft.com/office/drawing/2014/main" id="{9479D320-BFE4-489E-B119-8981204DE4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9970" y="2222501"/>
            <a:ext cx="1122436" cy="1122436"/>
          </a:xfrm>
          <a:prstGeom prst="rect">
            <a:avLst/>
          </a:prstGeom>
          <a:noFill/>
          <a:extLst>
            <a:ext uri="{909E8E84-426E-40DD-AFC4-6F175D3DCCD1}">
              <a14:hiddenFill xmlns:a14="http://schemas.microsoft.com/office/drawing/2010/main">
                <a:solidFill>
                  <a:srgbClr val="FFFFFF"/>
                </a:solidFill>
              </a14:hiddenFill>
            </a:ext>
          </a:extLst>
        </p:spPr>
      </p:pic>
      <p:sp>
        <p:nvSpPr>
          <p:cNvPr id="39" name="Rectángulo 38">
            <a:extLst>
              <a:ext uri="{FF2B5EF4-FFF2-40B4-BE49-F238E27FC236}">
                <a16:creationId xmlns:a16="http://schemas.microsoft.com/office/drawing/2014/main" id="{703B6BCB-8872-41E2-BC87-B9A53C6E5342}"/>
              </a:ext>
            </a:extLst>
          </p:cNvPr>
          <p:cNvSpPr/>
          <p:nvPr/>
        </p:nvSpPr>
        <p:spPr>
          <a:xfrm>
            <a:off x="-3610" y="0"/>
            <a:ext cx="12192000" cy="6884751"/>
          </a:xfrm>
          <a:prstGeom prst="rect">
            <a:avLst/>
          </a:prstGeom>
          <a:blipFill dpi="0" rotWithShape="1">
            <a:blip r:embed="rId8">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DC410BAF-4B8E-433B-BE43-6109ECA00F67}"/>
              </a:ext>
            </a:extLst>
          </p:cNvPr>
          <p:cNvSpPr/>
          <p:nvPr/>
        </p:nvSpPr>
        <p:spPr>
          <a:xfrm>
            <a:off x="651465" y="2389271"/>
            <a:ext cx="11069516" cy="2540392"/>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F8CF6B95-73EA-48E3-9E98-814072748FC4}"/>
              </a:ext>
            </a:extLst>
          </p:cNvPr>
          <p:cNvSpPr txBox="1"/>
          <p:nvPr/>
        </p:nvSpPr>
        <p:spPr>
          <a:xfrm>
            <a:off x="838200" y="2657545"/>
            <a:ext cx="10626136" cy="2062103"/>
          </a:xfrm>
          <a:prstGeom prst="rect">
            <a:avLst/>
          </a:prstGeom>
          <a:noFill/>
        </p:spPr>
        <p:txBody>
          <a:bodyPr wrap="square" rtlCol="0">
            <a:spAutoFit/>
          </a:bodyPr>
          <a:lstStyle/>
          <a:p>
            <a:pPr algn="just"/>
            <a:r>
              <a:rPr lang="en-US" sz="3200" dirty="0">
                <a:solidFill>
                  <a:schemeClr val="bg1"/>
                </a:solidFill>
                <a:latin typeface="LiberationSerif-Regular"/>
              </a:rPr>
              <a:t>Phase shifts globally observed over the transcriptome of </a:t>
            </a:r>
            <a:r>
              <a:rPr lang="en-US" sz="3200" i="1" dirty="0">
                <a:solidFill>
                  <a:schemeClr val="bg1"/>
                </a:solidFill>
                <a:latin typeface="LiberationSerif-Regular"/>
              </a:rPr>
              <a:t>Ostreococcus tauri </a:t>
            </a:r>
            <a:r>
              <a:rPr lang="en-US" sz="3200" dirty="0">
                <a:solidFill>
                  <a:schemeClr val="bg1"/>
                </a:solidFill>
                <a:latin typeface="LiberationSerif-Regular"/>
              </a:rPr>
              <a:t>as an adaptation to photoperiods, not only consist in anticipating processes but also in a re-arrangement of the complete </a:t>
            </a:r>
            <a:r>
              <a:rPr lang="en-US" sz="3200" b="1" dirty="0">
                <a:solidFill>
                  <a:schemeClr val="bg1"/>
                </a:solidFill>
                <a:latin typeface="LiberationSerif-Regular"/>
              </a:rPr>
              <a:t>diel gene activation </a:t>
            </a:r>
            <a:r>
              <a:rPr lang="en-US" sz="3200" b="1" dirty="0" err="1">
                <a:solidFill>
                  <a:schemeClr val="bg1"/>
                </a:solidFill>
                <a:latin typeface="LiberationSerif-Regular"/>
              </a:rPr>
              <a:t>programme</a:t>
            </a:r>
            <a:r>
              <a:rPr lang="en-US" sz="3200" dirty="0">
                <a:solidFill>
                  <a:schemeClr val="bg1"/>
                </a:solidFill>
                <a:latin typeface="LiberationSerif-Regular"/>
              </a:rPr>
              <a:t>.</a:t>
            </a:r>
            <a:endParaRPr lang="es-ES" dirty="0">
              <a:solidFill>
                <a:schemeClr val="bg1"/>
              </a:solidFill>
            </a:endParaRPr>
          </a:p>
        </p:txBody>
      </p:sp>
    </p:spTree>
    <p:extLst>
      <p:ext uri="{BB962C8B-B14F-4D97-AF65-F5344CB8AC3E}">
        <p14:creationId xmlns:p14="http://schemas.microsoft.com/office/powerpoint/2010/main" val="7953454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08852067-7523-468B-BD19-558470E73656}"/>
              </a:ext>
            </a:extLst>
          </p:cNvPr>
          <p:cNvPicPr>
            <a:picLocks noChangeAspect="1"/>
          </p:cNvPicPr>
          <p:nvPr/>
        </p:nvPicPr>
        <p:blipFill rotWithShape="1">
          <a:blip r:embed="rId3"/>
          <a:srcRect b="7377"/>
          <a:stretch/>
        </p:blipFill>
        <p:spPr>
          <a:xfrm>
            <a:off x="641899" y="888474"/>
            <a:ext cx="10962214" cy="5974350"/>
          </a:xfrm>
          <a:prstGeom prst="rect">
            <a:avLst/>
          </a:prstGeom>
        </p:spPr>
      </p:pic>
      <p:sp>
        <p:nvSpPr>
          <p:cNvPr id="17" name="Elipse 16">
            <a:extLst>
              <a:ext uri="{FF2B5EF4-FFF2-40B4-BE49-F238E27FC236}">
                <a16:creationId xmlns:a16="http://schemas.microsoft.com/office/drawing/2014/main" id="{8B2E59BD-6D65-48ED-B89A-1FD63F2C6B7C}"/>
              </a:ext>
            </a:extLst>
          </p:cNvPr>
          <p:cNvSpPr/>
          <p:nvPr/>
        </p:nvSpPr>
        <p:spPr>
          <a:xfrm>
            <a:off x="1207311" y="1110182"/>
            <a:ext cx="656714" cy="624558"/>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D80D711E-B459-4822-92E9-02352FC850B5}"/>
              </a:ext>
            </a:extLst>
          </p:cNvPr>
          <p:cNvSpPr/>
          <p:nvPr/>
        </p:nvSpPr>
        <p:spPr>
          <a:xfrm>
            <a:off x="6313653" y="1145631"/>
            <a:ext cx="656714" cy="624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1B18CFEE-8AC1-4B4A-9E95-B8DD52E8DA1E}"/>
              </a:ext>
            </a:extLst>
          </p:cNvPr>
          <p:cNvSpPr txBox="1"/>
          <p:nvPr/>
        </p:nvSpPr>
        <p:spPr>
          <a:xfrm>
            <a:off x="1207311" y="1187831"/>
            <a:ext cx="1359294" cy="523220"/>
          </a:xfrm>
          <a:prstGeom prst="rect">
            <a:avLst/>
          </a:prstGeom>
          <a:noFill/>
        </p:spPr>
        <p:txBody>
          <a:bodyPr wrap="square" rtlCol="0">
            <a:spAutoFit/>
          </a:bodyPr>
          <a:lstStyle/>
          <a:p>
            <a:r>
              <a:rPr lang="es-ES" sz="2800" b="1" dirty="0">
                <a:solidFill>
                  <a:schemeClr val="bg1"/>
                </a:solidFill>
              </a:rPr>
              <a:t>LD</a:t>
            </a:r>
            <a:endParaRPr lang="es-ES" sz="2400" b="1" dirty="0">
              <a:solidFill>
                <a:schemeClr val="bg1"/>
              </a:solidFill>
            </a:endParaRPr>
          </a:p>
        </p:txBody>
      </p:sp>
      <p:sp>
        <p:nvSpPr>
          <p:cNvPr id="20" name="CuadroTexto 19">
            <a:extLst>
              <a:ext uri="{FF2B5EF4-FFF2-40B4-BE49-F238E27FC236}">
                <a16:creationId xmlns:a16="http://schemas.microsoft.com/office/drawing/2014/main" id="{DB2F480E-1964-473E-92F9-8A76D43C34A2}"/>
              </a:ext>
            </a:extLst>
          </p:cNvPr>
          <p:cNvSpPr txBox="1"/>
          <p:nvPr/>
        </p:nvSpPr>
        <p:spPr>
          <a:xfrm>
            <a:off x="6313653" y="1187831"/>
            <a:ext cx="1774496" cy="523220"/>
          </a:xfrm>
          <a:prstGeom prst="rect">
            <a:avLst/>
          </a:prstGeom>
          <a:noFill/>
        </p:spPr>
        <p:txBody>
          <a:bodyPr wrap="square" rtlCol="0">
            <a:spAutoFit/>
          </a:bodyPr>
          <a:lstStyle/>
          <a:p>
            <a:r>
              <a:rPr lang="es-ES" sz="2800" b="1" dirty="0">
                <a:solidFill>
                  <a:schemeClr val="bg1"/>
                </a:solidFill>
              </a:rPr>
              <a:t>SD</a:t>
            </a:r>
            <a:endParaRPr lang="es-ES" sz="2400" b="1" dirty="0">
              <a:solidFill>
                <a:schemeClr val="bg1"/>
              </a:solidFill>
            </a:endParaRPr>
          </a:p>
        </p:txBody>
      </p:sp>
      <p:pic>
        <p:nvPicPr>
          <p:cNvPr id="21" name="Imagen 20">
            <a:extLst>
              <a:ext uri="{FF2B5EF4-FFF2-40B4-BE49-F238E27FC236}">
                <a16:creationId xmlns:a16="http://schemas.microsoft.com/office/drawing/2014/main" id="{0D9FBA4F-6F45-4342-834D-F7AE8DB1322B}"/>
              </a:ext>
            </a:extLst>
          </p:cNvPr>
          <p:cNvPicPr>
            <a:picLocks noChangeAspect="1"/>
          </p:cNvPicPr>
          <p:nvPr/>
        </p:nvPicPr>
        <p:blipFill rotWithShape="1">
          <a:blip r:embed="rId3"/>
          <a:srcRect l="21039" t="6459" r="64761" b="75970"/>
          <a:stretch/>
        </p:blipFill>
        <p:spPr>
          <a:xfrm>
            <a:off x="2566605" y="1145631"/>
            <a:ext cx="1948543" cy="1418716"/>
          </a:xfrm>
          <a:prstGeom prst="rect">
            <a:avLst/>
          </a:prstGeom>
        </p:spPr>
      </p:pic>
      <p:pic>
        <p:nvPicPr>
          <p:cNvPr id="22" name="Imagen 21">
            <a:extLst>
              <a:ext uri="{FF2B5EF4-FFF2-40B4-BE49-F238E27FC236}">
                <a16:creationId xmlns:a16="http://schemas.microsoft.com/office/drawing/2014/main" id="{7366F65E-F9E9-4114-A5B0-CA6F686D9DDA}"/>
              </a:ext>
            </a:extLst>
          </p:cNvPr>
          <p:cNvPicPr>
            <a:picLocks noChangeAspect="1"/>
          </p:cNvPicPr>
          <p:nvPr/>
        </p:nvPicPr>
        <p:blipFill rotWithShape="1">
          <a:blip r:embed="rId3"/>
          <a:srcRect l="39353" t="24874" r="53328" b="58761"/>
          <a:stretch/>
        </p:blipFill>
        <p:spPr>
          <a:xfrm>
            <a:off x="4841775" y="1955502"/>
            <a:ext cx="1219754" cy="1604917"/>
          </a:xfrm>
          <a:prstGeom prst="rect">
            <a:avLst/>
          </a:prstGeom>
        </p:spPr>
      </p:pic>
      <p:pic>
        <p:nvPicPr>
          <p:cNvPr id="23" name="Imagen 22">
            <a:extLst>
              <a:ext uri="{FF2B5EF4-FFF2-40B4-BE49-F238E27FC236}">
                <a16:creationId xmlns:a16="http://schemas.microsoft.com/office/drawing/2014/main" id="{7FE4DE08-1961-429A-A6A9-00D8DF8B097E}"/>
              </a:ext>
            </a:extLst>
          </p:cNvPr>
          <p:cNvPicPr>
            <a:picLocks noChangeAspect="1"/>
          </p:cNvPicPr>
          <p:nvPr/>
        </p:nvPicPr>
        <p:blipFill rotWithShape="1">
          <a:blip r:embed="rId3"/>
          <a:srcRect l="39316" t="47657" r="52533" b="20554"/>
          <a:stretch/>
        </p:blipFill>
        <p:spPr>
          <a:xfrm>
            <a:off x="4830889" y="3694771"/>
            <a:ext cx="1219754" cy="2799250"/>
          </a:xfrm>
          <a:prstGeom prst="rect">
            <a:avLst/>
          </a:prstGeom>
        </p:spPr>
      </p:pic>
      <p:pic>
        <p:nvPicPr>
          <p:cNvPr id="24" name="Imagen 23">
            <a:extLst>
              <a:ext uri="{FF2B5EF4-FFF2-40B4-BE49-F238E27FC236}">
                <a16:creationId xmlns:a16="http://schemas.microsoft.com/office/drawing/2014/main" id="{84BA9CEE-1F95-45E6-AF59-AC727BC8DBCC}"/>
              </a:ext>
            </a:extLst>
          </p:cNvPr>
          <p:cNvPicPr>
            <a:picLocks noChangeAspect="1"/>
          </p:cNvPicPr>
          <p:nvPr/>
        </p:nvPicPr>
        <p:blipFill rotWithShape="1">
          <a:blip r:embed="rId3"/>
          <a:srcRect l="25805" t="67742" r="64662" b="15457"/>
          <a:stretch/>
        </p:blipFill>
        <p:spPr>
          <a:xfrm>
            <a:off x="2969377" y="5148875"/>
            <a:ext cx="1545771" cy="1602996"/>
          </a:xfrm>
          <a:prstGeom prst="rect">
            <a:avLst/>
          </a:prstGeom>
        </p:spPr>
      </p:pic>
      <p:pic>
        <p:nvPicPr>
          <p:cNvPr id="25" name="Imagen 24">
            <a:extLst>
              <a:ext uri="{FF2B5EF4-FFF2-40B4-BE49-F238E27FC236}">
                <a16:creationId xmlns:a16="http://schemas.microsoft.com/office/drawing/2014/main" id="{CA83863C-D674-4910-AAD1-F4B45E90F290}"/>
              </a:ext>
            </a:extLst>
          </p:cNvPr>
          <p:cNvPicPr>
            <a:picLocks noChangeAspect="1"/>
          </p:cNvPicPr>
          <p:nvPr/>
        </p:nvPicPr>
        <p:blipFill rotWithShape="1">
          <a:blip r:embed="rId3"/>
          <a:srcRect l="5680" t="59952" r="85626" b="30066"/>
          <a:stretch/>
        </p:blipFill>
        <p:spPr>
          <a:xfrm>
            <a:off x="1120223" y="4767944"/>
            <a:ext cx="1514778" cy="1023418"/>
          </a:xfrm>
          <a:prstGeom prst="rect">
            <a:avLst/>
          </a:prstGeom>
        </p:spPr>
      </p:pic>
      <p:pic>
        <p:nvPicPr>
          <p:cNvPr id="26" name="Imagen 25">
            <a:extLst>
              <a:ext uri="{FF2B5EF4-FFF2-40B4-BE49-F238E27FC236}">
                <a16:creationId xmlns:a16="http://schemas.microsoft.com/office/drawing/2014/main" id="{DC6704AE-AC5C-46D3-A0D2-8060129709BF}"/>
              </a:ext>
            </a:extLst>
          </p:cNvPr>
          <p:cNvPicPr>
            <a:picLocks noChangeAspect="1"/>
          </p:cNvPicPr>
          <p:nvPr/>
        </p:nvPicPr>
        <p:blipFill rotWithShape="1">
          <a:blip r:embed="rId3"/>
          <a:srcRect l="5833" t="49653" r="88735" b="40365"/>
          <a:stretch/>
        </p:blipFill>
        <p:spPr>
          <a:xfrm>
            <a:off x="1254425" y="3871477"/>
            <a:ext cx="849288" cy="918356"/>
          </a:xfrm>
          <a:prstGeom prst="rect">
            <a:avLst/>
          </a:prstGeom>
        </p:spPr>
      </p:pic>
      <p:pic>
        <p:nvPicPr>
          <p:cNvPr id="27" name="Imagen 26">
            <a:extLst>
              <a:ext uri="{FF2B5EF4-FFF2-40B4-BE49-F238E27FC236}">
                <a16:creationId xmlns:a16="http://schemas.microsoft.com/office/drawing/2014/main" id="{84878B33-60B0-4B25-BC49-C841B33FF9E7}"/>
              </a:ext>
            </a:extLst>
          </p:cNvPr>
          <p:cNvPicPr>
            <a:picLocks noChangeAspect="1"/>
          </p:cNvPicPr>
          <p:nvPr/>
        </p:nvPicPr>
        <p:blipFill rotWithShape="1">
          <a:blip r:embed="rId3"/>
          <a:srcRect l="5746" t="23619" r="86506" b="58855"/>
          <a:stretch/>
        </p:blipFill>
        <p:spPr>
          <a:xfrm>
            <a:off x="1131310" y="1926568"/>
            <a:ext cx="1219753" cy="1623524"/>
          </a:xfrm>
          <a:prstGeom prst="rect">
            <a:avLst/>
          </a:prstGeom>
        </p:spPr>
      </p:pic>
      <p:pic>
        <p:nvPicPr>
          <p:cNvPr id="28" name="Imagen 27">
            <a:extLst>
              <a:ext uri="{FF2B5EF4-FFF2-40B4-BE49-F238E27FC236}">
                <a16:creationId xmlns:a16="http://schemas.microsoft.com/office/drawing/2014/main" id="{345FD473-45D5-4D19-8124-33E26E4480EF}"/>
              </a:ext>
            </a:extLst>
          </p:cNvPr>
          <p:cNvPicPr>
            <a:picLocks noChangeAspect="1"/>
          </p:cNvPicPr>
          <p:nvPr/>
        </p:nvPicPr>
        <p:blipFill rotWithShape="1">
          <a:blip r:embed="rId3"/>
          <a:srcRect l="86170" t="27742" r="5704" b="59582"/>
          <a:stretch/>
        </p:blipFill>
        <p:spPr>
          <a:xfrm>
            <a:off x="9845675" y="2139427"/>
            <a:ext cx="1304925" cy="1197805"/>
          </a:xfrm>
          <a:prstGeom prst="rect">
            <a:avLst/>
          </a:prstGeom>
        </p:spPr>
      </p:pic>
      <p:pic>
        <p:nvPicPr>
          <p:cNvPr id="29" name="Imagen 28">
            <a:extLst>
              <a:ext uri="{FF2B5EF4-FFF2-40B4-BE49-F238E27FC236}">
                <a16:creationId xmlns:a16="http://schemas.microsoft.com/office/drawing/2014/main" id="{F5F05E76-5DB0-49D8-8477-CB24FAB52E63}"/>
              </a:ext>
            </a:extLst>
          </p:cNvPr>
          <p:cNvPicPr>
            <a:picLocks noChangeAspect="1"/>
          </p:cNvPicPr>
          <p:nvPr/>
        </p:nvPicPr>
        <p:blipFill rotWithShape="1">
          <a:blip r:embed="rId3"/>
          <a:srcRect l="73340" t="6634" r="19394" b="76881"/>
          <a:stretch/>
        </p:blipFill>
        <p:spPr>
          <a:xfrm>
            <a:off x="8299294" y="1145631"/>
            <a:ext cx="1026156" cy="1369964"/>
          </a:xfrm>
          <a:prstGeom prst="rect">
            <a:avLst/>
          </a:prstGeom>
        </p:spPr>
      </p:pic>
      <p:sp>
        <p:nvSpPr>
          <p:cNvPr id="30" name="Rectángulo 29">
            <a:extLst>
              <a:ext uri="{FF2B5EF4-FFF2-40B4-BE49-F238E27FC236}">
                <a16:creationId xmlns:a16="http://schemas.microsoft.com/office/drawing/2014/main" id="{C289AFE7-947B-4D45-9E3B-E26C14CC0CBD}"/>
              </a:ext>
            </a:extLst>
          </p:cNvPr>
          <p:cNvSpPr/>
          <p:nvPr/>
        </p:nvSpPr>
        <p:spPr>
          <a:xfrm>
            <a:off x="9325450" y="1830613"/>
            <a:ext cx="484189"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4E1DFF4A-C1C5-4AB0-94E9-5D78EB9123BA}"/>
              </a:ext>
            </a:extLst>
          </p:cNvPr>
          <p:cNvSpPr/>
          <p:nvPr/>
        </p:nvSpPr>
        <p:spPr>
          <a:xfrm>
            <a:off x="10044587" y="3337232"/>
            <a:ext cx="1106013" cy="684982"/>
          </a:xfrm>
          <a:prstGeom prst="rect">
            <a:avLst/>
          </a:prstGeom>
          <a:solidFill>
            <a:srgbClr val="F7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Imagen 31">
            <a:extLst>
              <a:ext uri="{FF2B5EF4-FFF2-40B4-BE49-F238E27FC236}">
                <a16:creationId xmlns:a16="http://schemas.microsoft.com/office/drawing/2014/main" id="{AB0F78FC-093D-412E-923E-DEC33CD94012}"/>
              </a:ext>
            </a:extLst>
          </p:cNvPr>
          <p:cNvPicPr>
            <a:picLocks noChangeAspect="1"/>
          </p:cNvPicPr>
          <p:nvPr/>
        </p:nvPicPr>
        <p:blipFill rotWithShape="1">
          <a:blip r:embed="rId3"/>
          <a:srcRect l="52980" t="22524" r="38384" b="59157"/>
          <a:stretch/>
        </p:blipFill>
        <p:spPr>
          <a:xfrm>
            <a:off x="6234071" y="2146388"/>
            <a:ext cx="1219754" cy="1522364"/>
          </a:xfrm>
          <a:prstGeom prst="rect">
            <a:avLst/>
          </a:prstGeom>
        </p:spPr>
      </p:pic>
      <p:pic>
        <p:nvPicPr>
          <p:cNvPr id="33" name="Imagen 32">
            <a:extLst>
              <a:ext uri="{FF2B5EF4-FFF2-40B4-BE49-F238E27FC236}">
                <a16:creationId xmlns:a16="http://schemas.microsoft.com/office/drawing/2014/main" id="{E896EDE7-9979-4547-B021-28FAEE7A3714}"/>
              </a:ext>
            </a:extLst>
          </p:cNvPr>
          <p:cNvPicPr>
            <a:picLocks noChangeAspect="1"/>
          </p:cNvPicPr>
          <p:nvPr/>
        </p:nvPicPr>
        <p:blipFill rotWithShape="1">
          <a:blip r:embed="rId3"/>
          <a:srcRect l="53034" t="46220" r="39154" b="21658"/>
          <a:stretch/>
        </p:blipFill>
        <p:spPr>
          <a:xfrm>
            <a:off x="6350435" y="3871477"/>
            <a:ext cx="1103390" cy="2669452"/>
          </a:xfrm>
          <a:prstGeom prst="rect">
            <a:avLst/>
          </a:prstGeom>
        </p:spPr>
      </p:pic>
      <p:pic>
        <p:nvPicPr>
          <p:cNvPr id="34" name="Imagen 33">
            <a:extLst>
              <a:ext uri="{FF2B5EF4-FFF2-40B4-BE49-F238E27FC236}">
                <a16:creationId xmlns:a16="http://schemas.microsoft.com/office/drawing/2014/main" id="{93827813-843C-49DE-BAF5-BFF35516954A}"/>
              </a:ext>
            </a:extLst>
          </p:cNvPr>
          <p:cNvPicPr>
            <a:picLocks noChangeAspect="1"/>
          </p:cNvPicPr>
          <p:nvPr/>
        </p:nvPicPr>
        <p:blipFill rotWithShape="1">
          <a:blip r:embed="rId3"/>
          <a:srcRect l="68787" t="68960" r="18868" b="14725"/>
          <a:stretch/>
        </p:blipFill>
        <p:spPr>
          <a:xfrm>
            <a:off x="8065943" y="5206203"/>
            <a:ext cx="1743696" cy="1355843"/>
          </a:xfrm>
          <a:prstGeom prst="rect">
            <a:avLst/>
          </a:prstGeom>
        </p:spPr>
      </p:pic>
      <p:pic>
        <p:nvPicPr>
          <p:cNvPr id="35" name="Imagen 34">
            <a:extLst>
              <a:ext uri="{FF2B5EF4-FFF2-40B4-BE49-F238E27FC236}">
                <a16:creationId xmlns:a16="http://schemas.microsoft.com/office/drawing/2014/main" id="{161920AC-2EA1-4A63-9018-D1E064B4C23A}"/>
              </a:ext>
            </a:extLst>
          </p:cNvPr>
          <p:cNvPicPr>
            <a:picLocks noChangeAspect="1"/>
          </p:cNvPicPr>
          <p:nvPr/>
        </p:nvPicPr>
        <p:blipFill rotWithShape="1">
          <a:blip r:embed="rId3"/>
          <a:srcRect l="85911" t="55316" r="6010" b="31021"/>
          <a:stretch/>
        </p:blipFill>
        <p:spPr>
          <a:xfrm>
            <a:off x="9946778" y="4244715"/>
            <a:ext cx="1203822" cy="1197804"/>
          </a:xfrm>
          <a:prstGeom prst="rect">
            <a:avLst/>
          </a:prstGeom>
        </p:spPr>
      </p:pic>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4" name="Rectángulo 13">
            <a:extLst>
              <a:ext uri="{FF2B5EF4-FFF2-40B4-BE49-F238E27FC236}">
                <a16:creationId xmlns:a16="http://schemas.microsoft.com/office/drawing/2014/main" id="{34B1ABBF-A373-4DC3-9CA0-00B07C44AB8B}"/>
              </a:ext>
            </a:extLst>
          </p:cNvPr>
          <p:cNvSpPr/>
          <p:nvPr/>
        </p:nvSpPr>
        <p:spPr>
          <a:xfrm>
            <a:off x="0" y="538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esquinas redondeadas 4">
            <a:extLst>
              <a:ext uri="{FF2B5EF4-FFF2-40B4-BE49-F238E27FC236}">
                <a16:creationId xmlns:a16="http://schemas.microsoft.com/office/drawing/2014/main" id="{E6D7509B-1D93-4404-B596-F0696E8A9B25}"/>
              </a:ext>
            </a:extLst>
          </p:cNvPr>
          <p:cNvSpPr/>
          <p:nvPr/>
        </p:nvSpPr>
        <p:spPr>
          <a:xfrm>
            <a:off x="3734663" y="2338109"/>
            <a:ext cx="4813392" cy="2135228"/>
          </a:xfrm>
          <a:prstGeom prst="roundRect">
            <a:avLst/>
          </a:prstGeom>
          <a:solidFill>
            <a:srgbClr val="768C6E"/>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09D540C9-04C9-4BFC-9308-29B96778DCE7}"/>
              </a:ext>
            </a:extLst>
          </p:cNvPr>
          <p:cNvSpPr txBox="1"/>
          <p:nvPr/>
        </p:nvSpPr>
        <p:spPr>
          <a:xfrm>
            <a:off x="701335" y="-3244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 name="CuadroTexto 2">
            <a:extLst>
              <a:ext uri="{FF2B5EF4-FFF2-40B4-BE49-F238E27FC236}">
                <a16:creationId xmlns:a16="http://schemas.microsoft.com/office/drawing/2014/main" id="{69C661AF-B005-46AD-BCDF-A646E5204A64}"/>
              </a:ext>
            </a:extLst>
          </p:cNvPr>
          <p:cNvSpPr txBox="1"/>
          <p:nvPr/>
        </p:nvSpPr>
        <p:spPr>
          <a:xfrm>
            <a:off x="3917798" y="2551837"/>
            <a:ext cx="4356404" cy="1754326"/>
          </a:xfrm>
          <a:prstGeom prst="rect">
            <a:avLst/>
          </a:prstGeom>
          <a:noFill/>
        </p:spPr>
        <p:txBody>
          <a:bodyPr wrap="square" rtlCol="0">
            <a:spAutoFit/>
          </a:bodyPr>
          <a:lstStyle/>
          <a:p>
            <a:pPr algn="ctr"/>
            <a:r>
              <a:rPr lang="es-ES" sz="3200" dirty="0" err="1">
                <a:solidFill>
                  <a:schemeClr val="bg1"/>
                </a:solidFill>
              </a:rPr>
              <a:t>Transcriptional</a:t>
            </a:r>
            <a:r>
              <a:rPr lang="es-ES" sz="3200" dirty="0">
                <a:solidFill>
                  <a:schemeClr val="bg1"/>
                </a:solidFill>
              </a:rPr>
              <a:t> timing </a:t>
            </a:r>
          </a:p>
          <a:p>
            <a:pPr algn="ctr"/>
            <a:r>
              <a:rPr lang="es-ES" sz="4400" b="1" dirty="0">
                <a:solidFill>
                  <a:schemeClr val="bg1"/>
                </a:solidFill>
              </a:rPr>
              <a:t>≠</a:t>
            </a:r>
          </a:p>
          <a:p>
            <a:pPr algn="ctr"/>
            <a:r>
              <a:rPr lang="es-ES" sz="3200" dirty="0" err="1">
                <a:solidFill>
                  <a:schemeClr val="bg1"/>
                </a:solidFill>
              </a:rPr>
              <a:t>Physiological</a:t>
            </a:r>
            <a:r>
              <a:rPr lang="es-ES" sz="3200" dirty="0">
                <a:solidFill>
                  <a:schemeClr val="bg1"/>
                </a:solidFill>
              </a:rPr>
              <a:t> timing</a:t>
            </a:r>
            <a:endParaRPr lang="es-ES" sz="2800" dirty="0">
              <a:solidFill>
                <a:schemeClr val="bg1"/>
              </a:solidFill>
            </a:endParaRPr>
          </a:p>
        </p:txBody>
      </p:sp>
    </p:spTree>
    <p:extLst>
      <p:ext uri="{BB962C8B-B14F-4D97-AF65-F5344CB8AC3E}">
        <p14:creationId xmlns:p14="http://schemas.microsoft.com/office/powerpoint/2010/main" val="18129560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11" name="CuadroTexto 10">
            <a:extLst>
              <a:ext uri="{FF2B5EF4-FFF2-40B4-BE49-F238E27FC236}">
                <a16:creationId xmlns:a16="http://schemas.microsoft.com/office/drawing/2014/main" id="{247E0A33-238C-49BC-A5AA-4497E9B30975}"/>
              </a:ext>
            </a:extLst>
          </p:cNvPr>
          <p:cNvSpPr txBox="1"/>
          <p:nvPr/>
        </p:nvSpPr>
        <p:spPr>
          <a:xfrm>
            <a:off x="1219200" y="1664222"/>
            <a:ext cx="9239250" cy="4493538"/>
          </a:xfrm>
          <a:prstGeom prst="rect">
            <a:avLst/>
          </a:prstGeom>
          <a:noFill/>
        </p:spPr>
        <p:txBody>
          <a:bodyPr wrap="square">
            <a:spAutoFit/>
          </a:bodyPr>
          <a:lstStyle/>
          <a:p>
            <a:pPr marL="342900" indent="-342900" algn="l">
              <a:buFont typeface="+mj-lt"/>
              <a:buAutoNum type="arabicPeriod"/>
            </a:pPr>
            <a:r>
              <a:rPr lang="en-US" sz="2200" b="0" i="0" u="none" strike="noStrike" baseline="0" dirty="0">
                <a:latin typeface="LiberationSerif-Regular"/>
              </a:rPr>
              <a:t>To develop </a:t>
            </a:r>
            <a:r>
              <a:rPr lang="en-US" sz="2200" b="1" u="sng" strike="noStrike" baseline="0" dirty="0">
                <a:latin typeface="LiberationSerif-Regular"/>
              </a:rPr>
              <a:t>software tools</a:t>
            </a:r>
            <a:r>
              <a:rPr lang="en-US" sz="2200" b="0" i="0" u="none" strike="noStrike" baseline="0" dirty="0">
                <a:latin typeface="LiberationSerif-Regular"/>
              </a:rPr>
              <a:t>, computational pipelines, and models to enhance systems biology studies in microalgae, with a specific focus on exploring the results presented in </a:t>
            </a:r>
            <a:r>
              <a:rPr lang="es-ES" sz="2200" b="0" i="0" u="none" strike="noStrike" baseline="0" dirty="0" err="1">
                <a:latin typeface="LiberationSerif-Regular"/>
              </a:rPr>
              <a:t>this</a:t>
            </a:r>
            <a:r>
              <a:rPr lang="es-ES" sz="2200" b="0" i="0" u="none" strike="noStrike" baseline="0" dirty="0">
                <a:latin typeface="LiberationSerif-Regular"/>
              </a:rPr>
              <a:t> </a:t>
            </a:r>
            <a:r>
              <a:rPr lang="es-ES" sz="2200" dirty="0" err="1">
                <a:latin typeface="LiberationSerif-Regular"/>
              </a:rPr>
              <a:t>thesis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transcriptomic</a:t>
            </a:r>
            <a:r>
              <a:rPr lang="en-US" sz="2200" b="0" i="0" u="none" strike="noStrike" baseline="0" dirty="0">
                <a:latin typeface="LiberationSerif-Regular"/>
              </a:rPr>
              <a:t> seasonal variations during diel cycles and </a:t>
            </a:r>
            <a:r>
              <a:rPr lang="es-ES" sz="2200" b="0" i="0" u="none" strike="noStrike" baseline="0" dirty="0">
                <a:latin typeface="LiberationSerif-Regular"/>
              </a:rPr>
              <a:t>free-running </a:t>
            </a:r>
            <a:r>
              <a:rPr lang="es-ES" sz="2200" b="0" i="0" u="none" strike="noStrike" baseline="0" dirty="0" err="1">
                <a:latin typeface="LiberationSerif-Regular"/>
              </a:rPr>
              <a:t>conditions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proteomic</a:t>
            </a:r>
            <a:r>
              <a:rPr lang="en-US" sz="2200" b="0" i="0" u="none" strike="noStrike" baseline="0" dirty="0">
                <a:latin typeface="LiberationSerif-Regular"/>
              </a:rPr>
              <a:t> seasonal variations during diel cycles and their integration with </a:t>
            </a:r>
            <a:r>
              <a:rPr lang="es-ES" sz="2200" b="0" i="0" u="none" strike="noStrike" baseline="0" dirty="0" err="1">
                <a:latin typeface="LiberationSerif-Regular"/>
              </a:rPr>
              <a:t>transcriptomic</a:t>
            </a:r>
            <a:r>
              <a:rPr lang="es-ES" sz="2200" b="0" i="0" u="none" strike="noStrike" baseline="0" dirty="0">
                <a:latin typeface="LiberationSerif-Regular"/>
              </a:rPr>
              <a:t> responses.</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seasonal variations in relevant </a:t>
            </a:r>
            <a:r>
              <a:rPr lang="en-US" sz="2200" b="1" i="0" u="sng" strike="noStrike" baseline="0" dirty="0">
                <a:latin typeface="LiberationSerif-Regular"/>
              </a:rPr>
              <a:t>physiological</a:t>
            </a:r>
            <a:r>
              <a:rPr lang="en-US" sz="2200" b="0" i="0" u="none" strike="noStrike" baseline="0" dirty="0">
                <a:latin typeface="LiberationSerif-Regular"/>
              </a:rPr>
              <a:t> processes during diel cycles and conduct multi-omics integration with transcriptomic and proteomic data.</a:t>
            </a: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pic>
        <p:nvPicPr>
          <p:cNvPr id="14" name="Gráfico 13" descr="Marca de verificación con relleno sólido">
            <a:extLst>
              <a:ext uri="{FF2B5EF4-FFF2-40B4-BE49-F238E27FC236}">
                <a16:creationId xmlns:a16="http://schemas.microsoft.com/office/drawing/2014/main" id="{A23E39B0-4D38-48A5-8496-5350A3DB7D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1776798"/>
            <a:ext cx="661930" cy="661930"/>
          </a:xfrm>
          <a:prstGeom prst="rect">
            <a:avLst/>
          </a:prstGeom>
        </p:spPr>
      </p:pic>
      <p:pic>
        <p:nvPicPr>
          <p:cNvPr id="12" name="Gráfico 11" descr="Marca de verificación con relleno sólido">
            <a:extLst>
              <a:ext uri="{FF2B5EF4-FFF2-40B4-BE49-F238E27FC236}">
                <a16:creationId xmlns:a16="http://schemas.microsoft.com/office/drawing/2014/main" id="{260B4FF3-0F33-4C7A-B740-9977AC8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2767070"/>
            <a:ext cx="661930" cy="661930"/>
          </a:xfrm>
          <a:prstGeom prst="rect">
            <a:avLst/>
          </a:prstGeom>
        </p:spPr>
      </p:pic>
    </p:spTree>
    <p:extLst>
      <p:ext uri="{BB962C8B-B14F-4D97-AF65-F5344CB8AC3E}">
        <p14:creationId xmlns:p14="http://schemas.microsoft.com/office/powerpoint/2010/main" val="279760771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571625"/>
            <a:ext cx="12192000" cy="371475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2617617" y="1889320"/>
            <a:ext cx="6956765" cy="2800767"/>
          </a:xfrm>
          <a:prstGeom prst="rect">
            <a:avLst/>
          </a:prstGeom>
          <a:noFill/>
        </p:spPr>
        <p:txBody>
          <a:bodyPr wrap="square" rtlCol="0">
            <a:spAutoFit/>
          </a:bodyPr>
          <a:lstStyle/>
          <a:p>
            <a:pPr algn="ctr"/>
            <a:r>
              <a:rPr lang="en-US" sz="4400" b="1" dirty="0">
                <a:solidFill>
                  <a:schemeClr val="bg1"/>
                </a:solidFill>
              </a:rPr>
              <a:t>Chapter 3.</a:t>
            </a:r>
          </a:p>
          <a:p>
            <a:pPr algn="ctr"/>
            <a:r>
              <a:rPr lang="en-US" sz="4400" dirty="0">
                <a:solidFill>
                  <a:schemeClr val="bg1"/>
                </a:solidFill>
              </a:rPr>
              <a:t>Proteomic analysis of seasonal variations in diel</a:t>
            </a:r>
          </a:p>
          <a:p>
            <a:pPr algn="ctr"/>
            <a:r>
              <a:rPr lang="en-US" sz="4400" dirty="0">
                <a:solidFill>
                  <a:schemeClr val="bg1"/>
                </a:solidFill>
              </a:rPr>
              <a:t>cycles in </a:t>
            </a:r>
            <a:r>
              <a:rPr lang="en-US" sz="4400" i="1" dirty="0">
                <a:solidFill>
                  <a:schemeClr val="bg1"/>
                </a:solidFill>
              </a:rPr>
              <a:t>Ostreococcus tauri</a:t>
            </a:r>
            <a:endParaRPr lang="es-ES" sz="4000" i="1" dirty="0">
              <a:solidFill>
                <a:schemeClr val="bg1"/>
              </a:solidFill>
              <a:latin typeface="+mj-lt"/>
            </a:endParaRPr>
          </a:p>
        </p:txBody>
      </p:sp>
    </p:spTree>
    <p:extLst>
      <p:ext uri="{BB962C8B-B14F-4D97-AF65-F5344CB8AC3E}">
        <p14:creationId xmlns:p14="http://schemas.microsoft.com/office/powerpoint/2010/main" val="10753608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1630726" y="2382673"/>
            <a:ext cx="615020" cy="7310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3696CB69-69EA-44C3-A6A3-35EF14E86BEB}"/>
              </a:ext>
            </a:extLst>
          </p:cNvPr>
          <p:cNvPicPr>
            <a:picLocks noChangeAspect="1"/>
          </p:cNvPicPr>
          <p:nvPr/>
        </p:nvPicPr>
        <p:blipFill rotWithShape="1">
          <a:blip r:embed="rId3"/>
          <a:srcRect t="1805"/>
          <a:stretch/>
        </p:blipFill>
        <p:spPr>
          <a:xfrm>
            <a:off x="930707" y="993680"/>
            <a:ext cx="9476933" cy="5976845"/>
          </a:xfrm>
          <a:prstGeom prst="rect">
            <a:avLst/>
          </a:prstGeom>
        </p:spPr>
      </p:pic>
      <p:sp>
        <p:nvSpPr>
          <p:cNvPr id="28" name="CuadroTexto 27">
            <a:extLst>
              <a:ext uri="{FF2B5EF4-FFF2-40B4-BE49-F238E27FC236}">
                <a16:creationId xmlns:a16="http://schemas.microsoft.com/office/drawing/2014/main" id="{FAD2E980-7C39-483D-A555-61D2B1327915}"/>
              </a:ext>
            </a:extLst>
          </p:cNvPr>
          <p:cNvSpPr txBox="1"/>
          <p:nvPr/>
        </p:nvSpPr>
        <p:spPr>
          <a:xfrm>
            <a:off x="9729375" y="1319218"/>
            <a:ext cx="2462625" cy="707886"/>
          </a:xfrm>
          <a:prstGeom prst="rect">
            <a:avLst/>
          </a:prstGeom>
          <a:noFill/>
        </p:spPr>
        <p:txBody>
          <a:bodyPr wrap="square" rtlCol="0">
            <a:spAutoFit/>
          </a:bodyPr>
          <a:lstStyle/>
          <a:p>
            <a:r>
              <a:rPr lang="es-ES" sz="2000" dirty="0" err="1"/>
              <a:t>Covering</a:t>
            </a:r>
            <a:r>
              <a:rPr lang="es-ES" sz="2000" dirty="0"/>
              <a:t> 45% of </a:t>
            </a:r>
            <a:r>
              <a:rPr lang="es-ES" sz="2000" dirty="0" err="1"/>
              <a:t>the</a:t>
            </a:r>
            <a:r>
              <a:rPr lang="es-ES" sz="2000" dirty="0"/>
              <a:t> complete </a:t>
            </a:r>
            <a:r>
              <a:rPr lang="es-ES" sz="2000" dirty="0" err="1"/>
              <a:t>proteome</a:t>
            </a:r>
            <a:endParaRPr lang="es-ES" sz="2000" dirty="0"/>
          </a:p>
        </p:txBody>
      </p:sp>
    </p:spTree>
    <p:extLst>
      <p:ext uri="{BB962C8B-B14F-4D97-AF65-F5344CB8AC3E}">
        <p14:creationId xmlns:p14="http://schemas.microsoft.com/office/powerpoint/2010/main" val="32886414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1630726" y="2382673"/>
            <a:ext cx="615020" cy="7310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3696CB69-69EA-44C3-A6A3-35EF14E86BEB}"/>
              </a:ext>
            </a:extLst>
          </p:cNvPr>
          <p:cNvPicPr>
            <a:picLocks noChangeAspect="1"/>
          </p:cNvPicPr>
          <p:nvPr/>
        </p:nvPicPr>
        <p:blipFill rotWithShape="1">
          <a:blip r:embed="rId3"/>
          <a:srcRect t="1805"/>
          <a:stretch/>
        </p:blipFill>
        <p:spPr>
          <a:xfrm>
            <a:off x="930707" y="993680"/>
            <a:ext cx="9476933" cy="5976845"/>
          </a:xfrm>
          <a:prstGeom prst="rect">
            <a:avLst/>
          </a:prstGeom>
        </p:spPr>
      </p:pic>
      <p:sp>
        <p:nvSpPr>
          <p:cNvPr id="31" name="CuadroTexto 30">
            <a:extLst>
              <a:ext uri="{FF2B5EF4-FFF2-40B4-BE49-F238E27FC236}">
                <a16:creationId xmlns:a16="http://schemas.microsoft.com/office/drawing/2014/main" id="{FB28153F-EA29-4EBF-A90C-14FCE1375D56}"/>
              </a:ext>
            </a:extLst>
          </p:cNvPr>
          <p:cNvSpPr txBox="1"/>
          <p:nvPr/>
        </p:nvSpPr>
        <p:spPr>
          <a:xfrm>
            <a:off x="8563787" y="1673161"/>
            <a:ext cx="1792155" cy="830997"/>
          </a:xfrm>
          <a:prstGeom prst="rect">
            <a:avLst/>
          </a:prstGeom>
          <a:noFill/>
        </p:spPr>
        <p:txBody>
          <a:bodyPr wrap="square" rtlCol="0">
            <a:spAutoFit/>
          </a:bodyPr>
          <a:lstStyle/>
          <a:p>
            <a:r>
              <a:rPr lang="es-ES" sz="2400" b="1" dirty="0"/>
              <a:t>Nuclear </a:t>
            </a:r>
            <a:r>
              <a:rPr lang="es-ES" sz="2400" b="1" dirty="0" err="1"/>
              <a:t>envelope</a:t>
            </a:r>
            <a:endParaRPr lang="es-ES" sz="2400" b="1" dirty="0"/>
          </a:p>
        </p:txBody>
      </p:sp>
      <p:sp>
        <p:nvSpPr>
          <p:cNvPr id="32" name="CuadroTexto 31">
            <a:extLst>
              <a:ext uri="{FF2B5EF4-FFF2-40B4-BE49-F238E27FC236}">
                <a16:creationId xmlns:a16="http://schemas.microsoft.com/office/drawing/2014/main" id="{5E24F7D6-CCBA-44D0-88F8-413F9D10F006}"/>
              </a:ext>
            </a:extLst>
          </p:cNvPr>
          <p:cNvSpPr txBox="1"/>
          <p:nvPr/>
        </p:nvSpPr>
        <p:spPr>
          <a:xfrm>
            <a:off x="838200" y="2347591"/>
            <a:ext cx="1792155" cy="830997"/>
          </a:xfrm>
          <a:prstGeom prst="rect">
            <a:avLst/>
          </a:prstGeom>
          <a:noFill/>
        </p:spPr>
        <p:txBody>
          <a:bodyPr wrap="square" rtlCol="0">
            <a:spAutoFit/>
          </a:bodyPr>
          <a:lstStyle/>
          <a:p>
            <a:r>
              <a:rPr lang="es-ES" sz="2400" b="1" dirty="0"/>
              <a:t>Nuclear lumen</a:t>
            </a:r>
          </a:p>
        </p:txBody>
      </p:sp>
      <p:sp>
        <p:nvSpPr>
          <p:cNvPr id="28" name="CuadroTexto 27">
            <a:extLst>
              <a:ext uri="{FF2B5EF4-FFF2-40B4-BE49-F238E27FC236}">
                <a16:creationId xmlns:a16="http://schemas.microsoft.com/office/drawing/2014/main" id="{FAD2E980-7C39-483D-A555-61D2B1327915}"/>
              </a:ext>
            </a:extLst>
          </p:cNvPr>
          <p:cNvSpPr txBox="1"/>
          <p:nvPr/>
        </p:nvSpPr>
        <p:spPr>
          <a:xfrm>
            <a:off x="9729375" y="1319218"/>
            <a:ext cx="2462625" cy="707886"/>
          </a:xfrm>
          <a:prstGeom prst="rect">
            <a:avLst/>
          </a:prstGeom>
          <a:noFill/>
        </p:spPr>
        <p:txBody>
          <a:bodyPr wrap="square" rtlCol="0">
            <a:spAutoFit/>
          </a:bodyPr>
          <a:lstStyle/>
          <a:p>
            <a:r>
              <a:rPr lang="es-ES" sz="2000" dirty="0" err="1"/>
              <a:t>Covering</a:t>
            </a:r>
            <a:r>
              <a:rPr lang="es-ES" sz="2000" dirty="0"/>
              <a:t> 45% of </a:t>
            </a:r>
            <a:r>
              <a:rPr lang="es-ES" sz="2000" dirty="0" err="1"/>
              <a:t>the</a:t>
            </a:r>
            <a:r>
              <a:rPr lang="es-ES" sz="2000" dirty="0"/>
              <a:t> complete </a:t>
            </a:r>
            <a:r>
              <a:rPr lang="es-ES" sz="2000" dirty="0" err="1"/>
              <a:t>proteome</a:t>
            </a:r>
            <a:endParaRPr lang="es-ES" sz="2000" dirty="0"/>
          </a:p>
        </p:txBody>
      </p:sp>
    </p:spTree>
    <p:extLst>
      <p:ext uri="{BB962C8B-B14F-4D97-AF65-F5344CB8AC3E}">
        <p14:creationId xmlns:p14="http://schemas.microsoft.com/office/powerpoint/2010/main" val="27875277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1630726" y="2382673"/>
            <a:ext cx="615020" cy="7310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3696CB69-69EA-44C3-A6A3-35EF14E86BEB}"/>
              </a:ext>
            </a:extLst>
          </p:cNvPr>
          <p:cNvPicPr>
            <a:picLocks noChangeAspect="1"/>
          </p:cNvPicPr>
          <p:nvPr/>
        </p:nvPicPr>
        <p:blipFill rotWithShape="1">
          <a:blip r:embed="rId3"/>
          <a:srcRect t="1805"/>
          <a:stretch/>
        </p:blipFill>
        <p:spPr>
          <a:xfrm>
            <a:off x="930707" y="993680"/>
            <a:ext cx="9476933" cy="5976845"/>
          </a:xfrm>
          <a:prstGeom prst="rect">
            <a:avLst/>
          </a:prstGeom>
        </p:spPr>
      </p:pic>
      <p:sp>
        <p:nvSpPr>
          <p:cNvPr id="29" name="CuadroTexto 28">
            <a:extLst>
              <a:ext uri="{FF2B5EF4-FFF2-40B4-BE49-F238E27FC236}">
                <a16:creationId xmlns:a16="http://schemas.microsoft.com/office/drawing/2014/main" id="{D9DFDE41-4111-404D-89E8-48C455AE2B15}"/>
              </a:ext>
            </a:extLst>
          </p:cNvPr>
          <p:cNvSpPr txBox="1"/>
          <p:nvPr/>
        </p:nvSpPr>
        <p:spPr>
          <a:xfrm>
            <a:off x="7354426" y="1160463"/>
            <a:ext cx="1792155" cy="461665"/>
          </a:xfrm>
          <a:prstGeom prst="rect">
            <a:avLst/>
          </a:prstGeom>
          <a:noFill/>
        </p:spPr>
        <p:txBody>
          <a:bodyPr wrap="square" rtlCol="0">
            <a:spAutoFit/>
          </a:bodyPr>
          <a:lstStyle/>
          <a:p>
            <a:r>
              <a:rPr lang="es-ES" sz="2400" b="1" dirty="0" err="1"/>
              <a:t>Chloroplast</a:t>
            </a:r>
            <a:endParaRPr lang="es-ES" b="1" dirty="0"/>
          </a:p>
        </p:txBody>
      </p:sp>
      <p:sp>
        <p:nvSpPr>
          <p:cNvPr id="31" name="CuadroTexto 30">
            <a:extLst>
              <a:ext uri="{FF2B5EF4-FFF2-40B4-BE49-F238E27FC236}">
                <a16:creationId xmlns:a16="http://schemas.microsoft.com/office/drawing/2014/main" id="{FB28153F-EA29-4EBF-A90C-14FCE1375D56}"/>
              </a:ext>
            </a:extLst>
          </p:cNvPr>
          <p:cNvSpPr txBox="1"/>
          <p:nvPr/>
        </p:nvSpPr>
        <p:spPr>
          <a:xfrm>
            <a:off x="8563787" y="1673161"/>
            <a:ext cx="1792155" cy="830997"/>
          </a:xfrm>
          <a:prstGeom prst="rect">
            <a:avLst/>
          </a:prstGeom>
          <a:noFill/>
        </p:spPr>
        <p:txBody>
          <a:bodyPr wrap="square" rtlCol="0">
            <a:spAutoFit/>
          </a:bodyPr>
          <a:lstStyle/>
          <a:p>
            <a:r>
              <a:rPr lang="es-ES" sz="2400" b="1" dirty="0"/>
              <a:t>Nuclear </a:t>
            </a:r>
            <a:r>
              <a:rPr lang="es-ES" sz="2400" b="1" dirty="0" err="1"/>
              <a:t>envelope</a:t>
            </a:r>
            <a:endParaRPr lang="es-ES" sz="2400" b="1" dirty="0"/>
          </a:p>
        </p:txBody>
      </p:sp>
      <p:sp>
        <p:nvSpPr>
          <p:cNvPr id="32" name="CuadroTexto 31">
            <a:extLst>
              <a:ext uri="{FF2B5EF4-FFF2-40B4-BE49-F238E27FC236}">
                <a16:creationId xmlns:a16="http://schemas.microsoft.com/office/drawing/2014/main" id="{5E24F7D6-CCBA-44D0-88F8-413F9D10F006}"/>
              </a:ext>
            </a:extLst>
          </p:cNvPr>
          <p:cNvSpPr txBox="1"/>
          <p:nvPr/>
        </p:nvSpPr>
        <p:spPr>
          <a:xfrm>
            <a:off x="838200" y="2347591"/>
            <a:ext cx="1792155" cy="830997"/>
          </a:xfrm>
          <a:prstGeom prst="rect">
            <a:avLst/>
          </a:prstGeom>
          <a:noFill/>
        </p:spPr>
        <p:txBody>
          <a:bodyPr wrap="square" rtlCol="0">
            <a:spAutoFit/>
          </a:bodyPr>
          <a:lstStyle/>
          <a:p>
            <a:r>
              <a:rPr lang="es-ES" sz="2400" b="1" dirty="0"/>
              <a:t>Nuclear lumen</a:t>
            </a:r>
          </a:p>
        </p:txBody>
      </p:sp>
      <p:sp>
        <p:nvSpPr>
          <p:cNvPr id="34" name="CuadroTexto 33">
            <a:extLst>
              <a:ext uri="{FF2B5EF4-FFF2-40B4-BE49-F238E27FC236}">
                <a16:creationId xmlns:a16="http://schemas.microsoft.com/office/drawing/2014/main" id="{062B2152-9C0B-4779-A4AB-B2692D20DBF9}"/>
              </a:ext>
            </a:extLst>
          </p:cNvPr>
          <p:cNvSpPr txBox="1"/>
          <p:nvPr/>
        </p:nvSpPr>
        <p:spPr>
          <a:xfrm>
            <a:off x="8277770" y="6032356"/>
            <a:ext cx="2364190" cy="461665"/>
          </a:xfrm>
          <a:prstGeom prst="rect">
            <a:avLst/>
          </a:prstGeom>
          <a:noFill/>
        </p:spPr>
        <p:txBody>
          <a:bodyPr wrap="square" rtlCol="0">
            <a:spAutoFit/>
          </a:bodyPr>
          <a:lstStyle/>
          <a:p>
            <a:r>
              <a:rPr lang="es-ES" sz="2400" b="1" dirty="0"/>
              <a:t>Golgi-</a:t>
            </a:r>
            <a:r>
              <a:rPr lang="es-ES" sz="2400" b="1" dirty="0" err="1"/>
              <a:t>associated</a:t>
            </a:r>
            <a:endParaRPr lang="es-ES" sz="2400" b="1" dirty="0"/>
          </a:p>
        </p:txBody>
      </p:sp>
      <p:sp>
        <p:nvSpPr>
          <p:cNvPr id="28" name="CuadroTexto 27">
            <a:extLst>
              <a:ext uri="{FF2B5EF4-FFF2-40B4-BE49-F238E27FC236}">
                <a16:creationId xmlns:a16="http://schemas.microsoft.com/office/drawing/2014/main" id="{FAD2E980-7C39-483D-A555-61D2B1327915}"/>
              </a:ext>
            </a:extLst>
          </p:cNvPr>
          <p:cNvSpPr txBox="1"/>
          <p:nvPr/>
        </p:nvSpPr>
        <p:spPr>
          <a:xfrm>
            <a:off x="9729375" y="1319218"/>
            <a:ext cx="2462625" cy="707886"/>
          </a:xfrm>
          <a:prstGeom prst="rect">
            <a:avLst/>
          </a:prstGeom>
          <a:noFill/>
        </p:spPr>
        <p:txBody>
          <a:bodyPr wrap="square" rtlCol="0">
            <a:spAutoFit/>
          </a:bodyPr>
          <a:lstStyle/>
          <a:p>
            <a:r>
              <a:rPr lang="es-ES" sz="2000" dirty="0" err="1"/>
              <a:t>Covering</a:t>
            </a:r>
            <a:r>
              <a:rPr lang="es-ES" sz="2000" dirty="0"/>
              <a:t> 45% of </a:t>
            </a:r>
            <a:r>
              <a:rPr lang="es-ES" sz="2000" dirty="0" err="1"/>
              <a:t>the</a:t>
            </a:r>
            <a:r>
              <a:rPr lang="es-ES" sz="2000" dirty="0"/>
              <a:t> complete </a:t>
            </a:r>
            <a:r>
              <a:rPr lang="es-ES" sz="2000" dirty="0" err="1"/>
              <a:t>proteome</a:t>
            </a:r>
            <a:endParaRPr lang="es-ES" sz="2000" dirty="0"/>
          </a:p>
        </p:txBody>
      </p:sp>
    </p:spTree>
    <p:extLst>
      <p:ext uri="{BB962C8B-B14F-4D97-AF65-F5344CB8AC3E}">
        <p14:creationId xmlns:p14="http://schemas.microsoft.com/office/powerpoint/2010/main" val="355639223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2" name="Rectángulo 11">
            <a:extLst>
              <a:ext uri="{FF2B5EF4-FFF2-40B4-BE49-F238E27FC236}">
                <a16:creationId xmlns:a16="http://schemas.microsoft.com/office/drawing/2014/main" id="{A74851DC-C6FE-4B7D-88F9-E3A8FDA84EE5}"/>
              </a:ext>
            </a:extLst>
          </p:cNvPr>
          <p:cNvSpPr/>
          <p:nvPr/>
        </p:nvSpPr>
        <p:spPr>
          <a:xfrm>
            <a:off x="1630726" y="2382673"/>
            <a:ext cx="615020" cy="7310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3696CB69-69EA-44C3-A6A3-35EF14E86BEB}"/>
              </a:ext>
            </a:extLst>
          </p:cNvPr>
          <p:cNvPicPr>
            <a:picLocks noChangeAspect="1"/>
          </p:cNvPicPr>
          <p:nvPr/>
        </p:nvPicPr>
        <p:blipFill rotWithShape="1">
          <a:blip r:embed="rId3"/>
          <a:srcRect t="1805"/>
          <a:stretch/>
        </p:blipFill>
        <p:spPr>
          <a:xfrm>
            <a:off x="930707" y="993680"/>
            <a:ext cx="9476933" cy="5976845"/>
          </a:xfrm>
          <a:prstGeom prst="rect">
            <a:avLst/>
          </a:prstGeom>
        </p:spPr>
      </p:pic>
      <p:sp>
        <p:nvSpPr>
          <p:cNvPr id="13" name="CuadroTexto 12">
            <a:extLst>
              <a:ext uri="{FF2B5EF4-FFF2-40B4-BE49-F238E27FC236}">
                <a16:creationId xmlns:a16="http://schemas.microsoft.com/office/drawing/2014/main" id="{A0195DE5-D7DA-4F2E-838E-CE73B32619F7}"/>
              </a:ext>
            </a:extLst>
          </p:cNvPr>
          <p:cNvSpPr txBox="1"/>
          <p:nvPr/>
        </p:nvSpPr>
        <p:spPr>
          <a:xfrm>
            <a:off x="1030469" y="829368"/>
            <a:ext cx="1957860" cy="461665"/>
          </a:xfrm>
          <a:prstGeom prst="rect">
            <a:avLst/>
          </a:prstGeom>
          <a:noFill/>
        </p:spPr>
        <p:txBody>
          <a:bodyPr wrap="square" rtlCol="0">
            <a:spAutoFit/>
          </a:bodyPr>
          <a:lstStyle/>
          <a:p>
            <a:r>
              <a:rPr lang="es-ES" sz="2400" b="1" dirty="0" err="1"/>
              <a:t>Proteasome</a:t>
            </a:r>
            <a:endParaRPr lang="es-ES" sz="2400" b="1" dirty="0"/>
          </a:p>
        </p:txBody>
      </p:sp>
      <p:sp>
        <p:nvSpPr>
          <p:cNvPr id="29" name="CuadroTexto 28">
            <a:extLst>
              <a:ext uri="{FF2B5EF4-FFF2-40B4-BE49-F238E27FC236}">
                <a16:creationId xmlns:a16="http://schemas.microsoft.com/office/drawing/2014/main" id="{D9DFDE41-4111-404D-89E8-48C455AE2B15}"/>
              </a:ext>
            </a:extLst>
          </p:cNvPr>
          <p:cNvSpPr txBox="1"/>
          <p:nvPr/>
        </p:nvSpPr>
        <p:spPr>
          <a:xfrm>
            <a:off x="7354426" y="1160463"/>
            <a:ext cx="1792155" cy="461665"/>
          </a:xfrm>
          <a:prstGeom prst="rect">
            <a:avLst/>
          </a:prstGeom>
          <a:noFill/>
        </p:spPr>
        <p:txBody>
          <a:bodyPr wrap="square" rtlCol="0">
            <a:spAutoFit/>
          </a:bodyPr>
          <a:lstStyle/>
          <a:p>
            <a:r>
              <a:rPr lang="es-ES" sz="2400" b="1" dirty="0" err="1"/>
              <a:t>Chloroplast</a:t>
            </a:r>
            <a:endParaRPr lang="es-ES" b="1" dirty="0"/>
          </a:p>
        </p:txBody>
      </p:sp>
      <p:sp>
        <p:nvSpPr>
          <p:cNvPr id="31" name="CuadroTexto 30">
            <a:extLst>
              <a:ext uri="{FF2B5EF4-FFF2-40B4-BE49-F238E27FC236}">
                <a16:creationId xmlns:a16="http://schemas.microsoft.com/office/drawing/2014/main" id="{FB28153F-EA29-4EBF-A90C-14FCE1375D56}"/>
              </a:ext>
            </a:extLst>
          </p:cNvPr>
          <p:cNvSpPr txBox="1"/>
          <p:nvPr/>
        </p:nvSpPr>
        <p:spPr>
          <a:xfrm>
            <a:off x="8563787" y="1673161"/>
            <a:ext cx="1792155" cy="830997"/>
          </a:xfrm>
          <a:prstGeom prst="rect">
            <a:avLst/>
          </a:prstGeom>
          <a:noFill/>
        </p:spPr>
        <p:txBody>
          <a:bodyPr wrap="square" rtlCol="0">
            <a:spAutoFit/>
          </a:bodyPr>
          <a:lstStyle/>
          <a:p>
            <a:r>
              <a:rPr lang="es-ES" sz="2400" b="1" dirty="0"/>
              <a:t>Nuclear </a:t>
            </a:r>
            <a:r>
              <a:rPr lang="es-ES" sz="2400" b="1" dirty="0" err="1"/>
              <a:t>envelope</a:t>
            </a:r>
            <a:endParaRPr lang="es-ES" sz="2400" b="1" dirty="0"/>
          </a:p>
        </p:txBody>
      </p:sp>
      <p:sp>
        <p:nvSpPr>
          <p:cNvPr id="32" name="CuadroTexto 31">
            <a:extLst>
              <a:ext uri="{FF2B5EF4-FFF2-40B4-BE49-F238E27FC236}">
                <a16:creationId xmlns:a16="http://schemas.microsoft.com/office/drawing/2014/main" id="{5E24F7D6-CCBA-44D0-88F8-413F9D10F006}"/>
              </a:ext>
            </a:extLst>
          </p:cNvPr>
          <p:cNvSpPr txBox="1"/>
          <p:nvPr/>
        </p:nvSpPr>
        <p:spPr>
          <a:xfrm>
            <a:off x="838200" y="2347591"/>
            <a:ext cx="1792155" cy="830997"/>
          </a:xfrm>
          <a:prstGeom prst="rect">
            <a:avLst/>
          </a:prstGeom>
          <a:noFill/>
        </p:spPr>
        <p:txBody>
          <a:bodyPr wrap="square" rtlCol="0">
            <a:spAutoFit/>
          </a:bodyPr>
          <a:lstStyle/>
          <a:p>
            <a:r>
              <a:rPr lang="es-ES" sz="2400" b="1" dirty="0"/>
              <a:t>Nuclear lumen</a:t>
            </a:r>
          </a:p>
        </p:txBody>
      </p:sp>
      <p:sp>
        <p:nvSpPr>
          <p:cNvPr id="33" name="CuadroTexto 32">
            <a:extLst>
              <a:ext uri="{FF2B5EF4-FFF2-40B4-BE49-F238E27FC236}">
                <a16:creationId xmlns:a16="http://schemas.microsoft.com/office/drawing/2014/main" id="{18E89CBE-630E-48BB-93C6-6501F8E3C5C8}"/>
              </a:ext>
            </a:extLst>
          </p:cNvPr>
          <p:cNvSpPr txBox="1"/>
          <p:nvPr/>
        </p:nvSpPr>
        <p:spPr>
          <a:xfrm>
            <a:off x="1734277" y="4843724"/>
            <a:ext cx="2364190" cy="461665"/>
          </a:xfrm>
          <a:prstGeom prst="rect">
            <a:avLst/>
          </a:prstGeom>
          <a:noFill/>
        </p:spPr>
        <p:txBody>
          <a:bodyPr wrap="square" rtlCol="0">
            <a:spAutoFit/>
          </a:bodyPr>
          <a:lstStyle/>
          <a:p>
            <a:r>
              <a:rPr lang="es-ES" sz="2400" b="1" dirty="0" err="1"/>
              <a:t>Cytoplasm</a:t>
            </a:r>
            <a:endParaRPr lang="es-ES" sz="2400" b="1" dirty="0"/>
          </a:p>
        </p:txBody>
      </p:sp>
      <p:sp>
        <p:nvSpPr>
          <p:cNvPr id="34" name="CuadroTexto 33">
            <a:extLst>
              <a:ext uri="{FF2B5EF4-FFF2-40B4-BE49-F238E27FC236}">
                <a16:creationId xmlns:a16="http://schemas.microsoft.com/office/drawing/2014/main" id="{062B2152-9C0B-4779-A4AB-B2692D20DBF9}"/>
              </a:ext>
            </a:extLst>
          </p:cNvPr>
          <p:cNvSpPr txBox="1"/>
          <p:nvPr/>
        </p:nvSpPr>
        <p:spPr>
          <a:xfrm>
            <a:off x="8277770" y="6032356"/>
            <a:ext cx="2364190" cy="461665"/>
          </a:xfrm>
          <a:prstGeom prst="rect">
            <a:avLst/>
          </a:prstGeom>
          <a:noFill/>
        </p:spPr>
        <p:txBody>
          <a:bodyPr wrap="square" rtlCol="0">
            <a:spAutoFit/>
          </a:bodyPr>
          <a:lstStyle/>
          <a:p>
            <a:r>
              <a:rPr lang="es-ES" sz="2400" b="1" dirty="0"/>
              <a:t>Golgi-</a:t>
            </a:r>
            <a:r>
              <a:rPr lang="es-ES" sz="2400" b="1" dirty="0" err="1"/>
              <a:t>associated</a:t>
            </a:r>
            <a:endParaRPr lang="es-ES" sz="2400" b="1" dirty="0"/>
          </a:p>
        </p:txBody>
      </p:sp>
      <p:sp>
        <p:nvSpPr>
          <p:cNvPr id="28" name="CuadroTexto 27">
            <a:extLst>
              <a:ext uri="{FF2B5EF4-FFF2-40B4-BE49-F238E27FC236}">
                <a16:creationId xmlns:a16="http://schemas.microsoft.com/office/drawing/2014/main" id="{FAD2E980-7C39-483D-A555-61D2B1327915}"/>
              </a:ext>
            </a:extLst>
          </p:cNvPr>
          <p:cNvSpPr txBox="1"/>
          <p:nvPr/>
        </p:nvSpPr>
        <p:spPr>
          <a:xfrm>
            <a:off x="9729375" y="1319218"/>
            <a:ext cx="2462625" cy="707886"/>
          </a:xfrm>
          <a:prstGeom prst="rect">
            <a:avLst/>
          </a:prstGeom>
          <a:noFill/>
        </p:spPr>
        <p:txBody>
          <a:bodyPr wrap="square" rtlCol="0">
            <a:spAutoFit/>
          </a:bodyPr>
          <a:lstStyle/>
          <a:p>
            <a:r>
              <a:rPr lang="es-ES" sz="2000" dirty="0" err="1"/>
              <a:t>Covering</a:t>
            </a:r>
            <a:r>
              <a:rPr lang="es-ES" sz="2000" dirty="0"/>
              <a:t> 45% of </a:t>
            </a:r>
            <a:r>
              <a:rPr lang="es-ES" sz="2000" dirty="0" err="1"/>
              <a:t>the</a:t>
            </a:r>
            <a:r>
              <a:rPr lang="es-ES" sz="2000" dirty="0"/>
              <a:t> complete </a:t>
            </a:r>
            <a:r>
              <a:rPr lang="es-ES" sz="2000" dirty="0" err="1"/>
              <a:t>proteome</a:t>
            </a:r>
            <a:endParaRPr lang="es-ES" sz="2000" dirty="0"/>
          </a:p>
        </p:txBody>
      </p:sp>
    </p:spTree>
    <p:extLst>
      <p:ext uri="{BB962C8B-B14F-4D97-AF65-F5344CB8AC3E}">
        <p14:creationId xmlns:p14="http://schemas.microsoft.com/office/powerpoint/2010/main" val="23389298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n 47">
            <a:extLst>
              <a:ext uri="{FF2B5EF4-FFF2-40B4-BE49-F238E27FC236}">
                <a16:creationId xmlns:a16="http://schemas.microsoft.com/office/drawing/2014/main" id="{B4696307-8B0A-4B1C-92DD-AE33CFBE8529}"/>
              </a:ext>
            </a:extLst>
          </p:cNvPr>
          <p:cNvPicPr>
            <a:picLocks noChangeAspect="1"/>
          </p:cNvPicPr>
          <p:nvPr/>
        </p:nvPicPr>
        <p:blipFill>
          <a:blip r:embed="rId3"/>
          <a:stretch>
            <a:fillRect/>
          </a:stretch>
        </p:blipFill>
        <p:spPr>
          <a:xfrm>
            <a:off x="5805059" y="4059218"/>
            <a:ext cx="5796391" cy="1779033"/>
          </a:xfrm>
          <a:prstGeom prst="rect">
            <a:avLst/>
          </a:prstGeom>
        </p:spPr>
      </p:pic>
      <p:sp>
        <p:nvSpPr>
          <p:cNvPr id="3" name="Rectángulo 2">
            <a:extLst>
              <a:ext uri="{FF2B5EF4-FFF2-40B4-BE49-F238E27FC236}">
                <a16:creationId xmlns:a16="http://schemas.microsoft.com/office/drawing/2014/main" id="{EED4FC8B-305D-4BBF-B74C-992C4A0FCB4D}"/>
              </a:ext>
            </a:extLst>
          </p:cNvPr>
          <p:cNvSpPr/>
          <p:nvPr/>
        </p:nvSpPr>
        <p:spPr>
          <a:xfrm rot="3260993">
            <a:off x="5670996" y="3660880"/>
            <a:ext cx="914400" cy="1076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4AEB7B5-4178-456F-A146-4BAC75C6937E}"/>
              </a:ext>
            </a:extLst>
          </p:cNvPr>
          <p:cNvSpPr/>
          <p:nvPr/>
        </p:nvSpPr>
        <p:spPr>
          <a:xfrm>
            <a:off x="5031" y="0"/>
            <a:ext cx="12186969"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45" name="CuadroTexto 44">
            <a:extLst>
              <a:ext uri="{FF2B5EF4-FFF2-40B4-BE49-F238E27FC236}">
                <a16:creationId xmlns:a16="http://schemas.microsoft.com/office/drawing/2014/main" id="{281DF25F-1F1A-4C34-8554-D97656AF7C37}"/>
              </a:ext>
            </a:extLst>
          </p:cNvPr>
          <p:cNvSpPr txBox="1"/>
          <p:nvPr/>
        </p:nvSpPr>
        <p:spPr>
          <a:xfrm>
            <a:off x="1432140" y="2689769"/>
            <a:ext cx="3667303" cy="830997"/>
          </a:xfrm>
          <a:prstGeom prst="rect">
            <a:avLst/>
          </a:prstGeom>
          <a:noFill/>
        </p:spPr>
        <p:txBody>
          <a:bodyPr wrap="square" rtlCol="0">
            <a:spAutoFit/>
          </a:bodyPr>
          <a:lstStyle/>
          <a:p>
            <a:r>
              <a:rPr lang="es-ES" sz="2400" b="1" dirty="0"/>
              <a:t>Non-</a:t>
            </a:r>
            <a:r>
              <a:rPr lang="es-ES" sz="2400" b="1" dirty="0" err="1"/>
              <a:t>parametric</a:t>
            </a:r>
            <a:r>
              <a:rPr lang="es-ES" sz="2400" b="1" dirty="0"/>
              <a:t> </a:t>
            </a:r>
            <a:r>
              <a:rPr lang="es-ES" sz="2400" b="1" dirty="0" err="1"/>
              <a:t>methods</a:t>
            </a:r>
            <a:endParaRPr lang="es-ES" sz="2400" b="1" dirty="0"/>
          </a:p>
          <a:p>
            <a:r>
              <a:rPr lang="es-ES" sz="2400" b="1" dirty="0"/>
              <a:t>(RAIN, R </a:t>
            </a:r>
            <a:r>
              <a:rPr lang="es-ES" sz="2400" b="1" dirty="0" err="1"/>
              <a:t>package</a:t>
            </a:r>
            <a:r>
              <a:rPr lang="es-ES" sz="2400" b="1" dirty="0"/>
              <a:t>)</a:t>
            </a:r>
          </a:p>
        </p:txBody>
      </p:sp>
      <p:cxnSp>
        <p:nvCxnSpPr>
          <p:cNvPr id="46" name="Conector recto 45">
            <a:extLst>
              <a:ext uri="{FF2B5EF4-FFF2-40B4-BE49-F238E27FC236}">
                <a16:creationId xmlns:a16="http://schemas.microsoft.com/office/drawing/2014/main" id="{BF678FB3-440C-4A88-B5BF-1A6A61899205}"/>
              </a:ext>
            </a:extLst>
          </p:cNvPr>
          <p:cNvCxnSpPr>
            <a:cxnSpLocks/>
          </p:cNvCxnSpPr>
          <p:nvPr/>
        </p:nvCxnSpPr>
        <p:spPr>
          <a:xfrm flipH="1">
            <a:off x="5099443" y="3057732"/>
            <a:ext cx="919931" cy="0"/>
          </a:xfrm>
          <a:prstGeom prst="line">
            <a:avLst/>
          </a:prstGeom>
          <a:ln w="38100">
            <a:gradFill flip="none" rotWithShape="1">
              <a:gsLst>
                <a:gs pos="0">
                  <a:schemeClr val="accent1">
                    <a:lumMod val="5000"/>
                    <a:lumOff val="95000"/>
                  </a:schemeClr>
                </a:gs>
                <a:gs pos="71000">
                  <a:srgbClr val="5A616A"/>
                </a:gs>
                <a:gs pos="100000">
                  <a:srgbClr val="222A35"/>
                </a:gs>
              </a:gsLst>
              <a:lin ang="108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4D401F35-8198-4D9A-9377-1569768BEC1A}"/>
              </a:ext>
            </a:extLst>
          </p:cNvPr>
          <p:cNvSpPr txBox="1"/>
          <p:nvPr/>
        </p:nvSpPr>
        <p:spPr>
          <a:xfrm>
            <a:off x="6065308" y="2682403"/>
            <a:ext cx="2915100" cy="830997"/>
          </a:xfrm>
          <a:prstGeom prst="rect">
            <a:avLst/>
          </a:prstGeom>
          <a:noFill/>
        </p:spPr>
        <p:txBody>
          <a:bodyPr wrap="square" rtlCol="0">
            <a:spAutoFit/>
          </a:bodyPr>
          <a:lstStyle/>
          <a:p>
            <a:r>
              <a:rPr lang="es-ES" sz="2400" b="1" dirty="0" err="1"/>
              <a:t>Identify</a:t>
            </a:r>
            <a:r>
              <a:rPr lang="es-ES" sz="2400" b="1" dirty="0"/>
              <a:t> </a:t>
            </a:r>
            <a:r>
              <a:rPr lang="es-ES" sz="2400" b="1" dirty="0" err="1"/>
              <a:t>significant</a:t>
            </a:r>
            <a:r>
              <a:rPr lang="es-ES" sz="2400" b="1" dirty="0"/>
              <a:t> </a:t>
            </a:r>
            <a:r>
              <a:rPr lang="es-ES" sz="2400" b="1" dirty="0" err="1"/>
              <a:t>diel</a:t>
            </a:r>
            <a:r>
              <a:rPr lang="es-ES" sz="2400" b="1" dirty="0"/>
              <a:t> </a:t>
            </a:r>
            <a:r>
              <a:rPr lang="es-ES" sz="2400" b="1" dirty="0" err="1"/>
              <a:t>rhythms</a:t>
            </a:r>
            <a:endParaRPr lang="es-ES" sz="2400" b="1" dirty="0"/>
          </a:p>
        </p:txBody>
      </p:sp>
      <p:pic>
        <p:nvPicPr>
          <p:cNvPr id="1026" name="Picture 2" descr="StartR – King's Geocomputation &amp; Data Science">
            <a:extLst>
              <a:ext uri="{FF2B5EF4-FFF2-40B4-BE49-F238E27FC236}">
                <a16:creationId xmlns:a16="http://schemas.microsoft.com/office/drawing/2014/main" id="{19B0C13F-A7E6-461C-A4A0-851DAEB9F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331" y="3520766"/>
            <a:ext cx="2237793" cy="785559"/>
          </a:xfrm>
          <a:prstGeom prst="rect">
            <a:avLst/>
          </a:prstGeom>
          <a:noFill/>
          <a:extLst>
            <a:ext uri="{909E8E84-426E-40DD-AFC4-6F175D3DCCD1}">
              <a14:hiddenFill xmlns:a14="http://schemas.microsoft.com/office/drawing/2010/main">
                <a:solidFill>
                  <a:srgbClr val="FFFFFF"/>
                </a:solidFill>
              </a14:hiddenFill>
            </a:ext>
          </a:extLst>
        </p:spPr>
      </p:pic>
      <p:pic>
        <p:nvPicPr>
          <p:cNvPr id="49" name="Imagen 48">
            <a:extLst>
              <a:ext uri="{FF2B5EF4-FFF2-40B4-BE49-F238E27FC236}">
                <a16:creationId xmlns:a16="http://schemas.microsoft.com/office/drawing/2014/main" id="{11E6A323-54F0-456F-BE01-185C4480EB41}"/>
              </a:ext>
            </a:extLst>
          </p:cNvPr>
          <p:cNvPicPr>
            <a:picLocks noChangeAspect="1"/>
          </p:cNvPicPr>
          <p:nvPr/>
        </p:nvPicPr>
        <p:blipFill>
          <a:blip r:embed="rId5"/>
          <a:stretch>
            <a:fillRect/>
          </a:stretch>
        </p:blipFill>
        <p:spPr>
          <a:xfrm>
            <a:off x="6605432" y="3807000"/>
            <a:ext cx="1514935" cy="510079"/>
          </a:xfrm>
          <a:prstGeom prst="rect">
            <a:avLst/>
          </a:prstGeom>
        </p:spPr>
      </p:pic>
      <p:sp>
        <p:nvSpPr>
          <p:cNvPr id="50" name="CuadroTexto 49">
            <a:extLst>
              <a:ext uri="{FF2B5EF4-FFF2-40B4-BE49-F238E27FC236}">
                <a16:creationId xmlns:a16="http://schemas.microsoft.com/office/drawing/2014/main" id="{41EDC30E-3E30-425C-886E-36A94F94C742}"/>
              </a:ext>
            </a:extLst>
          </p:cNvPr>
          <p:cNvSpPr txBox="1"/>
          <p:nvPr/>
        </p:nvSpPr>
        <p:spPr>
          <a:xfrm>
            <a:off x="7444084" y="3693931"/>
            <a:ext cx="2776008" cy="461665"/>
          </a:xfrm>
          <a:prstGeom prst="rect">
            <a:avLst/>
          </a:prstGeom>
          <a:noFill/>
        </p:spPr>
        <p:txBody>
          <a:bodyPr wrap="square" rtlCol="0">
            <a:spAutoFit/>
          </a:bodyPr>
          <a:lstStyle/>
          <a:p>
            <a:r>
              <a:rPr lang="es-ES" sz="2400" dirty="0"/>
              <a:t>=24h in </a:t>
            </a:r>
            <a:r>
              <a:rPr lang="es-ES" sz="2400" dirty="0" err="1"/>
              <a:t>diel</a:t>
            </a:r>
            <a:r>
              <a:rPr lang="es-ES" sz="2400" dirty="0"/>
              <a:t> </a:t>
            </a:r>
            <a:r>
              <a:rPr lang="es-ES" sz="2400" dirty="0" err="1"/>
              <a:t>cycles</a:t>
            </a:r>
            <a:endParaRPr lang="es-ES" sz="2400" dirty="0"/>
          </a:p>
        </p:txBody>
      </p:sp>
      <p:sp>
        <p:nvSpPr>
          <p:cNvPr id="13" name="CuadroTexto 12">
            <a:extLst>
              <a:ext uri="{FF2B5EF4-FFF2-40B4-BE49-F238E27FC236}">
                <a16:creationId xmlns:a16="http://schemas.microsoft.com/office/drawing/2014/main" id="{1FB24FE4-E2E2-4A89-9C67-E2402A8D6FB9}"/>
              </a:ext>
            </a:extLst>
          </p:cNvPr>
          <p:cNvSpPr txBox="1"/>
          <p:nvPr/>
        </p:nvSpPr>
        <p:spPr>
          <a:xfrm>
            <a:off x="701335" y="-53745"/>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14" name="CuadroTexto 13">
            <a:extLst>
              <a:ext uri="{FF2B5EF4-FFF2-40B4-BE49-F238E27FC236}">
                <a16:creationId xmlns:a16="http://schemas.microsoft.com/office/drawing/2014/main" id="{FC49B65A-F11E-49A6-AF2A-8D589CD85AF6}"/>
              </a:ext>
            </a:extLst>
          </p:cNvPr>
          <p:cNvSpPr txBox="1"/>
          <p:nvPr/>
        </p:nvSpPr>
        <p:spPr>
          <a:xfrm>
            <a:off x="672760" y="871291"/>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Proteome rhythmicity.</a:t>
            </a:r>
            <a:endParaRPr lang="es-ES" sz="2400" dirty="0">
              <a:latin typeface="LiberationSerif-Regular"/>
            </a:endParaRPr>
          </a:p>
        </p:txBody>
      </p:sp>
    </p:spTree>
    <p:extLst>
      <p:ext uri="{BB962C8B-B14F-4D97-AF65-F5344CB8AC3E}">
        <p14:creationId xmlns:p14="http://schemas.microsoft.com/office/powerpoint/2010/main" val="165257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13" name="Imagen 12">
            <a:extLst>
              <a:ext uri="{FF2B5EF4-FFF2-40B4-BE49-F238E27FC236}">
                <a16:creationId xmlns:a16="http://schemas.microsoft.com/office/drawing/2014/main" id="{AFCE0940-FAA1-47D2-9E24-3E61E7367B1E}"/>
              </a:ext>
            </a:extLst>
          </p:cNvPr>
          <p:cNvPicPr>
            <a:picLocks noChangeAspect="1"/>
          </p:cNvPicPr>
          <p:nvPr/>
        </p:nvPicPr>
        <p:blipFill>
          <a:blip r:embed="rId3"/>
          <a:stretch>
            <a:fillRect/>
          </a:stretch>
        </p:blipFill>
        <p:spPr>
          <a:xfrm>
            <a:off x="664029" y="2563288"/>
            <a:ext cx="10737174" cy="3141813"/>
          </a:xfrm>
          <a:prstGeom prst="rect">
            <a:avLst/>
          </a:prstGeom>
        </p:spPr>
      </p:pic>
      <p:pic>
        <p:nvPicPr>
          <p:cNvPr id="24" name="Imagen 23">
            <a:extLst>
              <a:ext uri="{FF2B5EF4-FFF2-40B4-BE49-F238E27FC236}">
                <a16:creationId xmlns:a16="http://schemas.microsoft.com/office/drawing/2014/main" id="{BEB99E1D-1BA0-4AAA-A3FD-F8D4CB6D425F}"/>
              </a:ext>
            </a:extLst>
          </p:cNvPr>
          <p:cNvPicPr>
            <a:picLocks noChangeAspect="1"/>
          </p:cNvPicPr>
          <p:nvPr/>
        </p:nvPicPr>
        <p:blipFill>
          <a:blip r:embed="rId4"/>
          <a:stretch>
            <a:fillRect/>
          </a:stretch>
        </p:blipFill>
        <p:spPr>
          <a:xfrm>
            <a:off x="414766" y="1906659"/>
            <a:ext cx="11620500" cy="3566573"/>
          </a:xfrm>
          <a:prstGeom prst="rect">
            <a:avLst/>
          </a:prstGeom>
        </p:spPr>
      </p:pic>
      <p:sp>
        <p:nvSpPr>
          <p:cNvPr id="11" name="CuadroTexto 10">
            <a:extLst>
              <a:ext uri="{FF2B5EF4-FFF2-40B4-BE49-F238E27FC236}">
                <a16:creationId xmlns:a16="http://schemas.microsoft.com/office/drawing/2014/main" id="{1792571F-BAE2-4224-A416-9AE9064DD58D}"/>
              </a:ext>
            </a:extLst>
          </p:cNvPr>
          <p:cNvSpPr txBox="1"/>
          <p:nvPr/>
        </p:nvSpPr>
        <p:spPr>
          <a:xfrm>
            <a:off x="695073" y="843347"/>
            <a:ext cx="5529943"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Biological</a:t>
            </a:r>
            <a:r>
              <a:rPr lang="es-ES" sz="2400" dirty="0"/>
              <a:t> </a:t>
            </a:r>
            <a:r>
              <a:rPr lang="es-ES" sz="2400" dirty="0" err="1"/>
              <a:t>rhythm</a:t>
            </a:r>
            <a:r>
              <a:rPr lang="es-ES" sz="2400" dirty="0"/>
              <a:t> </a:t>
            </a:r>
            <a:r>
              <a:rPr lang="es-ES" sz="2400" dirty="0" err="1"/>
              <a:t>modelled</a:t>
            </a:r>
            <a:r>
              <a:rPr lang="es-ES" sz="2400" dirty="0"/>
              <a:t> as wave</a:t>
            </a:r>
          </a:p>
        </p:txBody>
      </p:sp>
      <p:sp>
        <p:nvSpPr>
          <p:cNvPr id="12" name="Rectángulo 11">
            <a:extLst>
              <a:ext uri="{FF2B5EF4-FFF2-40B4-BE49-F238E27FC236}">
                <a16:creationId xmlns:a16="http://schemas.microsoft.com/office/drawing/2014/main" id="{3248D27C-04DD-4955-AE9D-8E5FDF0D5448}"/>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9FF6EC7B-4949-484B-AB35-020B1908775F}"/>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8" name="Imagen 7">
            <a:extLst>
              <a:ext uri="{FF2B5EF4-FFF2-40B4-BE49-F238E27FC236}">
                <a16:creationId xmlns:a16="http://schemas.microsoft.com/office/drawing/2014/main" id="{F12176EF-4293-402C-BFFA-9DDD7F9B16D2}"/>
              </a:ext>
            </a:extLst>
          </p:cNvPr>
          <p:cNvPicPr>
            <a:picLocks noChangeAspect="1"/>
          </p:cNvPicPr>
          <p:nvPr/>
        </p:nvPicPr>
        <p:blipFill rotWithShape="1">
          <a:blip r:embed="rId5">
            <a:alphaModFix/>
          </a:blip>
          <a:srcRect t="28805"/>
          <a:stretch/>
        </p:blipFill>
        <p:spPr>
          <a:xfrm>
            <a:off x="480331" y="3051233"/>
            <a:ext cx="4044044" cy="2587193"/>
          </a:xfrm>
          <a:prstGeom prst="rect">
            <a:avLst/>
          </a:prstGeom>
        </p:spPr>
      </p:pic>
      <p:sp>
        <p:nvSpPr>
          <p:cNvPr id="10" name="CuadroTexto 9">
            <a:extLst>
              <a:ext uri="{FF2B5EF4-FFF2-40B4-BE49-F238E27FC236}">
                <a16:creationId xmlns:a16="http://schemas.microsoft.com/office/drawing/2014/main" id="{9D4E3F62-DD66-43F3-B0D9-2F26A0A6DC02}"/>
              </a:ext>
            </a:extLst>
          </p:cNvPr>
          <p:cNvSpPr txBox="1"/>
          <p:nvPr/>
        </p:nvSpPr>
        <p:spPr>
          <a:xfrm>
            <a:off x="265387" y="6418476"/>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(Parsons et al., 2020)</a:t>
            </a:r>
            <a:endParaRPr lang="es-ES" sz="2000" dirty="0"/>
          </a:p>
        </p:txBody>
      </p:sp>
    </p:spTree>
    <p:extLst>
      <p:ext uri="{BB962C8B-B14F-4D97-AF65-F5344CB8AC3E}">
        <p14:creationId xmlns:p14="http://schemas.microsoft.com/office/powerpoint/2010/main" val="35078679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591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53745"/>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4" name="Imagen 3">
            <a:extLst>
              <a:ext uri="{FF2B5EF4-FFF2-40B4-BE49-F238E27FC236}">
                <a16:creationId xmlns:a16="http://schemas.microsoft.com/office/drawing/2014/main" id="{39FC302E-276D-4CAF-B2B0-5CF2234696E0}"/>
              </a:ext>
            </a:extLst>
          </p:cNvPr>
          <p:cNvPicPr>
            <a:picLocks noChangeAspect="1"/>
          </p:cNvPicPr>
          <p:nvPr/>
        </p:nvPicPr>
        <p:blipFill rotWithShape="1">
          <a:blip r:embed="rId3"/>
          <a:srcRect t="2116" r="4538"/>
          <a:stretch/>
        </p:blipFill>
        <p:spPr>
          <a:xfrm>
            <a:off x="533400" y="1398797"/>
            <a:ext cx="2832099" cy="5322681"/>
          </a:xfrm>
          <a:prstGeom prst="rect">
            <a:avLst/>
          </a:prstGeom>
        </p:spPr>
      </p:pic>
      <p:cxnSp>
        <p:nvCxnSpPr>
          <p:cNvPr id="6" name="Conector recto 5">
            <a:extLst>
              <a:ext uri="{FF2B5EF4-FFF2-40B4-BE49-F238E27FC236}">
                <a16:creationId xmlns:a16="http://schemas.microsoft.com/office/drawing/2014/main" id="{4286A7F1-B7AE-4639-9BC1-2AEA6E4373FC}"/>
              </a:ext>
            </a:extLst>
          </p:cNvPr>
          <p:cNvCxnSpPr>
            <a:cxnSpLocks/>
          </p:cNvCxnSpPr>
          <p:nvPr/>
        </p:nvCxnSpPr>
        <p:spPr>
          <a:xfrm>
            <a:off x="1843314" y="3013528"/>
            <a:ext cx="0" cy="457734"/>
          </a:xfrm>
          <a:prstGeom prst="line">
            <a:avLst/>
          </a:prstGeom>
          <a:ln w="38100">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E4CE094-D6AC-4F83-8A82-92689FC9D65D}"/>
              </a:ext>
            </a:extLst>
          </p:cNvPr>
          <p:cNvSpPr txBox="1"/>
          <p:nvPr/>
        </p:nvSpPr>
        <p:spPr>
          <a:xfrm>
            <a:off x="1949449" y="2888452"/>
            <a:ext cx="3207011" cy="707886"/>
          </a:xfrm>
          <a:prstGeom prst="rect">
            <a:avLst/>
          </a:prstGeom>
          <a:noFill/>
        </p:spPr>
        <p:txBody>
          <a:bodyPr wrap="square" rtlCol="0">
            <a:spAutoFit/>
          </a:bodyPr>
          <a:lstStyle/>
          <a:p>
            <a:r>
              <a:rPr lang="es-ES" sz="2000" dirty="0"/>
              <a:t>32% of </a:t>
            </a:r>
            <a:r>
              <a:rPr lang="es-ES" sz="2000" dirty="0" err="1"/>
              <a:t>detected</a:t>
            </a:r>
            <a:r>
              <a:rPr lang="es-ES" sz="2000" dirty="0"/>
              <a:t> </a:t>
            </a:r>
            <a:r>
              <a:rPr lang="es-ES" sz="2000" dirty="0" err="1"/>
              <a:t>proteome</a:t>
            </a:r>
            <a:r>
              <a:rPr lang="es-ES" sz="2000" dirty="0"/>
              <a:t> in </a:t>
            </a:r>
            <a:r>
              <a:rPr lang="es-ES" sz="2000" b="1" dirty="0"/>
              <a:t>LD </a:t>
            </a:r>
            <a:r>
              <a:rPr lang="es-ES" sz="2000" dirty="0" err="1"/>
              <a:t>present</a:t>
            </a:r>
            <a:r>
              <a:rPr lang="es-ES" sz="2000" dirty="0"/>
              <a:t> </a:t>
            </a:r>
            <a:r>
              <a:rPr lang="es-ES" sz="2000" dirty="0" err="1"/>
              <a:t>rhythmic</a:t>
            </a:r>
            <a:r>
              <a:rPr lang="es-ES" sz="2000" dirty="0"/>
              <a:t> </a:t>
            </a:r>
            <a:r>
              <a:rPr lang="es-ES" sz="2000" dirty="0" err="1"/>
              <a:t>profiles</a:t>
            </a:r>
            <a:endParaRPr lang="es-ES" sz="2000" dirty="0"/>
          </a:p>
        </p:txBody>
      </p:sp>
      <p:sp>
        <p:nvSpPr>
          <p:cNvPr id="16" name="CuadroTexto 15">
            <a:extLst>
              <a:ext uri="{FF2B5EF4-FFF2-40B4-BE49-F238E27FC236}">
                <a16:creationId xmlns:a16="http://schemas.microsoft.com/office/drawing/2014/main" id="{ADB2E222-C13C-4764-A851-83466C3D7156}"/>
              </a:ext>
            </a:extLst>
          </p:cNvPr>
          <p:cNvSpPr txBox="1"/>
          <p:nvPr/>
        </p:nvSpPr>
        <p:spPr>
          <a:xfrm>
            <a:off x="4027713" y="3766457"/>
            <a:ext cx="4278087" cy="830997"/>
          </a:xfrm>
          <a:prstGeom prst="rect">
            <a:avLst/>
          </a:prstGeom>
          <a:noFill/>
        </p:spPr>
        <p:txBody>
          <a:bodyPr wrap="square" rtlCol="0">
            <a:spAutoFit/>
          </a:bodyPr>
          <a:lstStyle/>
          <a:p>
            <a:endParaRPr lang="es-ES" dirty="0"/>
          </a:p>
        </p:txBody>
      </p:sp>
      <p:sp>
        <p:nvSpPr>
          <p:cNvPr id="26" name="CuadroTexto 25">
            <a:extLst>
              <a:ext uri="{FF2B5EF4-FFF2-40B4-BE49-F238E27FC236}">
                <a16:creationId xmlns:a16="http://schemas.microsoft.com/office/drawing/2014/main" id="{EA85A8AC-B68D-4E5D-AFBE-B59EFB7571E7}"/>
              </a:ext>
            </a:extLst>
          </p:cNvPr>
          <p:cNvSpPr txBox="1"/>
          <p:nvPr/>
        </p:nvSpPr>
        <p:spPr>
          <a:xfrm>
            <a:off x="672760" y="871291"/>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Proteome rhythmicity.</a:t>
            </a:r>
            <a:endParaRPr lang="es-ES" sz="2400" dirty="0">
              <a:latin typeface="LiberationSerif-Regular"/>
            </a:endParaRPr>
          </a:p>
        </p:txBody>
      </p:sp>
    </p:spTree>
    <p:extLst>
      <p:ext uri="{BB962C8B-B14F-4D97-AF65-F5344CB8AC3E}">
        <p14:creationId xmlns:p14="http://schemas.microsoft.com/office/powerpoint/2010/main" val="36664719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591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53745"/>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4" name="Imagen 3">
            <a:extLst>
              <a:ext uri="{FF2B5EF4-FFF2-40B4-BE49-F238E27FC236}">
                <a16:creationId xmlns:a16="http://schemas.microsoft.com/office/drawing/2014/main" id="{39FC302E-276D-4CAF-B2B0-5CF2234696E0}"/>
              </a:ext>
            </a:extLst>
          </p:cNvPr>
          <p:cNvPicPr>
            <a:picLocks noChangeAspect="1"/>
          </p:cNvPicPr>
          <p:nvPr/>
        </p:nvPicPr>
        <p:blipFill rotWithShape="1">
          <a:blip r:embed="rId3"/>
          <a:srcRect t="2116" r="4538"/>
          <a:stretch/>
        </p:blipFill>
        <p:spPr>
          <a:xfrm>
            <a:off x="533400" y="1398797"/>
            <a:ext cx="2832099" cy="5322681"/>
          </a:xfrm>
          <a:prstGeom prst="rect">
            <a:avLst/>
          </a:prstGeom>
        </p:spPr>
      </p:pic>
      <p:cxnSp>
        <p:nvCxnSpPr>
          <p:cNvPr id="6" name="Conector recto 5">
            <a:extLst>
              <a:ext uri="{FF2B5EF4-FFF2-40B4-BE49-F238E27FC236}">
                <a16:creationId xmlns:a16="http://schemas.microsoft.com/office/drawing/2014/main" id="{4286A7F1-B7AE-4639-9BC1-2AEA6E4373FC}"/>
              </a:ext>
            </a:extLst>
          </p:cNvPr>
          <p:cNvCxnSpPr>
            <a:cxnSpLocks/>
          </p:cNvCxnSpPr>
          <p:nvPr/>
        </p:nvCxnSpPr>
        <p:spPr>
          <a:xfrm>
            <a:off x="1843314" y="3013528"/>
            <a:ext cx="0" cy="457734"/>
          </a:xfrm>
          <a:prstGeom prst="line">
            <a:avLst/>
          </a:prstGeom>
          <a:ln w="38100">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E4CE094-D6AC-4F83-8A82-92689FC9D65D}"/>
              </a:ext>
            </a:extLst>
          </p:cNvPr>
          <p:cNvSpPr txBox="1"/>
          <p:nvPr/>
        </p:nvSpPr>
        <p:spPr>
          <a:xfrm>
            <a:off x="1949449" y="2888452"/>
            <a:ext cx="3207011" cy="707886"/>
          </a:xfrm>
          <a:prstGeom prst="rect">
            <a:avLst/>
          </a:prstGeom>
          <a:noFill/>
        </p:spPr>
        <p:txBody>
          <a:bodyPr wrap="square" rtlCol="0">
            <a:spAutoFit/>
          </a:bodyPr>
          <a:lstStyle/>
          <a:p>
            <a:r>
              <a:rPr lang="es-ES" sz="2000" dirty="0"/>
              <a:t>32% of </a:t>
            </a:r>
            <a:r>
              <a:rPr lang="es-ES" sz="2000" dirty="0" err="1"/>
              <a:t>detected</a:t>
            </a:r>
            <a:r>
              <a:rPr lang="es-ES" sz="2000" dirty="0"/>
              <a:t> </a:t>
            </a:r>
            <a:r>
              <a:rPr lang="es-ES" sz="2000" dirty="0" err="1"/>
              <a:t>proteome</a:t>
            </a:r>
            <a:r>
              <a:rPr lang="es-ES" sz="2000" dirty="0"/>
              <a:t> in </a:t>
            </a:r>
            <a:r>
              <a:rPr lang="es-ES" sz="2000" b="1" dirty="0"/>
              <a:t>LD </a:t>
            </a:r>
            <a:r>
              <a:rPr lang="es-ES" sz="2000" dirty="0" err="1"/>
              <a:t>present</a:t>
            </a:r>
            <a:r>
              <a:rPr lang="es-ES" sz="2000" dirty="0"/>
              <a:t> </a:t>
            </a:r>
            <a:r>
              <a:rPr lang="es-ES" sz="2000" dirty="0" err="1"/>
              <a:t>rhythmic</a:t>
            </a:r>
            <a:r>
              <a:rPr lang="es-ES" sz="2000" dirty="0"/>
              <a:t> </a:t>
            </a:r>
            <a:r>
              <a:rPr lang="es-ES" sz="2000" dirty="0" err="1"/>
              <a:t>profiles</a:t>
            </a:r>
            <a:endParaRPr lang="es-ES" sz="2000" dirty="0"/>
          </a:p>
        </p:txBody>
      </p:sp>
      <p:sp>
        <p:nvSpPr>
          <p:cNvPr id="16" name="CuadroTexto 15">
            <a:extLst>
              <a:ext uri="{FF2B5EF4-FFF2-40B4-BE49-F238E27FC236}">
                <a16:creationId xmlns:a16="http://schemas.microsoft.com/office/drawing/2014/main" id="{ADB2E222-C13C-4764-A851-83466C3D7156}"/>
              </a:ext>
            </a:extLst>
          </p:cNvPr>
          <p:cNvSpPr txBox="1"/>
          <p:nvPr/>
        </p:nvSpPr>
        <p:spPr>
          <a:xfrm>
            <a:off x="4027713" y="3766457"/>
            <a:ext cx="4278087" cy="830997"/>
          </a:xfrm>
          <a:prstGeom prst="rect">
            <a:avLst/>
          </a:prstGeom>
          <a:noFill/>
        </p:spPr>
        <p:txBody>
          <a:bodyPr wrap="square" rtlCol="0">
            <a:spAutoFit/>
          </a:bodyPr>
          <a:lstStyle/>
          <a:p>
            <a:endParaRPr lang="es-ES" dirty="0"/>
          </a:p>
        </p:txBody>
      </p:sp>
      <p:sp>
        <p:nvSpPr>
          <p:cNvPr id="26" name="CuadroTexto 25">
            <a:extLst>
              <a:ext uri="{FF2B5EF4-FFF2-40B4-BE49-F238E27FC236}">
                <a16:creationId xmlns:a16="http://schemas.microsoft.com/office/drawing/2014/main" id="{EA85A8AC-B68D-4E5D-AFBE-B59EFB7571E7}"/>
              </a:ext>
            </a:extLst>
          </p:cNvPr>
          <p:cNvSpPr txBox="1"/>
          <p:nvPr/>
        </p:nvSpPr>
        <p:spPr>
          <a:xfrm>
            <a:off x="672760" y="871291"/>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Proteome rhythmicity.</a:t>
            </a:r>
            <a:endParaRPr lang="es-ES" sz="2400" dirty="0">
              <a:latin typeface="LiberationSerif-Regular"/>
            </a:endParaRPr>
          </a:p>
        </p:txBody>
      </p:sp>
      <p:cxnSp>
        <p:nvCxnSpPr>
          <p:cNvPr id="12" name="Conector recto 11">
            <a:extLst>
              <a:ext uri="{FF2B5EF4-FFF2-40B4-BE49-F238E27FC236}">
                <a16:creationId xmlns:a16="http://schemas.microsoft.com/office/drawing/2014/main" id="{52194A84-214E-450B-94F5-B74FB7987B16}"/>
              </a:ext>
            </a:extLst>
          </p:cNvPr>
          <p:cNvCxnSpPr>
            <a:cxnSpLocks/>
          </p:cNvCxnSpPr>
          <p:nvPr/>
        </p:nvCxnSpPr>
        <p:spPr>
          <a:xfrm flipH="1">
            <a:off x="1843314" y="5522731"/>
            <a:ext cx="3515" cy="842908"/>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9FD3001-23C6-4381-B4A6-F81CF89B29AC}"/>
              </a:ext>
            </a:extLst>
          </p:cNvPr>
          <p:cNvSpPr txBox="1"/>
          <p:nvPr/>
        </p:nvSpPr>
        <p:spPr>
          <a:xfrm>
            <a:off x="1949449" y="5632766"/>
            <a:ext cx="3303476" cy="707886"/>
          </a:xfrm>
          <a:prstGeom prst="rect">
            <a:avLst/>
          </a:prstGeom>
          <a:noFill/>
        </p:spPr>
        <p:txBody>
          <a:bodyPr wrap="square" rtlCol="0">
            <a:spAutoFit/>
          </a:bodyPr>
          <a:lstStyle/>
          <a:p>
            <a:r>
              <a:rPr lang="es-ES" sz="2000" dirty="0"/>
              <a:t>44% of </a:t>
            </a:r>
            <a:r>
              <a:rPr lang="es-ES" sz="2000" dirty="0" err="1"/>
              <a:t>detected</a:t>
            </a:r>
            <a:r>
              <a:rPr lang="es-ES" sz="2000" dirty="0"/>
              <a:t>  </a:t>
            </a:r>
            <a:r>
              <a:rPr lang="es-ES" sz="2000" dirty="0" err="1"/>
              <a:t>proteome</a:t>
            </a:r>
            <a:r>
              <a:rPr lang="es-ES" sz="2000" dirty="0"/>
              <a:t> in </a:t>
            </a:r>
            <a:r>
              <a:rPr lang="es-ES" sz="2000" b="1" dirty="0"/>
              <a:t>SD</a:t>
            </a:r>
            <a:r>
              <a:rPr lang="es-ES" sz="2000" dirty="0"/>
              <a:t> </a:t>
            </a:r>
            <a:r>
              <a:rPr lang="es-ES" sz="2000" dirty="0" err="1"/>
              <a:t>present</a:t>
            </a:r>
            <a:r>
              <a:rPr lang="es-ES" sz="2000" dirty="0"/>
              <a:t> </a:t>
            </a:r>
            <a:r>
              <a:rPr lang="es-ES" sz="2000" dirty="0" err="1"/>
              <a:t>rhythmic</a:t>
            </a:r>
            <a:r>
              <a:rPr lang="es-ES" sz="2000" dirty="0"/>
              <a:t> </a:t>
            </a:r>
            <a:r>
              <a:rPr lang="es-ES" sz="2000" dirty="0" err="1"/>
              <a:t>profiles</a:t>
            </a:r>
            <a:endParaRPr lang="es-ES" sz="2000" dirty="0"/>
          </a:p>
        </p:txBody>
      </p:sp>
    </p:spTree>
    <p:extLst>
      <p:ext uri="{BB962C8B-B14F-4D97-AF65-F5344CB8AC3E}">
        <p14:creationId xmlns:p14="http://schemas.microsoft.com/office/powerpoint/2010/main" val="19694557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591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53745"/>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4" name="Imagen 3">
            <a:extLst>
              <a:ext uri="{FF2B5EF4-FFF2-40B4-BE49-F238E27FC236}">
                <a16:creationId xmlns:a16="http://schemas.microsoft.com/office/drawing/2014/main" id="{39FC302E-276D-4CAF-B2B0-5CF2234696E0}"/>
              </a:ext>
            </a:extLst>
          </p:cNvPr>
          <p:cNvPicPr>
            <a:picLocks noChangeAspect="1"/>
          </p:cNvPicPr>
          <p:nvPr/>
        </p:nvPicPr>
        <p:blipFill rotWithShape="1">
          <a:blip r:embed="rId3"/>
          <a:srcRect t="2116" r="4538"/>
          <a:stretch/>
        </p:blipFill>
        <p:spPr>
          <a:xfrm>
            <a:off x="533400" y="1398797"/>
            <a:ext cx="2832099" cy="5322681"/>
          </a:xfrm>
          <a:prstGeom prst="rect">
            <a:avLst/>
          </a:prstGeom>
        </p:spPr>
      </p:pic>
      <p:cxnSp>
        <p:nvCxnSpPr>
          <p:cNvPr id="6" name="Conector recto 5">
            <a:extLst>
              <a:ext uri="{FF2B5EF4-FFF2-40B4-BE49-F238E27FC236}">
                <a16:creationId xmlns:a16="http://schemas.microsoft.com/office/drawing/2014/main" id="{4286A7F1-B7AE-4639-9BC1-2AEA6E4373FC}"/>
              </a:ext>
            </a:extLst>
          </p:cNvPr>
          <p:cNvCxnSpPr>
            <a:cxnSpLocks/>
          </p:cNvCxnSpPr>
          <p:nvPr/>
        </p:nvCxnSpPr>
        <p:spPr>
          <a:xfrm>
            <a:off x="1843314" y="3013528"/>
            <a:ext cx="0" cy="457734"/>
          </a:xfrm>
          <a:prstGeom prst="line">
            <a:avLst/>
          </a:prstGeom>
          <a:ln w="38100">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E4CE094-D6AC-4F83-8A82-92689FC9D65D}"/>
              </a:ext>
            </a:extLst>
          </p:cNvPr>
          <p:cNvSpPr txBox="1"/>
          <p:nvPr/>
        </p:nvSpPr>
        <p:spPr>
          <a:xfrm>
            <a:off x="1949449" y="2888452"/>
            <a:ext cx="3207011" cy="707886"/>
          </a:xfrm>
          <a:prstGeom prst="rect">
            <a:avLst/>
          </a:prstGeom>
          <a:noFill/>
        </p:spPr>
        <p:txBody>
          <a:bodyPr wrap="square" rtlCol="0">
            <a:spAutoFit/>
          </a:bodyPr>
          <a:lstStyle/>
          <a:p>
            <a:r>
              <a:rPr lang="es-ES" sz="2000" dirty="0"/>
              <a:t>32% of </a:t>
            </a:r>
            <a:r>
              <a:rPr lang="es-ES" sz="2000" dirty="0" err="1"/>
              <a:t>detected</a:t>
            </a:r>
            <a:r>
              <a:rPr lang="es-ES" sz="2000" dirty="0"/>
              <a:t> </a:t>
            </a:r>
            <a:r>
              <a:rPr lang="es-ES" sz="2000" dirty="0" err="1"/>
              <a:t>proteome</a:t>
            </a:r>
            <a:r>
              <a:rPr lang="es-ES" sz="2000" dirty="0"/>
              <a:t> in </a:t>
            </a:r>
            <a:r>
              <a:rPr lang="es-ES" sz="2000" b="1" dirty="0"/>
              <a:t>LD </a:t>
            </a:r>
            <a:r>
              <a:rPr lang="es-ES" sz="2000" dirty="0" err="1"/>
              <a:t>present</a:t>
            </a:r>
            <a:r>
              <a:rPr lang="es-ES" sz="2000" dirty="0"/>
              <a:t> </a:t>
            </a:r>
            <a:r>
              <a:rPr lang="es-ES" sz="2000" dirty="0" err="1"/>
              <a:t>rhythmic</a:t>
            </a:r>
            <a:r>
              <a:rPr lang="es-ES" sz="2000" dirty="0"/>
              <a:t> </a:t>
            </a:r>
            <a:r>
              <a:rPr lang="es-ES" sz="2000" dirty="0" err="1"/>
              <a:t>profiles</a:t>
            </a:r>
            <a:endParaRPr lang="es-ES" sz="2000" dirty="0"/>
          </a:p>
        </p:txBody>
      </p:sp>
      <p:sp>
        <p:nvSpPr>
          <p:cNvPr id="16" name="CuadroTexto 15">
            <a:extLst>
              <a:ext uri="{FF2B5EF4-FFF2-40B4-BE49-F238E27FC236}">
                <a16:creationId xmlns:a16="http://schemas.microsoft.com/office/drawing/2014/main" id="{ADB2E222-C13C-4764-A851-83466C3D7156}"/>
              </a:ext>
            </a:extLst>
          </p:cNvPr>
          <p:cNvSpPr txBox="1"/>
          <p:nvPr/>
        </p:nvSpPr>
        <p:spPr>
          <a:xfrm>
            <a:off x="4027713" y="3766457"/>
            <a:ext cx="4278087" cy="830997"/>
          </a:xfrm>
          <a:prstGeom prst="rect">
            <a:avLst/>
          </a:prstGeom>
          <a:noFill/>
        </p:spPr>
        <p:txBody>
          <a:bodyPr wrap="square" rtlCol="0">
            <a:spAutoFit/>
          </a:bodyPr>
          <a:lstStyle/>
          <a:p>
            <a:endParaRPr lang="es-ES" dirty="0"/>
          </a:p>
        </p:txBody>
      </p:sp>
      <p:sp>
        <p:nvSpPr>
          <p:cNvPr id="26" name="CuadroTexto 25">
            <a:extLst>
              <a:ext uri="{FF2B5EF4-FFF2-40B4-BE49-F238E27FC236}">
                <a16:creationId xmlns:a16="http://schemas.microsoft.com/office/drawing/2014/main" id="{EA85A8AC-B68D-4E5D-AFBE-B59EFB7571E7}"/>
              </a:ext>
            </a:extLst>
          </p:cNvPr>
          <p:cNvSpPr txBox="1"/>
          <p:nvPr/>
        </p:nvSpPr>
        <p:spPr>
          <a:xfrm>
            <a:off x="672760" y="871291"/>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Proteome rhythmicity.</a:t>
            </a:r>
            <a:endParaRPr lang="es-ES" sz="2400" dirty="0">
              <a:latin typeface="LiberationSerif-Regular"/>
            </a:endParaRPr>
          </a:p>
        </p:txBody>
      </p:sp>
      <p:cxnSp>
        <p:nvCxnSpPr>
          <p:cNvPr id="12" name="Conector recto 11">
            <a:extLst>
              <a:ext uri="{FF2B5EF4-FFF2-40B4-BE49-F238E27FC236}">
                <a16:creationId xmlns:a16="http://schemas.microsoft.com/office/drawing/2014/main" id="{52194A84-214E-450B-94F5-B74FB7987B16}"/>
              </a:ext>
            </a:extLst>
          </p:cNvPr>
          <p:cNvCxnSpPr>
            <a:cxnSpLocks/>
          </p:cNvCxnSpPr>
          <p:nvPr/>
        </p:nvCxnSpPr>
        <p:spPr>
          <a:xfrm flipH="1">
            <a:off x="1843314" y="5522731"/>
            <a:ext cx="3515" cy="842908"/>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9FD3001-23C6-4381-B4A6-F81CF89B29AC}"/>
              </a:ext>
            </a:extLst>
          </p:cNvPr>
          <p:cNvSpPr txBox="1"/>
          <p:nvPr/>
        </p:nvSpPr>
        <p:spPr>
          <a:xfrm>
            <a:off x="1949449" y="5632766"/>
            <a:ext cx="3303476" cy="707886"/>
          </a:xfrm>
          <a:prstGeom prst="rect">
            <a:avLst/>
          </a:prstGeom>
          <a:noFill/>
        </p:spPr>
        <p:txBody>
          <a:bodyPr wrap="square" rtlCol="0">
            <a:spAutoFit/>
          </a:bodyPr>
          <a:lstStyle/>
          <a:p>
            <a:r>
              <a:rPr lang="es-ES" sz="2000" dirty="0"/>
              <a:t>44% of </a:t>
            </a:r>
            <a:r>
              <a:rPr lang="es-ES" sz="2000" dirty="0" err="1"/>
              <a:t>detected</a:t>
            </a:r>
            <a:r>
              <a:rPr lang="es-ES" sz="2000" dirty="0"/>
              <a:t>  </a:t>
            </a:r>
            <a:r>
              <a:rPr lang="es-ES" sz="2000" dirty="0" err="1"/>
              <a:t>proteome</a:t>
            </a:r>
            <a:r>
              <a:rPr lang="es-ES" sz="2000" dirty="0"/>
              <a:t> in </a:t>
            </a:r>
            <a:r>
              <a:rPr lang="es-ES" sz="2000" b="1" dirty="0"/>
              <a:t>SD</a:t>
            </a:r>
            <a:r>
              <a:rPr lang="es-ES" sz="2000" dirty="0"/>
              <a:t> </a:t>
            </a:r>
            <a:r>
              <a:rPr lang="es-ES" sz="2000" dirty="0" err="1"/>
              <a:t>present</a:t>
            </a:r>
            <a:r>
              <a:rPr lang="es-ES" sz="2000" dirty="0"/>
              <a:t> </a:t>
            </a:r>
            <a:r>
              <a:rPr lang="es-ES" sz="2000" dirty="0" err="1"/>
              <a:t>rhythmic</a:t>
            </a:r>
            <a:r>
              <a:rPr lang="es-ES" sz="2000" dirty="0"/>
              <a:t> </a:t>
            </a:r>
            <a:r>
              <a:rPr lang="es-ES" sz="2000" dirty="0" err="1"/>
              <a:t>profiles</a:t>
            </a:r>
            <a:endParaRPr lang="es-ES" sz="2000" dirty="0"/>
          </a:p>
        </p:txBody>
      </p:sp>
      <p:sp>
        <p:nvSpPr>
          <p:cNvPr id="20" name="CuadroTexto 19">
            <a:extLst>
              <a:ext uri="{FF2B5EF4-FFF2-40B4-BE49-F238E27FC236}">
                <a16:creationId xmlns:a16="http://schemas.microsoft.com/office/drawing/2014/main" id="{38E0E716-7013-4845-A482-D34DE7EA26EA}"/>
              </a:ext>
            </a:extLst>
          </p:cNvPr>
          <p:cNvSpPr txBox="1"/>
          <p:nvPr/>
        </p:nvSpPr>
        <p:spPr>
          <a:xfrm>
            <a:off x="6834039" y="4302925"/>
            <a:ext cx="4391025" cy="1015663"/>
          </a:xfrm>
          <a:prstGeom prst="rect">
            <a:avLst/>
          </a:prstGeom>
          <a:noFill/>
        </p:spPr>
        <p:txBody>
          <a:bodyPr wrap="square" rtlCol="0">
            <a:spAutoFit/>
          </a:bodyPr>
          <a:lstStyle/>
          <a:p>
            <a:r>
              <a:rPr lang="en-US" sz="2000" dirty="0">
                <a:solidFill>
                  <a:srgbClr val="000000"/>
                </a:solidFill>
                <a:latin typeface="LiberationSerif-Regular"/>
              </a:rPr>
              <a:t>D</a:t>
            </a:r>
            <a:r>
              <a:rPr lang="en-US" sz="2000" b="0" i="0" u="none" strike="noStrike" baseline="0" dirty="0">
                <a:solidFill>
                  <a:srgbClr val="000000"/>
                </a:solidFill>
                <a:latin typeface="LiberationSerif-Regular"/>
              </a:rPr>
              <a:t>rastic reduction in rhythmicity over the proteome of </a:t>
            </a:r>
            <a:r>
              <a:rPr lang="en-US" sz="2000" b="0" i="1" u="none" strike="noStrike" baseline="0" dirty="0">
                <a:solidFill>
                  <a:srgbClr val="000000"/>
                </a:solidFill>
                <a:latin typeface="LiberationSerif-Regular"/>
              </a:rPr>
              <a:t>Ostreococcus tauri </a:t>
            </a:r>
            <a:r>
              <a:rPr lang="en-US" sz="2000" b="0" i="0" u="none" strike="noStrike" baseline="0" dirty="0">
                <a:solidFill>
                  <a:srgbClr val="000000"/>
                </a:solidFill>
                <a:latin typeface="LiberationSerif-Regular"/>
              </a:rPr>
              <a:t>compared with its transcriptome</a:t>
            </a:r>
            <a:endParaRPr lang="es-ES" sz="2000" dirty="0"/>
          </a:p>
        </p:txBody>
      </p:sp>
      <p:cxnSp>
        <p:nvCxnSpPr>
          <p:cNvPr id="21" name="Conector recto de flecha 20">
            <a:extLst>
              <a:ext uri="{FF2B5EF4-FFF2-40B4-BE49-F238E27FC236}">
                <a16:creationId xmlns:a16="http://schemas.microsoft.com/office/drawing/2014/main" id="{5EE8600D-D791-4E84-AB19-C50BC05D113C}"/>
              </a:ext>
            </a:extLst>
          </p:cNvPr>
          <p:cNvCxnSpPr/>
          <p:nvPr/>
        </p:nvCxnSpPr>
        <p:spPr>
          <a:xfrm>
            <a:off x="5181860" y="3393138"/>
            <a:ext cx="1590675" cy="1253621"/>
          </a:xfrm>
          <a:prstGeom prst="straightConnector1">
            <a:avLst/>
          </a:prstGeom>
          <a:ln w="57150">
            <a:gradFill flip="none" rotWithShape="1">
              <a:gsLst>
                <a:gs pos="0">
                  <a:schemeClr val="accent1">
                    <a:lumMod val="5000"/>
                    <a:lumOff val="95000"/>
                  </a:schemeClr>
                </a:gs>
                <a:gs pos="585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A3B70B0-9741-4965-9CC3-3A69B96356E0}"/>
              </a:ext>
            </a:extLst>
          </p:cNvPr>
          <p:cNvCxnSpPr>
            <a:cxnSpLocks/>
          </p:cNvCxnSpPr>
          <p:nvPr/>
        </p:nvCxnSpPr>
        <p:spPr>
          <a:xfrm flipV="1">
            <a:off x="5181860" y="4650452"/>
            <a:ext cx="1590675" cy="1247468"/>
          </a:xfrm>
          <a:prstGeom prst="straightConnector1">
            <a:avLst/>
          </a:prstGeom>
          <a:ln w="57150">
            <a:gradFill flip="none" rotWithShape="1">
              <a:gsLst>
                <a:gs pos="59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74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591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53745"/>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4" name="Imagen 3">
            <a:extLst>
              <a:ext uri="{FF2B5EF4-FFF2-40B4-BE49-F238E27FC236}">
                <a16:creationId xmlns:a16="http://schemas.microsoft.com/office/drawing/2014/main" id="{39FC302E-276D-4CAF-B2B0-5CF2234696E0}"/>
              </a:ext>
            </a:extLst>
          </p:cNvPr>
          <p:cNvPicPr>
            <a:picLocks noChangeAspect="1"/>
          </p:cNvPicPr>
          <p:nvPr/>
        </p:nvPicPr>
        <p:blipFill rotWithShape="1">
          <a:blip r:embed="rId3"/>
          <a:srcRect t="2116" r="4538"/>
          <a:stretch/>
        </p:blipFill>
        <p:spPr>
          <a:xfrm>
            <a:off x="62414" y="1395489"/>
            <a:ext cx="2832099" cy="5322681"/>
          </a:xfrm>
          <a:prstGeom prst="rect">
            <a:avLst/>
          </a:prstGeom>
        </p:spPr>
      </p:pic>
      <p:cxnSp>
        <p:nvCxnSpPr>
          <p:cNvPr id="6" name="Conector recto 5">
            <a:extLst>
              <a:ext uri="{FF2B5EF4-FFF2-40B4-BE49-F238E27FC236}">
                <a16:creationId xmlns:a16="http://schemas.microsoft.com/office/drawing/2014/main" id="{4286A7F1-B7AE-4639-9BC1-2AEA6E4373FC}"/>
              </a:ext>
            </a:extLst>
          </p:cNvPr>
          <p:cNvCxnSpPr>
            <a:cxnSpLocks/>
          </p:cNvCxnSpPr>
          <p:nvPr/>
        </p:nvCxnSpPr>
        <p:spPr>
          <a:xfrm>
            <a:off x="1348014" y="3013528"/>
            <a:ext cx="0" cy="457734"/>
          </a:xfrm>
          <a:prstGeom prst="line">
            <a:avLst/>
          </a:prstGeom>
          <a:ln w="38100">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E4CE094-D6AC-4F83-8A82-92689FC9D65D}"/>
              </a:ext>
            </a:extLst>
          </p:cNvPr>
          <p:cNvSpPr txBox="1"/>
          <p:nvPr/>
        </p:nvSpPr>
        <p:spPr>
          <a:xfrm>
            <a:off x="1353298" y="3063004"/>
            <a:ext cx="3207011" cy="400110"/>
          </a:xfrm>
          <a:prstGeom prst="rect">
            <a:avLst/>
          </a:prstGeom>
          <a:noFill/>
        </p:spPr>
        <p:txBody>
          <a:bodyPr wrap="square" rtlCol="0">
            <a:spAutoFit/>
          </a:bodyPr>
          <a:lstStyle/>
          <a:p>
            <a:r>
              <a:rPr lang="es-ES" sz="2000" dirty="0"/>
              <a:t>32%</a:t>
            </a:r>
          </a:p>
        </p:txBody>
      </p:sp>
      <p:sp>
        <p:nvSpPr>
          <p:cNvPr id="26" name="CuadroTexto 25">
            <a:extLst>
              <a:ext uri="{FF2B5EF4-FFF2-40B4-BE49-F238E27FC236}">
                <a16:creationId xmlns:a16="http://schemas.microsoft.com/office/drawing/2014/main" id="{EA85A8AC-B68D-4E5D-AFBE-B59EFB7571E7}"/>
              </a:ext>
            </a:extLst>
          </p:cNvPr>
          <p:cNvSpPr txBox="1"/>
          <p:nvPr/>
        </p:nvSpPr>
        <p:spPr>
          <a:xfrm>
            <a:off x="672760" y="871291"/>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Proteome rhythmicity.</a:t>
            </a:r>
            <a:endParaRPr lang="es-ES" sz="2400" dirty="0">
              <a:latin typeface="LiberationSerif-Regular"/>
            </a:endParaRPr>
          </a:p>
        </p:txBody>
      </p:sp>
      <p:cxnSp>
        <p:nvCxnSpPr>
          <p:cNvPr id="12" name="Conector recto 11">
            <a:extLst>
              <a:ext uri="{FF2B5EF4-FFF2-40B4-BE49-F238E27FC236}">
                <a16:creationId xmlns:a16="http://schemas.microsoft.com/office/drawing/2014/main" id="{52194A84-214E-450B-94F5-B74FB7987B16}"/>
              </a:ext>
            </a:extLst>
          </p:cNvPr>
          <p:cNvCxnSpPr>
            <a:cxnSpLocks/>
          </p:cNvCxnSpPr>
          <p:nvPr/>
        </p:nvCxnSpPr>
        <p:spPr>
          <a:xfrm flipH="1">
            <a:off x="1348014" y="5522731"/>
            <a:ext cx="3515" cy="842908"/>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9FD3001-23C6-4381-B4A6-F81CF89B29AC}"/>
              </a:ext>
            </a:extLst>
          </p:cNvPr>
          <p:cNvSpPr txBox="1"/>
          <p:nvPr/>
        </p:nvSpPr>
        <p:spPr>
          <a:xfrm>
            <a:off x="1380314" y="5753841"/>
            <a:ext cx="3303476" cy="400110"/>
          </a:xfrm>
          <a:prstGeom prst="rect">
            <a:avLst/>
          </a:prstGeom>
          <a:noFill/>
        </p:spPr>
        <p:txBody>
          <a:bodyPr wrap="square" rtlCol="0">
            <a:spAutoFit/>
          </a:bodyPr>
          <a:lstStyle/>
          <a:p>
            <a:r>
              <a:rPr lang="es-ES" sz="2000" dirty="0"/>
              <a:t>44%</a:t>
            </a:r>
          </a:p>
        </p:txBody>
      </p:sp>
      <p:sp>
        <p:nvSpPr>
          <p:cNvPr id="63" name="CuadroTexto 62">
            <a:extLst>
              <a:ext uri="{FF2B5EF4-FFF2-40B4-BE49-F238E27FC236}">
                <a16:creationId xmlns:a16="http://schemas.microsoft.com/office/drawing/2014/main" id="{D6D3C0D8-8110-4571-B1CC-9A458B3E311B}"/>
              </a:ext>
            </a:extLst>
          </p:cNvPr>
          <p:cNvSpPr txBox="1"/>
          <p:nvPr/>
        </p:nvSpPr>
        <p:spPr>
          <a:xfrm>
            <a:off x="5636300" y="3656581"/>
            <a:ext cx="4278087" cy="830997"/>
          </a:xfrm>
          <a:prstGeom prst="rect">
            <a:avLst/>
          </a:prstGeom>
          <a:noFill/>
        </p:spPr>
        <p:txBody>
          <a:bodyPr wrap="square" rtlCol="0">
            <a:spAutoFit/>
          </a:bodyPr>
          <a:lstStyle/>
          <a:p>
            <a:endParaRPr lang="es-ES" dirty="0"/>
          </a:p>
        </p:txBody>
      </p:sp>
      <p:pic>
        <p:nvPicPr>
          <p:cNvPr id="64" name="Imagen 63">
            <a:extLst>
              <a:ext uri="{FF2B5EF4-FFF2-40B4-BE49-F238E27FC236}">
                <a16:creationId xmlns:a16="http://schemas.microsoft.com/office/drawing/2014/main" id="{651ECED9-529D-4D56-8B07-E6E267FB0D96}"/>
              </a:ext>
            </a:extLst>
          </p:cNvPr>
          <p:cNvPicPr>
            <a:picLocks noChangeAspect="1"/>
          </p:cNvPicPr>
          <p:nvPr/>
        </p:nvPicPr>
        <p:blipFill rotWithShape="1">
          <a:blip r:embed="rId4"/>
          <a:srcRect l="-1874" t="5685" r="48992" b="62369"/>
          <a:stretch/>
        </p:blipFill>
        <p:spPr>
          <a:xfrm>
            <a:off x="2886982" y="2135986"/>
            <a:ext cx="4099951" cy="1829190"/>
          </a:xfrm>
          <a:prstGeom prst="rect">
            <a:avLst/>
          </a:prstGeom>
        </p:spPr>
      </p:pic>
      <p:pic>
        <p:nvPicPr>
          <p:cNvPr id="113" name="Imagen 112">
            <a:extLst>
              <a:ext uri="{FF2B5EF4-FFF2-40B4-BE49-F238E27FC236}">
                <a16:creationId xmlns:a16="http://schemas.microsoft.com/office/drawing/2014/main" id="{712F863A-5042-488D-AB15-5CE610FBA07D}"/>
              </a:ext>
            </a:extLst>
          </p:cNvPr>
          <p:cNvPicPr>
            <a:picLocks noChangeAspect="1"/>
          </p:cNvPicPr>
          <p:nvPr/>
        </p:nvPicPr>
        <p:blipFill rotWithShape="1">
          <a:blip r:embed="rId4"/>
          <a:srcRect l="-2149" t="61463" r="49267" b="9579"/>
          <a:stretch/>
        </p:blipFill>
        <p:spPr>
          <a:xfrm>
            <a:off x="2880772" y="4227266"/>
            <a:ext cx="4171658" cy="1687089"/>
          </a:xfrm>
          <a:prstGeom prst="rect">
            <a:avLst/>
          </a:prstGeom>
        </p:spPr>
      </p:pic>
      <p:sp>
        <p:nvSpPr>
          <p:cNvPr id="133" name="CuadroTexto 132">
            <a:extLst>
              <a:ext uri="{FF2B5EF4-FFF2-40B4-BE49-F238E27FC236}">
                <a16:creationId xmlns:a16="http://schemas.microsoft.com/office/drawing/2014/main" id="{F746483A-A568-422D-A073-9FA47EC581B3}"/>
              </a:ext>
            </a:extLst>
          </p:cNvPr>
          <p:cNvSpPr txBox="1"/>
          <p:nvPr/>
        </p:nvSpPr>
        <p:spPr>
          <a:xfrm>
            <a:off x="5107151" y="1356743"/>
            <a:ext cx="1058297" cy="830997"/>
          </a:xfrm>
          <a:prstGeom prst="rect">
            <a:avLst/>
          </a:prstGeom>
          <a:noFill/>
        </p:spPr>
        <p:txBody>
          <a:bodyPr wrap="square" rtlCol="0">
            <a:spAutoFit/>
          </a:bodyPr>
          <a:lstStyle/>
          <a:p>
            <a:r>
              <a:rPr lang="es-ES" sz="1600" dirty="0"/>
              <a:t>SD </a:t>
            </a:r>
          </a:p>
          <a:p>
            <a:r>
              <a:rPr lang="es-ES" sz="1600" dirty="0"/>
              <a:t>protein</a:t>
            </a:r>
          </a:p>
          <a:p>
            <a:r>
              <a:rPr lang="es-ES" sz="1600" dirty="0" err="1"/>
              <a:t>transcript</a:t>
            </a:r>
            <a:endParaRPr lang="es-ES" sz="1600" dirty="0"/>
          </a:p>
        </p:txBody>
      </p:sp>
      <p:cxnSp>
        <p:nvCxnSpPr>
          <p:cNvPr id="134" name="Conector recto 133">
            <a:extLst>
              <a:ext uri="{FF2B5EF4-FFF2-40B4-BE49-F238E27FC236}">
                <a16:creationId xmlns:a16="http://schemas.microsoft.com/office/drawing/2014/main" id="{D570AFDA-A207-4D0E-BA6A-E440217AAB4C}"/>
              </a:ext>
            </a:extLst>
          </p:cNvPr>
          <p:cNvCxnSpPr/>
          <p:nvPr/>
        </p:nvCxnSpPr>
        <p:spPr>
          <a:xfrm>
            <a:off x="4315032" y="1779089"/>
            <a:ext cx="466725"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EB512423-1C7D-433B-828F-F842DDF844B1}"/>
              </a:ext>
            </a:extLst>
          </p:cNvPr>
          <p:cNvCxnSpPr/>
          <p:nvPr/>
        </p:nvCxnSpPr>
        <p:spPr>
          <a:xfrm>
            <a:off x="6063744" y="1779089"/>
            <a:ext cx="4667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56E7AF6-5132-4120-BB58-4EBF2DD796DC}"/>
              </a:ext>
            </a:extLst>
          </p:cNvPr>
          <p:cNvCxnSpPr/>
          <p:nvPr/>
        </p:nvCxnSpPr>
        <p:spPr>
          <a:xfrm>
            <a:off x="4329929" y="2063500"/>
            <a:ext cx="466725" cy="0"/>
          </a:xfrm>
          <a:prstGeom prst="line">
            <a:avLst/>
          </a:prstGeom>
          <a:ln w="57150">
            <a:solidFill>
              <a:schemeClr val="accent1">
                <a:lumMod val="60000"/>
                <a:lumOff val="40000"/>
                <a:alpha val="81176"/>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Conector recto 136">
            <a:extLst>
              <a:ext uri="{FF2B5EF4-FFF2-40B4-BE49-F238E27FC236}">
                <a16:creationId xmlns:a16="http://schemas.microsoft.com/office/drawing/2014/main" id="{E40B9176-E3A2-409F-B56D-4D0F9DD72B2B}"/>
              </a:ext>
            </a:extLst>
          </p:cNvPr>
          <p:cNvCxnSpPr/>
          <p:nvPr/>
        </p:nvCxnSpPr>
        <p:spPr>
          <a:xfrm>
            <a:off x="6063745" y="2044813"/>
            <a:ext cx="466725" cy="0"/>
          </a:xfrm>
          <a:prstGeom prst="line">
            <a:avLst/>
          </a:prstGeom>
          <a:ln w="57150">
            <a:solidFill>
              <a:srgbClr val="FF6969">
                <a:alpha val="80784"/>
              </a:srgbClr>
            </a:solidFill>
            <a:prstDash val="sysDot"/>
          </a:ln>
        </p:spPr>
        <p:style>
          <a:lnRef idx="1">
            <a:schemeClr val="accent1"/>
          </a:lnRef>
          <a:fillRef idx="0">
            <a:schemeClr val="accent1"/>
          </a:fillRef>
          <a:effectRef idx="0">
            <a:schemeClr val="accent1"/>
          </a:effectRef>
          <a:fontRef idx="minor">
            <a:schemeClr val="tx1"/>
          </a:fontRef>
        </p:style>
      </p:cxnSp>
      <p:sp>
        <p:nvSpPr>
          <p:cNvPr id="138" name="CuadroTexto 137">
            <a:extLst>
              <a:ext uri="{FF2B5EF4-FFF2-40B4-BE49-F238E27FC236}">
                <a16:creationId xmlns:a16="http://schemas.microsoft.com/office/drawing/2014/main" id="{7C0FFF8F-67A2-4934-B014-CAF22C25D321}"/>
              </a:ext>
            </a:extLst>
          </p:cNvPr>
          <p:cNvSpPr txBox="1"/>
          <p:nvPr/>
        </p:nvSpPr>
        <p:spPr>
          <a:xfrm>
            <a:off x="3369900" y="1382143"/>
            <a:ext cx="1058297" cy="830997"/>
          </a:xfrm>
          <a:prstGeom prst="rect">
            <a:avLst/>
          </a:prstGeom>
          <a:noFill/>
        </p:spPr>
        <p:txBody>
          <a:bodyPr wrap="square" rtlCol="0">
            <a:spAutoFit/>
          </a:bodyPr>
          <a:lstStyle/>
          <a:p>
            <a:r>
              <a:rPr lang="es-ES" sz="1600" dirty="0"/>
              <a:t>LD </a:t>
            </a:r>
          </a:p>
          <a:p>
            <a:r>
              <a:rPr lang="es-ES" sz="1600" dirty="0"/>
              <a:t>protein</a:t>
            </a:r>
          </a:p>
          <a:p>
            <a:r>
              <a:rPr lang="es-ES" sz="1600" dirty="0" err="1"/>
              <a:t>transcript</a:t>
            </a:r>
            <a:endParaRPr lang="es-ES" sz="1050" dirty="0"/>
          </a:p>
        </p:txBody>
      </p:sp>
    </p:spTree>
    <p:extLst>
      <p:ext uri="{BB962C8B-B14F-4D97-AF65-F5344CB8AC3E}">
        <p14:creationId xmlns:p14="http://schemas.microsoft.com/office/powerpoint/2010/main" val="249403357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591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53745"/>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4" name="Imagen 3">
            <a:extLst>
              <a:ext uri="{FF2B5EF4-FFF2-40B4-BE49-F238E27FC236}">
                <a16:creationId xmlns:a16="http://schemas.microsoft.com/office/drawing/2014/main" id="{39FC302E-276D-4CAF-B2B0-5CF2234696E0}"/>
              </a:ext>
            </a:extLst>
          </p:cNvPr>
          <p:cNvPicPr>
            <a:picLocks noChangeAspect="1"/>
          </p:cNvPicPr>
          <p:nvPr/>
        </p:nvPicPr>
        <p:blipFill rotWithShape="1">
          <a:blip r:embed="rId3"/>
          <a:srcRect t="2116" r="4538"/>
          <a:stretch/>
        </p:blipFill>
        <p:spPr>
          <a:xfrm>
            <a:off x="62414" y="1395489"/>
            <a:ext cx="2832099" cy="5322681"/>
          </a:xfrm>
          <a:prstGeom prst="rect">
            <a:avLst/>
          </a:prstGeom>
        </p:spPr>
      </p:pic>
      <p:cxnSp>
        <p:nvCxnSpPr>
          <p:cNvPr id="6" name="Conector recto 5">
            <a:extLst>
              <a:ext uri="{FF2B5EF4-FFF2-40B4-BE49-F238E27FC236}">
                <a16:creationId xmlns:a16="http://schemas.microsoft.com/office/drawing/2014/main" id="{4286A7F1-B7AE-4639-9BC1-2AEA6E4373FC}"/>
              </a:ext>
            </a:extLst>
          </p:cNvPr>
          <p:cNvCxnSpPr>
            <a:cxnSpLocks/>
          </p:cNvCxnSpPr>
          <p:nvPr/>
        </p:nvCxnSpPr>
        <p:spPr>
          <a:xfrm>
            <a:off x="1348014" y="3013528"/>
            <a:ext cx="0" cy="457734"/>
          </a:xfrm>
          <a:prstGeom prst="line">
            <a:avLst/>
          </a:prstGeom>
          <a:ln w="38100">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E4CE094-D6AC-4F83-8A82-92689FC9D65D}"/>
              </a:ext>
            </a:extLst>
          </p:cNvPr>
          <p:cNvSpPr txBox="1"/>
          <p:nvPr/>
        </p:nvSpPr>
        <p:spPr>
          <a:xfrm>
            <a:off x="1353298" y="3063004"/>
            <a:ext cx="3207011" cy="400110"/>
          </a:xfrm>
          <a:prstGeom prst="rect">
            <a:avLst/>
          </a:prstGeom>
          <a:noFill/>
        </p:spPr>
        <p:txBody>
          <a:bodyPr wrap="square" rtlCol="0">
            <a:spAutoFit/>
          </a:bodyPr>
          <a:lstStyle/>
          <a:p>
            <a:r>
              <a:rPr lang="es-ES" sz="2000" dirty="0"/>
              <a:t>32%</a:t>
            </a:r>
          </a:p>
        </p:txBody>
      </p:sp>
      <p:sp>
        <p:nvSpPr>
          <p:cNvPr id="26" name="CuadroTexto 25">
            <a:extLst>
              <a:ext uri="{FF2B5EF4-FFF2-40B4-BE49-F238E27FC236}">
                <a16:creationId xmlns:a16="http://schemas.microsoft.com/office/drawing/2014/main" id="{EA85A8AC-B68D-4E5D-AFBE-B59EFB7571E7}"/>
              </a:ext>
            </a:extLst>
          </p:cNvPr>
          <p:cNvSpPr txBox="1"/>
          <p:nvPr/>
        </p:nvSpPr>
        <p:spPr>
          <a:xfrm>
            <a:off x="672760" y="871291"/>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Proteome rhythmicity.</a:t>
            </a:r>
            <a:endParaRPr lang="es-ES" sz="2400" dirty="0">
              <a:latin typeface="LiberationSerif-Regular"/>
            </a:endParaRPr>
          </a:p>
        </p:txBody>
      </p:sp>
      <p:cxnSp>
        <p:nvCxnSpPr>
          <p:cNvPr id="12" name="Conector recto 11">
            <a:extLst>
              <a:ext uri="{FF2B5EF4-FFF2-40B4-BE49-F238E27FC236}">
                <a16:creationId xmlns:a16="http://schemas.microsoft.com/office/drawing/2014/main" id="{52194A84-214E-450B-94F5-B74FB7987B16}"/>
              </a:ext>
            </a:extLst>
          </p:cNvPr>
          <p:cNvCxnSpPr>
            <a:cxnSpLocks/>
          </p:cNvCxnSpPr>
          <p:nvPr/>
        </p:nvCxnSpPr>
        <p:spPr>
          <a:xfrm flipH="1">
            <a:off x="1348014" y="5522731"/>
            <a:ext cx="3515" cy="842908"/>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9FD3001-23C6-4381-B4A6-F81CF89B29AC}"/>
              </a:ext>
            </a:extLst>
          </p:cNvPr>
          <p:cNvSpPr txBox="1"/>
          <p:nvPr/>
        </p:nvSpPr>
        <p:spPr>
          <a:xfrm>
            <a:off x="1380314" y="5753841"/>
            <a:ext cx="3303476" cy="400110"/>
          </a:xfrm>
          <a:prstGeom prst="rect">
            <a:avLst/>
          </a:prstGeom>
          <a:noFill/>
        </p:spPr>
        <p:txBody>
          <a:bodyPr wrap="square" rtlCol="0">
            <a:spAutoFit/>
          </a:bodyPr>
          <a:lstStyle/>
          <a:p>
            <a:r>
              <a:rPr lang="es-ES" sz="2000" dirty="0"/>
              <a:t>44%</a:t>
            </a:r>
          </a:p>
        </p:txBody>
      </p:sp>
      <p:sp>
        <p:nvSpPr>
          <p:cNvPr id="63" name="CuadroTexto 62">
            <a:extLst>
              <a:ext uri="{FF2B5EF4-FFF2-40B4-BE49-F238E27FC236}">
                <a16:creationId xmlns:a16="http://schemas.microsoft.com/office/drawing/2014/main" id="{D6D3C0D8-8110-4571-B1CC-9A458B3E311B}"/>
              </a:ext>
            </a:extLst>
          </p:cNvPr>
          <p:cNvSpPr txBox="1"/>
          <p:nvPr/>
        </p:nvSpPr>
        <p:spPr>
          <a:xfrm>
            <a:off x="5636300" y="3656581"/>
            <a:ext cx="4278087" cy="830997"/>
          </a:xfrm>
          <a:prstGeom prst="rect">
            <a:avLst/>
          </a:prstGeom>
          <a:noFill/>
        </p:spPr>
        <p:txBody>
          <a:bodyPr wrap="square" rtlCol="0">
            <a:spAutoFit/>
          </a:bodyPr>
          <a:lstStyle/>
          <a:p>
            <a:endParaRPr lang="es-ES" dirty="0"/>
          </a:p>
        </p:txBody>
      </p:sp>
      <p:pic>
        <p:nvPicPr>
          <p:cNvPr id="64" name="Imagen 63">
            <a:extLst>
              <a:ext uri="{FF2B5EF4-FFF2-40B4-BE49-F238E27FC236}">
                <a16:creationId xmlns:a16="http://schemas.microsoft.com/office/drawing/2014/main" id="{651ECED9-529D-4D56-8B07-E6E267FB0D96}"/>
              </a:ext>
            </a:extLst>
          </p:cNvPr>
          <p:cNvPicPr>
            <a:picLocks noChangeAspect="1"/>
          </p:cNvPicPr>
          <p:nvPr/>
        </p:nvPicPr>
        <p:blipFill rotWithShape="1">
          <a:blip r:embed="rId4"/>
          <a:srcRect l="-1874" t="5685" r="48992" b="62369"/>
          <a:stretch/>
        </p:blipFill>
        <p:spPr>
          <a:xfrm>
            <a:off x="2886982" y="2135986"/>
            <a:ext cx="4099951" cy="1829190"/>
          </a:xfrm>
          <a:prstGeom prst="rect">
            <a:avLst/>
          </a:prstGeom>
        </p:spPr>
      </p:pic>
      <p:cxnSp>
        <p:nvCxnSpPr>
          <p:cNvPr id="106" name="Conector recto 105">
            <a:extLst>
              <a:ext uri="{FF2B5EF4-FFF2-40B4-BE49-F238E27FC236}">
                <a16:creationId xmlns:a16="http://schemas.microsoft.com/office/drawing/2014/main" id="{F94C6154-16A6-4B53-9C60-A09DF7B917B6}"/>
              </a:ext>
            </a:extLst>
          </p:cNvPr>
          <p:cNvCxnSpPr>
            <a:cxnSpLocks/>
          </p:cNvCxnSpPr>
          <p:nvPr/>
        </p:nvCxnSpPr>
        <p:spPr>
          <a:xfrm>
            <a:off x="4358914" y="2616333"/>
            <a:ext cx="0" cy="1237212"/>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7" name="Conector recto 106">
            <a:extLst>
              <a:ext uri="{FF2B5EF4-FFF2-40B4-BE49-F238E27FC236}">
                <a16:creationId xmlns:a16="http://schemas.microsoft.com/office/drawing/2014/main" id="{7009050A-A15A-411E-B814-749DEA58BF0B}"/>
              </a:ext>
            </a:extLst>
          </p:cNvPr>
          <p:cNvCxnSpPr>
            <a:cxnSpLocks/>
          </p:cNvCxnSpPr>
          <p:nvPr/>
        </p:nvCxnSpPr>
        <p:spPr>
          <a:xfrm>
            <a:off x="4799134" y="2616333"/>
            <a:ext cx="0" cy="123721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B8B65E52-DBC5-4DFE-B29D-E264482BD104}"/>
              </a:ext>
            </a:extLst>
          </p:cNvPr>
          <p:cNvCxnSpPr>
            <a:cxnSpLocks/>
          </p:cNvCxnSpPr>
          <p:nvPr/>
        </p:nvCxnSpPr>
        <p:spPr>
          <a:xfrm flipV="1">
            <a:off x="4457243" y="2616094"/>
            <a:ext cx="342900" cy="894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13" name="Imagen 112">
            <a:extLst>
              <a:ext uri="{FF2B5EF4-FFF2-40B4-BE49-F238E27FC236}">
                <a16:creationId xmlns:a16="http://schemas.microsoft.com/office/drawing/2014/main" id="{712F863A-5042-488D-AB15-5CE610FBA07D}"/>
              </a:ext>
            </a:extLst>
          </p:cNvPr>
          <p:cNvPicPr>
            <a:picLocks noChangeAspect="1"/>
          </p:cNvPicPr>
          <p:nvPr/>
        </p:nvPicPr>
        <p:blipFill rotWithShape="1">
          <a:blip r:embed="rId4"/>
          <a:srcRect l="-2149" t="61463" r="49267" b="9579"/>
          <a:stretch/>
        </p:blipFill>
        <p:spPr>
          <a:xfrm>
            <a:off x="2880772" y="4227266"/>
            <a:ext cx="4171658" cy="1687089"/>
          </a:xfrm>
          <a:prstGeom prst="rect">
            <a:avLst/>
          </a:prstGeom>
        </p:spPr>
      </p:pic>
      <p:cxnSp>
        <p:nvCxnSpPr>
          <p:cNvPr id="117" name="Conector recto 116">
            <a:extLst>
              <a:ext uri="{FF2B5EF4-FFF2-40B4-BE49-F238E27FC236}">
                <a16:creationId xmlns:a16="http://schemas.microsoft.com/office/drawing/2014/main" id="{F3B3ACDB-54BF-46F8-8ADC-B0B8C8930E48}"/>
              </a:ext>
            </a:extLst>
          </p:cNvPr>
          <p:cNvCxnSpPr>
            <a:cxnSpLocks/>
          </p:cNvCxnSpPr>
          <p:nvPr/>
        </p:nvCxnSpPr>
        <p:spPr>
          <a:xfrm>
            <a:off x="4191303" y="4557664"/>
            <a:ext cx="0" cy="1237212"/>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DA0283A9-071F-4292-B4FE-36032591065E}"/>
              </a:ext>
            </a:extLst>
          </p:cNvPr>
          <p:cNvCxnSpPr>
            <a:cxnSpLocks/>
          </p:cNvCxnSpPr>
          <p:nvPr/>
        </p:nvCxnSpPr>
        <p:spPr>
          <a:xfrm>
            <a:off x="4656923" y="4557664"/>
            <a:ext cx="0" cy="123721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Conector recto 118">
            <a:extLst>
              <a:ext uri="{FF2B5EF4-FFF2-40B4-BE49-F238E27FC236}">
                <a16:creationId xmlns:a16="http://schemas.microsoft.com/office/drawing/2014/main" id="{1A90E495-1EB5-4432-9026-AA9383604CC2}"/>
              </a:ext>
            </a:extLst>
          </p:cNvPr>
          <p:cNvCxnSpPr>
            <a:cxnSpLocks/>
          </p:cNvCxnSpPr>
          <p:nvPr/>
        </p:nvCxnSpPr>
        <p:spPr>
          <a:xfrm flipV="1">
            <a:off x="4315032" y="4557425"/>
            <a:ext cx="342900" cy="894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CuadroTexto 61">
            <a:extLst>
              <a:ext uri="{FF2B5EF4-FFF2-40B4-BE49-F238E27FC236}">
                <a16:creationId xmlns:a16="http://schemas.microsoft.com/office/drawing/2014/main" id="{1D5DE110-E2A3-482F-B101-4B41B3067F7A}"/>
              </a:ext>
            </a:extLst>
          </p:cNvPr>
          <p:cNvSpPr txBox="1"/>
          <p:nvPr/>
        </p:nvSpPr>
        <p:spPr>
          <a:xfrm>
            <a:off x="5107151" y="1356743"/>
            <a:ext cx="1058297" cy="830997"/>
          </a:xfrm>
          <a:prstGeom prst="rect">
            <a:avLst/>
          </a:prstGeom>
          <a:noFill/>
        </p:spPr>
        <p:txBody>
          <a:bodyPr wrap="square" rtlCol="0">
            <a:spAutoFit/>
          </a:bodyPr>
          <a:lstStyle/>
          <a:p>
            <a:r>
              <a:rPr lang="es-ES" sz="1600" dirty="0"/>
              <a:t>SD </a:t>
            </a:r>
          </a:p>
          <a:p>
            <a:r>
              <a:rPr lang="es-ES" sz="1600" dirty="0"/>
              <a:t>protein</a:t>
            </a:r>
          </a:p>
          <a:p>
            <a:r>
              <a:rPr lang="es-ES" sz="1600" dirty="0" err="1"/>
              <a:t>transcript</a:t>
            </a:r>
            <a:endParaRPr lang="es-ES" sz="1600" dirty="0"/>
          </a:p>
        </p:txBody>
      </p:sp>
      <p:cxnSp>
        <p:nvCxnSpPr>
          <p:cNvPr id="69" name="Conector recto 68">
            <a:extLst>
              <a:ext uri="{FF2B5EF4-FFF2-40B4-BE49-F238E27FC236}">
                <a16:creationId xmlns:a16="http://schemas.microsoft.com/office/drawing/2014/main" id="{FAF5C8AB-F52E-4663-932B-35E173CBB9C4}"/>
              </a:ext>
            </a:extLst>
          </p:cNvPr>
          <p:cNvCxnSpPr/>
          <p:nvPr/>
        </p:nvCxnSpPr>
        <p:spPr>
          <a:xfrm>
            <a:off x="4315032" y="1779089"/>
            <a:ext cx="466725"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B3F98920-9975-4ACE-81EA-9060E0051592}"/>
              </a:ext>
            </a:extLst>
          </p:cNvPr>
          <p:cNvCxnSpPr/>
          <p:nvPr/>
        </p:nvCxnSpPr>
        <p:spPr>
          <a:xfrm>
            <a:off x="6063744" y="1779089"/>
            <a:ext cx="4667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1641A985-575A-4197-B4EA-6094EB11AB32}"/>
              </a:ext>
            </a:extLst>
          </p:cNvPr>
          <p:cNvCxnSpPr/>
          <p:nvPr/>
        </p:nvCxnSpPr>
        <p:spPr>
          <a:xfrm>
            <a:off x="4329929" y="2063500"/>
            <a:ext cx="466725" cy="0"/>
          </a:xfrm>
          <a:prstGeom prst="line">
            <a:avLst/>
          </a:prstGeom>
          <a:ln w="57150">
            <a:solidFill>
              <a:schemeClr val="accent1">
                <a:lumMod val="60000"/>
                <a:lumOff val="40000"/>
                <a:alpha val="81176"/>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1CB596C-C3F7-4711-A1C9-3311C23C98F2}"/>
              </a:ext>
            </a:extLst>
          </p:cNvPr>
          <p:cNvCxnSpPr/>
          <p:nvPr/>
        </p:nvCxnSpPr>
        <p:spPr>
          <a:xfrm>
            <a:off x="6063745" y="2044813"/>
            <a:ext cx="466725" cy="0"/>
          </a:xfrm>
          <a:prstGeom prst="line">
            <a:avLst/>
          </a:prstGeom>
          <a:ln w="57150">
            <a:solidFill>
              <a:srgbClr val="FF6969">
                <a:alpha val="80784"/>
              </a:srgbClr>
            </a:solidFill>
            <a:prstDash val="sysDot"/>
          </a:ln>
        </p:spPr>
        <p:style>
          <a:lnRef idx="1">
            <a:schemeClr val="accent1"/>
          </a:lnRef>
          <a:fillRef idx="0">
            <a:schemeClr val="accent1"/>
          </a:fillRef>
          <a:effectRef idx="0">
            <a:schemeClr val="accent1"/>
          </a:effectRef>
          <a:fontRef idx="minor">
            <a:schemeClr val="tx1"/>
          </a:fontRef>
        </p:style>
      </p:cxnSp>
      <p:sp>
        <p:nvSpPr>
          <p:cNvPr id="82" name="CuadroTexto 81">
            <a:extLst>
              <a:ext uri="{FF2B5EF4-FFF2-40B4-BE49-F238E27FC236}">
                <a16:creationId xmlns:a16="http://schemas.microsoft.com/office/drawing/2014/main" id="{9041F024-FC42-4664-91B2-111166F67434}"/>
              </a:ext>
            </a:extLst>
          </p:cNvPr>
          <p:cNvSpPr txBox="1"/>
          <p:nvPr/>
        </p:nvSpPr>
        <p:spPr>
          <a:xfrm>
            <a:off x="3369900" y="1382143"/>
            <a:ext cx="1058297" cy="830997"/>
          </a:xfrm>
          <a:prstGeom prst="rect">
            <a:avLst/>
          </a:prstGeom>
          <a:noFill/>
        </p:spPr>
        <p:txBody>
          <a:bodyPr wrap="square" rtlCol="0">
            <a:spAutoFit/>
          </a:bodyPr>
          <a:lstStyle/>
          <a:p>
            <a:r>
              <a:rPr lang="es-ES" sz="1600" dirty="0"/>
              <a:t>LD </a:t>
            </a:r>
          </a:p>
          <a:p>
            <a:r>
              <a:rPr lang="es-ES" sz="1600" dirty="0"/>
              <a:t>protein</a:t>
            </a:r>
          </a:p>
          <a:p>
            <a:r>
              <a:rPr lang="es-ES" sz="1600" dirty="0" err="1"/>
              <a:t>transcript</a:t>
            </a:r>
            <a:endParaRPr lang="es-ES" sz="1050" dirty="0"/>
          </a:p>
        </p:txBody>
      </p:sp>
    </p:spTree>
    <p:extLst>
      <p:ext uri="{BB962C8B-B14F-4D97-AF65-F5344CB8AC3E}">
        <p14:creationId xmlns:p14="http://schemas.microsoft.com/office/powerpoint/2010/main" val="2528005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591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53745"/>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4" name="Imagen 3">
            <a:extLst>
              <a:ext uri="{FF2B5EF4-FFF2-40B4-BE49-F238E27FC236}">
                <a16:creationId xmlns:a16="http://schemas.microsoft.com/office/drawing/2014/main" id="{39FC302E-276D-4CAF-B2B0-5CF2234696E0}"/>
              </a:ext>
            </a:extLst>
          </p:cNvPr>
          <p:cNvPicPr>
            <a:picLocks noChangeAspect="1"/>
          </p:cNvPicPr>
          <p:nvPr/>
        </p:nvPicPr>
        <p:blipFill rotWithShape="1">
          <a:blip r:embed="rId3"/>
          <a:srcRect t="2116" r="4538"/>
          <a:stretch/>
        </p:blipFill>
        <p:spPr>
          <a:xfrm>
            <a:off x="62414" y="1395489"/>
            <a:ext cx="2832099" cy="5322681"/>
          </a:xfrm>
          <a:prstGeom prst="rect">
            <a:avLst/>
          </a:prstGeom>
        </p:spPr>
      </p:pic>
      <p:cxnSp>
        <p:nvCxnSpPr>
          <p:cNvPr id="6" name="Conector recto 5">
            <a:extLst>
              <a:ext uri="{FF2B5EF4-FFF2-40B4-BE49-F238E27FC236}">
                <a16:creationId xmlns:a16="http://schemas.microsoft.com/office/drawing/2014/main" id="{4286A7F1-B7AE-4639-9BC1-2AEA6E4373FC}"/>
              </a:ext>
            </a:extLst>
          </p:cNvPr>
          <p:cNvCxnSpPr>
            <a:cxnSpLocks/>
          </p:cNvCxnSpPr>
          <p:nvPr/>
        </p:nvCxnSpPr>
        <p:spPr>
          <a:xfrm>
            <a:off x="1348014" y="3013528"/>
            <a:ext cx="0" cy="457734"/>
          </a:xfrm>
          <a:prstGeom prst="line">
            <a:avLst/>
          </a:prstGeom>
          <a:ln w="38100">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E4CE094-D6AC-4F83-8A82-92689FC9D65D}"/>
              </a:ext>
            </a:extLst>
          </p:cNvPr>
          <p:cNvSpPr txBox="1"/>
          <p:nvPr/>
        </p:nvSpPr>
        <p:spPr>
          <a:xfrm>
            <a:off x="1353298" y="3063004"/>
            <a:ext cx="3207011" cy="400110"/>
          </a:xfrm>
          <a:prstGeom prst="rect">
            <a:avLst/>
          </a:prstGeom>
          <a:noFill/>
        </p:spPr>
        <p:txBody>
          <a:bodyPr wrap="square" rtlCol="0">
            <a:spAutoFit/>
          </a:bodyPr>
          <a:lstStyle/>
          <a:p>
            <a:r>
              <a:rPr lang="es-ES" sz="2000" dirty="0"/>
              <a:t>32%</a:t>
            </a:r>
          </a:p>
        </p:txBody>
      </p:sp>
      <p:sp>
        <p:nvSpPr>
          <p:cNvPr id="26" name="CuadroTexto 25">
            <a:extLst>
              <a:ext uri="{FF2B5EF4-FFF2-40B4-BE49-F238E27FC236}">
                <a16:creationId xmlns:a16="http://schemas.microsoft.com/office/drawing/2014/main" id="{EA85A8AC-B68D-4E5D-AFBE-B59EFB7571E7}"/>
              </a:ext>
            </a:extLst>
          </p:cNvPr>
          <p:cNvSpPr txBox="1"/>
          <p:nvPr/>
        </p:nvSpPr>
        <p:spPr>
          <a:xfrm>
            <a:off x="672760" y="871291"/>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Proteome rhythmicity.</a:t>
            </a:r>
            <a:endParaRPr lang="es-ES" sz="2400" dirty="0">
              <a:latin typeface="LiberationSerif-Regular"/>
            </a:endParaRPr>
          </a:p>
        </p:txBody>
      </p:sp>
      <p:cxnSp>
        <p:nvCxnSpPr>
          <p:cNvPr id="12" name="Conector recto 11">
            <a:extLst>
              <a:ext uri="{FF2B5EF4-FFF2-40B4-BE49-F238E27FC236}">
                <a16:creationId xmlns:a16="http://schemas.microsoft.com/office/drawing/2014/main" id="{52194A84-214E-450B-94F5-B74FB7987B16}"/>
              </a:ext>
            </a:extLst>
          </p:cNvPr>
          <p:cNvCxnSpPr>
            <a:cxnSpLocks/>
          </p:cNvCxnSpPr>
          <p:nvPr/>
        </p:nvCxnSpPr>
        <p:spPr>
          <a:xfrm flipH="1">
            <a:off x="1348014" y="5522731"/>
            <a:ext cx="3515" cy="842908"/>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9FD3001-23C6-4381-B4A6-F81CF89B29AC}"/>
              </a:ext>
            </a:extLst>
          </p:cNvPr>
          <p:cNvSpPr txBox="1"/>
          <p:nvPr/>
        </p:nvSpPr>
        <p:spPr>
          <a:xfrm>
            <a:off x="1380314" y="5753841"/>
            <a:ext cx="3303476" cy="400110"/>
          </a:xfrm>
          <a:prstGeom prst="rect">
            <a:avLst/>
          </a:prstGeom>
          <a:noFill/>
        </p:spPr>
        <p:txBody>
          <a:bodyPr wrap="square" rtlCol="0">
            <a:spAutoFit/>
          </a:bodyPr>
          <a:lstStyle/>
          <a:p>
            <a:r>
              <a:rPr lang="es-ES" sz="2000" dirty="0"/>
              <a:t>44%</a:t>
            </a:r>
          </a:p>
        </p:txBody>
      </p:sp>
      <p:sp>
        <p:nvSpPr>
          <p:cNvPr id="63" name="CuadroTexto 62">
            <a:extLst>
              <a:ext uri="{FF2B5EF4-FFF2-40B4-BE49-F238E27FC236}">
                <a16:creationId xmlns:a16="http://schemas.microsoft.com/office/drawing/2014/main" id="{D6D3C0D8-8110-4571-B1CC-9A458B3E311B}"/>
              </a:ext>
            </a:extLst>
          </p:cNvPr>
          <p:cNvSpPr txBox="1"/>
          <p:nvPr/>
        </p:nvSpPr>
        <p:spPr>
          <a:xfrm>
            <a:off x="5636300" y="3656581"/>
            <a:ext cx="4278087" cy="830997"/>
          </a:xfrm>
          <a:prstGeom prst="rect">
            <a:avLst/>
          </a:prstGeom>
          <a:noFill/>
        </p:spPr>
        <p:txBody>
          <a:bodyPr wrap="square" rtlCol="0">
            <a:spAutoFit/>
          </a:bodyPr>
          <a:lstStyle/>
          <a:p>
            <a:endParaRPr lang="es-ES" dirty="0"/>
          </a:p>
        </p:txBody>
      </p:sp>
      <p:pic>
        <p:nvPicPr>
          <p:cNvPr id="64" name="Imagen 63">
            <a:extLst>
              <a:ext uri="{FF2B5EF4-FFF2-40B4-BE49-F238E27FC236}">
                <a16:creationId xmlns:a16="http://schemas.microsoft.com/office/drawing/2014/main" id="{651ECED9-529D-4D56-8B07-E6E267FB0D96}"/>
              </a:ext>
            </a:extLst>
          </p:cNvPr>
          <p:cNvPicPr>
            <a:picLocks noChangeAspect="1"/>
          </p:cNvPicPr>
          <p:nvPr/>
        </p:nvPicPr>
        <p:blipFill rotWithShape="1">
          <a:blip r:embed="rId4"/>
          <a:srcRect l="-1874" t="5685" r="48992" b="62369"/>
          <a:stretch/>
        </p:blipFill>
        <p:spPr>
          <a:xfrm>
            <a:off x="2886982" y="2135986"/>
            <a:ext cx="4099951" cy="1829190"/>
          </a:xfrm>
          <a:prstGeom prst="rect">
            <a:avLst/>
          </a:prstGeom>
        </p:spPr>
      </p:pic>
      <p:pic>
        <p:nvPicPr>
          <p:cNvPr id="65" name="Imagen 64">
            <a:extLst>
              <a:ext uri="{FF2B5EF4-FFF2-40B4-BE49-F238E27FC236}">
                <a16:creationId xmlns:a16="http://schemas.microsoft.com/office/drawing/2014/main" id="{6617C58F-ED59-4F5F-B469-2D20EA4F0F07}"/>
              </a:ext>
            </a:extLst>
          </p:cNvPr>
          <p:cNvPicPr>
            <a:picLocks noChangeAspect="1"/>
          </p:cNvPicPr>
          <p:nvPr/>
        </p:nvPicPr>
        <p:blipFill rotWithShape="1">
          <a:blip r:embed="rId5"/>
          <a:srcRect l="26732" r="45437" b="57841"/>
          <a:stretch/>
        </p:blipFill>
        <p:spPr>
          <a:xfrm>
            <a:off x="6723264" y="2416710"/>
            <a:ext cx="2676117" cy="1682037"/>
          </a:xfrm>
          <a:prstGeom prst="rect">
            <a:avLst/>
          </a:prstGeom>
        </p:spPr>
      </p:pic>
      <p:pic>
        <p:nvPicPr>
          <p:cNvPr id="66" name="Imagen 65">
            <a:extLst>
              <a:ext uri="{FF2B5EF4-FFF2-40B4-BE49-F238E27FC236}">
                <a16:creationId xmlns:a16="http://schemas.microsoft.com/office/drawing/2014/main" id="{9E2DBBB4-A37D-4DC1-A603-0521E97AB974}"/>
              </a:ext>
            </a:extLst>
          </p:cNvPr>
          <p:cNvPicPr>
            <a:picLocks noChangeAspect="1"/>
          </p:cNvPicPr>
          <p:nvPr/>
        </p:nvPicPr>
        <p:blipFill rotWithShape="1">
          <a:blip r:embed="rId5"/>
          <a:srcRect l="26999" t="49786" r="45436" b="9700"/>
          <a:stretch/>
        </p:blipFill>
        <p:spPr>
          <a:xfrm>
            <a:off x="6735257" y="4398708"/>
            <a:ext cx="2664126" cy="1624705"/>
          </a:xfrm>
          <a:prstGeom prst="rect">
            <a:avLst/>
          </a:prstGeom>
        </p:spPr>
      </p:pic>
      <p:sp>
        <p:nvSpPr>
          <p:cNvPr id="97" name="CuadroTexto 96">
            <a:extLst>
              <a:ext uri="{FF2B5EF4-FFF2-40B4-BE49-F238E27FC236}">
                <a16:creationId xmlns:a16="http://schemas.microsoft.com/office/drawing/2014/main" id="{A8EBFB2C-E20E-41C5-A64F-E6CE73ECAAD9}"/>
              </a:ext>
            </a:extLst>
          </p:cNvPr>
          <p:cNvSpPr txBox="1"/>
          <p:nvPr/>
        </p:nvSpPr>
        <p:spPr>
          <a:xfrm>
            <a:off x="7602543" y="2057116"/>
            <a:ext cx="1646215" cy="369332"/>
          </a:xfrm>
          <a:prstGeom prst="rect">
            <a:avLst/>
          </a:prstGeom>
          <a:noFill/>
        </p:spPr>
        <p:txBody>
          <a:bodyPr wrap="square" rtlCol="0">
            <a:spAutoFit/>
          </a:bodyPr>
          <a:lstStyle/>
          <a:p>
            <a:r>
              <a:rPr lang="es-ES" dirty="0" err="1"/>
              <a:t>Transcriptome</a:t>
            </a:r>
            <a:endParaRPr lang="es-ES" dirty="0"/>
          </a:p>
        </p:txBody>
      </p:sp>
      <p:cxnSp>
        <p:nvCxnSpPr>
          <p:cNvPr id="106" name="Conector recto 105">
            <a:extLst>
              <a:ext uri="{FF2B5EF4-FFF2-40B4-BE49-F238E27FC236}">
                <a16:creationId xmlns:a16="http://schemas.microsoft.com/office/drawing/2014/main" id="{F94C6154-16A6-4B53-9C60-A09DF7B917B6}"/>
              </a:ext>
            </a:extLst>
          </p:cNvPr>
          <p:cNvCxnSpPr>
            <a:cxnSpLocks/>
          </p:cNvCxnSpPr>
          <p:nvPr/>
        </p:nvCxnSpPr>
        <p:spPr>
          <a:xfrm>
            <a:off x="4358914" y="2616333"/>
            <a:ext cx="0" cy="1237212"/>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7" name="Conector recto 106">
            <a:extLst>
              <a:ext uri="{FF2B5EF4-FFF2-40B4-BE49-F238E27FC236}">
                <a16:creationId xmlns:a16="http://schemas.microsoft.com/office/drawing/2014/main" id="{7009050A-A15A-411E-B814-749DEA58BF0B}"/>
              </a:ext>
            </a:extLst>
          </p:cNvPr>
          <p:cNvCxnSpPr>
            <a:cxnSpLocks/>
          </p:cNvCxnSpPr>
          <p:nvPr/>
        </p:nvCxnSpPr>
        <p:spPr>
          <a:xfrm>
            <a:off x="4799134" y="2616333"/>
            <a:ext cx="0" cy="123721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B8B65E52-DBC5-4DFE-B29D-E264482BD104}"/>
              </a:ext>
            </a:extLst>
          </p:cNvPr>
          <p:cNvCxnSpPr>
            <a:cxnSpLocks/>
          </p:cNvCxnSpPr>
          <p:nvPr/>
        </p:nvCxnSpPr>
        <p:spPr>
          <a:xfrm flipV="1">
            <a:off x="4457243" y="2616094"/>
            <a:ext cx="342900" cy="894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13" name="Imagen 112">
            <a:extLst>
              <a:ext uri="{FF2B5EF4-FFF2-40B4-BE49-F238E27FC236}">
                <a16:creationId xmlns:a16="http://schemas.microsoft.com/office/drawing/2014/main" id="{712F863A-5042-488D-AB15-5CE610FBA07D}"/>
              </a:ext>
            </a:extLst>
          </p:cNvPr>
          <p:cNvPicPr>
            <a:picLocks noChangeAspect="1"/>
          </p:cNvPicPr>
          <p:nvPr/>
        </p:nvPicPr>
        <p:blipFill rotWithShape="1">
          <a:blip r:embed="rId4"/>
          <a:srcRect l="-2149" t="61463" r="53760" b="9579"/>
          <a:stretch/>
        </p:blipFill>
        <p:spPr>
          <a:xfrm>
            <a:off x="2880772" y="4227266"/>
            <a:ext cx="3817236" cy="1687089"/>
          </a:xfrm>
          <a:prstGeom prst="rect">
            <a:avLst/>
          </a:prstGeom>
        </p:spPr>
      </p:pic>
      <p:cxnSp>
        <p:nvCxnSpPr>
          <p:cNvPr id="117" name="Conector recto 116">
            <a:extLst>
              <a:ext uri="{FF2B5EF4-FFF2-40B4-BE49-F238E27FC236}">
                <a16:creationId xmlns:a16="http://schemas.microsoft.com/office/drawing/2014/main" id="{F3B3ACDB-54BF-46F8-8ADC-B0B8C8930E48}"/>
              </a:ext>
            </a:extLst>
          </p:cNvPr>
          <p:cNvCxnSpPr>
            <a:cxnSpLocks/>
          </p:cNvCxnSpPr>
          <p:nvPr/>
        </p:nvCxnSpPr>
        <p:spPr>
          <a:xfrm>
            <a:off x="4191303" y="4557664"/>
            <a:ext cx="0" cy="1237212"/>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DA0283A9-071F-4292-B4FE-36032591065E}"/>
              </a:ext>
            </a:extLst>
          </p:cNvPr>
          <p:cNvCxnSpPr>
            <a:cxnSpLocks/>
          </p:cNvCxnSpPr>
          <p:nvPr/>
        </p:nvCxnSpPr>
        <p:spPr>
          <a:xfrm>
            <a:off x="4656923" y="4557664"/>
            <a:ext cx="0" cy="123721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Conector recto 118">
            <a:extLst>
              <a:ext uri="{FF2B5EF4-FFF2-40B4-BE49-F238E27FC236}">
                <a16:creationId xmlns:a16="http://schemas.microsoft.com/office/drawing/2014/main" id="{1A90E495-1EB5-4432-9026-AA9383604CC2}"/>
              </a:ext>
            </a:extLst>
          </p:cNvPr>
          <p:cNvCxnSpPr>
            <a:cxnSpLocks/>
          </p:cNvCxnSpPr>
          <p:nvPr/>
        </p:nvCxnSpPr>
        <p:spPr>
          <a:xfrm flipV="1">
            <a:off x="4315032" y="4557425"/>
            <a:ext cx="342900" cy="894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Rectángulo 130">
            <a:extLst>
              <a:ext uri="{FF2B5EF4-FFF2-40B4-BE49-F238E27FC236}">
                <a16:creationId xmlns:a16="http://schemas.microsoft.com/office/drawing/2014/main" id="{518C9E5A-5CA5-49E4-AEEB-462C744E703B}"/>
              </a:ext>
            </a:extLst>
          </p:cNvPr>
          <p:cNvSpPr/>
          <p:nvPr/>
        </p:nvSpPr>
        <p:spPr>
          <a:xfrm>
            <a:off x="7477802" y="2750385"/>
            <a:ext cx="1646215" cy="11171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7" name="Conector recto de flecha 66">
            <a:extLst>
              <a:ext uri="{FF2B5EF4-FFF2-40B4-BE49-F238E27FC236}">
                <a16:creationId xmlns:a16="http://schemas.microsoft.com/office/drawing/2014/main" id="{D529F2E8-ADC4-464F-84E7-2296D544F171}"/>
              </a:ext>
            </a:extLst>
          </p:cNvPr>
          <p:cNvCxnSpPr/>
          <p:nvPr/>
        </p:nvCxnSpPr>
        <p:spPr>
          <a:xfrm>
            <a:off x="8392627" y="4128052"/>
            <a:ext cx="885825" cy="0"/>
          </a:xfrm>
          <a:prstGeom prst="straightConnector1">
            <a:avLst/>
          </a:prstGeom>
          <a:ln w="28575">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ectángulo 69">
            <a:extLst>
              <a:ext uri="{FF2B5EF4-FFF2-40B4-BE49-F238E27FC236}">
                <a16:creationId xmlns:a16="http://schemas.microsoft.com/office/drawing/2014/main" id="{F0FC6C1F-913E-4098-A448-04CCFF8BC2DA}"/>
              </a:ext>
            </a:extLst>
          </p:cNvPr>
          <p:cNvSpPr/>
          <p:nvPr/>
        </p:nvSpPr>
        <p:spPr>
          <a:xfrm>
            <a:off x="7357991" y="3503498"/>
            <a:ext cx="152746" cy="350047"/>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Rectángulo 70">
            <a:extLst>
              <a:ext uri="{FF2B5EF4-FFF2-40B4-BE49-F238E27FC236}">
                <a16:creationId xmlns:a16="http://schemas.microsoft.com/office/drawing/2014/main" id="{B02B19A8-943B-440C-8951-322B3487EBD1}"/>
              </a:ext>
            </a:extLst>
          </p:cNvPr>
          <p:cNvSpPr/>
          <p:nvPr/>
        </p:nvSpPr>
        <p:spPr>
          <a:xfrm>
            <a:off x="7524291" y="3649544"/>
            <a:ext cx="162071" cy="193480"/>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Rectángulo 74">
            <a:extLst>
              <a:ext uri="{FF2B5EF4-FFF2-40B4-BE49-F238E27FC236}">
                <a16:creationId xmlns:a16="http://schemas.microsoft.com/office/drawing/2014/main" id="{144BD160-F50A-49E5-AA0F-ACD137DDAB65}"/>
              </a:ext>
            </a:extLst>
          </p:cNvPr>
          <p:cNvSpPr/>
          <p:nvPr/>
        </p:nvSpPr>
        <p:spPr>
          <a:xfrm>
            <a:off x="8179750" y="3640793"/>
            <a:ext cx="154707" cy="200418"/>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Rectángulo 75">
            <a:extLst>
              <a:ext uri="{FF2B5EF4-FFF2-40B4-BE49-F238E27FC236}">
                <a16:creationId xmlns:a16="http://schemas.microsoft.com/office/drawing/2014/main" id="{AFE83A93-0917-48DC-AFB2-23FC5E788B6C}"/>
              </a:ext>
            </a:extLst>
          </p:cNvPr>
          <p:cNvSpPr/>
          <p:nvPr/>
        </p:nvSpPr>
        <p:spPr>
          <a:xfrm>
            <a:off x="8323282" y="3246235"/>
            <a:ext cx="161697" cy="601398"/>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B0A9E69F-D96B-47C4-8FBB-52B0335FE56E}"/>
              </a:ext>
            </a:extLst>
          </p:cNvPr>
          <p:cNvSpPr/>
          <p:nvPr/>
        </p:nvSpPr>
        <p:spPr>
          <a:xfrm>
            <a:off x="8473833" y="3064925"/>
            <a:ext cx="168372" cy="782708"/>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85060212-9578-48F3-B730-D8FCB5D73D57}"/>
              </a:ext>
            </a:extLst>
          </p:cNvPr>
          <p:cNvSpPr/>
          <p:nvPr/>
        </p:nvSpPr>
        <p:spPr>
          <a:xfrm>
            <a:off x="8948168" y="2852468"/>
            <a:ext cx="175663" cy="989940"/>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C0E37122-92C8-4B7D-8BD1-6A24ECAC118E}"/>
              </a:ext>
            </a:extLst>
          </p:cNvPr>
          <p:cNvSpPr/>
          <p:nvPr/>
        </p:nvSpPr>
        <p:spPr>
          <a:xfrm>
            <a:off x="9124198" y="3311146"/>
            <a:ext cx="148708" cy="531262"/>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275FA328-4A03-46AA-9DE9-5DD96F50FC78}"/>
              </a:ext>
            </a:extLst>
          </p:cNvPr>
          <p:cNvSpPr/>
          <p:nvPr/>
        </p:nvSpPr>
        <p:spPr>
          <a:xfrm>
            <a:off x="8642205" y="3118775"/>
            <a:ext cx="175663" cy="730056"/>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Rectángulo 80">
            <a:extLst>
              <a:ext uri="{FF2B5EF4-FFF2-40B4-BE49-F238E27FC236}">
                <a16:creationId xmlns:a16="http://schemas.microsoft.com/office/drawing/2014/main" id="{9ED757FA-911F-4C2F-A884-14594900E60A}"/>
              </a:ext>
            </a:extLst>
          </p:cNvPr>
          <p:cNvSpPr/>
          <p:nvPr/>
        </p:nvSpPr>
        <p:spPr>
          <a:xfrm>
            <a:off x="8799093" y="3002345"/>
            <a:ext cx="162046" cy="845126"/>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8" name="Rectángulo 127">
            <a:extLst>
              <a:ext uri="{FF2B5EF4-FFF2-40B4-BE49-F238E27FC236}">
                <a16:creationId xmlns:a16="http://schemas.microsoft.com/office/drawing/2014/main" id="{35DCD03A-E075-4BFE-AFC5-E860F9E7E82A}"/>
              </a:ext>
            </a:extLst>
          </p:cNvPr>
          <p:cNvSpPr/>
          <p:nvPr/>
        </p:nvSpPr>
        <p:spPr>
          <a:xfrm>
            <a:off x="7685307" y="3550469"/>
            <a:ext cx="188868" cy="292555"/>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9" name="Rectángulo 128">
            <a:extLst>
              <a:ext uri="{FF2B5EF4-FFF2-40B4-BE49-F238E27FC236}">
                <a16:creationId xmlns:a16="http://schemas.microsoft.com/office/drawing/2014/main" id="{FC582FEB-0B47-4C14-AAEF-2849988DFCEA}"/>
              </a:ext>
            </a:extLst>
          </p:cNvPr>
          <p:cNvSpPr/>
          <p:nvPr/>
        </p:nvSpPr>
        <p:spPr>
          <a:xfrm>
            <a:off x="7861563" y="3674266"/>
            <a:ext cx="162072" cy="171408"/>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0" name="Rectángulo 129">
            <a:extLst>
              <a:ext uri="{FF2B5EF4-FFF2-40B4-BE49-F238E27FC236}">
                <a16:creationId xmlns:a16="http://schemas.microsoft.com/office/drawing/2014/main" id="{3FD5BFE7-0713-44D7-AD31-114DAA86B9FD}"/>
              </a:ext>
            </a:extLst>
          </p:cNvPr>
          <p:cNvSpPr/>
          <p:nvPr/>
        </p:nvSpPr>
        <p:spPr>
          <a:xfrm>
            <a:off x="8014140" y="3674266"/>
            <a:ext cx="162072" cy="171408"/>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2" name="Rectángulo 131">
            <a:extLst>
              <a:ext uri="{FF2B5EF4-FFF2-40B4-BE49-F238E27FC236}">
                <a16:creationId xmlns:a16="http://schemas.microsoft.com/office/drawing/2014/main" id="{703CCE30-B382-45E8-947A-7068C0D4D8AD}"/>
              </a:ext>
            </a:extLst>
          </p:cNvPr>
          <p:cNvSpPr/>
          <p:nvPr/>
        </p:nvSpPr>
        <p:spPr>
          <a:xfrm>
            <a:off x="7477802" y="4590038"/>
            <a:ext cx="1646215" cy="11171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3" name="Conector recto de flecha 82">
            <a:extLst>
              <a:ext uri="{FF2B5EF4-FFF2-40B4-BE49-F238E27FC236}">
                <a16:creationId xmlns:a16="http://schemas.microsoft.com/office/drawing/2014/main" id="{9F39786F-339E-4670-B284-8B6F1D9B7264}"/>
              </a:ext>
            </a:extLst>
          </p:cNvPr>
          <p:cNvCxnSpPr>
            <a:cxnSpLocks/>
          </p:cNvCxnSpPr>
          <p:nvPr/>
        </p:nvCxnSpPr>
        <p:spPr>
          <a:xfrm>
            <a:off x="8224988" y="6139304"/>
            <a:ext cx="606086" cy="0"/>
          </a:xfrm>
          <a:prstGeom prst="straightConnector1">
            <a:avLst/>
          </a:prstGeom>
          <a:ln w="28575">
            <a:solidFill>
              <a:srgbClr val="FF4B4B"/>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Rectángulo 83">
            <a:extLst>
              <a:ext uri="{FF2B5EF4-FFF2-40B4-BE49-F238E27FC236}">
                <a16:creationId xmlns:a16="http://schemas.microsoft.com/office/drawing/2014/main" id="{171F965B-DBAC-459F-BD45-814EF7773FE3}"/>
              </a:ext>
            </a:extLst>
          </p:cNvPr>
          <p:cNvSpPr/>
          <p:nvPr/>
        </p:nvSpPr>
        <p:spPr>
          <a:xfrm>
            <a:off x="7359270" y="5551633"/>
            <a:ext cx="164930" cy="250863"/>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5" name="Rectángulo 84">
            <a:extLst>
              <a:ext uri="{FF2B5EF4-FFF2-40B4-BE49-F238E27FC236}">
                <a16:creationId xmlns:a16="http://schemas.microsoft.com/office/drawing/2014/main" id="{F9CF2AA3-7AE1-4EBA-A3F4-94E59E804347}"/>
              </a:ext>
            </a:extLst>
          </p:cNvPr>
          <p:cNvSpPr/>
          <p:nvPr/>
        </p:nvSpPr>
        <p:spPr>
          <a:xfrm>
            <a:off x="7519943" y="5575596"/>
            <a:ext cx="158829" cy="225829"/>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6" name="Rectángulo 85">
            <a:extLst>
              <a:ext uri="{FF2B5EF4-FFF2-40B4-BE49-F238E27FC236}">
                <a16:creationId xmlns:a16="http://schemas.microsoft.com/office/drawing/2014/main" id="{CC04CC9D-2B75-40BB-805B-0A6CA594553A}"/>
              </a:ext>
            </a:extLst>
          </p:cNvPr>
          <p:cNvSpPr/>
          <p:nvPr/>
        </p:nvSpPr>
        <p:spPr>
          <a:xfrm>
            <a:off x="7686362" y="5544915"/>
            <a:ext cx="130731" cy="264129"/>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Rectángulo 86">
            <a:extLst>
              <a:ext uri="{FF2B5EF4-FFF2-40B4-BE49-F238E27FC236}">
                <a16:creationId xmlns:a16="http://schemas.microsoft.com/office/drawing/2014/main" id="{812657A1-2290-477A-83DC-EFCB266B44BD}"/>
              </a:ext>
            </a:extLst>
          </p:cNvPr>
          <p:cNvSpPr/>
          <p:nvPr/>
        </p:nvSpPr>
        <p:spPr>
          <a:xfrm>
            <a:off x="7831643" y="5507122"/>
            <a:ext cx="145721" cy="294303"/>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Rectángulo 87">
            <a:extLst>
              <a:ext uri="{FF2B5EF4-FFF2-40B4-BE49-F238E27FC236}">
                <a16:creationId xmlns:a16="http://schemas.microsoft.com/office/drawing/2014/main" id="{72F7AF55-4A0A-4028-9C70-BD06332F89E5}"/>
              </a:ext>
            </a:extLst>
          </p:cNvPr>
          <p:cNvSpPr/>
          <p:nvPr/>
        </p:nvSpPr>
        <p:spPr>
          <a:xfrm>
            <a:off x="7993001" y="5405982"/>
            <a:ext cx="158386" cy="395441"/>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9" name="Rectángulo 88">
            <a:extLst>
              <a:ext uri="{FF2B5EF4-FFF2-40B4-BE49-F238E27FC236}">
                <a16:creationId xmlns:a16="http://schemas.microsoft.com/office/drawing/2014/main" id="{458F0298-6C70-4156-967C-8F37483038C0}"/>
              </a:ext>
            </a:extLst>
          </p:cNvPr>
          <p:cNvSpPr/>
          <p:nvPr/>
        </p:nvSpPr>
        <p:spPr>
          <a:xfrm>
            <a:off x="8155252" y="5335817"/>
            <a:ext cx="165243" cy="464818"/>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0" name="Rectángulo 89">
            <a:extLst>
              <a:ext uri="{FF2B5EF4-FFF2-40B4-BE49-F238E27FC236}">
                <a16:creationId xmlns:a16="http://schemas.microsoft.com/office/drawing/2014/main" id="{3A952CAB-ED58-419A-9F85-7B0EFA6C29DE}"/>
              </a:ext>
            </a:extLst>
          </p:cNvPr>
          <p:cNvSpPr/>
          <p:nvPr/>
        </p:nvSpPr>
        <p:spPr>
          <a:xfrm>
            <a:off x="8308899" y="4634961"/>
            <a:ext cx="176080" cy="1165674"/>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1" name="Rectángulo 90">
            <a:extLst>
              <a:ext uri="{FF2B5EF4-FFF2-40B4-BE49-F238E27FC236}">
                <a16:creationId xmlns:a16="http://schemas.microsoft.com/office/drawing/2014/main" id="{42A1BF1F-23B1-4294-A1A9-231D1074AC59}"/>
              </a:ext>
            </a:extLst>
          </p:cNvPr>
          <p:cNvSpPr/>
          <p:nvPr/>
        </p:nvSpPr>
        <p:spPr>
          <a:xfrm>
            <a:off x="8488701" y="4809146"/>
            <a:ext cx="149925" cy="991487"/>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Rectángulo 91">
            <a:extLst>
              <a:ext uri="{FF2B5EF4-FFF2-40B4-BE49-F238E27FC236}">
                <a16:creationId xmlns:a16="http://schemas.microsoft.com/office/drawing/2014/main" id="{8A179648-D980-4B0E-BD29-72DD7D406773}"/>
              </a:ext>
            </a:extLst>
          </p:cNvPr>
          <p:cNvSpPr/>
          <p:nvPr/>
        </p:nvSpPr>
        <p:spPr>
          <a:xfrm>
            <a:off x="8792028" y="5360786"/>
            <a:ext cx="161766" cy="448255"/>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Rectángulo 92">
            <a:extLst>
              <a:ext uri="{FF2B5EF4-FFF2-40B4-BE49-F238E27FC236}">
                <a16:creationId xmlns:a16="http://schemas.microsoft.com/office/drawing/2014/main" id="{6306986E-8AE7-4B3E-946C-B77D1717CE7F}"/>
              </a:ext>
            </a:extLst>
          </p:cNvPr>
          <p:cNvSpPr/>
          <p:nvPr/>
        </p:nvSpPr>
        <p:spPr>
          <a:xfrm>
            <a:off x="8961990" y="5423342"/>
            <a:ext cx="160010" cy="377291"/>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Rectángulo 93">
            <a:extLst>
              <a:ext uri="{FF2B5EF4-FFF2-40B4-BE49-F238E27FC236}">
                <a16:creationId xmlns:a16="http://schemas.microsoft.com/office/drawing/2014/main" id="{7B314DB5-18CD-4501-A864-0965C1227E00}"/>
              </a:ext>
            </a:extLst>
          </p:cNvPr>
          <p:cNvSpPr/>
          <p:nvPr/>
        </p:nvSpPr>
        <p:spPr>
          <a:xfrm>
            <a:off x="9123832" y="5541105"/>
            <a:ext cx="154620" cy="259528"/>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Rectángulo 94">
            <a:extLst>
              <a:ext uri="{FF2B5EF4-FFF2-40B4-BE49-F238E27FC236}">
                <a16:creationId xmlns:a16="http://schemas.microsoft.com/office/drawing/2014/main" id="{8079977E-4D60-496C-8EF8-9F54D53FAD26}"/>
              </a:ext>
            </a:extLst>
          </p:cNvPr>
          <p:cNvSpPr/>
          <p:nvPr/>
        </p:nvSpPr>
        <p:spPr>
          <a:xfrm>
            <a:off x="8638626" y="5225720"/>
            <a:ext cx="165243" cy="583322"/>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CuadroTexto 61">
            <a:extLst>
              <a:ext uri="{FF2B5EF4-FFF2-40B4-BE49-F238E27FC236}">
                <a16:creationId xmlns:a16="http://schemas.microsoft.com/office/drawing/2014/main" id="{73B04E56-4F8B-4C93-9BDE-5377A994D00B}"/>
              </a:ext>
            </a:extLst>
          </p:cNvPr>
          <p:cNvSpPr txBox="1"/>
          <p:nvPr/>
        </p:nvSpPr>
        <p:spPr>
          <a:xfrm>
            <a:off x="5107151" y="1356743"/>
            <a:ext cx="1058297" cy="830997"/>
          </a:xfrm>
          <a:prstGeom prst="rect">
            <a:avLst/>
          </a:prstGeom>
          <a:noFill/>
        </p:spPr>
        <p:txBody>
          <a:bodyPr wrap="square" rtlCol="0">
            <a:spAutoFit/>
          </a:bodyPr>
          <a:lstStyle/>
          <a:p>
            <a:r>
              <a:rPr lang="es-ES" sz="1600" dirty="0"/>
              <a:t>SD </a:t>
            </a:r>
          </a:p>
          <a:p>
            <a:r>
              <a:rPr lang="es-ES" sz="1600" dirty="0"/>
              <a:t>protein</a:t>
            </a:r>
          </a:p>
          <a:p>
            <a:r>
              <a:rPr lang="es-ES" sz="1600" dirty="0" err="1"/>
              <a:t>transcript</a:t>
            </a:r>
            <a:endParaRPr lang="es-ES" sz="1600" dirty="0"/>
          </a:p>
        </p:txBody>
      </p:sp>
      <p:cxnSp>
        <p:nvCxnSpPr>
          <p:cNvPr id="69" name="Conector recto 68">
            <a:extLst>
              <a:ext uri="{FF2B5EF4-FFF2-40B4-BE49-F238E27FC236}">
                <a16:creationId xmlns:a16="http://schemas.microsoft.com/office/drawing/2014/main" id="{F626C2D3-B21A-423E-9225-CB3C667C4910}"/>
              </a:ext>
            </a:extLst>
          </p:cNvPr>
          <p:cNvCxnSpPr/>
          <p:nvPr/>
        </p:nvCxnSpPr>
        <p:spPr>
          <a:xfrm>
            <a:off x="4315032" y="1779089"/>
            <a:ext cx="466725"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2C1DB582-4390-42ED-A891-5FD0E9B7089B}"/>
              </a:ext>
            </a:extLst>
          </p:cNvPr>
          <p:cNvCxnSpPr/>
          <p:nvPr/>
        </p:nvCxnSpPr>
        <p:spPr>
          <a:xfrm>
            <a:off x="6063744" y="1779089"/>
            <a:ext cx="4667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91C8D831-45D8-438F-B2E9-F90D7CFA2892}"/>
              </a:ext>
            </a:extLst>
          </p:cNvPr>
          <p:cNvCxnSpPr/>
          <p:nvPr/>
        </p:nvCxnSpPr>
        <p:spPr>
          <a:xfrm>
            <a:off x="4329929" y="2063500"/>
            <a:ext cx="466725" cy="0"/>
          </a:xfrm>
          <a:prstGeom prst="line">
            <a:avLst/>
          </a:prstGeom>
          <a:ln w="57150">
            <a:solidFill>
              <a:schemeClr val="accent1">
                <a:lumMod val="60000"/>
                <a:lumOff val="40000"/>
                <a:alpha val="81176"/>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C1FD43AB-28D9-4771-B71E-343433C13EDC}"/>
              </a:ext>
            </a:extLst>
          </p:cNvPr>
          <p:cNvCxnSpPr/>
          <p:nvPr/>
        </p:nvCxnSpPr>
        <p:spPr>
          <a:xfrm>
            <a:off x="6063745" y="2044813"/>
            <a:ext cx="466725" cy="0"/>
          </a:xfrm>
          <a:prstGeom prst="line">
            <a:avLst/>
          </a:prstGeom>
          <a:ln w="57150">
            <a:solidFill>
              <a:srgbClr val="FF6969">
                <a:alpha val="80784"/>
              </a:srgbClr>
            </a:solidFill>
            <a:prstDash val="sysDot"/>
          </a:ln>
        </p:spPr>
        <p:style>
          <a:lnRef idx="1">
            <a:schemeClr val="accent1"/>
          </a:lnRef>
          <a:fillRef idx="0">
            <a:schemeClr val="accent1"/>
          </a:fillRef>
          <a:effectRef idx="0">
            <a:schemeClr val="accent1"/>
          </a:effectRef>
          <a:fontRef idx="minor">
            <a:schemeClr val="tx1"/>
          </a:fontRef>
        </p:style>
      </p:cxnSp>
      <p:sp>
        <p:nvSpPr>
          <p:cNvPr id="82" name="CuadroTexto 81">
            <a:extLst>
              <a:ext uri="{FF2B5EF4-FFF2-40B4-BE49-F238E27FC236}">
                <a16:creationId xmlns:a16="http://schemas.microsoft.com/office/drawing/2014/main" id="{31730703-2C4E-4A3B-B833-E5933920B3B5}"/>
              </a:ext>
            </a:extLst>
          </p:cNvPr>
          <p:cNvSpPr txBox="1"/>
          <p:nvPr/>
        </p:nvSpPr>
        <p:spPr>
          <a:xfrm>
            <a:off x="3369900" y="1382143"/>
            <a:ext cx="1058297" cy="830997"/>
          </a:xfrm>
          <a:prstGeom prst="rect">
            <a:avLst/>
          </a:prstGeom>
          <a:noFill/>
        </p:spPr>
        <p:txBody>
          <a:bodyPr wrap="square" rtlCol="0">
            <a:spAutoFit/>
          </a:bodyPr>
          <a:lstStyle/>
          <a:p>
            <a:r>
              <a:rPr lang="es-ES" sz="1600" dirty="0"/>
              <a:t>LD </a:t>
            </a:r>
          </a:p>
          <a:p>
            <a:r>
              <a:rPr lang="es-ES" sz="1600" dirty="0"/>
              <a:t>protein</a:t>
            </a:r>
          </a:p>
          <a:p>
            <a:r>
              <a:rPr lang="es-ES" sz="1600" dirty="0" err="1"/>
              <a:t>transcript</a:t>
            </a:r>
            <a:endParaRPr lang="es-ES" sz="1050" dirty="0"/>
          </a:p>
        </p:txBody>
      </p:sp>
    </p:spTree>
    <p:extLst>
      <p:ext uri="{BB962C8B-B14F-4D97-AF65-F5344CB8AC3E}">
        <p14:creationId xmlns:p14="http://schemas.microsoft.com/office/powerpoint/2010/main" val="13179010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adroTexto 102">
            <a:extLst>
              <a:ext uri="{FF2B5EF4-FFF2-40B4-BE49-F238E27FC236}">
                <a16:creationId xmlns:a16="http://schemas.microsoft.com/office/drawing/2014/main" id="{AE61DA10-D1EF-43E1-BF61-ED2A90790119}"/>
              </a:ext>
            </a:extLst>
          </p:cNvPr>
          <p:cNvSpPr txBox="1"/>
          <p:nvPr/>
        </p:nvSpPr>
        <p:spPr>
          <a:xfrm>
            <a:off x="5107151" y="1356743"/>
            <a:ext cx="1058297" cy="830997"/>
          </a:xfrm>
          <a:prstGeom prst="rect">
            <a:avLst/>
          </a:prstGeom>
          <a:noFill/>
        </p:spPr>
        <p:txBody>
          <a:bodyPr wrap="square" rtlCol="0">
            <a:spAutoFit/>
          </a:bodyPr>
          <a:lstStyle/>
          <a:p>
            <a:r>
              <a:rPr lang="es-ES" sz="1600" dirty="0"/>
              <a:t>SD </a:t>
            </a:r>
          </a:p>
          <a:p>
            <a:r>
              <a:rPr lang="es-ES" sz="1600" dirty="0"/>
              <a:t>protein</a:t>
            </a:r>
          </a:p>
          <a:p>
            <a:r>
              <a:rPr lang="es-ES" sz="1600" dirty="0" err="1"/>
              <a:t>transcript</a:t>
            </a:r>
            <a:endParaRPr lang="es-ES" sz="1600" dirty="0"/>
          </a:p>
        </p:txBody>
      </p:sp>
      <p:pic>
        <p:nvPicPr>
          <p:cNvPr id="104" name="Imagen 103">
            <a:extLst>
              <a:ext uri="{FF2B5EF4-FFF2-40B4-BE49-F238E27FC236}">
                <a16:creationId xmlns:a16="http://schemas.microsoft.com/office/drawing/2014/main" id="{5F7AC234-9994-46C1-89CC-6B94CCF66084}"/>
              </a:ext>
            </a:extLst>
          </p:cNvPr>
          <p:cNvPicPr>
            <a:picLocks noChangeAspect="1"/>
          </p:cNvPicPr>
          <p:nvPr/>
        </p:nvPicPr>
        <p:blipFill rotWithShape="1">
          <a:blip r:embed="rId3"/>
          <a:srcRect l="55464" r="1" b="64175"/>
          <a:stretch/>
        </p:blipFill>
        <p:spPr>
          <a:xfrm>
            <a:off x="9399383" y="2279894"/>
            <a:ext cx="2648839" cy="1829101"/>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1591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53745"/>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4" name="Imagen 3">
            <a:extLst>
              <a:ext uri="{FF2B5EF4-FFF2-40B4-BE49-F238E27FC236}">
                <a16:creationId xmlns:a16="http://schemas.microsoft.com/office/drawing/2014/main" id="{39FC302E-276D-4CAF-B2B0-5CF2234696E0}"/>
              </a:ext>
            </a:extLst>
          </p:cNvPr>
          <p:cNvPicPr>
            <a:picLocks noChangeAspect="1"/>
          </p:cNvPicPr>
          <p:nvPr/>
        </p:nvPicPr>
        <p:blipFill rotWithShape="1">
          <a:blip r:embed="rId4"/>
          <a:srcRect t="2116" r="4538"/>
          <a:stretch/>
        </p:blipFill>
        <p:spPr>
          <a:xfrm>
            <a:off x="62414" y="1395489"/>
            <a:ext cx="2832099" cy="5322681"/>
          </a:xfrm>
          <a:prstGeom prst="rect">
            <a:avLst/>
          </a:prstGeom>
        </p:spPr>
      </p:pic>
      <p:cxnSp>
        <p:nvCxnSpPr>
          <p:cNvPr id="6" name="Conector recto 5">
            <a:extLst>
              <a:ext uri="{FF2B5EF4-FFF2-40B4-BE49-F238E27FC236}">
                <a16:creationId xmlns:a16="http://schemas.microsoft.com/office/drawing/2014/main" id="{4286A7F1-B7AE-4639-9BC1-2AEA6E4373FC}"/>
              </a:ext>
            </a:extLst>
          </p:cNvPr>
          <p:cNvCxnSpPr>
            <a:cxnSpLocks/>
          </p:cNvCxnSpPr>
          <p:nvPr/>
        </p:nvCxnSpPr>
        <p:spPr>
          <a:xfrm>
            <a:off x="1348014" y="3013528"/>
            <a:ext cx="0" cy="457734"/>
          </a:xfrm>
          <a:prstGeom prst="line">
            <a:avLst/>
          </a:prstGeom>
          <a:ln w="38100">
            <a:solidFill>
              <a:srgbClr val="0000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E4CE094-D6AC-4F83-8A82-92689FC9D65D}"/>
              </a:ext>
            </a:extLst>
          </p:cNvPr>
          <p:cNvSpPr txBox="1"/>
          <p:nvPr/>
        </p:nvSpPr>
        <p:spPr>
          <a:xfrm>
            <a:off x="1353298" y="3063004"/>
            <a:ext cx="3207011" cy="400110"/>
          </a:xfrm>
          <a:prstGeom prst="rect">
            <a:avLst/>
          </a:prstGeom>
          <a:noFill/>
        </p:spPr>
        <p:txBody>
          <a:bodyPr wrap="square" rtlCol="0">
            <a:spAutoFit/>
          </a:bodyPr>
          <a:lstStyle/>
          <a:p>
            <a:r>
              <a:rPr lang="es-ES" sz="2000" dirty="0"/>
              <a:t>32%</a:t>
            </a:r>
          </a:p>
        </p:txBody>
      </p:sp>
      <p:sp>
        <p:nvSpPr>
          <p:cNvPr id="26" name="CuadroTexto 25">
            <a:extLst>
              <a:ext uri="{FF2B5EF4-FFF2-40B4-BE49-F238E27FC236}">
                <a16:creationId xmlns:a16="http://schemas.microsoft.com/office/drawing/2014/main" id="{EA85A8AC-B68D-4E5D-AFBE-B59EFB7571E7}"/>
              </a:ext>
            </a:extLst>
          </p:cNvPr>
          <p:cNvSpPr txBox="1"/>
          <p:nvPr/>
        </p:nvSpPr>
        <p:spPr>
          <a:xfrm>
            <a:off x="672760" y="871291"/>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Proteome rhythmicity.</a:t>
            </a:r>
            <a:endParaRPr lang="es-ES" sz="2400" dirty="0">
              <a:latin typeface="LiberationSerif-Regular"/>
            </a:endParaRPr>
          </a:p>
        </p:txBody>
      </p:sp>
      <p:cxnSp>
        <p:nvCxnSpPr>
          <p:cNvPr id="12" name="Conector recto 11">
            <a:extLst>
              <a:ext uri="{FF2B5EF4-FFF2-40B4-BE49-F238E27FC236}">
                <a16:creationId xmlns:a16="http://schemas.microsoft.com/office/drawing/2014/main" id="{52194A84-214E-450B-94F5-B74FB7987B16}"/>
              </a:ext>
            </a:extLst>
          </p:cNvPr>
          <p:cNvCxnSpPr>
            <a:cxnSpLocks/>
          </p:cNvCxnSpPr>
          <p:nvPr/>
        </p:nvCxnSpPr>
        <p:spPr>
          <a:xfrm flipH="1">
            <a:off x="1348014" y="5522731"/>
            <a:ext cx="3515" cy="842908"/>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9FD3001-23C6-4381-B4A6-F81CF89B29AC}"/>
              </a:ext>
            </a:extLst>
          </p:cNvPr>
          <p:cNvSpPr txBox="1"/>
          <p:nvPr/>
        </p:nvSpPr>
        <p:spPr>
          <a:xfrm>
            <a:off x="1380314" y="5753841"/>
            <a:ext cx="3303476" cy="400110"/>
          </a:xfrm>
          <a:prstGeom prst="rect">
            <a:avLst/>
          </a:prstGeom>
          <a:noFill/>
        </p:spPr>
        <p:txBody>
          <a:bodyPr wrap="square" rtlCol="0">
            <a:spAutoFit/>
          </a:bodyPr>
          <a:lstStyle/>
          <a:p>
            <a:r>
              <a:rPr lang="es-ES" sz="2000" dirty="0"/>
              <a:t>44%</a:t>
            </a:r>
          </a:p>
        </p:txBody>
      </p:sp>
      <p:sp>
        <p:nvSpPr>
          <p:cNvPr id="63" name="CuadroTexto 62">
            <a:extLst>
              <a:ext uri="{FF2B5EF4-FFF2-40B4-BE49-F238E27FC236}">
                <a16:creationId xmlns:a16="http://schemas.microsoft.com/office/drawing/2014/main" id="{D6D3C0D8-8110-4571-B1CC-9A458B3E311B}"/>
              </a:ext>
            </a:extLst>
          </p:cNvPr>
          <p:cNvSpPr txBox="1"/>
          <p:nvPr/>
        </p:nvSpPr>
        <p:spPr>
          <a:xfrm>
            <a:off x="5636300" y="3656581"/>
            <a:ext cx="4278087" cy="830997"/>
          </a:xfrm>
          <a:prstGeom prst="rect">
            <a:avLst/>
          </a:prstGeom>
          <a:noFill/>
        </p:spPr>
        <p:txBody>
          <a:bodyPr wrap="square" rtlCol="0">
            <a:spAutoFit/>
          </a:bodyPr>
          <a:lstStyle/>
          <a:p>
            <a:endParaRPr lang="es-ES" dirty="0"/>
          </a:p>
        </p:txBody>
      </p:sp>
      <p:pic>
        <p:nvPicPr>
          <p:cNvPr id="64" name="Imagen 63">
            <a:extLst>
              <a:ext uri="{FF2B5EF4-FFF2-40B4-BE49-F238E27FC236}">
                <a16:creationId xmlns:a16="http://schemas.microsoft.com/office/drawing/2014/main" id="{651ECED9-529D-4D56-8B07-E6E267FB0D96}"/>
              </a:ext>
            </a:extLst>
          </p:cNvPr>
          <p:cNvPicPr>
            <a:picLocks noChangeAspect="1"/>
          </p:cNvPicPr>
          <p:nvPr/>
        </p:nvPicPr>
        <p:blipFill rotWithShape="1">
          <a:blip r:embed="rId3"/>
          <a:srcRect l="-1874" t="5685" r="48992" b="62369"/>
          <a:stretch/>
        </p:blipFill>
        <p:spPr>
          <a:xfrm>
            <a:off x="2886982" y="2135986"/>
            <a:ext cx="4099951" cy="1829190"/>
          </a:xfrm>
          <a:prstGeom prst="rect">
            <a:avLst/>
          </a:prstGeom>
        </p:spPr>
      </p:pic>
      <p:pic>
        <p:nvPicPr>
          <p:cNvPr id="65" name="Imagen 64">
            <a:extLst>
              <a:ext uri="{FF2B5EF4-FFF2-40B4-BE49-F238E27FC236}">
                <a16:creationId xmlns:a16="http://schemas.microsoft.com/office/drawing/2014/main" id="{6617C58F-ED59-4F5F-B469-2D20EA4F0F07}"/>
              </a:ext>
            </a:extLst>
          </p:cNvPr>
          <p:cNvPicPr>
            <a:picLocks noChangeAspect="1"/>
          </p:cNvPicPr>
          <p:nvPr/>
        </p:nvPicPr>
        <p:blipFill rotWithShape="1">
          <a:blip r:embed="rId5"/>
          <a:srcRect l="26732" r="45437" b="57841"/>
          <a:stretch/>
        </p:blipFill>
        <p:spPr>
          <a:xfrm>
            <a:off x="6723264" y="2416710"/>
            <a:ext cx="2676117" cy="1682037"/>
          </a:xfrm>
          <a:prstGeom prst="rect">
            <a:avLst/>
          </a:prstGeom>
        </p:spPr>
      </p:pic>
      <p:pic>
        <p:nvPicPr>
          <p:cNvPr id="66" name="Imagen 65">
            <a:extLst>
              <a:ext uri="{FF2B5EF4-FFF2-40B4-BE49-F238E27FC236}">
                <a16:creationId xmlns:a16="http://schemas.microsoft.com/office/drawing/2014/main" id="{9E2DBBB4-A37D-4DC1-A603-0521E97AB974}"/>
              </a:ext>
            </a:extLst>
          </p:cNvPr>
          <p:cNvPicPr>
            <a:picLocks noChangeAspect="1"/>
          </p:cNvPicPr>
          <p:nvPr/>
        </p:nvPicPr>
        <p:blipFill rotWithShape="1">
          <a:blip r:embed="rId5"/>
          <a:srcRect l="26999" t="49786" r="45436" b="9700"/>
          <a:stretch/>
        </p:blipFill>
        <p:spPr>
          <a:xfrm>
            <a:off x="6735257" y="4398708"/>
            <a:ext cx="2664126" cy="1624705"/>
          </a:xfrm>
          <a:prstGeom prst="rect">
            <a:avLst/>
          </a:prstGeom>
        </p:spPr>
      </p:pic>
      <p:cxnSp>
        <p:nvCxnSpPr>
          <p:cNvPr id="68" name="Conector recto de flecha 67">
            <a:extLst>
              <a:ext uri="{FF2B5EF4-FFF2-40B4-BE49-F238E27FC236}">
                <a16:creationId xmlns:a16="http://schemas.microsoft.com/office/drawing/2014/main" id="{89936CED-9FEA-4149-81B2-E3EE90BC4DF5}"/>
              </a:ext>
            </a:extLst>
          </p:cNvPr>
          <p:cNvCxnSpPr>
            <a:cxnSpLocks/>
          </p:cNvCxnSpPr>
          <p:nvPr/>
        </p:nvCxnSpPr>
        <p:spPr>
          <a:xfrm>
            <a:off x="10022127" y="6139304"/>
            <a:ext cx="556973" cy="0"/>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CuadroTexto 95">
            <a:extLst>
              <a:ext uri="{FF2B5EF4-FFF2-40B4-BE49-F238E27FC236}">
                <a16:creationId xmlns:a16="http://schemas.microsoft.com/office/drawing/2014/main" id="{FB1A428E-0F1C-44F4-A934-BA34C8AFE7D9}"/>
              </a:ext>
            </a:extLst>
          </p:cNvPr>
          <p:cNvSpPr txBox="1"/>
          <p:nvPr/>
        </p:nvSpPr>
        <p:spPr>
          <a:xfrm>
            <a:off x="10134809" y="2079955"/>
            <a:ext cx="1395476" cy="375967"/>
          </a:xfrm>
          <a:prstGeom prst="rect">
            <a:avLst/>
          </a:prstGeom>
          <a:noFill/>
        </p:spPr>
        <p:txBody>
          <a:bodyPr wrap="square" rtlCol="0">
            <a:spAutoFit/>
          </a:bodyPr>
          <a:lstStyle/>
          <a:p>
            <a:r>
              <a:rPr lang="es-ES" dirty="0" err="1"/>
              <a:t>Proteome</a:t>
            </a:r>
            <a:endParaRPr lang="es-ES" dirty="0"/>
          </a:p>
        </p:txBody>
      </p:sp>
      <p:sp>
        <p:nvSpPr>
          <p:cNvPr id="97" name="CuadroTexto 96">
            <a:extLst>
              <a:ext uri="{FF2B5EF4-FFF2-40B4-BE49-F238E27FC236}">
                <a16:creationId xmlns:a16="http://schemas.microsoft.com/office/drawing/2014/main" id="{A8EBFB2C-E20E-41C5-A64F-E6CE73ECAAD9}"/>
              </a:ext>
            </a:extLst>
          </p:cNvPr>
          <p:cNvSpPr txBox="1"/>
          <p:nvPr/>
        </p:nvSpPr>
        <p:spPr>
          <a:xfrm>
            <a:off x="7602543" y="2057116"/>
            <a:ext cx="1646215" cy="369332"/>
          </a:xfrm>
          <a:prstGeom prst="rect">
            <a:avLst/>
          </a:prstGeom>
          <a:noFill/>
        </p:spPr>
        <p:txBody>
          <a:bodyPr wrap="square" rtlCol="0">
            <a:spAutoFit/>
          </a:bodyPr>
          <a:lstStyle/>
          <a:p>
            <a:r>
              <a:rPr lang="es-ES" dirty="0" err="1"/>
              <a:t>Transcriptome</a:t>
            </a:r>
            <a:endParaRPr lang="es-ES" dirty="0"/>
          </a:p>
        </p:txBody>
      </p:sp>
      <p:cxnSp>
        <p:nvCxnSpPr>
          <p:cNvPr id="98" name="Conector recto 97">
            <a:extLst>
              <a:ext uri="{FF2B5EF4-FFF2-40B4-BE49-F238E27FC236}">
                <a16:creationId xmlns:a16="http://schemas.microsoft.com/office/drawing/2014/main" id="{8A9C0EF4-F997-4847-AAA8-D6DB68B82975}"/>
              </a:ext>
            </a:extLst>
          </p:cNvPr>
          <p:cNvCxnSpPr/>
          <p:nvPr/>
        </p:nvCxnSpPr>
        <p:spPr>
          <a:xfrm>
            <a:off x="4315032" y="1779089"/>
            <a:ext cx="466725"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9" name="Conector recto 98">
            <a:extLst>
              <a:ext uri="{FF2B5EF4-FFF2-40B4-BE49-F238E27FC236}">
                <a16:creationId xmlns:a16="http://schemas.microsoft.com/office/drawing/2014/main" id="{A9636DB2-102C-4854-A3E1-B713E46F0F18}"/>
              </a:ext>
            </a:extLst>
          </p:cNvPr>
          <p:cNvCxnSpPr/>
          <p:nvPr/>
        </p:nvCxnSpPr>
        <p:spPr>
          <a:xfrm>
            <a:off x="6063744" y="1779089"/>
            <a:ext cx="4667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Conector recto 99">
            <a:extLst>
              <a:ext uri="{FF2B5EF4-FFF2-40B4-BE49-F238E27FC236}">
                <a16:creationId xmlns:a16="http://schemas.microsoft.com/office/drawing/2014/main" id="{44DD82B6-FCB8-44A6-B780-0E32C5DBE840}"/>
              </a:ext>
            </a:extLst>
          </p:cNvPr>
          <p:cNvCxnSpPr/>
          <p:nvPr/>
        </p:nvCxnSpPr>
        <p:spPr>
          <a:xfrm>
            <a:off x="4329929" y="2063500"/>
            <a:ext cx="466725" cy="0"/>
          </a:xfrm>
          <a:prstGeom prst="line">
            <a:avLst/>
          </a:prstGeom>
          <a:ln w="57150">
            <a:solidFill>
              <a:schemeClr val="accent1">
                <a:lumMod val="60000"/>
                <a:lumOff val="40000"/>
                <a:alpha val="81176"/>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9C5761F-F445-4506-9BC4-37EBC395924F}"/>
              </a:ext>
            </a:extLst>
          </p:cNvPr>
          <p:cNvCxnSpPr/>
          <p:nvPr/>
        </p:nvCxnSpPr>
        <p:spPr>
          <a:xfrm>
            <a:off x="6063745" y="2044813"/>
            <a:ext cx="466725" cy="0"/>
          </a:xfrm>
          <a:prstGeom prst="line">
            <a:avLst/>
          </a:prstGeom>
          <a:ln w="57150">
            <a:solidFill>
              <a:srgbClr val="FF6969">
                <a:alpha val="80784"/>
              </a:srgbClr>
            </a:solidFill>
            <a:prstDash val="sysDot"/>
          </a:ln>
        </p:spPr>
        <p:style>
          <a:lnRef idx="1">
            <a:schemeClr val="accent1"/>
          </a:lnRef>
          <a:fillRef idx="0">
            <a:schemeClr val="accent1"/>
          </a:fillRef>
          <a:effectRef idx="0">
            <a:schemeClr val="accent1"/>
          </a:effectRef>
          <a:fontRef idx="minor">
            <a:schemeClr val="tx1"/>
          </a:fontRef>
        </p:style>
      </p:cxnSp>
      <p:sp>
        <p:nvSpPr>
          <p:cNvPr id="102" name="CuadroTexto 101">
            <a:extLst>
              <a:ext uri="{FF2B5EF4-FFF2-40B4-BE49-F238E27FC236}">
                <a16:creationId xmlns:a16="http://schemas.microsoft.com/office/drawing/2014/main" id="{57C76134-B3DA-463A-A6EF-850D1E875FAA}"/>
              </a:ext>
            </a:extLst>
          </p:cNvPr>
          <p:cNvSpPr txBox="1"/>
          <p:nvPr/>
        </p:nvSpPr>
        <p:spPr>
          <a:xfrm>
            <a:off x="3369900" y="1382143"/>
            <a:ext cx="1058297" cy="830997"/>
          </a:xfrm>
          <a:prstGeom prst="rect">
            <a:avLst/>
          </a:prstGeom>
          <a:noFill/>
        </p:spPr>
        <p:txBody>
          <a:bodyPr wrap="square" rtlCol="0">
            <a:spAutoFit/>
          </a:bodyPr>
          <a:lstStyle/>
          <a:p>
            <a:r>
              <a:rPr lang="es-ES" sz="1600" dirty="0"/>
              <a:t>LD </a:t>
            </a:r>
          </a:p>
          <a:p>
            <a:r>
              <a:rPr lang="es-ES" sz="1600" dirty="0"/>
              <a:t>protein</a:t>
            </a:r>
          </a:p>
          <a:p>
            <a:r>
              <a:rPr lang="es-ES" sz="1600" dirty="0" err="1"/>
              <a:t>transcript</a:t>
            </a:r>
            <a:endParaRPr lang="es-ES" sz="1050" dirty="0"/>
          </a:p>
        </p:txBody>
      </p:sp>
      <p:cxnSp>
        <p:nvCxnSpPr>
          <p:cNvPr id="105" name="Conector recto de flecha 104">
            <a:extLst>
              <a:ext uri="{FF2B5EF4-FFF2-40B4-BE49-F238E27FC236}">
                <a16:creationId xmlns:a16="http://schemas.microsoft.com/office/drawing/2014/main" id="{216D3F81-1FA0-4564-A61C-A6C8AC10261B}"/>
              </a:ext>
            </a:extLst>
          </p:cNvPr>
          <p:cNvCxnSpPr>
            <a:cxnSpLocks/>
          </p:cNvCxnSpPr>
          <p:nvPr/>
        </p:nvCxnSpPr>
        <p:spPr>
          <a:xfrm>
            <a:off x="10022127" y="4240073"/>
            <a:ext cx="976073" cy="0"/>
          </a:xfrm>
          <a:prstGeom prst="straightConnector1">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F94C6154-16A6-4B53-9C60-A09DF7B917B6}"/>
              </a:ext>
            </a:extLst>
          </p:cNvPr>
          <p:cNvCxnSpPr>
            <a:cxnSpLocks/>
          </p:cNvCxnSpPr>
          <p:nvPr/>
        </p:nvCxnSpPr>
        <p:spPr>
          <a:xfrm>
            <a:off x="4358914" y="2616333"/>
            <a:ext cx="0" cy="1237212"/>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7" name="Conector recto 106">
            <a:extLst>
              <a:ext uri="{FF2B5EF4-FFF2-40B4-BE49-F238E27FC236}">
                <a16:creationId xmlns:a16="http://schemas.microsoft.com/office/drawing/2014/main" id="{7009050A-A15A-411E-B814-749DEA58BF0B}"/>
              </a:ext>
            </a:extLst>
          </p:cNvPr>
          <p:cNvCxnSpPr>
            <a:cxnSpLocks/>
          </p:cNvCxnSpPr>
          <p:nvPr/>
        </p:nvCxnSpPr>
        <p:spPr>
          <a:xfrm>
            <a:off x="4799134" y="2616333"/>
            <a:ext cx="0" cy="123721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B8B65E52-DBC5-4DFE-B29D-E264482BD104}"/>
              </a:ext>
            </a:extLst>
          </p:cNvPr>
          <p:cNvCxnSpPr>
            <a:cxnSpLocks/>
          </p:cNvCxnSpPr>
          <p:nvPr/>
        </p:nvCxnSpPr>
        <p:spPr>
          <a:xfrm flipV="1">
            <a:off x="4457243" y="2616094"/>
            <a:ext cx="342900" cy="894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13" name="Imagen 112">
            <a:extLst>
              <a:ext uri="{FF2B5EF4-FFF2-40B4-BE49-F238E27FC236}">
                <a16:creationId xmlns:a16="http://schemas.microsoft.com/office/drawing/2014/main" id="{712F863A-5042-488D-AB15-5CE610FBA07D}"/>
              </a:ext>
            </a:extLst>
          </p:cNvPr>
          <p:cNvPicPr>
            <a:picLocks noChangeAspect="1"/>
          </p:cNvPicPr>
          <p:nvPr/>
        </p:nvPicPr>
        <p:blipFill rotWithShape="1">
          <a:blip r:embed="rId3"/>
          <a:srcRect l="-2149" t="61463" r="53478" b="9579"/>
          <a:stretch/>
        </p:blipFill>
        <p:spPr>
          <a:xfrm>
            <a:off x="2880772" y="4227266"/>
            <a:ext cx="3839460" cy="1687089"/>
          </a:xfrm>
          <a:prstGeom prst="rect">
            <a:avLst/>
          </a:prstGeom>
        </p:spPr>
      </p:pic>
      <p:cxnSp>
        <p:nvCxnSpPr>
          <p:cNvPr id="117" name="Conector recto 116">
            <a:extLst>
              <a:ext uri="{FF2B5EF4-FFF2-40B4-BE49-F238E27FC236}">
                <a16:creationId xmlns:a16="http://schemas.microsoft.com/office/drawing/2014/main" id="{F3B3ACDB-54BF-46F8-8ADC-B0B8C8930E48}"/>
              </a:ext>
            </a:extLst>
          </p:cNvPr>
          <p:cNvCxnSpPr>
            <a:cxnSpLocks/>
          </p:cNvCxnSpPr>
          <p:nvPr/>
        </p:nvCxnSpPr>
        <p:spPr>
          <a:xfrm>
            <a:off x="4191303" y="4557664"/>
            <a:ext cx="0" cy="1237212"/>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DA0283A9-071F-4292-B4FE-36032591065E}"/>
              </a:ext>
            </a:extLst>
          </p:cNvPr>
          <p:cNvCxnSpPr>
            <a:cxnSpLocks/>
          </p:cNvCxnSpPr>
          <p:nvPr/>
        </p:nvCxnSpPr>
        <p:spPr>
          <a:xfrm>
            <a:off x="4656923" y="4557664"/>
            <a:ext cx="0" cy="123721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Conector recto 118">
            <a:extLst>
              <a:ext uri="{FF2B5EF4-FFF2-40B4-BE49-F238E27FC236}">
                <a16:creationId xmlns:a16="http://schemas.microsoft.com/office/drawing/2014/main" id="{1A90E495-1EB5-4432-9026-AA9383604CC2}"/>
              </a:ext>
            </a:extLst>
          </p:cNvPr>
          <p:cNvCxnSpPr>
            <a:cxnSpLocks/>
          </p:cNvCxnSpPr>
          <p:nvPr/>
        </p:nvCxnSpPr>
        <p:spPr>
          <a:xfrm flipV="1">
            <a:off x="4315032" y="4557425"/>
            <a:ext cx="342900" cy="894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Imagen 124">
            <a:extLst>
              <a:ext uri="{FF2B5EF4-FFF2-40B4-BE49-F238E27FC236}">
                <a16:creationId xmlns:a16="http://schemas.microsoft.com/office/drawing/2014/main" id="{E491BCB4-6131-48D6-A780-5E750B5D2D99}"/>
              </a:ext>
            </a:extLst>
          </p:cNvPr>
          <p:cNvPicPr>
            <a:picLocks noChangeAspect="1"/>
          </p:cNvPicPr>
          <p:nvPr/>
        </p:nvPicPr>
        <p:blipFill rotWithShape="1">
          <a:blip r:embed="rId3"/>
          <a:srcRect l="55081" t="61385" r="384" b="8506"/>
          <a:stretch/>
        </p:blipFill>
        <p:spPr>
          <a:xfrm>
            <a:off x="9389065" y="4327039"/>
            <a:ext cx="2648839" cy="1711342"/>
          </a:xfrm>
          <a:prstGeom prst="rect">
            <a:avLst/>
          </a:prstGeom>
        </p:spPr>
      </p:pic>
      <p:sp>
        <p:nvSpPr>
          <p:cNvPr id="131" name="Rectángulo 130">
            <a:extLst>
              <a:ext uri="{FF2B5EF4-FFF2-40B4-BE49-F238E27FC236}">
                <a16:creationId xmlns:a16="http://schemas.microsoft.com/office/drawing/2014/main" id="{518C9E5A-5CA5-49E4-AEEB-462C744E703B}"/>
              </a:ext>
            </a:extLst>
          </p:cNvPr>
          <p:cNvSpPr/>
          <p:nvPr/>
        </p:nvSpPr>
        <p:spPr>
          <a:xfrm>
            <a:off x="7477802" y="2750385"/>
            <a:ext cx="1646215" cy="11171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7" name="Conector recto de flecha 66">
            <a:extLst>
              <a:ext uri="{FF2B5EF4-FFF2-40B4-BE49-F238E27FC236}">
                <a16:creationId xmlns:a16="http://schemas.microsoft.com/office/drawing/2014/main" id="{D529F2E8-ADC4-464F-84E7-2296D544F171}"/>
              </a:ext>
            </a:extLst>
          </p:cNvPr>
          <p:cNvCxnSpPr/>
          <p:nvPr/>
        </p:nvCxnSpPr>
        <p:spPr>
          <a:xfrm>
            <a:off x="8392627" y="4128052"/>
            <a:ext cx="885825" cy="0"/>
          </a:xfrm>
          <a:prstGeom prst="straightConnector1">
            <a:avLst/>
          </a:prstGeom>
          <a:ln w="28575">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ectángulo 69">
            <a:extLst>
              <a:ext uri="{FF2B5EF4-FFF2-40B4-BE49-F238E27FC236}">
                <a16:creationId xmlns:a16="http://schemas.microsoft.com/office/drawing/2014/main" id="{F0FC6C1F-913E-4098-A448-04CCFF8BC2DA}"/>
              </a:ext>
            </a:extLst>
          </p:cNvPr>
          <p:cNvSpPr/>
          <p:nvPr/>
        </p:nvSpPr>
        <p:spPr>
          <a:xfrm>
            <a:off x="7357991" y="3503498"/>
            <a:ext cx="152746" cy="350047"/>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Rectángulo 70">
            <a:extLst>
              <a:ext uri="{FF2B5EF4-FFF2-40B4-BE49-F238E27FC236}">
                <a16:creationId xmlns:a16="http://schemas.microsoft.com/office/drawing/2014/main" id="{B02B19A8-943B-440C-8951-322B3487EBD1}"/>
              </a:ext>
            </a:extLst>
          </p:cNvPr>
          <p:cNvSpPr/>
          <p:nvPr/>
        </p:nvSpPr>
        <p:spPr>
          <a:xfrm>
            <a:off x="7524291" y="3649544"/>
            <a:ext cx="162071" cy="193480"/>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Rectángulo 74">
            <a:extLst>
              <a:ext uri="{FF2B5EF4-FFF2-40B4-BE49-F238E27FC236}">
                <a16:creationId xmlns:a16="http://schemas.microsoft.com/office/drawing/2014/main" id="{144BD160-F50A-49E5-AA0F-ACD137DDAB65}"/>
              </a:ext>
            </a:extLst>
          </p:cNvPr>
          <p:cNvSpPr/>
          <p:nvPr/>
        </p:nvSpPr>
        <p:spPr>
          <a:xfrm>
            <a:off x="8179750" y="3640793"/>
            <a:ext cx="154707" cy="200418"/>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Rectángulo 75">
            <a:extLst>
              <a:ext uri="{FF2B5EF4-FFF2-40B4-BE49-F238E27FC236}">
                <a16:creationId xmlns:a16="http://schemas.microsoft.com/office/drawing/2014/main" id="{AFE83A93-0917-48DC-AFB2-23FC5E788B6C}"/>
              </a:ext>
            </a:extLst>
          </p:cNvPr>
          <p:cNvSpPr/>
          <p:nvPr/>
        </p:nvSpPr>
        <p:spPr>
          <a:xfrm>
            <a:off x="8323282" y="3246235"/>
            <a:ext cx="161697" cy="601398"/>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B0A9E69F-D96B-47C4-8FBB-52B0335FE56E}"/>
              </a:ext>
            </a:extLst>
          </p:cNvPr>
          <p:cNvSpPr/>
          <p:nvPr/>
        </p:nvSpPr>
        <p:spPr>
          <a:xfrm>
            <a:off x="8473833" y="3064925"/>
            <a:ext cx="168372" cy="782708"/>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85060212-9578-48F3-B730-D8FCB5D73D57}"/>
              </a:ext>
            </a:extLst>
          </p:cNvPr>
          <p:cNvSpPr/>
          <p:nvPr/>
        </p:nvSpPr>
        <p:spPr>
          <a:xfrm>
            <a:off x="8948168" y="2852468"/>
            <a:ext cx="175663" cy="989940"/>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C0E37122-92C8-4B7D-8BD1-6A24ECAC118E}"/>
              </a:ext>
            </a:extLst>
          </p:cNvPr>
          <p:cNvSpPr/>
          <p:nvPr/>
        </p:nvSpPr>
        <p:spPr>
          <a:xfrm>
            <a:off x="9124198" y="3311146"/>
            <a:ext cx="148708" cy="531262"/>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275FA328-4A03-46AA-9DE9-5DD96F50FC78}"/>
              </a:ext>
            </a:extLst>
          </p:cNvPr>
          <p:cNvSpPr/>
          <p:nvPr/>
        </p:nvSpPr>
        <p:spPr>
          <a:xfrm>
            <a:off x="8642205" y="3118775"/>
            <a:ext cx="175663" cy="730056"/>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Rectángulo 80">
            <a:extLst>
              <a:ext uri="{FF2B5EF4-FFF2-40B4-BE49-F238E27FC236}">
                <a16:creationId xmlns:a16="http://schemas.microsoft.com/office/drawing/2014/main" id="{9ED757FA-911F-4C2F-A884-14594900E60A}"/>
              </a:ext>
            </a:extLst>
          </p:cNvPr>
          <p:cNvSpPr/>
          <p:nvPr/>
        </p:nvSpPr>
        <p:spPr>
          <a:xfrm>
            <a:off x="8799093" y="3002345"/>
            <a:ext cx="162046" cy="845126"/>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8" name="Rectángulo 127">
            <a:extLst>
              <a:ext uri="{FF2B5EF4-FFF2-40B4-BE49-F238E27FC236}">
                <a16:creationId xmlns:a16="http://schemas.microsoft.com/office/drawing/2014/main" id="{35DCD03A-E075-4BFE-AFC5-E860F9E7E82A}"/>
              </a:ext>
            </a:extLst>
          </p:cNvPr>
          <p:cNvSpPr/>
          <p:nvPr/>
        </p:nvSpPr>
        <p:spPr>
          <a:xfrm>
            <a:off x="7685307" y="3550469"/>
            <a:ext cx="188868" cy="292555"/>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9" name="Rectángulo 128">
            <a:extLst>
              <a:ext uri="{FF2B5EF4-FFF2-40B4-BE49-F238E27FC236}">
                <a16:creationId xmlns:a16="http://schemas.microsoft.com/office/drawing/2014/main" id="{FC582FEB-0B47-4C14-AAEF-2849988DFCEA}"/>
              </a:ext>
            </a:extLst>
          </p:cNvPr>
          <p:cNvSpPr/>
          <p:nvPr/>
        </p:nvSpPr>
        <p:spPr>
          <a:xfrm>
            <a:off x="7861563" y="3674266"/>
            <a:ext cx="162072" cy="171408"/>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0" name="Rectángulo 129">
            <a:extLst>
              <a:ext uri="{FF2B5EF4-FFF2-40B4-BE49-F238E27FC236}">
                <a16:creationId xmlns:a16="http://schemas.microsoft.com/office/drawing/2014/main" id="{3FD5BFE7-0713-44D7-AD31-114DAA86B9FD}"/>
              </a:ext>
            </a:extLst>
          </p:cNvPr>
          <p:cNvSpPr/>
          <p:nvPr/>
        </p:nvSpPr>
        <p:spPr>
          <a:xfrm>
            <a:off x="8014140" y="3674266"/>
            <a:ext cx="162072" cy="171408"/>
          </a:xfrm>
          <a:prstGeom prst="rect">
            <a:avLst/>
          </a:prstGeom>
          <a:solidFill>
            <a:schemeClr val="accent1">
              <a:lumMod val="60000"/>
              <a:lumOff val="40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2" name="Rectángulo 131">
            <a:extLst>
              <a:ext uri="{FF2B5EF4-FFF2-40B4-BE49-F238E27FC236}">
                <a16:creationId xmlns:a16="http://schemas.microsoft.com/office/drawing/2014/main" id="{703CCE30-B382-45E8-947A-7068C0D4D8AD}"/>
              </a:ext>
            </a:extLst>
          </p:cNvPr>
          <p:cNvSpPr/>
          <p:nvPr/>
        </p:nvSpPr>
        <p:spPr>
          <a:xfrm>
            <a:off x="7477802" y="4590038"/>
            <a:ext cx="1646215" cy="11171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3" name="Conector recto de flecha 82">
            <a:extLst>
              <a:ext uri="{FF2B5EF4-FFF2-40B4-BE49-F238E27FC236}">
                <a16:creationId xmlns:a16="http://schemas.microsoft.com/office/drawing/2014/main" id="{9F39786F-339E-4670-B284-8B6F1D9B7264}"/>
              </a:ext>
            </a:extLst>
          </p:cNvPr>
          <p:cNvCxnSpPr>
            <a:cxnSpLocks/>
          </p:cNvCxnSpPr>
          <p:nvPr/>
        </p:nvCxnSpPr>
        <p:spPr>
          <a:xfrm>
            <a:off x="8224988" y="6139304"/>
            <a:ext cx="606086" cy="0"/>
          </a:xfrm>
          <a:prstGeom prst="straightConnector1">
            <a:avLst/>
          </a:prstGeom>
          <a:ln w="28575">
            <a:solidFill>
              <a:srgbClr val="FF4B4B"/>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Rectángulo 83">
            <a:extLst>
              <a:ext uri="{FF2B5EF4-FFF2-40B4-BE49-F238E27FC236}">
                <a16:creationId xmlns:a16="http://schemas.microsoft.com/office/drawing/2014/main" id="{171F965B-DBAC-459F-BD45-814EF7773FE3}"/>
              </a:ext>
            </a:extLst>
          </p:cNvPr>
          <p:cNvSpPr/>
          <p:nvPr/>
        </p:nvSpPr>
        <p:spPr>
          <a:xfrm>
            <a:off x="7359270" y="5551633"/>
            <a:ext cx="164930" cy="250863"/>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5" name="Rectángulo 84">
            <a:extLst>
              <a:ext uri="{FF2B5EF4-FFF2-40B4-BE49-F238E27FC236}">
                <a16:creationId xmlns:a16="http://schemas.microsoft.com/office/drawing/2014/main" id="{F9CF2AA3-7AE1-4EBA-A3F4-94E59E804347}"/>
              </a:ext>
            </a:extLst>
          </p:cNvPr>
          <p:cNvSpPr/>
          <p:nvPr/>
        </p:nvSpPr>
        <p:spPr>
          <a:xfrm>
            <a:off x="7519943" y="5575596"/>
            <a:ext cx="158829" cy="225829"/>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6" name="Rectángulo 85">
            <a:extLst>
              <a:ext uri="{FF2B5EF4-FFF2-40B4-BE49-F238E27FC236}">
                <a16:creationId xmlns:a16="http://schemas.microsoft.com/office/drawing/2014/main" id="{CC04CC9D-2B75-40BB-805B-0A6CA594553A}"/>
              </a:ext>
            </a:extLst>
          </p:cNvPr>
          <p:cNvSpPr/>
          <p:nvPr/>
        </p:nvSpPr>
        <p:spPr>
          <a:xfrm>
            <a:off x="7686362" y="5544915"/>
            <a:ext cx="130731" cy="264129"/>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Rectángulo 86">
            <a:extLst>
              <a:ext uri="{FF2B5EF4-FFF2-40B4-BE49-F238E27FC236}">
                <a16:creationId xmlns:a16="http://schemas.microsoft.com/office/drawing/2014/main" id="{812657A1-2290-477A-83DC-EFCB266B44BD}"/>
              </a:ext>
            </a:extLst>
          </p:cNvPr>
          <p:cNvSpPr/>
          <p:nvPr/>
        </p:nvSpPr>
        <p:spPr>
          <a:xfrm>
            <a:off x="7831643" y="5507122"/>
            <a:ext cx="145721" cy="294303"/>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Rectángulo 87">
            <a:extLst>
              <a:ext uri="{FF2B5EF4-FFF2-40B4-BE49-F238E27FC236}">
                <a16:creationId xmlns:a16="http://schemas.microsoft.com/office/drawing/2014/main" id="{72F7AF55-4A0A-4028-9C70-BD06332F89E5}"/>
              </a:ext>
            </a:extLst>
          </p:cNvPr>
          <p:cNvSpPr/>
          <p:nvPr/>
        </p:nvSpPr>
        <p:spPr>
          <a:xfrm>
            <a:off x="7993001" y="5405982"/>
            <a:ext cx="158386" cy="395441"/>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9" name="Rectángulo 88">
            <a:extLst>
              <a:ext uri="{FF2B5EF4-FFF2-40B4-BE49-F238E27FC236}">
                <a16:creationId xmlns:a16="http://schemas.microsoft.com/office/drawing/2014/main" id="{458F0298-6C70-4156-967C-8F37483038C0}"/>
              </a:ext>
            </a:extLst>
          </p:cNvPr>
          <p:cNvSpPr/>
          <p:nvPr/>
        </p:nvSpPr>
        <p:spPr>
          <a:xfrm>
            <a:off x="8155252" y="5335817"/>
            <a:ext cx="165243" cy="464818"/>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0" name="Rectángulo 89">
            <a:extLst>
              <a:ext uri="{FF2B5EF4-FFF2-40B4-BE49-F238E27FC236}">
                <a16:creationId xmlns:a16="http://schemas.microsoft.com/office/drawing/2014/main" id="{3A952CAB-ED58-419A-9F85-7B0EFA6C29DE}"/>
              </a:ext>
            </a:extLst>
          </p:cNvPr>
          <p:cNvSpPr/>
          <p:nvPr/>
        </p:nvSpPr>
        <p:spPr>
          <a:xfrm>
            <a:off x="8308899" y="4634961"/>
            <a:ext cx="176080" cy="1165674"/>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1" name="Rectángulo 90">
            <a:extLst>
              <a:ext uri="{FF2B5EF4-FFF2-40B4-BE49-F238E27FC236}">
                <a16:creationId xmlns:a16="http://schemas.microsoft.com/office/drawing/2014/main" id="{42A1BF1F-23B1-4294-A1A9-231D1074AC59}"/>
              </a:ext>
            </a:extLst>
          </p:cNvPr>
          <p:cNvSpPr/>
          <p:nvPr/>
        </p:nvSpPr>
        <p:spPr>
          <a:xfrm>
            <a:off x="8488701" y="4809146"/>
            <a:ext cx="149925" cy="991487"/>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Rectángulo 91">
            <a:extLst>
              <a:ext uri="{FF2B5EF4-FFF2-40B4-BE49-F238E27FC236}">
                <a16:creationId xmlns:a16="http://schemas.microsoft.com/office/drawing/2014/main" id="{8A179648-D980-4B0E-BD29-72DD7D406773}"/>
              </a:ext>
            </a:extLst>
          </p:cNvPr>
          <p:cNvSpPr/>
          <p:nvPr/>
        </p:nvSpPr>
        <p:spPr>
          <a:xfrm>
            <a:off x="8792028" y="5360786"/>
            <a:ext cx="161766" cy="448255"/>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Rectángulo 92">
            <a:extLst>
              <a:ext uri="{FF2B5EF4-FFF2-40B4-BE49-F238E27FC236}">
                <a16:creationId xmlns:a16="http://schemas.microsoft.com/office/drawing/2014/main" id="{6306986E-8AE7-4B3E-946C-B77D1717CE7F}"/>
              </a:ext>
            </a:extLst>
          </p:cNvPr>
          <p:cNvSpPr/>
          <p:nvPr/>
        </p:nvSpPr>
        <p:spPr>
          <a:xfrm>
            <a:off x="8961990" y="5423342"/>
            <a:ext cx="160010" cy="377291"/>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Rectángulo 93">
            <a:extLst>
              <a:ext uri="{FF2B5EF4-FFF2-40B4-BE49-F238E27FC236}">
                <a16:creationId xmlns:a16="http://schemas.microsoft.com/office/drawing/2014/main" id="{7B314DB5-18CD-4501-A864-0965C1227E00}"/>
              </a:ext>
            </a:extLst>
          </p:cNvPr>
          <p:cNvSpPr/>
          <p:nvPr/>
        </p:nvSpPr>
        <p:spPr>
          <a:xfrm>
            <a:off x="9123832" y="5541105"/>
            <a:ext cx="154620" cy="259528"/>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Rectángulo 94">
            <a:extLst>
              <a:ext uri="{FF2B5EF4-FFF2-40B4-BE49-F238E27FC236}">
                <a16:creationId xmlns:a16="http://schemas.microsoft.com/office/drawing/2014/main" id="{8079977E-4D60-496C-8EF8-9F54D53FAD26}"/>
              </a:ext>
            </a:extLst>
          </p:cNvPr>
          <p:cNvSpPr/>
          <p:nvPr/>
        </p:nvSpPr>
        <p:spPr>
          <a:xfrm>
            <a:off x="8638626" y="5225720"/>
            <a:ext cx="165243" cy="583322"/>
          </a:xfrm>
          <a:prstGeom prst="rect">
            <a:avLst/>
          </a:prstGeom>
          <a:solidFill>
            <a:srgbClr val="FF4B4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354702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Imagen 78">
            <a:extLst>
              <a:ext uri="{FF2B5EF4-FFF2-40B4-BE49-F238E27FC236}">
                <a16:creationId xmlns:a16="http://schemas.microsoft.com/office/drawing/2014/main" id="{99533BF2-0E2F-46EC-82EA-C063B81C7436}"/>
              </a:ext>
            </a:extLst>
          </p:cNvPr>
          <p:cNvPicPr>
            <a:picLocks noChangeAspect="1"/>
          </p:cNvPicPr>
          <p:nvPr/>
        </p:nvPicPr>
        <p:blipFill rotWithShape="1">
          <a:blip r:embed="rId3"/>
          <a:srcRect l="39321" t="9721" b="58494"/>
          <a:stretch/>
        </p:blipFill>
        <p:spPr>
          <a:xfrm>
            <a:off x="105693" y="4128538"/>
            <a:ext cx="4626378" cy="209809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772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5557"/>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ACAFE1B1-4473-4E28-A2F7-E3745132992B}"/>
              </a:ext>
            </a:extLst>
          </p:cNvPr>
          <p:cNvPicPr>
            <a:picLocks noChangeAspect="1"/>
          </p:cNvPicPr>
          <p:nvPr/>
        </p:nvPicPr>
        <p:blipFill rotWithShape="1">
          <a:blip r:embed="rId3"/>
          <a:srcRect r="64840"/>
          <a:stretch/>
        </p:blipFill>
        <p:spPr>
          <a:xfrm>
            <a:off x="4708550" y="949047"/>
            <a:ext cx="2399819" cy="5908954"/>
          </a:xfrm>
          <a:prstGeom prst="rect">
            <a:avLst/>
          </a:prstGeom>
        </p:spPr>
      </p:pic>
      <p:sp>
        <p:nvSpPr>
          <p:cNvPr id="17" name="Rectángulo 16">
            <a:extLst>
              <a:ext uri="{FF2B5EF4-FFF2-40B4-BE49-F238E27FC236}">
                <a16:creationId xmlns:a16="http://schemas.microsoft.com/office/drawing/2014/main" id="{FBBDD6DD-47AC-4729-B93D-E46961DC91AC}"/>
              </a:ext>
            </a:extLst>
          </p:cNvPr>
          <p:cNvSpPr/>
          <p:nvPr/>
        </p:nvSpPr>
        <p:spPr>
          <a:xfrm>
            <a:off x="6270173" y="1123969"/>
            <a:ext cx="762000" cy="5625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6" name="Rectángulo 65">
            <a:extLst>
              <a:ext uri="{FF2B5EF4-FFF2-40B4-BE49-F238E27FC236}">
                <a16:creationId xmlns:a16="http://schemas.microsoft.com/office/drawing/2014/main" id="{CD3733AE-0D7E-4610-B227-73D7599E01B4}"/>
              </a:ext>
            </a:extLst>
          </p:cNvPr>
          <p:cNvSpPr/>
          <p:nvPr/>
        </p:nvSpPr>
        <p:spPr>
          <a:xfrm>
            <a:off x="457200" y="3504620"/>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22" name="Conector recto 21">
            <a:extLst>
              <a:ext uri="{FF2B5EF4-FFF2-40B4-BE49-F238E27FC236}">
                <a16:creationId xmlns:a16="http://schemas.microsoft.com/office/drawing/2014/main" id="{906E996C-DE57-46A0-A703-0783DFFC299B}"/>
              </a:ext>
            </a:extLst>
          </p:cNvPr>
          <p:cNvCxnSpPr>
            <a:cxnSpLocks/>
          </p:cNvCxnSpPr>
          <p:nvPr/>
        </p:nvCxnSpPr>
        <p:spPr>
          <a:xfrm flipH="1">
            <a:off x="6270173" y="1217130"/>
            <a:ext cx="9526" cy="3637899"/>
          </a:xfrm>
          <a:prstGeom prst="line">
            <a:avLst/>
          </a:prstGeom>
        </p:spPr>
        <p:style>
          <a:lnRef idx="1">
            <a:schemeClr val="dk1"/>
          </a:lnRef>
          <a:fillRef idx="0">
            <a:schemeClr val="dk1"/>
          </a:fillRef>
          <a:effectRef idx="0">
            <a:schemeClr val="dk1"/>
          </a:effectRef>
          <a:fontRef idx="minor">
            <a:schemeClr val="tx1"/>
          </a:fontRef>
        </p:style>
      </p:cxnSp>
      <p:cxnSp>
        <p:nvCxnSpPr>
          <p:cNvPr id="73" name="Conector recto 72">
            <a:extLst>
              <a:ext uri="{FF2B5EF4-FFF2-40B4-BE49-F238E27FC236}">
                <a16:creationId xmlns:a16="http://schemas.microsoft.com/office/drawing/2014/main" id="{20C5551B-74A1-43A7-BE20-1E70BC44695C}"/>
              </a:ext>
            </a:extLst>
          </p:cNvPr>
          <p:cNvCxnSpPr>
            <a:cxnSpLocks/>
          </p:cNvCxnSpPr>
          <p:nvPr/>
        </p:nvCxnSpPr>
        <p:spPr>
          <a:xfrm>
            <a:off x="2192672" y="4767952"/>
            <a:ext cx="0" cy="1273627"/>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36C3D9F5-DECA-4E1E-A2AE-2DC0A94A7E98}"/>
              </a:ext>
            </a:extLst>
          </p:cNvPr>
          <p:cNvCxnSpPr>
            <a:cxnSpLocks/>
          </p:cNvCxnSpPr>
          <p:nvPr/>
        </p:nvCxnSpPr>
        <p:spPr>
          <a:xfrm>
            <a:off x="2567302" y="4767952"/>
            <a:ext cx="9525" cy="127362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6237A2AC-1F26-456F-84AC-CDF83DF151C9}"/>
              </a:ext>
            </a:extLst>
          </p:cNvPr>
          <p:cNvCxnSpPr>
            <a:cxnSpLocks/>
          </p:cNvCxnSpPr>
          <p:nvPr/>
        </p:nvCxnSpPr>
        <p:spPr>
          <a:xfrm>
            <a:off x="2312849" y="4767960"/>
            <a:ext cx="265339" cy="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0C42AD7C-A0C2-455A-823D-AD4E2156F6DC}"/>
              </a:ext>
            </a:extLst>
          </p:cNvPr>
          <p:cNvSpPr/>
          <p:nvPr/>
        </p:nvSpPr>
        <p:spPr>
          <a:xfrm>
            <a:off x="1320998" y="6041579"/>
            <a:ext cx="3107685" cy="606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Conector recto de flecha 18">
            <a:extLst>
              <a:ext uri="{FF2B5EF4-FFF2-40B4-BE49-F238E27FC236}">
                <a16:creationId xmlns:a16="http://schemas.microsoft.com/office/drawing/2014/main" id="{16CC6E30-8F79-470C-9513-AA0F43B87D83}"/>
              </a:ext>
            </a:extLst>
          </p:cNvPr>
          <p:cNvCxnSpPr>
            <a:cxnSpLocks/>
          </p:cNvCxnSpPr>
          <p:nvPr/>
        </p:nvCxnSpPr>
        <p:spPr>
          <a:xfrm>
            <a:off x="4428683" y="5974824"/>
            <a:ext cx="1112146" cy="0"/>
          </a:xfrm>
          <a:prstGeom prst="straightConnector1">
            <a:avLst/>
          </a:prstGeom>
          <a:ln w="57150">
            <a:gradFill flip="none" rotWithShape="1">
              <a:gsLst>
                <a:gs pos="58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867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Imagen 78">
            <a:extLst>
              <a:ext uri="{FF2B5EF4-FFF2-40B4-BE49-F238E27FC236}">
                <a16:creationId xmlns:a16="http://schemas.microsoft.com/office/drawing/2014/main" id="{99533BF2-0E2F-46EC-82EA-C063B81C7436}"/>
              </a:ext>
            </a:extLst>
          </p:cNvPr>
          <p:cNvPicPr>
            <a:picLocks noChangeAspect="1"/>
          </p:cNvPicPr>
          <p:nvPr/>
        </p:nvPicPr>
        <p:blipFill rotWithShape="1">
          <a:blip r:embed="rId3"/>
          <a:srcRect l="39321" t="9721" b="58494"/>
          <a:stretch/>
        </p:blipFill>
        <p:spPr>
          <a:xfrm>
            <a:off x="105693" y="4128538"/>
            <a:ext cx="4626378" cy="209809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772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5557"/>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ACAFE1B1-4473-4E28-A2F7-E3745132992B}"/>
              </a:ext>
            </a:extLst>
          </p:cNvPr>
          <p:cNvPicPr>
            <a:picLocks noChangeAspect="1"/>
          </p:cNvPicPr>
          <p:nvPr/>
        </p:nvPicPr>
        <p:blipFill rotWithShape="1">
          <a:blip r:embed="rId3"/>
          <a:srcRect r="64840"/>
          <a:stretch/>
        </p:blipFill>
        <p:spPr>
          <a:xfrm>
            <a:off x="4708550" y="949047"/>
            <a:ext cx="2399819" cy="5908954"/>
          </a:xfrm>
          <a:prstGeom prst="rect">
            <a:avLst/>
          </a:prstGeom>
        </p:spPr>
      </p:pic>
      <p:sp>
        <p:nvSpPr>
          <p:cNvPr id="17" name="Rectángulo 16">
            <a:extLst>
              <a:ext uri="{FF2B5EF4-FFF2-40B4-BE49-F238E27FC236}">
                <a16:creationId xmlns:a16="http://schemas.microsoft.com/office/drawing/2014/main" id="{FBBDD6DD-47AC-4729-B93D-E46961DC91AC}"/>
              </a:ext>
            </a:extLst>
          </p:cNvPr>
          <p:cNvSpPr/>
          <p:nvPr/>
        </p:nvSpPr>
        <p:spPr>
          <a:xfrm>
            <a:off x="6270173" y="1123969"/>
            <a:ext cx="762000" cy="5625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6" name="Rectángulo 65">
            <a:extLst>
              <a:ext uri="{FF2B5EF4-FFF2-40B4-BE49-F238E27FC236}">
                <a16:creationId xmlns:a16="http://schemas.microsoft.com/office/drawing/2014/main" id="{CD3733AE-0D7E-4610-B227-73D7599E01B4}"/>
              </a:ext>
            </a:extLst>
          </p:cNvPr>
          <p:cNvSpPr/>
          <p:nvPr/>
        </p:nvSpPr>
        <p:spPr>
          <a:xfrm>
            <a:off x="457200" y="3504620"/>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22" name="Conector recto 21">
            <a:extLst>
              <a:ext uri="{FF2B5EF4-FFF2-40B4-BE49-F238E27FC236}">
                <a16:creationId xmlns:a16="http://schemas.microsoft.com/office/drawing/2014/main" id="{906E996C-DE57-46A0-A703-0783DFFC299B}"/>
              </a:ext>
            </a:extLst>
          </p:cNvPr>
          <p:cNvCxnSpPr>
            <a:cxnSpLocks/>
          </p:cNvCxnSpPr>
          <p:nvPr/>
        </p:nvCxnSpPr>
        <p:spPr>
          <a:xfrm flipH="1">
            <a:off x="6270173" y="1217130"/>
            <a:ext cx="9526" cy="3637899"/>
          </a:xfrm>
          <a:prstGeom prst="line">
            <a:avLst/>
          </a:prstGeom>
        </p:spPr>
        <p:style>
          <a:lnRef idx="1">
            <a:schemeClr val="dk1"/>
          </a:lnRef>
          <a:fillRef idx="0">
            <a:schemeClr val="dk1"/>
          </a:fillRef>
          <a:effectRef idx="0">
            <a:schemeClr val="dk1"/>
          </a:effectRef>
          <a:fontRef idx="minor">
            <a:schemeClr val="tx1"/>
          </a:fontRef>
        </p:style>
      </p:cxnSp>
      <p:cxnSp>
        <p:nvCxnSpPr>
          <p:cNvPr id="73" name="Conector recto 72">
            <a:extLst>
              <a:ext uri="{FF2B5EF4-FFF2-40B4-BE49-F238E27FC236}">
                <a16:creationId xmlns:a16="http://schemas.microsoft.com/office/drawing/2014/main" id="{20C5551B-74A1-43A7-BE20-1E70BC44695C}"/>
              </a:ext>
            </a:extLst>
          </p:cNvPr>
          <p:cNvCxnSpPr>
            <a:cxnSpLocks/>
          </p:cNvCxnSpPr>
          <p:nvPr/>
        </p:nvCxnSpPr>
        <p:spPr>
          <a:xfrm>
            <a:off x="2192672" y="4767952"/>
            <a:ext cx="0" cy="1273627"/>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36C3D9F5-DECA-4E1E-A2AE-2DC0A94A7E98}"/>
              </a:ext>
            </a:extLst>
          </p:cNvPr>
          <p:cNvCxnSpPr>
            <a:cxnSpLocks/>
          </p:cNvCxnSpPr>
          <p:nvPr/>
        </p:nvCxnSpPr>
        <p:spPr>
          <a:xfrm>
            <a:off x="2567302" y="4767952"/>
            <a:ext cx="9525" cy="127362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6237A2AC-1F26-456F-84AC-CDF83DF151C9}"/>
              </a:ext>
            </a:extLst>
          </p:cNvPr>
          <p:cNvCxnSpPr>
            <a:cxnSpLocks/>
          </p:cNvCxnSpPr>
          <p:nvPr/>
        </p:nvCxnSpPr>
        <p:spPr>
          <a:xfrm>
            <a:off x="2312849" y="4767960"/>
            <a:ext cx="265339" cy="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0C42AD7C-A0C2-455A-823D-AD4E2156F6DC}"/>
              </a:ext>
            </a:extLst>
          </p:cNvPr>
          <p:cNvSpPr/>
          <p:nvPr/>
        </p:nvSpPr>
        <p:spPr>
          <a:xfrm>
            <a:off x="1320998" y="6041579"/>
            <a:ext cx="3107685" cy="606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Conector recto de flecha 18">
            <a:extLst>
              <a:ext uri="{FF2B5EF4-FFF2-40B4-BE49-F238E27FC236}">
                <a16:creationId xmlns:a16="http://schemas.microsoft.com/office/drawing/2014/main" id="{16CC6E30-8F79-470C-9513-AA0F43B87D83}"/>
              </a:ext>
            </a:extLst>
          </p:cNvPr>
          <p:cNvCxnSpPr>
            <a:cxnSpLocks/>
          </p:cNvCxnSpPr>
          <p:nvPr/>
        </p:nvCxnSpPr>
        <p:spPr>
          <a:xfrm>
            <a:off x="4428683" y="5974824"/>
            <a:ext cx="1112146" cy="0"/>
          </a:xfrm>
          <a:prstGeom prst="straightConnector1">
            <a:avLst/>
          </a:prstGeom>
          <a:ln w="57150">
            <a:gradFill flip="none" rotWithShape="1">
              <a:gsLst>
                <a:gs pos="58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9A9E5F1F-3157-4893-B335-6D7BE2C7627F}"/>
              </a:ext>
            </a:extLst>
          </p:cNvPr>
          <p:cNvPicPr>
            <a:picLocks noChangeAspect="1"/>
          </p:cNvPicPr>
          <p:nvPr/>
        </p:nvPicPr>
        <p:blipFill rotWithShape="1">
          <a:blip r:embed="rId3"/>
          <a:srcRect l="41800" t="59357" r="-2479" b="7715"/>
          <a:stretch/>
        </p:blipFill>
        <p:spPr>
          <a:xfrm>
            <a:off x="7485931" y="4128538"/>
            <a:ext cx="4697690" cy="2206948"/>
          </a:xfrm>
          <a:prstGeom prst="rect">
            <a:avLst/>
          </a:prstGeom>
        </p:spPr>
      </p:pic>
      <p:sp>
        <p:nvSpPr>
          <p:cNvPr id="16" name="Rectángulo 15">
            <a:extLst>
              <a:ext uri="{FF2B5EF4-FFF2-40B4-BE49-F238E27FC236}">
                <a16:creationId xmlns:a16="http://schemas.microsoft.com/office/drawing/2014/main" id="{0364B787-BDBC-4EBF-B8EC-8F03C8D64EBF}"/>
              </a:ext>
            </a:extLst>
          </p:cNvPr>
          <p:cNvSpPr/>
          <p:nvPr/>
        </p:nvSpPr>
        <p:spPr>
          <a:xfrm>
            <a:off x="8445485" y="6064692"/>
            <a:ext cx="3265741" cy="606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261949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Imagen 78">
            <a:extLst>
              <a:ext uri="{FF2B5EF4-FFF2-40B4-BE49-F238E27FC236}">
                <a16:creationId xmlns:a16="http://schemas.microsoft.com/office/drawing/2014/main" id="{99533BF2-0E2F-46EC-82EA-C063B81C7436}"/>
              </a:ext>
            </a:extLst>
          </p:cNvPr>
          <p:cNvPicPr>
            <a:picLocks noChangeAspect="1"/>
          </p:cNvPicPr>
          <p:nvPr/>
        </p:nvPicPr>
        <p:blipFill rotWithShape="1">
          <a:blip r:embed="rId3"/>
          <a:srcRect l="39321" t="9721" b="58494"/>
          <a:stretch/>
        </p:blipFill>
        <p:spPr>
          <a:xfrm>
            <a:off x="105693" y="4128538"/>
            <a:ext cx="4626378" cy="209809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772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5557"/>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ACAFE1B1-4473-4E28-A2F7-E3745132992B}"/>
              </a:ext>
            </a:extLst>
          </p:cNvPr>
          <p:cNvPicPr>
            <a:picLocks noChangeAspect="1"/>
          </p:cNvPicPr>
          <p:nvPr/>
        </p:nvPicPr>
        <p:blipFill rotWithShape="1">
          <a:blip r:embed="rId3"/>
          <a:srcRect r="64840"/>
          <a:stretch/>
        </p:blipFill>
        <p:spPr>
          <a:xfrm>
            <a:off x="4708550" y="949047"/>
            <a:ext cx="2399819" cy="5908954"/>
          </a:xfrm>
          <a:prstGeom prst="rect">
            <a:avLst/>
          </a:prstGeom>
        </p:spPr>
      </p:pic>
      <p:sp>
        <p:nvSpPr>
          <p:cNvPr id="66" name="Rectángulo 65">
            <a:extLst>
              <a:ext uri="{FF2B5EF4-FFF2-40B4-BE49-F238E27FC236}">
                <a16:creationId xmlns:a16="http://schemas.microsoft.com/office/drawing/2014/main" id="{CD3733AE-0D7E-4610-B227-73D7599E01B4}"/>
              </a:ext>
            </a:extLst>
          </p:cNvPr>
          <p:cNvSpPr/>
          <p:nvPr/>
        </p:nvSpPr>
        <p:spPr>
          <a:xfrm>
            <a:off x="457200" y="3504620"/>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73" name="Conector recto 72">
            <a:extLst>
              <a:ext uri="{FF2B5EF4-FFF2-40B4-BE49-F238E27FC236}">
                <a16:creationId xmlns:a16="http://schemas.microsoft.com/office/drawing/2014/main" id="{20C5551B-74A1-43A7-BE20-1E70BC44695C}"/>
              </a:ext>
            </a:extLst>
          </p:cNvPr>
          <p:cNvCxnSpPr>
            <a:cxnSpLocks/>
          </p:cNvCxnSpPr>
          <p:nvPr/>
        </p:nvCxnSpPr>
        <p:spPr>
          <a:xfrm>
            <a:off x="2192672" y="4767952"/>
            <a:ext cx="0" cy="1273627"/>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36C3D9F5-DECA-4E1E-A2AE-2DC0A94A7E98}"/>
              </a:ext>
            </a:extLst>
          </p:cNvPr>
          <p:cNvCxnSpPr>
            <a:cxnSpLocks/>
          </p:cNvCxnSpPr>
          <p:nvPr/>
        </p:nvCxnSpPr>
        <p:spPr>
          <a:xfrm>
            <a:off x="2567302" y="4767952"/>
            <a:ext cx="9525" cy="127362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6237A2AC-1F26-456F-84AC-CDF83DF151C9}"/>
              </a:ext>
            </a:extLst>
          </p:cNvPr>
          <p:cNvCxnSpPr>
            <a:cxnSpLocks/>
          </p:cNvCxnSpPr>
          <p:nvPr/>
        </p:nvCxnSpPr>
        <p:spPr>
          <a:xfrm>
            <a:off x="2312849" y="4767960"/>
            <a:ext cx="265339" cy="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0C42AD7C-A0C2-455A-823D-AD4E2156F6DC}"/>
              </a:ext>
            </a:extLst>
          </p:cNvPr>
          <p:cNvSpPr/>
          <p:nvPr/>
        </p:nvSpPr>
        <p:spPr>
          <a:xfrm>
            <a:off x="1320998" y="6041579"/>
            <a:ext cx="3107685" cy="606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Conector recto de flecha 18">
            <a:extLst>
              <a:ext uri="{FF2B5EF4-FFF2-40B4-BE49-F238E27FC236}">
                <a16:creationId xmlns:a16="http://schemas.microsoft.com/office/drawing/2014/main" id="{16CC6E30-8F79-470C-9513-AA0F43B87D83}"/>
              </a:ext>
            </a:extLst>
          </p:cNvPr>
          <p:cNvCxnSpPr>
            <a:cxnSpLocks/>
          </p:cNvCxnSpPr>
          <p:nvPr/>
        </p:nvCxnSpPr>
        <p:spPr>
          <a:xfrm>
            <a:off x="4428683" y="5974824"/>
            <a:ext cx="1112146" cy="0"/>
          </a:xfrm>
          <a:prstGeom prst="straightConnector1">
            <a:avLst/>
          </a:prstGeom>
          <a:ln w="57150">
            <a:gradFill flip="none" rotWithShape="1">
              <a:gsLst>
                <a:gs pos="58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9A9E5F1F-3157-4893-B335-6D7BE2C7627F}"/>
              </a:ext>
            </a:extLst>
          </p:cNvPr>
          <p:cNvPicPr>
            <a:picLocks noChangeAspect="1"/>
          </p:cNvPicPr>
          <p:nvPr/>
        </p:nvPicPr>
        <p:blipFill rotWithShape="1">
          <a:blip r:embed="rId3"/>
          <a:srcRect l="41800" t="59357" r="-2479" b="7715"/>
          <a:stretch/>
        </p:blipFill>
        <p:spPr>
          <a:xfrm>
            <a:off x="7485931" y="4128538"/>
            <a:ext cx="4697690" cy="2206948"/>
          </a:xfrm>
          <a:prstGeom prst="rect">
            <a:avLst/>
          </a:prstGeom>
        </p:spPr>
      </p:pic>
      <p:sp>
        <p:nvSpPr>
          <p:cNvPr id="16" name="Rectángulo 15">
            <a:extLst>
              <a:ext uri="{FF2B5EF4-FFF2-40B4-BE49-F238E27FC236}">
                <a16:creationId xmlns:a16="http://schemas.microsoft.com/office/drawing/2014/main" id="{0364B787-BDBC-4EBF-B8EC-8F03C8D64EBF}"/>
              </a:ext>
            </a:extLst>
          </p:cNvPr>
          <p:cNvSpPr/>
          <p:nvPr/>
        </p:nvSpPr>
        <p:spPr>
          <a:xfrm>
            <a:off x="8445485" y="6064692"/>
            <a:ext cx="3265741" cy="606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a:extLst>
              <a:ext uri="{FF2B5EF4-FFF2-40B4-BE49-F238E27FC236}">
                <a16:creationId xmlns:a16="http://schemas.microsoft.com/office/drawing/2014/main" id="{B4325196-4E38-4566-893C-A71CFFA13BE5}"/>
              </a:ext>
            </a:extLst>
          </p:cNvPr>
          <p:cNvCxnSpPr>
            <a:cxnSpLocks/>
          </p:cNvCxnSpPr>
          <p:nvPr/>
        </p:nvCxnSpPr>
        <p:spPr>
          <a:xfrm flipH="1">
            <a:off x="6800131" y="5951619"/>
            <a:ext cx="685800" cy="0"/>
          </a:xfrm>
          <a:prstGeom prst="straightConnector1">
            <a:avLst/>
          </a:prstGeom>
          <a:ln w="57150">
            <a:gradFill flip="none" rotWithShape="1">
              <a:gsLst>
                <a:gs pos="58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78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13" name="Imagen 12">
            <a:extLst>
              <a:ext uri="{FF2B5EF4-FFF2-40B4-BE49-F238E27FC236}">
                <a16:creationId xmlns:a16="http://schemas.microsoft.com/office/drawing/2014/main" id="{AFCE0940-FAA1-47D2-9E24-3E61E7367B1E}"/>
              </a:ext>
            </a:extLst>
          </p:cNvPr>
          <p:cNvPicPr>
            <a:picLocks noChangeAspect="1"/>
          </p:cNvPicPr>
          <p:nvPr/>
        </p:nvPicPr>
        <p:blipFill>
          <a:blip r:embed="rId3"/>
          <a:stretch>
            <a:fillRect/>
          </a:stretch>
        </p:blipFill>
        <p:spPr>
          <a:xfrm>
            <a:off x="664029" y="2563288"/>
            <a:ext cx="10737174" cy="3141813"/>
          </a:xfrm>
          <a:prstGeom prst="rect">
            <a:avLst/>
          </a:prstGeom>
        </p:spPr>
      </p:pic>
      <p:pic>
        <p:nvPicPr>
          <p:cNvPr id="24" name="Imagen 23">
            <a:extLst>
              <a:ext uri="{FF2B5EF4-FFF2-40B4-BE49-F238E27FC236}">
                <a16:creationId xmlns:a16="http://schemas.microsoft.com/office/drawing/2014/main" id="{BEB99E1D-1BA0-4AAA-A3FD-F8D4CB6D425F}"/>
              </a:ext>
            </a:extLst>
          </p:cNvPr>
          <p:cNvPicPr>
            <a:picLocks noChangeAspect="1"/>
          </p:cNvPicPr>
          <p:nvPr/>
        </p:nvPicPr>
        <p:blipFill>
          <a:blip r:embed="rId4"/>
          <a:stretch>
            <a:fillRect/>
          </a:stretch>
        </p:blipFill>
        <p:spPr>
          <a:xfrm>
            <a:off x="414766" y="1906659"/>
            <a:ext cx="11620500" cy="3566573"/>
          </a:xfrm>
          <a:prstGeom prst="rect">
            <a:avLst/>
          </a:prstGeom>
        </p:spPr>
      </p:pic>
      <p:sp>
        <p:nvSpPr>
          <p:cNvPr id="11" name="CuadroTexto 10">
            <a:extLst>
              <a:ext uri="{FF2B5EF4-FFF2-40B4-BE49-F238E27FC236}">
                <a16:creationId xmlns:a16="http://schemas.microsoft.com/office/drawing/2014/main" id="{1792571F-BAE2-4224-A416-9AE9064DD58D}"/>
              </a:ext>
            </a:extLst>
          </p:cNvPr>
          <p:cNvSpPr txBox="1"/>
          <p:nvPr/>
        </p:nvSpPr>
        <p:spPr>
          <a:xfrm>
            <a:off x="695073" y="843347"/>
            <a:ext cx="5529943"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Biological</a:t>
            </a:r>
            <a:r>
              <a:rPr lang="es-ES" sz="2400" dirty="0"/>
              <a:t> </a:t>
            </a:r>
            <a:r>
              <a:rPr lang="es-ES" sz="2400" dirty="0" err="1"/>
              <a:t>rhythm</a:t>
            </a:r>
            <a:r>
              <a:rPr lang="es-ES" sz="2400" dirty="0"/>
              <a:t> </a:t>
            </a:r>
            <a:r>
              <a:rPr lang="es-ES" sz="2400" dirty="0" err="1"/>
              <a:t>modelled</a:t>
            </a:r>
            <a:r>
              <a:rPr lang="es-ES" sz="2400" dirty="0"/>
              <a:t> as wave</a:t>
            </a:r>
          </a:p>
        </p:txBody>
      </p:sp>
      <p:sp>
        <p:nvSpPr>
          <p:cNvPr id="12" name="Rectángulo 11">
            <a:extLst>
              <a:ext uri="{FF2B5EF4-FFF2-40B4-BE49-F238E27FC236}">
                <a16:creationId xmlns:a16="http://schemas.microsoft.com/office/drawing/2014/main" id="{3248D27C-04DD-4955-AE9D-8E5FDF0D5448}"/>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9FF6EC7B-4949-484B-AB35-020B1908775F}"/>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8" name="Imagen 7">
            <a:extLst>
              <a:ext uri="{FF2B5EF4-FFF2-40B4-BE49-F238E27FC236}">
                <a16:creationId xmlns:a16="http://schemas.microsoft.com/office/drawing/2014/main" id="{F12176EF-4293-402C-BFFA-9DDD7F9B16D2}"/>
              </a:ext>
            </a:extLst>
          </p:cNvPr>
          <p:cNvPicPr>
            <a:picLocks noChangeAspect="1"/>
          </p:cNvPicPr>
          <p:nvPr/>
        </p:nvPicPr>
        <p:blipFill rotWithShape="1">
          <a:blip r:embed="rId5">
            <a:alphaModFix/>
          </a:blip>
          <a:srcRect t="28805"/>
          <a:stretch/>
        </p:blipFill>
        <p:spPr>
          <a:xfrm>
            <a:off x="480331" y="3051233"/>
            <a:ext cx="4044044" cy="2587193"/>
          </a:xfrm>
          <a:prstGeom prst="rect">
            <a:avLst/>
          </a:prstGeom>
        </p:spPr>
      </p:pic>
      <p:pic>
        <p:nvPicPr>
          <p:cNvPr id="15" name="Imagen 14">
            <a:extLst>
              <a:ext uri="{FF2B5EF4-FFF2-40B4-BE49-F238E27FC236}">
                <a16:creationId xmlns:a16="http://schemas.microsoft.com/office/drawing/2014/main" id="{42289574-D103-495E-B0FA-633B4289E3F7}"/>
              </a:ext>
            </a:extLst>
          </p:cNvPr>
          <p:cNvPicPr>
            <a:picLocks noChangeAspect="1"/>
          </p:cNvPicPr>
          <p:nvPr/>
        </p:nvPicPr>
        <p:blipFill>
          <a:blip r:embed="rId6">
            <a:alphaModFix/>
          </a:blip>
          <a:stretch>
            <a:fillRect/>
          </a:stretch>
        </p:blipFill>
        <p:spPr>
          <a:xfrm>
            <a:off x="8948515" y="1781614"/>
            <a:ext cx="2579456" cy="3942537"/>
          </a:xfrm>
          <a:prstGeom prst="rect">
            <a:avLst/>
          </a:prstGeom>
        </p:spPr>
      </p:pic>
      <p:sp>
        <p:nvSpPr>
          <p:cNvPr id="10" name="CuadroTexto 9">
            <a:extLst>
              <a:ext uri="{FF2B5EF4-FFF2-40B4-BE49-F238E27FC236}">
                <a16:creationId xmlns:a16="http://schemas.microsoft.com/office/drawing/2014/main" id="{7CAF298A-DCAF-4B1F-95DC-6BE354433CB6}"/>
              </a:ext>
            </a:extLst>
          </p:cNvPr>
          <p:cNvSpPr txBox="1"/>
          <p:nvPr/>
        </p:nvSpPr>
        <p:spPr>
          <a:xfrm>
            <a:off x="265387" y="6418476"/>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(Parsons et al., 2020)</a:t>
            </a:r>
            <a:endParaRPr lang="es-ES" sz="2000" dirty="0"/>
          </a:p>
        </p:txBody>
      </p:sp>
    </p:spTree>
    <p:extLst>
      <p:ext uri="{BB962C8B-B14F-4D97-AF65-F5344CB8AC3E}">
        <p14:creationId xmlns:p14="http://schemas.microsoft.com/office/powerpoint/2010/main" val="3854634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Imagen 78">
            <a:extLst>
              <a:ext uri="{FF2B5EF4-FFF2-40B4-BE49-F238E27FC236}">
                <a16:creationId xmlns:a16="http://schemas.microsoft.com/office/drawing/2014/main" id="{99533BF2-0E2F-46EC-82EA-C063B81C7436}"/>
              </a:ext>
            </a:extLst>
          </p:cNvPr>
          <p:cNvPicPr>
            <a:picLocks noChangeAspect="1"/>
          </p:cNvPicPr>
          <p:nvPr/>
        </p:nvPicPr>
        <p:blipFill rotWithShape="1">
          <a:blip r:embed="rId3"/>
          <a:srcRect l="39321" t="9721" b="58494"/>
          <a:stretch/>
        </p:blipFill>
        <p:spPr>
          <a:xfrm>
            <a:off x="105693" y="4128538"/>
            <a:ext cx="4626378" cy="209809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772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5557"/>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pic>
        <p:nvPicPr>
          <p:cNvPr id="12" name="Imagen 11">
            <a:extLst>
              <a:ext uri="{FF2B5EF4-FFF2-40B4-BE49-F238E27FC236}">
                <a16:creationId xmlns:a16="http://schemas.microsoft.com/office/drawing/2014/main" id="{ACAFE1B1-4473-4E28-A2F7-E3745132992B}"/>
              </a:ext>
            </a:extLst>
          </p:cNvPr>
          <p:cNvPicPr>
            <a:picLocks noChangeAspect="1"/>
          </p:cNvPicPr>
          <p:nvPr/>
        </p:nvPicPr>
        <p:blipFill rotWithShape="1">
          <a:blip r:embed="rId3"/>
          <a:srcRect r="64840"/>
          <a:stretch/>
        </p:blipFill>
        <p:spPr>
          <a:xfrm>
            <a:off x="4708550" y="949047"/>
            <a:ext cx="2399819" cy="5908954"/>
          </a:xfrm>
          <a:prstGeom prst="rect">
            <a:avLst/>
          </a:prstGeom>
        </p:spPr>
      </p:pic>
      <p:sp>
        <p:nvSpPr>
          <p:cNvPr id="66" name="Rectángulo 65">
            <a:extLst>
              <a:ext uri="{FF2B5EF4-FFF2-40B4-BE49-F238E27FC236}">
                <a16:creationId xmlns:a16="http://schemas.microsoft.com/office/drawing/2014/main" id="{CD3733AE-0D7E-4610-B227-73D7599E01B4}"/>
              </a:ext>
            </a:extLst>
          </p:cNvPr>
          <p:cNvSpPr/>
          <p:nvPr/>
        </p:nvSpPr>
        <p:spPr>
          <a:xfrm>
            <a:off x="457200" y="3504620"/>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73" name="Conector recto 72">
            <a:extLst>
              <a:ext uri="{FF2B5EF4-FFF2-40B4-BE49-F238E27FC236}">
                <a16:creationId xmlns:a16="http://schemas.microsoft.com/office/drawing/2014/main" id="{20C5551B-74A1-43A7-BE20-1E70BC44695C}"/>
              </a:ext>
            </a:extLst>
          </p:cNvPr>
          <p:cNvCxnSpPr>
            <a:cxnSpLocks/>
          </p:cNvCxnSpPr>
          <p:nvPr/>
        </p:nvCxnSpPr>
        <p:spPr>
          <a:xfrm>
            <a:off x="2192672" y="4767952"/>
            <a:ext cx="0" cy="1273627"/>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36C3D9F5-DECA-4E1E-A2AE-2DC0A94A7E98}"/>
              </a:ext>
            </a:extLst>
          </p:cNvPr>
          <p:cNvCxnSpPr>
            <a:cxnSpLocks/>
          </p:cNvCxnSpPr>
          <p:nvPr/>
        </p:nvCxnSpPr>
        <p:spPr>
          <a:xfrm>
            <a:off x="2567302" y="4767952"/>
            <a:ext cx="9525" cy="127362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6237A2AC-1F26-456F-84AC-CDF83DF151C9}"/>
              </a:ext>
            </a:extLst>
          </p:cNvPr>
          <p:cNvCxnSpPr>
            <a:cxnSpLocks/>
          </p:cNvCxnSpPr>
          <p:nvPr/>
        </p:nvCxnSpPr>
        <p:spPr>
          <a:xfrm>
            <a:off x="2312849" y="4767960"/>
            <a:ext cx="265339" cy="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0C42AD7C-A0C2-455A-823D-AD4E2156F6DC}"/>
              </a:ext>
            </a:extLst>
          </p:cNvPr>
          <p:cNvSpPr/>
          <p:nvPr/>
        </p:nvSpPr>
        <p:spPr>
          <a:xfrm>
            <a:off x="1320998" y="6041579"/>
            <a:ext cx="3107685" cy="606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Conector recto de flecha 18">
            <a:extLst>
              <a:ext uri="{FF2B5EF4-FFF2-40B4-BE49-F238E27FC236}">
                <a16:creationId xmlns:a16="http://schemas.microsoft.com/office/drawing/2014/main" id="{16CC6E30-8F79-470C-9513-AA0F43B87D83}"/>
              </a:ext>
            </a:extLst>
          </p:cNvPr>
          <p:cNvCxnSpPr>
            <a:cxnSpLocks/>
          </p:cNvCxnSpPr>
          <p:nvPr/>
        </p:nvCxnSpPr>
        <p:spPr>
          <a:xfrm>
            <a:off x="4428683" y="5974824"/>
            <a:ext cx="1112146" cy="0"/>
          </a:xfrm>
          <a:prstGeom prst="straightConnector1">
            <a:avLst/>
          </a:prstGeom>
          <a:ln w="57150">
            <a:gradFill flip="none" rotWithShape="1">
              <a:gsLst>
                <a:gs pos="58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9A9E5F1F-3157-4893-B335-6D7BE2C7627F}"/>
              </a:ext>
            </a:extLst>
          </p:cNvPr>
          <p:cNvPicPr>
            <a:picLocks noChangeAspect="1"/>
          </p:cNvPicPr>
          <p:nvPr/>
        </p:nvPicPr>
        <p:blipFill rotWithShape="1">
          <a:blip r:embed="rId3"/>
          <a:srcRect l="41800" t="59357" r="-2479" b="7715"/>
          <a:stretch/>
        </p:blipFill>
        <p:spPr>
          <a:xfrm>
            <a:off x="7485931" y="4128538"/>
            <a:ext cx="4697690" cy="2206948"/>
          </a:xfrm>
          <a:prstGeom prst="rect">
            <a:avLst/>
          </a:prstGeom>
        </p:spPr>
      </p:pic>
      <p:sp>
        <p:nvSpPr>
          <p:cNvPr id="16" name="Rectángulo 15">
            <a:extLst>
              <a:ext uri="{FF2B5EF4-FFF2-40B4-BE49-F238E27FC236}">
                <a16:creationId xmlns:a16="http://schemas.microsoft.com/office/drawing/2014/main" id="{0364B787-BDBC-4EBF-B8EC-8F03C8D64EBF}"/>
              </a:ext>
            </a:extLst>
          </p:cNvPr>
          <p:cNvSpPr/>
          <p:nvPr/>
        </p:nvSpPr>
        <p:spPr>
          <a:xfrm>
            <a:off x="8445485" y="6064692"/>
            <a:ext cx="3265741" cy="606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a:extLst>
              <a:ext uri="{FF2B5EF4-FFF2-40B4-BE49-F238E27FC236}">
                <a16:creationId xmlns:a16="http://schemas.microsoft.com/office/drawing/2014/main" id="{B4325196-4E38-4566-893C-A71CFFA13BE5}"/>
              </a:ext>
            </a:extLst>
          </p:cNvPr>
          <p:cNvCxnSpPr>
            <a:cxnSpLocks/>
          </p:cNvCxnSpPr>
          <p:nvPr/>
        </p:nvCxnSpPr>
        <p:spPr>
          <a:xfrm flipH="1">
            <a:off x="6800131" y="5951619"/>
            <a:ext cx="685800" cy="0"/>
          </a:xfrm>
          <a:prstGeom prst="straightConnector1">
            <a:avLst/>
          </a:prstGeom>
          <a:ln w="57150">
            <a:gradFill flip="none" rotWithShape="1">
              <a:gsLst>
                <a:gs pos="58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218556B2-8C61-4D97-93FA-44E28634B728}"/>
              </a:ext>
            </a:extLst>
          </p:cNvPr>
          <p:cNvSpPr/>
          <p:nvPr/>
        </p:nvSpPr>
        <p:spPr>
          <a:xfrm>
            <a:off x="-3610" y="0"/>
            <a:ext cx="12192000" cy="6884751"/>
          </a:xfrm>
          <a:prstGeom prst="rect">
            <a:avLst/>
          </a:prstGeom>
          <a:blipFill dpi="0" rotWithShape="1">
            <a:blip r:embed="rId4">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9E4FD04F-7D2B-4313-A705-301D4AC975E9}"/>
              </a:ext>
            </a:extLst>
          </p:cNvPr>
          <p:cNvSpPr/>
          <p:nvPr/>
        </p:nvSpPr>
        <p:spPr>
          <a:xfrm>
            <a:off x="651465" y="2389271"/>
            <a:ext cx="11069516" cy="2106529"/>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CuadroTexto 20">
            <a:extLst>
              <a:ext uri="{FF2B5EF4-FFF2-40B4-BE49-F238E27FC236}">
                <a16:creationId xmlns:a16="http://schemas.microsoft.com/office/drawing/2014/main" id="{93A3551C-17B2-4ED1-94E1-A61C42DDC64E}"/>
              </a:ext>
            </a:extLst>
          </p:cNvPr>
          <p:cNvSpPr txBox="1"/>
          <p:nvPr/>
        </p:nvSpPr>
        <p:spPr>
          <a:xfrm>
            <a:off x="838200" y="2657545"/>
            <a:ext cx="10626136" cy="1569660"/>
          </a:xfrm>
          <a:prstGeom prst="rect">
            <a:avLst/>
          </a:prstGeom>
          <a:noFill/>
        </p:spPr>
        <p:txBody>
          <a:bodyPr wrap="square" rtlCol="0">
            <a:spAutoFit/>
          </a:bodyPr>
          <a:lstStyle/>
          <a:p>
            <a:pPr algn="just"/>
            <a:r>
              <a:rPr lang="en-US" sz="3200" dirty="0">
                <a:solidFill>
                  <a:schemeClr val="bg1"/>
                </a:solidFill>
                <a:latin typeface="LiberationSerif-Regular"/>
              </a:rPr>
              <a:t>This high correlation between aligned protein and transcript abundance profiles indicates that transcriptome and proteome dynamics are indeed linked but separated temporally</a:t>
            </a:r>
            <a:endParaRPr lang="es-ES" dirty="0">
              <a:solidFill>
                <a:schemeClr val="bg1"/>
              </a:solidFill>
            </a:endParaRPr>
          </a:p>
        </p:txBody>
      </p:sp>
    </p:spTree>
    <p:extLst>
      <p:ext uri="{BB962C8B-B14F-4D97-AF65-F5344CB8AC3E}">
        <p14:creationId xmlns:p14="http://schemas.microsoft.com/office/powerpoint/2010/main" val="21596046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124789" y="1504053"/>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sp>
        <p:nvSpPr>
          <p:cNvPr id="11" name="CuadroTexto 10">
            <a:extLst>
              <a:ext uri="{FF2B5EF4-FFF2-40B4-BE49-F238E27FC236}">
                <a16:creationId xmlns:a16="http://schemas.microsoft.com/office/drawing/2014/main" id="{F71CF602-0DA5-4B6C-BD45-447241A7DD7F}"/>
              </a:ext>
            </a:extLst>
          </p:cNvPr>
          <p:cNvSpPr txBox="1"/>
          <p:nvPr/>
        </p:nvSpPr>
        <p:spPr>
          <a:xfrm>
            <a:off x="2269777" y="1673142"/>
            <a:ext cx="8253318" cy="1015663"/>
          </a:xfrm>
          <a:prstGeom prst="rect">
            <a:avLst/>
          </a:prstGeom>
          <a:noFill/>
        </p:spPr>
        <p:txBody>
          <a:bodyPr wrap="square">
            <a:spAutoFit/>
          </a:bodyPr>
          <a:lstStyle/>
          <a:p>
            <a:r>
              <a:rPr lang="en-US" sz="2000" b="1" i="0" u="none" strike="noStrike" baseline="0" dirty="0">
                <a:latin typeface="LiberationSerif-Regular"/>
              </a:rPr>
              <a:t>Extensive analysis of the correlation between transcript-protein offset with different protein properties (hydrophobicity, isoelectric point, length, charge, etc.):</a:t>
            </a:r>
            <a:endParaRPr lang="es-ES" sz="2000" b="1" dirty="0"/>
          </a:p>
        </p:txBody>
      </p:sp>
    </p:spTree>
    <p:extLst>
      <p:ext uri="{BB962C8B-B14F-4D97-AF65-F5344CB8AC3E}">
        <p14:creationId xmlns:p14="http://schemas.microsoft.com/office/powerpoint/2010/main" val="41977363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124789" y="1504053"/>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pic>
        <p:nvPicPr>
          <p:cNvPr id="22531" name="Picture 3">
            <a:extLst>
              <a:ext uri="{FF2B5EF4-FFF2-40B4-BE49-F238E27FC236}">
                <a16:creationId xmlns:a16="http://schemas.microsoft.com/office/drawing/2014/main" id="{A2448748-80F0-45FC-B596-81DD9AD48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018"/>
          <a:stretch/>
        </p:blipFill>
        <p:spPr bwMode="auto">
          <a:xfrm>
            <a:off x="1578428" y="4245429"/>
            <a:ext cx="3394012" cy="11194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E2E05250-B3C5-4FCF-BBFF-69446448D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3" r="72993" b="22398"/>
          <a:stretch/>
        </p:blipFill>
        <p:spPr bwMode="auto">
          <a:xfrm>
            <a:off x="1478235" y="1959935"/>
            <a:ext cx="960165" cy="26338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a:extLst>
              <a:ext uri="{FF2B5EF4-FFF2-40B4-BE49-F238E27FC236}">
                <a16:creationId xmlns:a16="http://schemas.microsoft.com/office/drawing/2014/main" id="{6367FC20-5D7F-4BA4-B0E8-3CFA004BD2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797"/>
          <a:stretch/>
        </p:blipFill>
        <p:spPr bwMode="auto">
          <a:xfrm>
            <a:off x="6096000" y="4308538"/>
            <a:ext cx="3483429" cy="11565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a:extLst>
              <a:ext uri="{FF2B5EF4-FFF2-40B4-BE49-F238E27FC236}">
                <a16:creationId xmlns:a16="http://schemas.microsoft.com/office/drawing/2014/main" id="{296512CA-A1E5-49BE-B8A3-79B2E4F286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73750" b="21187"/>
          <a:stretch/>
        </p:blipFill>
        <p:spPr bwMode="auto">
          <a:xfrm>
            <a:off x="6096001" y="1959935"/>
            <a:ext cx="914399" cy="2745415"/>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203DC8AA-060B-4BFD-8B29-765B9FCB8889}"/>
              </a:ext>
            </a:extLst>
          </p:cNvPr>
          <p:cNvSpPr txBox="1"/>
          <p:nvPr/>
        </p:nvSpPr>
        <p:spPr>
          <a:xfrm>
            <a:off x="2269777" y="1673142"/>
            <a:ext cx="8253318" cy="1015663"/>
          </a:xfrm>
          <a:prstGeom prst="rect">
            <a:avLst/>
          </a:prstGeom>
          <a:noFill/>
        </p:spPr>
        <p:txBody>
          <a:bodyPr wrap="square">
            <a:spAutoFit/>
          </a:bodyPr>
          <a:lstStyle/>
          <a:p>
            <a:r>
              <a:rPr lang="en-US" sz="2000" b="1" i="0" u="none" strike="noStrike" baseline="0" dirty="0">
                <a:latin typeface="LiberationSerif-Regular"/>
              </a:rPr>
              <a:t>Extensive analysis of the correlation between transcript-protein offset with different protein properties (hydrophobicity, isoelectric point, length, charge, etc.):</a:t>
            </a:r>
            <a:endParaRPr lang="es-ES" sz="2000" b="1" dirty="0"/>
          </a:p>
        </p:txBody>
      </p:sp>
    </p:spTree>
    <p:extLst>
      <p:ext uri="{BB962C8B-B14F-4D97-AF65-F5344CB8AC3E}">
        <p14:creationId xmlns:p14="http://schemas.microsoft.com/office/powerpoint/2010/main" val="2147499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124789" y="1504053"/>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pic>
        <p:nvPicPr>
          <p:cNvPr id="22531" name="Picture 3">
            <a:extLst>
              <a:ext uri="{FF2B5EF4-FFF2-40B4-BE49-F238E27FC236}">
                <a16:creationId xmlns:a16="http://schemas.microsoft.com/office/drawing/2014/main" id="{A2448748-80F0-45FC-B596-81DD9AD48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018"/>
          <a:stretch/>
        </p:blipFill>
        <p:spPr bwMode="auto">
          <a:xfrm>
            <a:off x="1578428" y="4245429"/>
            <a:ext cx="3394012" cy="11194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E2E05250-B3C5-4FCF-BBFF-69446448D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3" r="9233" b="17587"/>
          <a:stretch/>
        </p:blipFill>
        <p:spPr bwMode="auto">
          <a:xfrm>
            <a:off x="1478235" y="1959935"/>
            <a:ext cx="3124199" cy="27971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a:extLst>
              <a:ext uri="{FF2B5EF4-FFF2-40B4-BE49-F238E27FC236}">
                <a16:creationId xmlns:a16="http://schemas.microsoft.com/office/drawing/2014/main" id="{6367FC20-5D7F-4BA4-B0E8-3CFA004BD2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797"/>
          <a:stretch/>
        </p:blipFill>
        <p:spPr bwMode="auto">
          <a:xfrm>
            <a:off x="6096000" y="4308538"/>
            <a:ext cx="3483429" cy="11565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a:extLst>
              <a:ext uri="{FF2B5EF4-FFF2-40B4-BE49-F238E27FC236}">
                <a16:creationId xmlns:a16="http://schemas.microsoft.com/office/drawing/2014/main" id="{296512CA-A1E5-49BE-B8A3-79B2E4F286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0308" b="19702"/>
          <a:stretch/>
        </p:blipFill>
        <p:spPr bwMode="auto">
          <a:xfrm>
            <a:off x="6096001" y="1959935"/>
            <a:ext cx="3124199" cy="2797122"/>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ABEBA40E-A0D2-445E-854D-98424D2607F1}"/>
              </a:ext>
            </a:extLst>
          </p:cNvPr>
          <p:cNvSpPr txBox="1"/>
          <p:nvPr/>
        </p:nvSpPr>
        <p:spPr>
          <a:xfrm>
            <a:off x="2745921" y="5718904"/>
            <a:ext cx="6267450" cy="707886"/>
          </a:xfrm>
          <a:prstGeom prst="rect">
            <a:avLst/>
          </a:prstGeom>
          <a:noFill/>
        </p:spPr>
        <p:txBody>
          <a:bodyPr wrap="square">
            <a:spAutoFit/>
          </a:bodyPr>
          <a:lstStyle/>
          <a:p>
            <a:r>
              <a:rPr lang="es-ES" sz="2000" dirty="0">
                <a:latin typeface="LiberationSerif-Regular"/>
              </a:rPr>
              <a:t>No</a:t>
            </a:r>
            <a:r>
              <a:rPr lang="es-ES" sz="2000" b="0" i="0" u="none" strike="noStrike" baseline="0" dirty="0">
                <a:latin typeface="LiberationSerif-Regular"/>
              </a:rPr>
              <a:t> </a:t>
            </a:r>
            <a:r>
              <a:rPr lang="es-ES" sz="2000" b="0" i="0" u="none" strike="noStrike" baseline="0" dirty="0" err="1">
                <a:latin typeface="LiberationSerif-Regular"/>
              </a:rPr>
              <a:t>correlation</a:t>
            </a:r>
            <a:r>
              <a:rPr lang="es-ES" sz="2000" b="0" i="0" u="none" strike="noStrike" baseline="0" dirty="0">
                <a:latin typeface="LiberationSerif-Regular"/>
              </a:rPr>
              <a:t> </a:t>
            </a:r>
            <a:r>
              <a:rPr lang="es-ES" sz="2000" b="0" i="0" u="none" strike="noStrike" baseline="0" dirty="0" err="1">
                <a:latin typeface="LiberationSerif-Regular"/>
              </a:rPr>
              <a:t>between</a:t>
            </a:r>
            <a:r>
              <a:rPr lang="es-ES" sz="2000" b="0" i="0" u="none" strike="noStrike" baseline="0" dirty="0">
                <a:latin typeface="LiberationSerif-Regular"/>
              </a:rPr>
              <a:t> </a:t>
            </a:r>
            <a:r>
              <a:rPr lang="es-ES" sz="2000" dirty="0" err="1">
                <a:latin typeface="LiberationSerif-Regular"/>
              </a:rPr>
              <a:t>transcripts</a:t>
            </a:r>
            <a:r>
              <a:rPr lang="es-ES" sz="2000" dirty="0">
                <a:latin typeface="LiberationSerif-Regular"/>
              </a:rPr>
              <a:t>-protein </a:t>
            </a:r>
            <a:r>
              <a:rPr lang="es-ES" sz="2000" b="0" i="0" u="none" strike="noStrike" baseline="0" dirty="0" err="1">
                <a:latin typeface="LiberationSerif-Regular"/>
              </a:rPr>
              <a:t>offsets</a:t>
            </a:r>
            <a:r>
              <a:rPr lang="es-ES" sz="2000" b="0" i="0" u="none" strike="noStrike" baseline="0" dirty="0">
                <a:latin typeface="LiberationSerif-Regular"/>
              </a:rPr>
              <a:t> and </a:t>
            </a:r>
            <a:r>
              <a:rPr lang="es-ES" sz="2000" b="0" i="0" u="none" strike="noStrike" baseline="0" dirty="0" err="1">
                <a:latin typeface="LiberationSerif-Regular"/>
              </a:rPr>
              <a:t>any</a:t>
            </a:r>
            <a:r>
              <a:rPr lang="es-ES" sz="2000" b="0" i="0" u="none" strike="noStrike" baseline="0" dirty="0">
                <a:latin typeface="LiberationSerif-Regular"/>
              </a:rPr>
              <a:t> protein </a:t>
            </a:r>
            <a:r>
              <a:rPr lang="es-ES" sz="2000" b="0" i="0" u="none" strike="noStrike" baseline="0" dirty="0" err="1">
                <a:latin typeface="LiberationSerif-Regular"/>
              </a:rPr>
              <a:t>properties</a:t>
            </a:r>
            <a:r>
              <a:rPr lang="es-ES" sz="2000" b="0" i="0" u="none" strike="noStrike" baseline="0" dirty="0">
                <a:latin typeface="LiberationSerif-Regular"/>
              </a:rPr>
              <a:t> </a:t>
            </a:r>
            <a:r>
              <a:rPr lang="es-ES" sz="2000" b="0" i="0" u="none" strike="noStrike" baseline="0" dirty="0" err="1">
                <a:latin typeface="LiberationSerif-Regular"/>
              </a:rPr>
              <a:t>given</a:t>
            </a:r>
            <a:r>
              <a:rPr lang="es-ES" sz="2000" b="0" i="0" u="none" strike="noStrike" baseline="0" dirty="0">
                <a:latin typeface="LiberationSerif-Regular"/>
              </a:rPr>
              <a:t> </a:t>
            </a:r>
            <a:r>
              <a:rPr lang="es-ES" sz="2000" b="0" i="0" u="none" strike="noStrike" baseline="0" dirty="0" err="1">
                <a:latin typeface="LiberationSerif-Regular"/>
              </a:rPr>
              <a:t>by</a:t>
            </a:r>
            <a:r>
              <a:rPr lang="es-ES" sz="2000" b="0" i="0" u="none" strike="noStrike" baseline="0" dirty="0">
                <a:latin typeface="LiberationSerif-Regular"/>
              </a:rPr>
              <a:t> </a:t>
            </a:r>
            <a:r>
              <a:rPr lang="es-ES" sz="2000" b="0" i="0" u="none" strike="noStrike" baseline="0" dirty="0" err="1">
                <a:latin typeface="LiberationSerif-Regular"/>
              </a:rPr>
              <a:t>its</a:t>
            </a:r>
            <a:r>
              <a:rPr lang="es-ES" sz="2000" b="0" i="0" u="none" strike="noStrike" baseline="0" dirty="0">
                <a:latin typeface="LiberationSerif-Regular"/>
              </a:rPr>
              <a:t> </a:t>
            </a:r>
            <a:r>
              <a:rPr lang="es-ES" sz="2000" b="0" i="0" u="none" strike="noStrike" baseline="0" dirty="0" err="1">
                <a:latin typeface="LiberationSerif-Regular"/>
              </a:rPr>
              <a:t>sequence</a:t>
            </a:r>
            <a:r>
              <a:rPr lang="es-ES" sz="2000" b="0" i="0" u="none" strike="noStrike" baseline="0" dirty="0">
                <a:latin typeface="LiberationSerif-Regular"/>
              </a:rPr>
              <a:t> of </a:t>
            </a:r>
            <a:r>
              <a:rPr lang="es-ES" sz="2000" b="0" i="0" u="none" strike="noStrike" baseline="0" dirty="0" err="1">
                <a:latin typeface="LiberationSerif-Regular"/>
              </a:rPr>
              <a:t>aminoacids</a:t>
            </a:r>
            <a:endParaRPr lang="es-ES" sz="2000" dirty="0"/>
          </a:p>
        </p:txBody>
      </p:sp>
      <p:sp>
        <p:nvSpPr>
          <p:cNvPr id="16" name="CuadroTexto 15">
            <a:extLst>
              <a:ext uri="{FF2B5EF4-FFF2-40B4-BE49-F238E27FC236}">
                <a16:creationId xmlns:a16="http://schemas.microsoft.com/office/drawing/2014/main" id="{76783F0C-EFF2-4FF0-9139-9B8A3440557C}"/>
              </a:ext>
            </a:extLst>
          </p:cNvPr>
          <p:cNvSpPr txBox="1"/>
          <p:nvPr/>
        </p:nvSpPr>
        <p:spPr>
          <a:xfrm>
            <a:off x="2269777" y="1673142"/>
            <a:ext cx="8253318" cy="1015663"/>
          </a:xfrm>
          <a:prstGeom prst="rect">
            <a:avLst/>
          </a:prstGeom>
          <a:noFill/>
        </p:spPr>
        <p:txBody>
          <a:bodyPr wrap="square">
            <a:spAutoFit/>
          </a:bodyPr>
          <a:lstStyle/>
          <a:p>
            <a:r>
              <a:rPr lang="en-US" sz="2000" b="1" i="0" u="none" strike="noStrike" baseline="0" dirty="0">
                <a:latin typeface="LiberationSerif-Regular"/>
              </a:rPr>
              <a:t>Extensive analysis of the correlation between transcript-protein offset with different protein properties (hydrophobicity, isoelectric point, length, charge, etc.):</a:t>
            </a:r>
            <a:endParaRPr lang="es-ES" sz="2000" b="1" dirty="0"/>
          </a:p>
        </p:txBody>
      </p:sp>
    </p:spTree>
    <p:extLst>
      <p:ext uri="{BB962C8B-B14F-4D97-AF65-F5344CB8AC3E}">
        <p14:creationId xmlns:p14="http://schemas.microsoft.com/office/powerpoint/2010/main" val="12574031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124789" y="1504053"/>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sp>
        <p:nvSpPr>
          <p:cNvPr id="14" name="Rectángulo 13">
            <a:extLst>
              <a:ext uri="{FF2B5EF4-FFF2-40B4-BE49-F238E27FC236}">
                <a16:creationId xmlns:a16="http://schemas.microsoft.com/office/drawing/2014/main" id="{7EF60974-46BA-4B9C-A490-80B136BBD690}"/>
              </a:ext>
            </a:extLst>
          </p:cNvPr>
          <p:cNvSpPr/>
          <p:nvPr/>
        </p:nvSpPr>
        <p:spPr>
          <a:xfrm>
            <a:off x="4146559" y="1212751"/>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Imagen 14">
            <a:extLst>
              <a:ext uri="{FF2B5EF4-FFF2-40B4-BE49-F238E27FC236}">
                <a16:creationId xmlns:a16="http://schemas.microsoft.com/office/drawing/2014/main" id="{722919C9-21CC-4A14-BE79-06C535730E63}"/>
              </a:ext>
            </a:extLst>
          </p:cNvPr>
          <p:cNvPicPr>
            <a:picLocks noChangeAspect="1"/>
          </p:cNvPicPr>
          <p:nvPr/>
        </p:nvPicPr>
        <p:blipFill>
          <a:blip r:embed="rId3"/>
          <a:stretch>
            <a:fillRect/>
          </a:stretch>
        </p:blipFill>
        <p:spPr>
          <a:xfrm>
            <a:off x="441794" y="1256147"/>
            <a:ext cx="9496380" cy="3343408"/>
          </a:xfrm>
          <a:prstGeom prst="rect">
            <a:avLst/>
          </a:prstGeom>
        </p:spPr>
      </p:pic>
      <p:sp>
        <p:nvSpPr>
          <p:cNvPr id="16" name="Rectángulo 15">
            <a:extLst>
              <a:ext uri="{FF2B5EF4-FFF2-40B4-BE49-F238E27FC236}">
                <a16:creationId xmlns:a16="http://schemas.microsoft.com/office/drawing/2014/main" id="{D104EF01-D684-45B5-8A4B-EAF7FF803A3A}"/>
              </a:ext>
            </a:extLst>
          </p:cNvPr>
          <p:cNvSpPr/>
          <p:nvPr/>
        </p:nvSpPr>
        <p:spPr>
          <a:xfrm>
            <a:off x="1464082" y="2058133"/>
            <a:ext cx="7342460" cy="1320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Triángulo rectángulo 16">
            <a:extLst>
              <a:ext uri="{FF2B5EF4-FFF2-40B4-BE49-F238E27FC236}">
                <a16:creationId xmlns:a16="http://schemas.microsoft.com/office/drawing/2014/main" id="{FF79B419-D9EA-4D8A-94FD-B6BE4264C5E4}"/>
              </a:ext>
            </a:extLst>
          </p:cNvPr>
          <p:cNvSpPr/>
          <p:nvPr/>
        </p:nvSpPr>
        <p:spPr>
          <a:xfrm flipH="1">
            <a:off x="1769813" y="1782833"/>
            <a:ext cx="7907585" cy="1596028"/>
          </a:xfrm>
          <a:prstGeom prst="rtTriangle">
            <a:avLst/>
          </a:prstGeom>
          <a:gradFill flip="none" rotWithShape="1">
            <a:gsLst>
              <a:gs pos="0">
                <a:schemeClr val="accent1">
                  <a:lumMod val="5000"/>
                  <a:lumOff val="95000"/>
                </a:schemeClr>
              </a:gs>
              <a:gs pos="0">
                <a:schemeClr val="accent1">
                  <a:lumMod val="45000"/>
                  <a:lumOff val="55000"/>
                </a:schemeClr>
              </a:gs>
              <a:gs pos="0">
                <a:schemeClr val="accent2">
                  <a:lumMod val="75000"/>
                </a:schemeClr>
              </a:gs>
              <a:gs pos="76000">
                <a:schemeClr val="accent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26621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124789" y="1504053"/>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sp>
        <p:nvSpPr>
          <p:cNvPr id="14" name="Rectángulo 13">
            <a:extLst>
              <a:ext uri="{FF2B5EF4-FFF2-40B4-BE49-F238E27FC236}">
                <a16:creationId xmlns:a16="http://schemas.microsoft.com/office/drawing/2014/main" id="{7EF60974-46BA-4B9C-A490-80B136BBD690}"/>
              </a:ext>
            </a:extLst>
          </p:cNvPr>
          <p:cNvSpPr/>
          <p:nvPr/>
        </p:nvSpPr>
        <p:spPr>
          <a:xfrm>
            <a:off x="4146559" y="1212751"/>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Imagen 14">
            <a:extLst>
              <a:ext uri="{FF2B5EF4-FFF2-40B4-BE49-F238E27FC236}">
                <a16:creationId xmlns:a16="http://schemas.microsoft.com/office/drawing/2014/main" id="{722919C9-21CC-4A14-BE79-06C535730E63}"/>
              </a:ext>
            </a:extLst>
          </p:cNvPr>
          <p:cNvPicPr>
            <a:picLocks noChangeAspect="1"/>
          </p:cNvPicPr>
          <p:nvPr/>
        </p:nvPicPr>
        <p:blipFill>
          <a:blip r:embed="rId3"/>
          <a:stretch>
            <a:fillRect/>
          </a:stretch>
        </p:blipFill>
        <p:spPr>
          <a:xfrm>
            <a:off x="441794" y="1256147"/>
            <a:ext cx="9496380" cy="3343408"/>
          </a:xfrm>
          <a:prstGeom prst="rect">
            <a:avLst/>
          </a:prstGeom>
        </p:spPr>
      </p:pic>
      <p:sp>
        <p:nvSpPr>
          <p:cNvPr id="16" name="Rectángulo 15">
            <a:extLst>
              <a:ext uri="{FF2B5EF4-FFF2-40B4-BE49-F238E27FC236}">
                <a16:creationId xmlns:a16="http://schemas.microsoft.com/office/drawing/2014/main" id="{D104EF01-D684-45B5-8A4B-EAF7FF803A3A}"/>
              </a:ext>
            </a:extLst>
          </p:cNvPr>
          <p:cNvSpPr/>
          <p:nvPr/>
        </p:nvSpPr>
        <p:spPr>
          <a:xfrm>
            <a:off x="1464082" y="2058133"/>
            <a:ext cx="7342460" cy="1320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Triángulo rectángulo 16">
            <a:extLst>
              <a:ext uri="{FF2B5EF4-FFF2-40B4-BE49-F238E27FC236}">
                <a16:creationId xmlns:a16="http://schemas.microsoft.com/office/drawing/2014/main" id="{FF79B419-D9EA-4D8A-94FD-B6BE4264C5E4}"/>
              </a:ext>
            </a:extLst>
          </p:cNvPr>
          <p:cNvSpPr/>
          <p:nvPr/>
        </p:nvSpPr>
        <p:spPr>
          <a:xfrm flipH="1">
            <a:off x="1769813" y="1782833"/>
            <a:ext cx="7907585" cy="1596028"/>
          </a:xfrm>
          <a:prstGeom prst="rtTriangle">
            <a:avLst/>
          </a:prstGeom>
          <a:gradFill flip="none" rotWithShape="1">
            <a:gsLst>
              <a:gs pos="0">
                <a:schemeClr val="accent1">
                  <a:lumMod val="5000"/>
                  <a:lumOff val="95000"/>
                </a:schemeClr>
              </a:gs>
              <a:gs pos="0">
                <a:schemeClr val="accent1">
                  <a:lumMod val="45000"/>
                  <a:lumOff val="55000"/>
                </a:schemeClr>
              </a:gs>
              <a:gs pos="0">
                <a:schemeClr val="accent2">
                  <a:lumMod val="75000"/>
                </a:schemeClr>
              </a:gs>
              <a:gs pos="76000">
                <a:schemeClr val="accent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6F1F76BA-EDB8-4D26-93F8-01A241BC5053}"/>
              </a:ext>
            </a:extLst>
          </p:cNvPr>
          <p:cNvPicPr>
            <a:picLocks noChangeAspect="1"/>
          </p:cNvPicPr>
          <p:nvPr/>
        </p:nvPicPr>
        <p:blipFill rotWithShape="1">
          <a:blip r:embed="rId4"/>
          <a:srcRect l="6147" t="12656" r="56163"/>
          <a:stretch/>
        </p:blipFill>
        <p:spPr>
          <a:xfrm>
            <a:off x="9883746" y="1726486"/>
            <a:ext cx="2030232" cy="3758670"/>
          </a:xfrm>
          <a:prstGeom prst="rect">
            <a:avLst/>
          </a:prstGeom>
        </p:spPr>
      </p:pic>
    </p:spTree>
    <p:extLst>
      <p:ext uri="{BB962C8B-B14F-4D97-AF65-F5344CB8AC3E}">
        <p14:creationId xmlns:p14="http://schemas.microsoft.com/office/powerpoint/2010/main" val="2488182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124789" y="1504053"/>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sp>
        <p:nvSpPr>
          <p:cNvPr id="14" name="Rectángulo 13">
            <a:extLst>
              <a:ext uri="{FF2B5EF4-FFF2-40B4-BE49-F238E27FC236}">
                <a16:creationId xmlns:a16="http://schemas.microsoft.com/office/drawing/2014/main" id="{7EF60974-46BA-4B9C-A490-80B136BBD690}"/>
              </a:ext>
            </a:extLst>
          </p:cNvPr>
          <p:cNvSpPr/>
          <p:nvPr/>
        </p:nvSpPr>
        <p:spPr>
          <a:xfrm>
            <a:off x="4146559" y="1212751"/>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Imagen 14">
            <a:extLst>
              <a:ext uri="{FF2B5EF4-FFF2-40B4-BE49-F238E27FC236}">
                <a16:creationId xmlns:a16="http://schemas.microsoft.com/office/drawing/2014/main" id="{722919C9-21CC-4A14-BE79-06C535730E63}"/>
              </a:ext>
            </a:extLst>
          </p:cNvPr>
          <p:cNvPicPr>
            <a:picLocks noChangeAspect="1"/>
          </p:cNvPicPr>
          <p:nvPr/>
        </p:nvPicPr>
        <p:blipFill>
          <a:blip r:embed="rId3"/>
          <a:stretch>
            <a:fillRect/>
          </a:stretch>
        </p:blipFill>
        <p:spPr>
          <a:xfrm>
            <a:off x="441794" y="1256147"/>
            <a:ext cx="9496380" cy="3343408"/>
          </a:xfrm>
          <a:prstGeom prst="rect">
            <a:avLst/>
          </a:prstGeom>
        </p:spPr>
      </p:pic>
      <p:sp>
        <p:nvSpPr>
          <p:cNvPr id="16" name="Rectángulo 15">
            <a:extLst>
              <a:ext uri="{FF2B5EF4-FFF2-40B4-BE49-F238E27FC236}">
                <a16:creationId xmlns:a16="http://schemas.microsoft.com/office/drawing/2014/main" id="{D104EF01-D684-45B5-8A4B-EAF7FF803A3A}"/>
              </a:ext>
            </a:extLst>
          </p:cNvPr>
          <p:cNvSpPr/>
          <p:nvPr/>
        </p:nvSpPr>
        <p:spPr>
          <a:xfrm>
            <a:off x="1464082" y="2058133"/>
            <a:ext cx="7342460" cy="1320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Triángulo rectángulo 16">
            <a:extLst>
              <a:ext uri="{FF2B5EF4-FFF2-40B4-BE49-F238E27FC236}">
                <a16:creationId xmlns:a16="http://schemas.microsoft.com/office/drawing/2014/main" id="{FF79B419-D9EA-4D8A-94FD-B6BE4264C5E4}"/>
              </a:ext>
            </a:extLst>
          </p:cNvPr>
          <p:cNvSpPr/>
          <p:nvPr/>
        </p:nvSpPr>
        <p:spPr>
          <a:xfrm flipH="1">
            <a:off x="1769813" y="1782833"/>
            <a:ext cx="7907585" cy="1596028"/>
          </a:xfrm>
          <a:prstGeom prst="rtTriangle">
            <a:avLst/>
          </a:prstGeom>
          <a:gradFill flip="none" rotWithShape="1">
            <a:gsLst>
              <a:gs pos="0">
                <a:schemeClr val="accent1">
                  <a:lumMod val="5000"/>
                  <a:lumOff val="95000"/>
                </a:schemeClr>
              </a:gs>
              <a:gs pos="0">
                <a:schemeClr val="accent1">
                  <a:lumMod val="45000"/>
                  <a:lumOff val="55000"/>
                </a:schemeClr>
              </a:gs>
              <a:gs pos="0">
                <a:schemeClr val="accent2">
                  <a:lumMod val="75000"/>
                </a:schemeClr>
              </a:gs>
              <a:gs pos="76000">
                <a:schemeClr val="accent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6F1F76BA-EDB8-4D26-93F8-01A241BC5053}"/>
              </a:ext>
            </a:extLst>
          </p:cNvPr>
          <p:cNvPicPr>
            <a:picLocks noChangeAspect="1"/>
          </p:cNvPicPr>
          <p:nvPr/>
        </p:nvPicPr>
        <p:blipFill rotWithShape="1">
          <a:blip r:embed="rId4"/>
          <a:srcRect l="6147" t="12656" r="56163"/>
          <a:stretch/>
        </p:blipFill>
        <p:spPr>
          <a:xfrm>
            <a:off x="9883746" y="1726486"/>
            <a:ext cx="2030232" cy="3758670"/>
          </a:xfrm>
          <a:prstGeom prst="rect">
            <a:avLst/>
          </a:prstGeom>
        </p:spPr>
      </p:pic>
      <p:sp>
        <p:nvSpPr>
          <p:cNvPr id="12" name="Rectángulo 11">
            <a:extLst>
              <a:ext uri="{FF2B5EF4-FFF2-40B4-BE49-F238E27FC236}">
                <a16:creationId xmlns:a16="http://schemas.microsoft.com/office/drawing/2014/main" id="{70004D19-C554-45DC-BFC5-39A63AD54959}"/>
              </a:ext>
            </a:extLst>
          </p:cNvPr>
          <p:cNvSpPr/>
          <p:nvPr/>
        </p:nvSpPr>
        <p:spPr>
          <a:xfrm>
            <a:off x="-3610" y="0"/>
            <a:ext cx="12192000" cy="6884751"/>
          </a:xfrm>
          <a:prstGeom prst="rect">
            <a:avLst/>
          </a:prstGeom>
          <a:blipFill dpi="0" rotWithShape="1">
            <a:blip r:embed="rId5">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B2ADDCA-DA95-4AEE-B497-AFCD5DA3AE9F}"/>
              </a:ext>
            </a:extLst>
          </p:cNvPr>
          <p:cNvSpPr/>
          <p:nvPr/>
        </p:nvSpPr>
        <p:spPr>
          <a:xfrm>
            <a:off x="651465" y="2389271"/>
            <a:ext cx="11069516" cy="2195429"/>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CuadroTexto 17">
            <a:extLst>
              <a:ext uri="{FF2B5EF4-FFF2-40B4-BE49-F238E27FC236}">
                <a16:creationId xmlns:a16="http://schemas.microsoft.com/office/drawing/2014/main" id="{7EBDB04E-89ED-4FB2-85E7-AA7DC8AEE82E}"/>
              </a:ext>
            </a:extLst>
          </p:cNvPr>
          <p:cNvSpPr txBox="1"/>
          <p:nvPr/>
        </p:nvSpPr>
        <p:spPr>
          <a:xfrm>
            <a:off x="873155" y="2621081"/>
            <a:ext cx="10626136" cy="1569660"/>
          </a:xfrm>
          <a:prstGeom prst="rect">
            <a:avLst/>
          </a:prstGeom>
          <a:noFill/>
        </p:spPr>
        <p:txBody>
          <a:bodyPr wrap="square" rtlCol="0">
            <a:spAutoFit/>
          </a:bodyPr>
          <a:lstStyle/>
          <a:p>
            <a:pPr algn="just"/>
            <a:r>
              <a:rPr lang="en-US" sz="3200" dirty="0">
                <a:solidFill>
                  <a:schemeClr val="bg1"/>
                </a:solidFill>
                <a:latin typeface="LiberationSerif-Regular"/>
              </a:rPr>
              <a:t>Proteins involved in the same biological process present similar transcript-protein offsets, that differ between processes and are increased under winter short photoperiod.</a:t>
            </a:r>
            <a:endParaRPr lang="es-ES" dirty="0">
              <a:solidFill>
                <a:schemeClr val="bg1"/>
              </a:solidFill>
            </a:endParaRPr>
          </a:p>
        </p:txBody>
      </p:sp>
    </p:spTree>
    <p:extLst>
      <p:ext uri="{BB962C8B-B14F-4D97-AF65-F5344CB8AC3E}">
        <p14:creationId xmlns:p14="http://schemas.microsoft.com/office/powerpoint/2010/main" val="335074121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124789" y="1504053"/>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sp>
        <p:nvSpPr>
          <p:cNvPr id="14" name="Rectángulo 13">
            <a:extLst>
              <a:ext uri="{FF2B5EF4-FFF2-40B4-BE49-F238E27FC236}">
                <a16:creationId xmlns:a16="http://schemas.microsoft.com/office/drawing/2014/main" id="{7EF60974-46BA-4B9C-A490-80B136BBD690}"/>
              </a:ext>
            </a:extLst>
          </p:cNvPr>
          <p:cNvSpPr/>
          <p:nvPr/>
        </p:nvSpPr>
        <p:spPr>
          <a:xfrm>
            <a:off x="4146559" y="1212751"/>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Imagen 14">
            <a:extLst>
              <a:ext uri="{FF2B5EF4-FFF2-40B4-BE49-F238E27FC236}">
                <a16:creationId xmlns:a16="http://schemas.microsoft.com/office/drawing/2014/main" id="{722919C9-21CC-4A14-BE79-06C535730E63}"/>
              </a:ext>
            </a:extLst>
          </p:cNvPr>
          <p:cNvPicPr>
            <a:picLocks noChangeAspect="1"/>
          </p:cNvPicPr>
          <p:nvPr/>
        </p:nvPicPr>
        <p:blipFill>
          <a:blip r:embed="rId3"/>
          <a:stretch>
            <a:fillRect/>
          </a:stretch>
        </p:blipFill>
        <p:spPr>
          <a:xfrm>
            <a:off x="441794" y="1256147"/>
            <a:ext cx="9496380" cy="3343408"/>
          </a:xfrm>
          <a:prstGeom prst="rect">
            <a:avLst/>
          </a:prstGeom>
        </p:spPr>
      </p:pic>
      <p:sp>
        <p:nvSpPr>
          <p:cNvPr id="16" name="Rectángulo 15">
            <a:extLst>
              <a:ext uri="{FF2B5EF4-FFF2-40B4-BE49-F238E27FC236}">
                <a16:creationId xmlns:a16="http://schemas.microsoft.com/office/drawing/2014/main" id="{D104EF01-D684-45B5-8A4B-EAF7FF803A3A}"/>
              </a:ext>
            </a:extLst>
          </p:cNvPr>
          <p:cNvSpPr/>
          <p:nvPr/>
        </p:nvSpPr>
        <p:spPr>
          <a:xfrm>
            <a:off x="1464082" y="2058133"/>
            <a:ext cx="7342460" cy="1320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Triángulo rectángulo 16">
            <a:extLst>
              <a:ext uri="{FF2B5EF4-FFF2-40B4-BE49-F238E27FC236}">
                <a16:creationId xmlns:a16="http://schemas.microsoft.com/office/drawing/2014/main" id="{FF79B419-D9EA-4D8A-94FD-B6BE4264C5E4}"/>
              </a:ext>
            </a:extLst>
          </p:cNvPr>
          <p:cNvSpPr/>
          <p:nvPr/>
        </p:nvSpPr>
        <p:spPr>
          <a:xfrm flipH="1">
            <a:off x="1769813" y="1782833"/>
            <a:ext cx="7907585" cy="1596028"/>
          </a:xfrm>
          <a:prstGeom prst="rtTriangle">
            <a:avLst/>
          </a:prstGeom>
          <a:gradFill flip="none" rotWithShape="1">
            <a:gsLst>
              <a:gs pos="0">
                <a:schemeClr val="accent1">
                  <a:lumMod val="5000"/>
                  <a:lumOff val="95000"/>
                </a:schemeClr>
              </a:gs>
              <a:gs pos="0">
                <a:schemeClr val="accent1">
                  <a:lumMod val="45000"/>
                  <a:lumOff val="55000"/>
                </a:schemeClr>
              </a:gs>
              <a:gs pos="0">
                <a:schemeClr val="accent2">
                  <a:lumMod val="75000"/>
                </a:schemeClr>
              </a:gs>
              <a:gs pos="76000">
                <a:schemeClr val="accent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6F1F76BA-EDB8-4D26-93F8-01A241BC5053}"/>
              </a:ext>
            </a:extLst>
          </p:cNvPr>
          <p:cNvPicPr>
            <a:picLocks noChangeAspect="1"/>
          </p:cNvPicPr>
          <p:nvPr/>
        </p:nvPicPr>
        <p:blipFill rotWithShape="1">
          <a:blip r:embed="rId4"/>
          <a:srcRect l="6147" t="12656" r="56163"/>
          <a:stretch/>
        </p:blipFill>
        <p:spPr>
          <a:xfrm>
            <a:off x="9883746" y="1726486"/>
            <a:ext cx="2030232" cy="3758670"/>
          </a:xfrm>
          <a:prstGeom prst="rect">
            <a:avLst/>
          </a:prstGeom>
        </p:spPr>
      </p:pic>
      <p:pic>
        <p:nvPicPr>
          <p:cNvPr id="12" name="Imagen 11">
            <a:extLst>
              <a:ext uri="{FF2B5EF4-FFF2-40B4-BE49-F238E27FC236}">
                <a16:creationId xmlns:a16="http://schemas.microsoft.com/office/drawing/2014/main" id="{B9F89285-A307-4688-9098-9F6DDD8A1512}"/>
              </a:ext>
            </a:extLst>
          </p:cNvPr>
          <p:cNvPicPr>
            <a:picLocks noChangeAspect="1"/>
          </p:cNvPicPr>
          <p:nvPr/>
        </p:nvPicPr>
        <p:blipFill rotWithShape="1">
          <a:blip r:embed="rId5"/>
          <a:srcRect t="4058" b="52778"/>
          <a:stretch/>
        </p:blipFill>
        <p:spPr>
          <a:xfrm>
            <a:off x="278022" y="4073840"/>
            <a:ext cx="3674408" cy="2784159"/>
          </a:xfrm>
          <a:prstGeom prst="rect">
            <a:avLst/>
          </a:prstGeom>
        </p:spPr>
      </p:pic>
      <p:sp>
        <p:nvSpPr>
          <p:cNvPr id="13" name="CuadroTexto 12">
            <a:extLst>
              <a:ext uri="{FF2B5EF4-FFF2-40B4-BE49-F238E27FC236}">
                <a16:creationId xmlns:a16="http://schemas.microsoft.com/office/drawing/2014/main" id="{7F2F17C3-BA6F-4881-8590-9879C94FB7BD}"/>
              </a:ext>
            </a:extLst>
          </p:cNvPr>
          <p:cNvSpPr txBox="1"/>
          <p:nvPr/>
        </p:nvSpPr>
        <p:spPr>
          <a:xfrm>
            <a:off x="3771892" y="5040311"/>
            <a:ext cx="2488179" cy="707886"/>
          </a:xfrm>
          <a:prstGeom prst="rect">
            <a:avLst/>
          </a:prstGeom>
          <a:noFill/>
        </p:spPr>
        <p:txBody>
          <a:bodyPr wrap="square" rtlCol="0">
            <a:spAutoFit/>
          </a:bodyPr>
          <a:lstStyle/>
          <a:p>
            <a:r>
              <a:rPr lang="es-ES" sz="2000" dirty="0"/>
              <a:t>Short </a:t>
            </a:r>
            <a:r>
              <a:rPr lang="es-ES" sz="2000" dirty="0" err="1"/>
              <a:t>transcript</a:t>
            </a:r>
            <a:r>
              <a:rPr lang="es-ES" sz="2000" dirty="0"/>
              <a:t>-protein offset</a:t>
            </a:r>
          </a:p>
        </p:txBody>
      </p:sp>
      <p:sp>
        <p:nvSpPr>
          <p:cNvPr id="18" name="Rectángulo 17">
            <a:extLst>
              <a:ext uri="{FF2B5EF4-FFF2-40B4-BE49-F238E27FC236}">
                <a16:creationId xmlns:a16="http://schemas.microsoft.com/office/drawing/2014/main" id="{E057BAE1-D467-4859-9096-92BEBECAFD24}"/>
              </a:ext>
            </a:extLst>
          </p:cNvPr>
          <p:cNvSpPr/>
          <p:nvPr/>
        </p:nvSpPr>
        <p:spPr>
          <a:xfrm>
            <a:off x="1664615" y="3378861"/>
            <a:ext cx="2715070" cy="6742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020879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2687874" y="1623802"/>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sp>
        <p:nvSpPr>
          <p:cNvPr id="14" name="Rectángulo 13">
            <a:extLst>
              <a:ext uri="{FF2B5EF4-FFF2-40B4-BE49-F238E27FC236}">
                <a16:creationId xmlns:a16="http://schemas.microsoft.com/office/drawing/2014/main" id="{7EF60974-46BA-4B9C-A490-80B136BBD690}"/>
              </a:ext>
            </a:extLst>
          </p:cNvPr>
          <p:cNvSpPr/>
          <p:nvPr/>
        </p:nvSpPr>
        <p:spPr>
          <a:xfrm>
            <a:off x="2709644" y="1332500"/>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esquinas redondeadas 20">
            <a:extLst>
              <a:ext uri="{FF2B5EF4-FFF2-40B4-BE49-F238E27FC236}">
                <a16:creationId xmlns:a16="http://schemas.microsoft.com/office/drawing/2014/main" id="{79F50894-DCD6-4DD8-97EC-210AE768301E}"/>
              </a:ext>
            </a:extLst>
          </p:cNvPr>
          <p:cNvSpPr/>
          <p:nvPr/>
        </p:nvSpPr>
        <p:spPr>
          <a:xfrm>
            <a:off x="4594913" y="3739829"/>
            <a:ext cx="1087429" cy="1092011"/>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E5E1A08F-0FC5-470C-9BCF-3342C81BBBE6}"/>
              </a:ext>
            </a:extLst>
          </p:cNvPr>
          <p:cNvPicPr>
            <a:picLocks noChangeAspect="1"/>
          </p:cNvPicPr>
          <p:nvPr/>
        </p:nvPicPr>
        <p:blipFill>
          <a:blip r:embed="rId3"/>
          <a:stretch>
            <a:fillRect/>
          </a:stretch>
        </p:blipFill>
        <p:spPr>
          <a:xfrm>
            <a:off x="1044333" y="1256147"/>
            <a:ext cx="9580123" cy="5423907"/>
          </a:xfrm>
          <a:prstGeom prst="rect">
            <a:avLst/>
          </a:prstGeom>
        </p:spPr>
      </p:pic>
    </p:spTree>
    <p:extLst>
      <p:ext uri="{BB962C8B-B14F-4D97-AF65-F5344CB8AC3E}">
        <p14:creationId xmlns:p14="http://schemas.microsoft.com/office/powerpoint/2010/main" val="3370302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5799DDAA-06E8-43A1-A352-52355C470E91}"/>
              </a:ext>
            </a:extLst>
          </p:cNvPr>
          <p:cNvPicPr>
            <a:picLocks noChangeAspect="1"/>
          </p:cNvPicPr>
          <p:nvPr/>
        </p:nvPicPr>
        <p:blipFill>
          <a:blip r:embed="rId3"/>
          <a:stretch>
            <a:fillRect/>
          </a:stretch>
        </p:blipFill>
        <p:spPr>
          <a:xfrm>
            <a:off x="2846410" y="1149964"/>
            <a:ext cx="9252381" cy="5238352"/>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sp>
        <p:nvSpPr>
          <p:cNvPr id="13" name="CuadroTexto 12">
            <a:extLst>
              <a:ext uri="{FF2B5EF4-FFF2-40B4-BE49-F238E27FC236}">
                <a16:creationId xmlns:a16="http://schemas.microsoft.com/office/drawing/2014/main" id="{7F2F17C3-BA6F-4881-8590-9879C94FB7BD}"/>
              </a:ext>
            </a:extLst>
          </p:cNvPr>
          <p:cNvSpPr txBox="1"/>
          <p:nvPr/>
        </p:nvSpPr>
        <p:spPr>
          <a:xfrm>
            <a:off x="422433" y="3317588"/>
            <a:ext cx="2777967" cy="707886"/>
          </a:xfrm>
          <a:prstGeom prst="rect">
            <a:avLst/>
          </a:prstGeom>
          <a:noFill/>
        </p:spPr>
        <p:txBody>
          <a:bodyPr wrap="square" rtlCol="0">
            <a:spAutoFit/>
          </a:bodyPr>
          <a:lstStyle/>
          <a:p>
            <a:r>
              <a:rPr lang="es-ES" sz="2000" b="1" dirty="0"/>
              <a:t>Short </a:t>
            </a:r>
            <a:r>
              <a:rPr lang="es-ES" sz="2000" b="1" dirty="0" err="1"/>
              <a:t>transcript</a:t>
            </a:r>
            <a:r>
              <a:rPr lang="es-ES" sz="2000" b="1" dirty="0"/>
              <a:t>-protein offset</a:t>
            </a:r>
          </a:p>
        </p:txBody>
      </p:sp>
      <p:pic>
        <p:nvPicPr>
          <p:cNvPr id="12" name="Imagen 11">
            <a:extLst>
              <a:ext uri="{FF2B5EF4-FFF2-40B4-BE49-F238E27FC236}">
                <a16:creationId xmlns:a16="http://schemas.microsoft.com/office/drawing/2014/main" id="{B9F89285-A307-4688-9098-9F6DDD8A1512}"/>
              </a:ext>
            </a:extLst>
          </p:cNvPr>
          <p:cNvPicPr>
            <a:picLocks noChangeAspect="1"/>
          </p:cNvPicPr>
          <p:nvPr/>
        </p:nvPicPr>
        <p:blipFill rotWithShape="1">
          <a:blip r:embed="rId4"/>
          <a:srcRect t="4058" r="5950" b="52778"/>
          <a:stretch/>
        </p:blipFill>
        <p:spPr>
          <a:xfrm>
            <a:off x="278022" y="4025474"/>
            <a:ext cx="3455778" cy="2784159"/>
          </a:xfrm>
          <a:prstGeom prst="rect">
            <a:avLst/>
          </a:prstGeom>
        </p:spPr>
      </p:pic>
    </p:spTree>
    <p:extLst>
      <p:ext uri="{BB962C8B-B14F-4D97-AF65-F5344CB8AC3E}">
        <p14:creationId xmlns:p14="http://schemas.microsoft.com/office/powerpoint/2010/main" val="2741571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13" name="Imagen 12">
            <a:extLst>
              <a:ext uri="{FF2B5EF4-FFF2-40B4-BE49-F238E27FC236}">
                <a16:creationId xmlns:a16="http://schemas.microsoft.com/office/drawing/2014/main" id="{AFCE0940-FAA1-47D2-9E24-3E61E7367B1E}"/>
              </a:ext>
            </a:extLst>
          </p:cNvPr>
          <p:cNvPicPr>
            <a:picLocks noChangeAspect="1"/>
          </p:cNvPicPr>
          <p:nvPr/>
        </p:nvPicPr>
        <p:blipFill>
          <a:blip r:embed="rId3"/>
          <a:stretch>
            <a:fillRect/>
          </a:stretch>
        </p:blipFill>
        <p:spPr>
          <a:xfrm>
            <a:off x="664029" y="2563288"/>
            <a:ext cx="10737174" cy="3141813"/>
          </a:xfrm>
          <a:prstGeom prst="rect">
            <a:avLst/>
          </a:prstGeom>
        </p:spPr>
      </p:pic>
      <p:pic>
        <p:nvPicPr>
          <p:cNvPr id="24" name="Imagen 23">
            <a:extLst>
              <a:ext uri="{FF2B5EF4-FFF2-40B4-BE49-F238E27FC236}">
                <a16:creationId xmlns:a16="http://schemas.microsoft.com/office/drawing/2014/main" id="{BEB99E1D-1BA0-4AAA-A3FD-F8D4CB6D425F}"/>
              </a:ext>
            </a:extLst>
          </p:cNvPr>
          <p:cNvPicPr>
            <a:picLocks noChangeAspect="1"/>
          </p:cNvPicPr>
          <p:nvPr/>
        </p:nvPicPr>
        <p:blipFill>
          <a:blip r:embed="rId4"/>
          <a:stretch>
            <a:fillRect/>
          </a:stretch>
        </p:blipFill>
        <p:spPr>
          <a:xfrm>
            <a:off x="414766" y="1906659"/>
            <a:ext cx="11620500" cy="3566573"/>
          </a:xfrm>
          <a:prstGeom prst="rect">
            <a:avLst/>
          </a:prstGeom>
        </p:spPr>
      </p:pic>
      <p:sp>
        <p:nvSpPr>
          <p:cNvPr id="11" name="CuadroTexto 10">
            <a:extLst>
              <a:ext uri="{FF2B5EF4-FFF2-40B4-BE49-F238E27FC236}">
                <a16:creationId xmlns:a16="http://schemas.microsoft.com/office/drawing/2014/main" id="{1792571F-BAE2-4224-A416-9AE9064DD58D}"/>
              </a:ext>
            </a:extLst>
          </p:cNvPr>
          <p:cNvSpPr txBox="1"/>
          <p:nvPr/>
        </p:nvSpPr>
        <p:spPr>
          <a:xfrm>
            <a:off x="695073" y="843347"/>
            <a:ext cx="5529943"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Biological</a:t>
            </a:r>
            <a:r>
              <a:rPr lang="es-ES" sz="2400" dirty="0"/>
              <a:t> </a:t>
            </a:r>
            <a:r>
              <a:rPr lang="es-ES" sz="2400" dirty="0" err="1"/>
              <a:t>rhythm</a:t>
            </a:r>
            <a:r>
              <a:rPr lang="es-ES" sz="2400" dirty="0"/>
              <a:t> </a:t>
            </a:r>
            <a:r>
              <a:rPr lang="es-ES" sz="2400" dirty="0" err="1"/>
              <a:t>modelled</a:t>
            </a:r>
            <a:r>
              <a:rPr lang="es-ES" sz="2400" dirty="0"/>
              <a:t> as wave</a:t>
            </a:r>
          </a:p>
        </p:txBody>
      </p:sp>
      <p:sp>
        <p:nvSpPr>
          <p:cNvPr id="12" name="Rectángulo 11">
            <a:extLst>
              <a:ext uri="{FF2B5EF4-FFF2-40B4-BE49-F238E27FC236}">
                <a16:creationId xmlns:a16="http://schemas.microsoft.com/office/drawing/2014/main" id="{3248D27C-04DD-4955-AE9D-8E5FDF0D5448}"/>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9FF6EC7B-4949-484B-AB35-020B1908775F}"/>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8" name="Imagen 7">
            <a:extLst>
              <a:ext uri="{FF2B5EF4-FFF2-40B4-BE49-F238E27FC236}">
                <a16:creationId xmlns:a16="http://schemas.microsoft.com/office/drawing/2014/main" id="{F12176EF-4293-402C-BFFA-9DDD7F9B16D2}"/>
              </a:ext>
            </a:extLst>
          </p:cNvPr>
          <p:cNvPicPr>
            <a:picLocks noChangeAspect="1"/>
          </p:cNvPicPr>
          <p:nvPr/>
        </p:nvPicPr>
        <p:blipFill rotWithShape="1">
          <a:blip r:embed="rId5">
            <a:alphaModFix/>
          </a:blip>
          <a:srcRect t="28805"/>
          <a:stretch/>
        </p:blipFill>
        <p:spPr>
          <a:xfrm>
            <a:off x="480331" y="3051233"/>
            <a:ext cx="4044044" cy="2587193"/>
          </a:xfrm>
          <a:prstGeom prst="rect">
            <a:avLst/>
          </a:prstGeom>
        </p:spPr>
      </p:pic>
      <p:pic>
        <p:nvPicPr>
          <p:cNvPr id="15" name="Imagen 14">
            <a:extLst>
              <a:ext uri="{FF2B5EF4-FFF2-40B4-BE49-F238E27FC236}">
                <a16:creationId xmlns:a16="http://schemas.microsoft.com/office/drawing/2014/main" id="{42289574-D103-495E-B0FA-633B4289E3F7}"/>
              </a:ext>
            </a:extLst>
          </p:cNvPr>
          <p:cNvPicPr>
            <a:picLocks noChangeAspect="1"/>
          </p:cNvPicPr>
          <p:nvPr/>
        </p:nvPicPr>
        <p:blipFill>
          <a:blip r:embed="rId6">
            <a:alphaModFix/>
          </a:blip>
          <a:stretch>
            <a:fillRect/>
          </a:stretch>
        </p:blipFill>
        <p:spPr>
          <a:xfrm>
            <a:off x="8948515" y="1781614"/>
            <a:ext cx="2579456" cy="3942537"/>
          </a:xfrm>
          <a:prstGeom prst="rect">
            <a:avLst/>
          </a:prstGeom>
        </p:spPr>
      </p:pic>
      <p:pic>
        <p:nvPicPr>
          <p:cNvPr id="10" name="Imagen 9">
            <a:extLst>
              <a:ext uri="{FF2B5EF4-FFF2-40B4-BE49-F238E27FC236}">
                <a16:creationId xmlns:a16="http://schemas.microsoft.com/office/drawing/2014/main" id="{1FEF7CAF-64C5-4660-96F5-BA00F761AF52}"/>
              </a:ext>
            </a:extLst>
          </p:cNvPr>
          <p:cNvPicPr>
            <a:picLocks noChangeAspect="1"/>
          </p:cNvPicPr>
          <p:nvPr/>
        </p:nvPicPr>
        <p:blipFill>
          <a:blip r:embed="rId7">
            <a:alphaModFix/>
          </a:blip>
          <a:stretch>
            <a:fillRect/>
          </a:stretch>
        </p:blipFill>
        <p:spPr>
          <a:xfrm>
            <a:off x="5764355" y="1931513"/>
            <a:ext cx="6336476" cy="3524154"/>
          </a:xfrm>
          <a:prstGeom prst="rect">
            <a:avLst/>
          </a:prstGeom>
        </p:spPr>
      </p:pic>
      <p:sp>
        <p:nvSpPr>
          <p:cNvPr id="16" name="CuadroTexto 15">
            <a:extLst>
              <a:ext uri="{FF2B5EF4-FFF2-40B4-BE49-F238E27FC236}">
                <a16:creationId xmlns:a16="http://schemas.microsoft.com/office/drawing/2014/main" id="{AD2E481F-A919-48CB-A1B7-421CD4148A57}"/>
              </a:ext>
            </a:extLst>
          </p:cNvPr>
          <p:cNvSpPr txBox="1"/>
          <p:nvPr/>
        </p:nvSpPr>
        <p:spPr>
          <a:xfrm>
            <a:off x="265387" y="6418476"/>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(Parsons et al., 2020)</a:t>
            </a:r>
            <a:endParaRPr lang="es-ES" sz="2000" dirty="0"/>
          </a:p>
        </p:txBody>
      </p:sp>
    </p:spTree>
    <p:extLst>
      <p:ext uri="{BB962C8B-B14F-4D97-AF65-F5344CB8AC3E}">
        <p14:creationId xmlns:p14="http://schemas.microsoft.com/office/powerpoint/2010/main" val="32452784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124789" y="1504053"/>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sp>
        <p:nvSpPr>
          <p:cNvPr id="14" name="Rectángulo 13">
            <a:extLst>
              <a:ext uri="{FF2B5EF4-FFF2-40B4-BE49-F238E27FC236}">
                <a16:creationId xmlns:a16="http://schemas.microsoft.com/office/drawing/2014/main" id="{7EF60974-46BA-4B9C-A490-80B136BBD690}"/>
              </a:ext>
            </a:extLst>
          </p:cNvPr>
          <p:cNvSpPr/>
          <p:nvPr/>
        </p:nvSpPr>
        <p:spPr>
          <a:xfrm>
            <a:off x="4146559" y="1212751"/>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Imagen 14">
            <a:extLst>
              <a:ext uri="{FF2B5EF4-FFF2-40B4-BE49-F238E27FC236}">
                <a16:creationId xmlns:a16="http://schemas.microsoft.com/office/drawing/2014/main" id="{722919C9-21CC-4A14-BE79-06C535730E63}"/>
              </a:ext>
            </a:extLst>
          </p:cNvPr>
          <p:cNvPicPr>
            <a:picLocks noChangeAspect="1"/>
          </p:cNvPicPr>
          <p:nvPr/>
        </p:nvPicPr>
        <p:blipFill>
          <a:blip r:embed="rId3"/>
          <a:stretch>
            <a:fillRect/>
          </a:stretch>
        </p:blipFill>
        <p:spPr>
          <a:xfrm>
            <a:off x="441794" y="1256147"/>
            <a:ext cx="9496380" cy="3343408"/>
          </a:xfrm>
          <a:prstGeom prst="rect">
            <a:avLst/>
          </a:prstGeom>
        </p:spPr>
      </p:pic>
      <p:sp>
        <p:nvSpPr>
          <p:cNvPr id="16" name="Rectángulo 15">
            <a:extLst>
              <a:ext uri="{FF2B5EF4-FFF2-40B4-BE49-F238E27FC236}">
                <a16:creationId xmlns:a16="http://schemas.microsoft.com/office/drawing/2014/main" id="{D104EF01-D684-45B5-8A4B-EAF7FF803A3A}"/>
              </a:ext>
            </a:extLst>
          </p:cNvPr>
          <p:cNvSpPr/>
          <p:nvPr/>
        </p:nvSpPr>
        <p:spPr>
          <a:xfrm>
            <a:off x="1464082" y="2058133"/>
            <a:ext cx="7342460" cy="1320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Triángulo rectángulo 16">
            <a:extLst>
              <a:ext uri="{FF2B5EF4-FFF2-40B4-BE49-F238E27FC236}">
                <a16:creationId xmlns:a16="http://schemas.microsoft.com/office/drawing/2014/main" id="{FF79B419-D9EA-4D8A-94FD-B6BE4264C5E4}"/>
              </a:ext>
            </a:extLst>
          </p:cNvPr>
          <p:cNvSpPr/>
          <p:nvPr/>
        </p:nvSpPr>
        <p:spPr>
          <a:xfrm flipH="1">
            <a:off x="1769813" y="1782833"/>
            <a:ext cx="7907585" cy="1596028"/>
          </a:xfrm>
          <a:prstGeom prst="rtTriangle">
            <a:avLst/>
          </a:prstGeom>
          <a:gradFill flip="none" rotWithShape="1">
            <a:gsLst>
              <a:gs pos="0">
                <a:schemeClr val="accent1">
                  <a:lumMod val="5000"/>
                  <a:lumOff val="95000"/>
                </a:schemeClr>
              </a:gs>
              <a:gs pos="0">
                <a:schemeClr val="accent1">
                  <a:lumMod val="45000"/>
                  <a:lumOff val="55000"/>
                </a:schemeClr>
              </a:gs>
              <a:gs pos="0">
                <a:schemeClr val="accent2">
                  <a:lumMod val="75000"/>
                </a:schemeClr>
              </a:gs>
              <a:gs pos="76000">
                <a:schemeClr val="accent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a:extLst>
              <a:ext uri="{FF2B5EF4-FFF2-40B4-BE49-F238E27FC236}">
                <a16:creationId xmlns:a16="http://schemas.microsoft.com/office/drawing/2014/main" id="{B9F89285-A307-4688-9098-9F6DDD8A1512}"/>
              </a:ext>
            </a:extLst>
          </p:cNvPr>
          <p:cNvPicPr>
            <a:picLocks noChangeAspect="1"/>
          </p:cNvPicPr>
          <p:nvPr/>
        </p:nvPicPr>
        <p:blipFill rotWithShape="1">
          <a:blip r:embed="rId4"/>
          <a:srcRect t="4058" b="52778"/>
          <a:stretch/>
        </p:blipFill>
        <p:spPr>
          <a:xfrm>
            <a:off x="278022" y="4073840"/>
            <a:ext cx="3674408" cy="2784159"/>
          </a:xfrm>
          <a:prstGeom prst="rect">
            <a:avLst/>
          </a:prstGeom>
        </p:spPr>
      </p:pic>
      <p:sp>
        <p:nvSpPr>
          <p:cNvPr id="13" name="CuadroTexto 12">
            <a:extLst>
              <a:ext uri="{FF2B5EF4-FFF2-40B4-BE49-F238E27FC236}">
                <a16:creationId xmlns:a16="http://schemas.microsoft.com/office/drawing/2014/main" id="{7F2F17C3-BA6F-4881-8590-9879C94FB7BD}"/>
              </a:ext>
            </a:extLst>
          </p:cNvPr>
          <p:cNvSpPr txBox="1"/>
          <p:nvPr/>
        </p:nvSpPr>
        <p:spPr>
          <a:xfrm>
            <a:off x="3787719" y="5806300"/>
            <a:ext cx="1748952" cy="1015663"/>
          </a:xfrm>
          <a:prstGeom prst="rect">
            <a:avLst/>
          </a:prstGeom>
          <a:noFill/>
        </p:spPr>
        <p:txBody>
          <a:bodyPr wrap="square" rtlCol="0">
            <a:spAutoFit/>
          </a:bodyPr>
          <a:lstStyle/>
          <a:p>
            <a:r>
              <a:rPr lang="es-ES" sz="2000" dirty="0"/>
              <a:t>Short </a:t>
            </a:r>
            <a:r>
              <a:rPr lang="es-ES" sz="2000" dirty="0" err="1"/>
              <a:t>transcript</a:t>
            </a:r>
            <a:r>
              <a:rPr lang="es-ES" sz="2000" dirty="0"/>
              <a:t>-protein offset</a:t>
            </a:r>
          </a:p>
        </p:txBody>
      </p:sp>
      <p:sp>
        <p:nvSpPr>
          <p:cNvPr id="18" name="Rectángulo 17">
            <a:extLst>
              <a:ext uri="{FF2B5EF4-FFF2-40B4-BE49-F238E27FC236}">
                <a16:creationId xmlns:a16="http://schemas.microsoft.com/office/drawing/2014/main" id="{E057BAE1-D467-4859-9096-92BEBECAFD24}"/>
              </a:ext>
            </a:extLst>
          </p:cNvPr>
          <p:cNvSpPr/>
          <p:nvPr/>
        </p:nvSpPr>
        <p:spPr>
          <a:xfrm>
            <a:off x="1664615" y="3378861"/>
            <a:ext cx="2715070" cy="6742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26D2AC74-9268-4114-BACC-00D9869A4325}"/>
              </a:ext>
            </a:extLst>
          </p:cNvPr>
          <p:cNvPicPr>
            <a:picLocks noChangeAspect="1"/>
          </p:cNvPicPr>
          <p:nvPr/>
        </p:nvPicPr>
        <p:blipFill rotWithShape="1">
          <a:blip r:embed="rId4"/>
          <a:srcRect t="60162" b="2358"/>
          <a:stretch/>
        </p:blipFill>
        <p:spPr>
          <a:xfrm>
            <a:off x="6655330" y="4083813"/>
            <a:ext cx="4237107" cy="2787655"/>
          </a:xfrm>
          <a:prstGeom prst="rect">
            <a:avLst/>
          </a:prstGeom>
        </p:spPr>
      </p:pic>
      <p:sp>
        <p:nvSpPr>
          <p:cNvPr id="20" name="CuadroTexto 19">
            <a:extLst>
              <a:ext uri="{FF2B5EF4-FFF2-40B4-BE49-F238E27FC236}">
                <a16:creationId xmlns:a16="http://schemas.microsoft.com/office/drawing/2014/main" id="{238273CC-E5FB-4C48-90B7-88E9B44DDEBA}"/>
              </a:ext>
            </a:extLst>
          </p:cNvPr>
          <p:cNvSpPr txBox="1"/>
          <p:nvPr/>
        </p:nvSpPr>
        <p:spPr>
          <a:xfrm>
            <a:off x="10592024" y="5820565"/>
            <a:ext cx="1752375" cy="1015663"/>
          </a:xfrm>
          <a:prstGeom prst="rect">
            <a:avLst/>
          </a:prstGeom>
          <a:noFill/>
        </p:spPr>
        <p:txBody>
          <a:bodyPr wrap="square" rtlCol="0">
            <a:spAutoFit/>
          </a:bodyPr>
          <a:lstStyle/>
          <a:p>
            <a:r>
              <a:rPr lang="es-ES" sz="2000" dirty="0"/>
              <a:t>Long </a:t>
            </a:r>
            <a:r>
              <a:rPr lang="es-ES" sz="2000" dirty="0" err="1"/>
              <a:t>transcript</a:t>
            </a:r>
            <a:r>
              <a:rPr lang="es-ES" sz="2000" dirty="0"/>
              <a:t>-protein offset</a:t>
            </a:r>
          </a:p>
        </p:txBody>
      </p:sp>
      <p:sp>
        <p:nvSpPr>
          <p:cNvPr id="21" name="Rectángulo 20">
            <a:extLst>
              <a:ext uri="{FF2B5EF4-FFF2-40B4-BE49-F238E27FC236}">
                <a16:creationId xmlns:a16="http://schemas.microsoft.com/office/drawing/2014/main" id="{169E9725-3371-4E71-87EB-4A842F262658}"/>
              </a:ext>
            </a:extLst>
          </p:cNvPr>
          <p:cNvSpPr/>
          <p:nvPr/>
        </p:nvSpPr>
        <p:spPr>
          <a:xfrm>
            <a:off x="6949171" y="3401340"/>
            <a:ext cx="2715070" cy="628248"/>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9250137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124789" y="1504053"/>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sp>
        <p:nvSpPr>
          <p:cNvPr id="14" name="Rectángulo 13">
            <a:extLst>
              <a:ext uri="{FF2B5EF4-FFF2-40B4-BE49-F238E27FC236}">
                <a16:creationId xmlns:a16="http://schemas.microsoft.com/office/drawing/2014/main" id="{7EF60974-46BA-4B9C-A490-80B136BBD690}"/>
              </a:ext>
            </a:extLst>
          </p:cNvPr>
          <p:cNvSpPr/>
          <p:nvPr/>
        </p:nvSpPr>
        <p:spPr>
          <a:xfrm>
            <a:off x="4146559" y="1212751"/>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Imagen 10">
            <a:extLst>
              <a:ext uri="{FF2B5EF4-FFF2-40B4-BE49-F238E27FC236}">
                <a16:creationId xmlns:a16="http://schemas.microsoft.com/office/drawing/2014/main" id="{76526CB3-4B5D-471A-A563-DA95AAD6C198}"/>
              </a:ext>
            </a:extLst>
          </p:cNvPr>
          <p:cNvPicPr>
            <a:picLocks noChangeAspect="1"/>
          </p:cNvPicPr>
          <p:nvPr/>
        </p:nvPicPr>
        <p:blipFill>
          <a:blip r:embed="rId3"/>
          <a:stretch>
            <a:fillRect/>
          </a:stretch>
        </p:blipFill>
        <p:spPr>
          <a:xfrm>
            <a:off x="944799" y="1131039"/>
            <a:ext cx="10477500" cy="5695950"/>
          </a:xfrm>
          <a:prstGeom prst="rect">
            <a:avLst/>
          </a:prstGeom>
        </p:spPr>
      </p:pic>
    </p:spTree>
    <p:extLst>
      <p:ext uri="{BB962C8B-B14F-4D97-AF65-F5344CB8AC3E}">
        <p14:creationId xmlns:p14="http://schemas.microsoft.com/office/powerpoint/2010/main" val="34069010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E64164E2-029B-47D4-A0AD-E7C6763A0DBC}"/>
              </a:ext>
            </a:extLst>
          </p:cNvPr>
          <p:cNvPicPr>
            <a:picLocks noChangeAspect="1"/>
          </p:cNvPicPr>
          <p:nvPr/>
        </p:nvPicPr>
        <p:blipFill>
          <a:blip r:embed="rId3"/>
          <a:stretch>
            <a:fillRect/>
          </a:stretch>
        </p:blipFill>
        <p:spPr>
          <a:xfrm>
            <a:off x="428017" y="1237822"/>
            <a:ext cx="9447584" cy="5136050"/>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pic>
        <p:nvPicPr>
          <p:cNvPr id="11" name="Imagen 10">
            <a:extLst>
              <a:ext uri="{FF2B5EF4-FFF2-40B4-BE49-F238E27FC236}">
                <a16:creationId xmlns:a16="http://schemas.microsoft.com/office/drawing/2014/main" id="{E6ED6EBB-C8BF-4970-96A6-E871DC84A1FF}"/>
              </a:ext>
            </a:extLst>
          </p:cNvPr>
          <p:cNvPicPr>
            <a:picLocks noChangeAspect="1"/>
          </p:cNvPicPr>
          <p:nvPr/>
        </p:nvPicPr>
        <p:blipFill rotWithShape="1">
          <a:blip r:embed="rId4"/>
          <a:srcRect l="5040" t="60162" r="4610" b="2358"/>
          <a:stretch/>
        </p:blipFill>
        <p:spPr>
          <a:xfrm>
            <a:off x="7924800" y="3851250"/>
            <a:ext cx="4267200" cy="3107303"/>
          </a:xfrm>
          <a:prstGeom prst="rect">
            <a:avLst/>
          </a:prstGeom>
        </p:spPr>
      </p:pic>
      <p:sp>
        <p:nvSpPr>
          <p:cNvPr id="12" name="CuadroTexto 11">
            <a:extLst>
              <a:ext uri="{FF2B5EF4-FFF2-40B4-BE49-F238E27FC236}">
                <a16:creationId xmlns:a16="http://schemas.microsoft.com/office/drawing/2014/main" id="{3D6E8E7F-D137-470D-BD53-29586FD63950}"/>
              </a:ext>
            </a:extLst>
          </p:cNvPr>
          <p:cNvSpPr txBox="1"/>
          <p:nvPr/>
        </p:nvSpPr>
        <p:spPr>
          <a:xfrm>
            <a:off x="9182125" y="3143364"/>
            <a:ext cx="2777967" cy="707886"/>
          </a:xfrm>
          <a:prstGeom prst="rect">
            <a:avLst/>
          </a:prstGeom>
          <a:noFill/>
        </p:spPr>
        <p:txBody>
          <a:bodyPr wrap="square" rtlCol="0">
            <a:spAutoFit/>
          </a:bodyPr>
          <a:lstStyle/>
          <a:p>
            <a:r>
              <a:rPr lang="es-ES" sz="2000" b="1" dirty="0"/>
              <a:t>Long </a:t>
            </a:r>
            <a:r>
              <a:rPr lang="es-ES" sz="2000" b="1" dirty="0" err="1"/>
              <a:t>transcript</a:t>
            </a:r>
            <a:r>
              <a:rPr lang="es-ES" sz="2000" b="1" dirty="0"/>
              <a:t>-protein offset</a:t>
            </a:r>
          </a:p>
        </p:txBody>
      </p:sp>
    </p:spTree>
    <p:extLst>
      <p:ext uri="{BB962C8B-B14F-4D97-AF65-F5344CB8AC3E}">
        <p14:creationId xmlns:p14="http://schemas.microsoft.com/office/powerpoint/2010/main" val="14960288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5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98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3: </a:t>
            </a:r>
            <a:r>
              <a:rPr lang="es-ES" sz="4000" dirty="0" err="1">
                <a:solidFill>
                  <a:schemeClr val="bg1"/>
                </a:solidFill>
                <a:latin typeface="+mj-lt"/>
              </a:rPr>
              <a:t>Proteomic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124789" y="1504053"/>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4529EBF2-AFF1-4ADB-BE9E-2B42FAE5E450}"/>
              </a:ext>
            </a:extLst>
          </p:cNvPr>
          <p:cNvSpPr txBox="1"/>
          <p:nvPr/>
        </p:nvSpPr>
        <p:spPr>
          <a:xfrm>
            <a:off x="701335" y="785153"/>
            <a:ext cx="1114912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T</a:t>
            </a:r>
            <a:r>
              <a:rPr lang="en-US" sz="2000" b="0" i="0" u="none" strike="noStrike" baseline="0" dirty="0">
                <a:latin typeface="LiberationSerif-Regular"/>
              </a:rPr>
              <a:t>emporal offset correlation with protein properties, photoperiod and biological function.</a:t>
            </a:r>
            <a:endParaRPr lang="es-ES" sz="2000" dirty="0">
              <a:latin typeface="LiberationSerif-Regular"/>
            </a:endParaRPr>
          </a:p>
        </p:txBody>
      </p:sp>
      <p:sp>
        <p:nvSpPr>
          <p:cNvPr id="14" name="Rectángulo 13">
            <a:extLst>
              <a:ext uri="{FF2B5EF4-FFF2-40B4-BE49-F238E27FC236}">
                <a16:creationId xmlns:a16="http://schemas.microsoft.com/office/drawing/2014/main" id="{7EF60974-46BA-4B9C-A490-80B136BBD690}"/>
              </a:ext>
            </a:extLst>
          </p:cNvPr>
          <p:cNvSpPr/>
          <p:nvPr/>
        </p:nvSpPr>
        <p:spPr>
          <a:xfrm>
            <a:off x="4146559" y="1212751"/>
            <a:ext cx="869423" cy="767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 name="Imagen 2">
            <a:extLst>
              <a:ext uri="{FF2B5EF4-FFF2-40B4-BE49-F238E27FC236}">
                <a16:creationId xmlns:a16="http://schemas.microsoft.com/office/drawing/2014/main" id="{331DF6F3-24A3-4A2D-BE8A-54BD44F0B68C}"/>
              </a:ext>
            </a:extLst>
          </p:cNvPr>
          <p:cNvPicPr>
            <a:picLocks noChangeAspect="1"/>
          </p:cNvPicPr>
          <p:nvPr/>
        </p:nvPicPr>
        <p:blipFill>
          <a:blip r:embed="rId3"/>
          <a:stretch>
            <a:fillRect/>
          </a:stretch>
        </p:blipFill>
        <p:spPr>
          <a:xfrm>
            <a:off x="632729" y="1204526"/>
            <a:ext cx="8560282" cy="4868321"/>
          </a:xfrm>
          <a:prstGeom prst="rect">
            <a:avLst/>
          </a:prstGeom>
        </p:spPr>
      </p:pic>
      <p:pic>
        <p:nvPicPr>
          <p:cNvPr id="11" name="Imagen 10">
            <a:extLst>
              <a:ext uri="{FF2B5EF4-FFF2-40B4-BE49-F238E27FC236}">
                <a16:creationId xmlns:a16="http://schemas.microsoft.com/office/drawing/2014/main" id="{E6ED6EBB-C8BF-4970-96A6-E871DC84A1FF}"/>
              </a:ext>
            </a:extLst>
          </p:cNvPr>
          <p:cNvPicPr>
            <a:picLocks noChangeAspect="1"/>
          </p:cNvPicPr>
          <p:nvPr/>
        </p:nvPicPr>
        <p:blipFill rotWithShape="1">
          <a:blip r:embed="rId4"/>
          <a:srcRect l="5040" t="60162" r="4610" b="2358"/>
          <a:stretch/>
        </p:blipFill>
        <p:spPr>
          <a:xfrm>
            <a:off x="7924800" y="3851250"/>
            <a:ext cx="4267200" cy="3107303"/>
          </a:xfrm>
          <a:prstGeom prst="rect">
            <a:avLst/>
          </a:prstGeom>
        </p:spPr>
      </p:pic>
      <p:sp>
        <p:nvSpPr>
          <p:cNvPr id="12" name="CuadroTexto 11">
            <a:extLst>
              <a:ext uri="{FF2B5EF4-FFF2-40B4-BE49-F238E27FC236}">
                <a16:creationId xmlns:a16="http://schemas.microsoft.com/office/drawing/2014/main" id="{3D6E8E7F-D137-470D-BD53-29586FD63950}"/>
              </a:ext>
            </a:extLst>
          </p:cNvPr>
          <p:cNvSpPr txBox="1"/>
          <p:nvPr/>
        </p:nvSpPr>
        <p:spPr>
          <a:xfrm>
            <a:off x="9182125" y="3143364"/>
            <a:ext cx="2777967" cy="707886"/>
          </a:xfrm>
          <a:prstGeom prst="rect">
            <a:avLst/>
          </a:prstGeom>
          <a:noFill/>
        </p:spPr>
        <p:txBody>
          <a:bodyPr wrap="square" rtlCol="0">
            <a:spAutoFit/>
          </a:bodyPr>
          <a:lstStyle/>
          <a:p>
            <a:r>
              <a:rPr lang="es-ES" sz="2000" b="1" dirty="0"/>
              <a:t>Long </a:t>
            </a:r>
            <a:r>
              <a:rPr lang="es-ES" sz="2000" b="1" dirty="0" err="1"/>
              <a:t>transcript</a:t>
            </a:r>
            <a:r>
              <a:rPr lang="es-ES" sz="2000" b="1" dirty="0"/>
              <a:t>-protein offset</a:t>
            </a:r>
          </a:p>
        </p:txBody>
      </p:sp>
      <p:sp>
        <p:nvSpPr>
          <p:cNvPr id="13" name="Rectángulo 12">
            <a:extLst>
              <a:ext uri="{FF2B5EF4-FFF2-40B4-BE49-F238E27FC236}">
                <a16:creationId xmlns:a16="http://schemas.microsoft.com/office/drawing/2014/main" id="{7344E789-A4A0-4311-AB4A-473D3208CB4B}"/>
              </a:ext>
            </a:extLst>
          </p:cNvPr>
          <p:cNvSpPr/>
          <p:nvPr/>
        </p:nvSpPr>
        <p:spPr>
          <a:xfrm>
            <a:off x="0" y="-29688"/>
            <a:ext cx="12192000" cy="6884751"/>
          </a:xfrm>
          <a:prstGeom prst="rect">
            <a:avLst/>
          </a:prstGeom>
          <a:blipFill dpi="0" rotWithShape="1">
            <a:blip r:embed="rId5">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D32DC592-3AE3-48A0-98F0-9E2A63B6B2A6}"/>
              </a:ext>
            </a:extLst>
          </p:cNvPr>
          <p:cNvSpPr/>
          <p:nvPr/>
        </p:nvSpPr>
        <p:spPr>
          <a:xfrm>
            <a:off x="651465" y="2389271"/>
            <a:ext cx="11069516" cy="244207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CuadroTexto 15">
            <a:extLst>
              <a:ext uri="{FF2B5EF4-FFF2-40B4-BE49-F238E27FC236}">
                <a16:creationId xmlns:a16="http://schemas.microsoft.com/office/drawing/2014/main" id="{7CD335D1-7D7D-4D64-95EB-018178EBEED5}"/>
              </a:ext>
            </a:extLst>
          </p:cNvPr>
          <p:cNvSpPr txBox="1"/>
          <p:nvPr/>
        </p:nvSpPr>
        <p:spPr>
          <a:xfrm>
            <a:off x="873155" y="2621081"/>
            <a:ext cx="10626136" cy="2062103"/>
          </a:xfrm>
          <a:prstGeom prst="rect">
            <a:avLst/>
          </a:prstGeom>
          <a:noFill/>
        </p:spPr>
        <p:txBody>
          <a:bodyPr wrap="square" rtlCol="0">
            <a:spAutoFit/>
          </a:bodyPr>
          <a:lstStyle/>
          <a:p>
            <a:pPr algn="just"/>
            <a:r>
              <a:rPr lang="en-US" sz="3200" i="1" dirty="0">
                <a:solidFill>
                  <a:schemeClr val="bg1"/>
                </a:solidFill>
                <a:latin typeface="LiberationSerif-Regular"/>
              </a:rPr>
              <a:t>Ostreococcus tauri </a:t>
            </a:r>
            <a:r>
              <a:rPr lang="en-US" sz="3200" dirty="0">
                <a:solidFill>
                  <a:schemeClr val="bg1"/>
                </a:solidFill>
                <a:latin typeface="LiberationSerif-Regular"/>
              </a:rPr>
              <a:t>severely reorganize its transcriptional temporal </a:t>
            </a:r>
            <a:r>
              <a:rPr lang="en-US" sz="3200" dirty="0" err="1">
                <a:solidFill>
                  <a:schemeClr val="bg1"/>
                </a:solidFill>
                <a:latin typeface="LiberationSerif-Regular"/>
              </a:rPr>
              <a:t>programme</a:t>
            </a:r>
            <a:r>
              <a:rPr lang="en-US" sz="3200" dirty="0">
                <a:solidFill>
                  <a:schemeClr val="bg1"/>
                </a:solidFill>
                <a:latin typeface="LiberationSerif-Regular"/>
              </a:rPr>
              <a:t> considering not only the current photoperiod but also the different transcript-proteins offsets that each biological process presents.</a:t>
            </a:r>
            <a:endParaRPr lang="es-ES" dirty="0">
              <a:solidFill>
                <a:schemeClr val="bg1"/>
              </a:solidFill>
            </a:endParaRPr>
          </a:p>
        </p:txBody>
      </p:sp>
    </p:spTree>
    <p:extLst>
      <p:ext uri="{BB962C8B-B14F-4D97-AF65-F5344CB8AC3E}">
        <p14:creationId xmlns:p14="http://schemas.microsoft.com/office/powerpoint/2010/main" val="18325827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11" name="CuadroTexto 10">
            <a:extLst>
              <a:ext uri="{FF2B5EF4-FFF2-40B4-BE49-F238E27FC236}">
                <a16:creationId xmlns:a16="http://schemas.microsoft.com/office/drawing/2014/main" id="{247E0A33-238C-49BC-A5AA-4497E9B30975}"/>
              </a:ext>
            </a:extLst>
          </p:cNvPr>
          <p:cNvSpPr txBox="1"/>
          <p:nvPr/>
        </p:nvSpPr>
        <p:spPr>
          <a:xfrm>
            <a:off x="1219200" y="1664222"/>
            <a:ext cx="9239250" cy="4493538"/>
          </a:xfrm>
          <a:prstGeom prst="rect">
            <a:avLst/>
          </a:prstGeom>
          <a:noFill/>
        </p:spPr>
        <p:txBody>
          <a:bodyPr wrap="square">
            <a:spAutoFit/>
          </a:bodyPr>
          <a:lstStyle/>
          <a:p>
            <a:pPr marL="342900" indent="-342900" algn="l">
              <a:buFont typeface="+mj-lt"/>
              <a:buAutoNum type="arabicPeriod"/>
            </a:pPr>
            <a:r>
              <a:rPr lang="en-US" sz="2200" b="0" i="0" u="none" strike="noStrike" baseline="0" dirty="0">
                <a:latin typeface="LiberationSerif-Regular"/>
              </a:rPr>
              <a:t>To develop </a:t>
            </a:r>
            <a:r>
              <a:rPr lang="en-US" sz="2200" b="1" u="sng" strike="noStrike" baseline="0" dirty="0">
                <a:latin typeface="LiberationSerif-Regular"/>
              </a:rPr>
              <a:t>software tools</a:t>
            </a:r>
            <a:r>
              <a:rPr lang="en-US" sz="2200" b="0" i="0" u="none" strike="noStrike" baseline="0" dirty="0">
                <a:latin typeface="LiberationSerif-Regular"/>
              </a:rPr>
              <a:t>, computational pipelines, and models to enhance systems biology studies in microalgae, with a specific focus on exploring the results presented in </a:t>
            </a:r>
            <a:r>
              <a:rPr lang="es-ES" sz="2200" b="0" i="0" u="none" strike="noStrike" baseline="0" dirty="0" err="1">
                <a:latin typeface="LiberationSerif-Regular"/>
              </a:rPr>
              <a:t>this</a:t>
            </a:r>
            <a:r>
              <a:rPr lang="es-ES" sz="2200" b="0" i="0" u="none" strike="noStrike" baseline="0" dirty="0">
                <a:latin typeface="LiberationSerif-Regular"/>
              </a:rPr>
              <a:t> </a:t>
            </a:r>
            <a:r>
              <a:rPr lang="es-ES" sz="2200" dirty="0" err="1">
                <a:latin typeface="LiberationSerif-Regular"/>
              </a:rPr>
              <a:t>thesis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transcriptomic</a:t>
            </a:r>
            <a:r>
              <a:rPr lang="en-US" sz="2200" b="0" i="0" u="none" strike="noStrike" baseline="0" dirty="0">
                <a:latin typeface="LiberationSerif-Regular"/>
              </a:rPr>
              <a:t> seasonal variations during diel cycles and </a:t>
            </a:r>
            <a:r>
              <a:rPr lang="es-ES" sz="2200" b="0" i="0" u="none" strike="noStrike" baseline="0" dirty="0">
                <a:latin typeface="LiberationSerif-Regular"/>
              </a:rPr>
              <a:t>free-running </a:t>
            </a:r>
            <a:r>
              <a:rPr lang="es-ES" sz="2200" b="0" i="0" u="none" strike="noStrike" baseline="0" dirty="0" err="1">
                <a:latin typeface="LiberationSerif-Regular"/>
              </a:rPr>
              <a:t>conditions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proteomic</a:t>
            </a:r>
            <a:r>
              <a:rPr lang="en-US" sz="2200" b="0" i="0" u="none" strike="noStrike" baseline="0" dirty="0">
                <a:latin typeface="LiberationSerif-Regular"/>
              </a:rPr>
              <a:t> seasonal variations during diel cycles and their integration with </a:t>
            </a:r>
            <a:r>
              <a:rPr lang="es-ES" sz="2200" b="0" i="0" u="none" strike="noStrike" baseline="0" dirty="0" err="1">
                <a:latin typeface="LiberationSerif-Regular"/>
              </a:rPr>
              <a:t>transcriptomic</a:t>
            </a:r>
            <a:r>
              <a:rPr lang="es-ES" sz="2200" b="0" i="0" u="none" strike="noStrike" baseline="0" dirty="0">
                <a:latin typeface="LiberationSerif-Regular"/>
              </a:rPr>
              <a:t> responses.</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seasonal variations in some relevant </a:t>
            </a:r>
            <a:r>
              <a:rPr lang="en-US" sz="2200" b="1" i="0" u="sng" strike="noStrike" baseline="0" dirty="0">
                <a:latin typeface="LiberationSerif-Regular"/>
              </a:rPr>
              <a:t>physiological</a:t>
            </a:r>
            <a:r>
              <a:rPr lang="en-US" sz="2200" b="0" i="0" u="none" strike="noStrike" baseline="0" dirty="0">
                <a:latin typeface="LiberationSerif-Regular"/>
              </a:rPr>
              <a:t> processes during diel cycles and conduct multi-omics integration with transcriptomic and proteomic data.</a:t>
            </a: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pic>
        <p:nvPicPr>
          <p:cNvPr id="14" name="Gráfico 13" descr="Marca de verificación con relleno sólido">
            <a:extLst>
              <a:ext uri="{FF2B5EF4-FFF2-40B4-BE49-F238E27FC236}">
                <a16:creationId xmlns:a16="http://schemas.microsoft.com/office/drawing/2014/main" id="{A23E39B0-4D38-48A5-8496-5350A3DB7D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1776798"/>
            <a:ext cx="661930" cy="661930"/>
          </a:xfrm>
          <a:prstGeom prst="rect">
            <a:avLst/>
          </a:prstGeom>
        </p:spPr>
      </p:pic>
      <p:pic>
        <p:nvPicPr>
          <p:cNvPr id="12" name="Gráfico 11" descr="Marca de verificación con relleno sólido">
            <a:extLst>
              <a:ext uri="{FF2B5EF4-FFF2-40B4-BE49-F238E27FC236}">
                <a16:creationId xmlns:a16="http://schemas.microsoft.com/office/drawing/2014/main" id="{260B4FF3-0F33-4C7A-B740-9977AC8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2767070"/>
            <a:ext cx="661930" cy="661930"/>
          </a:xfrm>
          <a:prstGeom prst="rect">
            <a:avLst/>
          </a:prstGeom>
        </p:spPr>
      </p:pic>
      <p:pic>
        <p:nvPicPr>
          <p:cNvPr id="13" name="Gráfico 12" descr="Marca de verificación con relleno sólido">
            <a:extLst>
              <a:ext uri="{FF2B5EF4-FFF2-40B4-BE49-F238E27FC236}">
                <a16:creationId xmlns:a16="http://schemas.microsoft.com/office/drawing/2014/main" id="{B1DF76FF-7504-41EA-ADBF-4AE0AA3211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3757343"/>
            <a:ext cx="661930" cy="661930"/>
          </a:xfrm>
          <a:prstGeom prst="rect">
            <a:avLst/>
          </a:prstGeom>
        </p:spPr>
      </p:pic>
    </p:spTree>
    <p:extLst>
      <p:ext uri="{BB962C8B-B14F-4D97-AF65-F5344CB8AC3E}">
        <p14:creationId xmlns:p14="http://schemas.microsoft.com/office/powerpoint/2010/main" val="136092586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11" name="CuadroTexto 10">
            <a:extLst>
              <a:ext uri="{FF2B5EF4-FFF2-40B4-BE49-F238E27FC236}">
                <a16:creationId xmlns:a16="http://schemas.microsoft.com/office/drawing/2014/main" id="{247E0A33-238C-49BC-A5AA-4497E9B30975}"/>
              </a:ext>
            </a:extLst>
          </p:cNvPr>
          <p:cNvSpPr txBox="1"/>
          <p:nvPr/>
        </p:nvSpPr>
        <p:spPr>
          <a:xfrm>
            <a:off x="1219200" y="1664222"/>
            <a:ext cx="9239250" cy="4493538"/>
          </a:xfrm>
          <a:prstGeom prst="rect">
            <a:avLst/>
          </a:prstGeom>
          <a:noFill/>
        </p:spPr>
        <p:txBody>
          <a:bodyPr wrap="square">
            <a:spAutoFit/>
          </a:bodyPr>
          <a:lstStyle/>
          <a:p>
            <a:pPr marL="342900" indent="-342900" algn="l">
              <a:buFont typeface="+mj-lt"/>
              <a:buAutoNum type="arabicPeriod"/>
            </a:pPr>
            <a:r>
              <a:rPr lang="en-US" sz="2200" b="0" i="0" u="none" strike="noStrike" baseline="0" dirty="0">
                <a:latin typeface="LiberationSerif-Regular"/>
              </a:rPr>
              <a:t>To develop </a:t>
            </a:r>
            <a:r>
              <a:rPr lang="en-US" sz="2200" b="1" u="sng" strike="noStrike" baseline="0" dirty="0">
                <a:latin typeface="LiberationSerif-Regular"/>
              </a:rPr>
              <a:t>software tools</a:t>
            </a:r>
            <a:r>
              <a:rPr lang="en-US" sz="2200" b="0" i="0" u="none" strike="noStrike" baseline="0" dirty="0">
                <a:latin typeface="LiberationSerif-Regular"/>
              </a:rPr>
              <a:t>, computational pipelines, and models to enhance systems biology studies in microalgae, with a specific focus on exploring the results presented in </a:t>
            </a:r>
            <a:r>
              <a:rPr lang="es-ES" sz="2200" b="0" i="0" u="none" strike="noStrike" baseline="0" dirty="0" err="1">
                <a:latin typeface="LiberationSerif-Regular"/>
              </a:rPr>
              <a:t>this</a:t>
            </a:r>
            <a:r>
              <a:rPr lang="es-ES" sz="2200" b="0" i="0" u="none" strike="noStrike" baseline="0" dirty="0">
                <a:latin typeface="LiberationSerif-Regular"/>
              </a:rPr>
              <a:t> </a:t>
            </a:r>
            <a:r>
              <a:rPr lang="es-ES" sz="2200" dirty="0" err="1">
                <a:latin typeface="LiberationSerif-Regular"/>
              </a:rPr>
              <a:t>thesis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transcriptomic</a:t>
            </a:r>
            <a:r>
              <a:rPr lang="en-US" sz="2200" b="0" i="0" u="none" strike="noStrike" baseline="0" dirty="0">
                <a:latin typeface="LiberationSerif-Regular"/>
              </a:rPr>
              <a:t> seasonal variations during diel cycles and </a:t>
            </a:r>
            <a:r>
              <a:rPr lang="es-ES" sz="2200" b="0" i="0" u="none" strike="noStrike" baseline="0" dirty="0">
                <a:latin typeface="LiberationSerif-Regular"/>
              </a:rPr>
              <a:t>free-running </a:t>
            </a:r>
            <a:r>
              <a:rPr lang="es-ES" sz="2200" b="0" i="0" u="none" strike="noStrike" baseline="0" dirty="0" err="1">
                <a:latin typeface="LiberationSerif-Regular"/>
              </a:rPr>
              <a:t>conditions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proteomic</a:t>
            </a:r>
            <a:r>
              <a:rPr lang="en-US" sz="2200" b="0" i="0" u="none" strike="noStrike" baseline="0" dirty="0">
                <a:latin typeface="LiberationSerif-Regular"/>
              </a:rPr>
              <a:t> seasonal variations during diel cycles and their integration with </a:t>
            </a:r>
            <a:r>
              <a:rPr lang="es-ES" sz="2200" b="0" i="0" u="none" strike="noStrike" baseline="0" dirty="0" err="1">
                <a:latin typeface="LiberationSerif-Regular"/>
              </a:rPr>
              <a:t>transcriptomic</a:t>
            </a:r>
            <a:r>
              <a:rPr lang="es-ES" sz="2200" b="0" i="0" u="none" strike="noStrike" baseline="0" dirty="0">
                <a:latin typeface="LiberationSerif-Regular"/>
              </a:rPr>
              <a:t> responses.</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seasonal variations in some relevant </a:t>
            </a:r>
            <a:r>
              <a:rPr lang="en-US" sz="2200" b="1" i="0" u="sng" strike="noStrike" baseline="0" dirty="0">
                <a:latin typeface="LiberationSerif-Regular"/>
              </a:rPr>
              <a:t>physiological</a:t>
            </a:r>
            <a:r>
              <a:rPr lang="en-US" sz="2200" b="0" i="0" u="none" strike="noStrike" baseline="0" dirty="0">
                <a:latin typeface="LiberationSerif-Regular"/>
              </a:rPr>
              <a:t> processes during diel cycles and conduct multi-omics integration with transcriptomic and proteomic data.</a:t>
            </a: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pic>
        <p:nvPicPr>
          <p:cNvPr id="14" name="Gráfico 13" descr="Marca de verificación con relleno sólido">
            <a:extLst>
              <a:ext uri="{FF2B5EF4-FFF2-40B4-BE49-F238E27FC236}">
                <a16:creationId xmlns:a16="http://schemas.microsoft.com/office/drawing/2014/main" id="{A23E39B0-4D38-48A5-8496-5350A3DB7D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1776798"/>
            <a:ext cx="661930" cy="661930"/>
          </a:xfrm>
          <a:prstGeom prst="rect">
            <a:avLst/>
          </a:prstGeom>
        </p:spPr>
      </p:pic>
      <p:pic>
        <p:nvPicPr>
          <p:cNvPr id="12" name="Gráfico 11" descr="Marca de verificación con relleno sólido">
            <a:extLst>
              <a:ext uri="{FF2B5EF4-FFF2-40B4-BE49-F238E27FC236}">
                <a16:creationId xmlns:a16="http://schemas.microsoft.com/office/drawing/2014/main" id="{260B4FF3-0F33-4C7A-B740-9977AC8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2767070"/>
            <a:ext cx="661930" cy="661930"/>
          </a:xfrm>
          <a:prstGeom prst="rect">
            <a:avLst/>
          </a:prstGeom>
        </p:spPr>
      </p:pic>
      <p:pic>
        <p:nvPicPr>
          <p:cNvPr id="13" name="Gráfico 12" descr="Marca de verificación con relleno sólido">
            <a:extLst>
              <a:ext uri="{FF2B5EF4-FFF2-40B4-BE49-F238E27FC236}">
                <a16:creationId xmlns:a16="http://schemas.microsoft.com/office/drawing/2014/main" id="{B1DF76FF-7504-41EA-ADBF-4AE0AA3211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3757343"/>
            <a:ext cx="661930" cy="661930"/>
          </a:xfrm>
          <a:prstGeom prst="rect">
            <a:avLst/>
          </a:prstGeom>
        </p:spPr>
      </p:pic>
      <p:sp>
        <p:nvSpPr>
          <p:cNvPr id="15" name="CuadroTexto 14">
            <a:extLst>
              <a:ext uri="{FF2B5EF4-FFF2-40B4-BE49-F238E27FC236}">
                <a16:creationId xmlns:a16="http://schemas.microsoft.com/office/drawing/2014/main" id="{C4EFA3DC-32F2-4335-A370-49BCB7D4404E}"/>
              </a:ext>
            </a:extLst>
          </p:cNvPr>
          <p:cNvSpPr txBox="1"/>
          <p:nvPr/>
        </p:nvSpPr>
        <p:spPr>
          <a:xfrm>
            <a:off x="1832556" y="6149249"/>
            <a:ext cx="3338187" cy="461665"/>
          </a:xfrm>
          <a:prstGeom prst="rect">
            <a:avLst/>
          </a:prstGeom>
          <a:noFill/>
        </p:spPr>
        <p:txBody>
          <a:bodyPr wrap="square" rtlCol="0">
            <a:spAutoFit/>
          </a:bodyPr>
          <a:lstStyle/>
          <a:p>
            <a:r>
              <a:rPr lang="es-ES" sz="2400" b="1" dirty="0" err="1"/>
              <a:t>Multi-omic</a:t>
            </a:r>
            <a:r>
              <a:rPr lang="es-ES" sz="2400" b="1" dirty="0"/>
              <a:t> </a:t>
            </a:r>
            <a:r>
              <a:rPr lang="es-ES" sz="2400" b="1" dirty="0" err="1"/>
              <a:t>integration</a:t>
            </a:r>
            <a:endParaRPr lang="es-ES" sz="2400" b="1" dirty="0"/>
          </a:p>
        </p:txBody>
      </p:sp>
      <p:sp>
        <p:nvSpPr>
          <p:cNvPr id="17" name="CuadroTexto 16">
            <a:extLst>
              <a:ext uri="{FF2B5EF4-FFF2-40B4-BE49-F238E27FC236}">
                <a16:creationId xmlns:a16="http://schemas.microsoft.com/office/drawing/2014/main" id="{9DC6CCCA-03D6-4F2D-9520-A003ECCC6A3F}"/>
              </a:ext>
            </a:extLst>
          </p:cNvPr>
          <p:cNvSpPr txBox="1"/>
          <p:nvPr/>
        </p:nvSpPr>
        <p:spPr>
          <a:xfrm>
            <a:off x="6535501" y="6157760"/>
            <a:ext cx="2915100" cy="461665"/>
          </a:xfrm>
          <a:prstGeom prst="rect">
            <a:avLst/>
          </a:prstGeom>
          <a:noFill/>
        </p:spPr>
        <p:txBody>
          <a:bodyPr wrap="square" rtlCol="0">
            <a:spAutoFit/>
          </a:bodyPr>
          <a:lstStyle/>
          <a:p>
            <a:r>
              <a:rPr lang="es-ES" sz="2400" b="1" dirty="0" err="1"/>
              <a:t>Biological</a:t>
            </a:r>
            <a:r>
              <a:rPr lang="es-ES" sz="2400" b="1" dirty="0"/>
              <a:t> </a:t>
            </a:r>
            <a:r>
              <a:rPr lang="es-ES" sz="2400" b="1" dirty="0" err="1"/>
              <a:t>Validation</a:t>
            </a:r>
            <a:endParaRPr lang="es-ES" sz="2400" b="1" dirty="0"/>
          </a:p>
        </p:txBody>
      </p:sp>
      <p:cxnSp>
        <p:nvCxnSpPr>
          <p:cNvPr id="18" name="Conector recto de flecha 17">
            <a:extLst>
              <a:ext uri="{FF2B5EF4-FFF2-40B4-BE49-F238E27FC236}">
                <a16:creationId xmlns:a16="http://schemas.microsoft.com/office/drawing/2014/main" id="{C3CA38CA-FB0B-4095-AED6-C47DBEC7CB82}"/>
              </a:ext>
            </a:extLst>
          </p:cNvPr>
          <p:cNvCxnSpPr>
            <a:cxnSpLocks/>
            <a:endCxn id="17" idx="1"/>
          </p:cNvCxnSpPr>
          <p:nvPr/>
        </p:nvCxnSpPr>
        <p:spPr>
          <a:xfrm>
            <a:off x="5028505" y="6388593"/>
            <a:ext cx="1506996" cy="0"/>
          </a:xfrm>
          <a:prstGeom prst="straightConnector1">
            <a:avLst/>
          </a:prstGeom>
          <a:ln w="57150">
            <a:gradFill flip="none" rotWithShape="1">
              <a:gsLst>
                <a:gs pos="58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0982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11" name="CuadroTexto 10">
            <a:extLst>
              <a:ext uri="{FF2B5EF4-FFF2-40B4-BE49-F238E27FC236}">
                <a16:creationId xmlns:a16="http://schemas.microsoft.com/office/drawing/2014/main" id="{247E0A33-238C-49BC-A5AA-4497E9B30975}"/>
              </a:ext>
            </a:extLst>
          </p:cNvPr>
          <p:cNvSpPr txBox="1"/>
          <p:nvPr/>
        </p:nvSpPr>
        <p:spPr>
          <a:xfrm>
            <a:off x="1219200" y="1664222"/>
            <a:ext cx="9239250" cy="4493538"/>
          </a:xfrm>
          <a:prstGeom prst="rect">
            <a:avLst/>
          </a:prstGeom>
          <a:noFill/>
        </p:spPr>
        <p:txBody>
          <a:bodyPr wrap="square">
            <a:spAutoFit/>
          </a:bodyPr>
          <a:lstStyle/>
          <a:p>
            <a:pPr marL="342900" indent="-342900" algn="l">
              <a:buFont typeface="+mj-lt"/>
              <a:buAutoNum type="arabicPeriod"/>
            </a:pPr>
            <a:r>
              <a:rPr lang="en-US" sz="2200" b="0" i="0" u="none" strike="noStrike" baseline="0" dirty="0">
                <a:latin typeface="LiberationSerif-Regular"/>
              </a:rPr>
              <a:t>To develop </a:t>
            </a:r>
            <a:r>
              <a:rPr lang="en-US" sz="2200" b="1" u="sng" strike="noStrike" baseline="0" dirty="0">
                <a:latin typeface="LiberationSerif-Regular"/>
              </a:rPr>
              <a:t>software tools</a:t>
            </a:r>
            <a:r>
              <a:rPr lang="en-US" sz="2200" b="0" i="0" u="none" strike="noStrike" baseline="0" dirty="0">
                <a:latin typeface="LiberationSerif-Regular"/>
              </a:rPr>
              <a:t>, computational pipelines, and models to enhance systems biology studies in microalgae, with a specific focus on exploring the results presented in </a:t>
            </a:r>
            <a:r>
              <a:rPr lang="es-ES" sz="2200" b="0" i="0" u="none" strike="noStrike" baseline="0" dirty="0" err="1">
                <a:latin typeface="LiberationSerif-Regular"/>
              </a:rPr>
              <a:t>this</a:t>
            </a:r>
            <a:r>
              <a:rPr lang="es-ES" sz="2200" b="0" i="0" u="none" strike="noStrike" baseline="0" dirty="0">
                <a:latin typeface="LiberationSerif-Regular"/>
              </a:rPr>
              <a:t> </a:t>
            </a:r>
            <a:r>
              <a:rPr lang="es-ES" sz="2200" dirty="0" err="1">
                <a:latin typeface="LiberationSerif-Regular"/>
              </a:rPr>
              <a:t>thesis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transcriptomic</a:t>
            </a:r>
            <a:r>
              <a:rPr lang="en-US" sz="2200" b="0" i="0" u="none" strike="noStrike" baseline="0" dirty="0">
                <a:latin typeface="LiberationSerif-Regular"/>
              </a:rPr>
              <a:t> seasonal variations during diel cycles and </a:t>
            </a:r>
            <a:r>
              <a:rPr lang="es-ES" sz="2200" b="0" i="0" u="none" strike="noStrike" baseline="0" dirty="0">
                <a:latin typeface="LiberationSerif-Regular"/>
              </a:rPr>
              <a:t>free-running </a:t>
            </a:r>
            <a:r>
              <a:rPr lang="es-ES" sz="2200" b="0" i="0" u="none" strike="noStrike" baseline="0" dirty="0" err="1">
                <a:latin typeface="LiberationSerif-Regular"/>
              </a:rPr>
              <a:t>conditions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proteomic</a:t>
            </a:r>
            <a:r>
              <a:rPr lang="en-US" sz="2200" b="0" i="0" u="none" strike="noStrike" baseline="0" dirty="0">
                <a:latin typeface="LiberationSerif-Regular"/>
              </a:rPr>
              <a:t> seasonal variations during diel cycles and their integration with </a:t>
            </a:r>
            <a:r>
              <a:rPr lang="es-ES" sz="2200" b="0" i="0" u="none" strike="noStrike" baseline="0" dirty="0" err="1">
                <a:latin typeface="LiberationSerif-Regular"/>
              </a:rPr>
              <a:t>transcriptomic</a:t>
            </a:r>
            <a:r>
              <a:rPr lang="es-ES" sz="2200" b="0" i="0" u="none" strike="noStrike" baseline="0" dirty="0">
                <a:latin typeface="LiberationSerif-Regular"/>
              </a:rPr>
              <a:t> responses.</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seasonal variations in some relevant </a:t>
            </a:r>
            <a:r>
              <a:rPr lang="en-US" sz="2200" b="1" i="0" u="sng" strike="noStrike" baseline="0" dirty="0">
                <a:latin typeface="LiberationSerif-Regular"/>
              </a:rPr>
              <a:t>physiological</a:t>
            </a:r>
            <a:r>
              <a:rPr lang="en-US" sz="2200" b="0" i="0" u="none" strike="noStrike" baseline="0" dirty="0">
                <a:latin typeface="LiberationSerif-Regular"/>
              </a:rPr>
              <a:t> processes during diel cycles and conduct multi-omics integration with transcriptomic and proteomic data.</a:t>
            </a: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pic>
        <p:nvPicPr>
          <p:cNvPr id="14" name="Gráfico 13" descr="Marca de verificación con relleno sólido">
            <a:extLst>
              <a:ext uri="{FF2B5EF4-FFF2-40B4-BE49-F238E27FC236}">
                <a16:creationId xmlns:a16="http://schemas.microsoft.com/office/drawing/2014/main" id="{A23E39B0-4D38-48A5-8496-5350A3DB7D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1776798"/>
            <a:ext cx="661930" cy="661930"/>
          </a:xfrm>
          <a:prstGeom prst="rect">
            <a:avLst/>
          </a:prstGeom>
        </p:spPr>
      </p:pic>
      <p:pic>
        <p:nvPicPr>
          <p:cNvPr id="12" name="Gráfico 11" descr="Marca de verificación con relleno sólido">
            <a:extLst>
              <a:ext uri="{FF2B5EF4-FFF2-40B4-BE49-F238E27FC236}">
                <a16:creationId xmlns:a16="http://schemas.microsoft.com/office/drawing/2014/main" id="{260B4FF3-0F33-4C7A-B740-9977AC8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2767070"/>
            <a:ext cx="661930" cy="661930"/>
          </a:xfrm>
          <a:prstGeom prst="rect">
            <a:avLst/>
          </a:prstGeom>
        </p:spPr>
      </p:pic>
      <p:pic>
        <p:nvPicPr>
          <p:cNvPr id="13" name="Gráfico 12" descr="Marca de verificación con relleno sólido">
            <a:extLst>
              <a:ext uri="{FF2B5EF4-FFF2-40B4-BE49-F238E27FC236}">
                <a16:creationId xmlns:a16="http://schemas.microsoft.com/office/drawing/2014/main" id="{B1DF76FF-7504-41EA-ADBF-4AE0AA3211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3757343"/>
            <a:ext cx="661930" cy="661930"/>
          </a:xfrm>
          <a:prstGeom prst="rect">
            <a:avLst/>
          </a:prstGeom>
        </p:spPr>
      </p:pic>
      <p:sp>
        <p:nvSpPr>
          <p:cNvPr id="15" name="CuadroTexto 14">
            <a:extLst>
              <a:ext uri="{FF2B5EF4-FFF2-40B4-BE49-F238E27FC236}">
                <a16:creationId xmlns:a16="http://schemas.microsoft.com/office/drawing/2014/main" id="{C4EFA3DC-32F2-4335-A370-49BCB7D4404E}"/>
              </a:ext>
            </a:extLst>
          </p:cNvPr>
          <p:cNvSpPr txBox="1"/>
          <p:nvPr/>
        </p:nvSpPr>
        <p:spPr>
          <a:xfrm>
            <a:off x="1832556" y="6149249"/>
            <a:ext cx="3338187" cy="461665"/>
          </a:xfrm>
          <a:prstGeom prst="rect">
            <a:avLst/>
          </a:prstGeom>
          <a:noFill/>
        </p:spPr>
        <p:txBody>
          <a:bodyPr wrap="square" rtlCol="0">
            <a:spAutoFit/>
          </a:bodyPr>
          <a:lstStyle/>
          <a:p>
            <a:r>
              <a:rPr lang="es-ES" sz="2400" b="1" dirty="0" err="1"/>
              <a:t>Multi-omic</a:t>
            </a:r>
            <a:r>
              <a:rPr lang="es-ES" sz="2400" b="1" dirty="0"/>
              <a:t> </a:t>
            </a:r>
            <a:r>
              <a:rPr lang="es-ES" sz="2400" b="1" dirty="0" err="1"/>
              <a:t>integration</a:t>
            </a:r>
            <a:endParaRPr lang="es-ES" sz="2400" b="1" dirty="0"/>
          </a:p>
        </p:txBody>
      </p:sp>
      <p:sp>
        <p:nvSpPr>
          <p:cNvPr id="16" name="CuadroTexto 15">
            <a:extLst>
              <a:ext uri="{FF2B5EF4-FFF2-40B4-BE49-F238E27FC236}">
                <a16:creationId xmlns:a16="http://schemas.microsoft.com/office/drawing/2014/main" id="{269CA786-1051-46CC-A8BD-C43739BD2997}"/>
              </a:ext>
            </a:extLst>
          </p:cNvPr>
          <p:cNvSpPr txBox="1"/>
          <p:nvPr/>
        </p:nvSpPr>
        <p:spPr>
          <a:xfrm>
            <a:off x="6535501" y="6157760"/>
            <a:ext cx="2915100" cy="461665"/>
          </a:xfrm>
          <a:prstGeom prst="rect">
            <a:avLst/>
          </a:prstGeom>
          <a:noFill/>
        </p:spPr>
        <p:txBody>
          <a:bodyPr wrap="square" rtlCol="0">
            <a:spAutoFit/>
          </a:bodyPr>
          <a:lstStyle/>
          <a:p>
            <a:r>
              <a:rPr lang="es-ES" sz="2400" b="1" dirty="0" err="1"/>
              <a:t>Biological</a:t>
            </a:r>
            <a:r>
              <a:rPr lang="es-ES" sz="2400" b="1" dirty="0"/>
              <a:t> </a:t>
            </a:r>
            <a:r>
              <a:rPr lang="es-ES" sz="2400" b="1" dirty="0" err="1"/>
              <a:t>Validation</a:t>
            </a:r>
            <a:endParaRPr lang="es-ES" sz="2400" b="1" dirty="0"/>
          </a:p>
        </p:txBody>
      </p:sp>
      <p:cxnSp>
        <p:nvCxnSpPr>
          <p:cNvPr id="19" name="Conector recto de flecha 18">
            <a:extLst>
              <a:ext uri="{FF2B5EF4-FFF2-40B4-BE49-F238E27FC236}">
                <a16:creationId xmlns:a16="http://schemas.microsoft.com/office/drawing/2014/main" id="{ACCFEA08-7581-463F-B3ED-E9C7B6ED23E8}"/>
              </a:ext>
            </a:extLst>
          </p:cNvPr>
          <p:cNvCxnSpPr>
            <a:cxnSpLocks/>
            <a:endCxn id="16" idx="1"/>
          </p:cNvCxnSpPr>
          <p:nvPr/>
        </p:nvCxnSpPr>
        <p:spPr>
          <a:xfrm>
            <a:off x="5028505" y="6388593"/>
            <a:ext cx="1506996" cy="0"/>
          </a:xfrm>
          <a:prstGeom prst="straightConnector1">
            <a:avLst/>
          </a:prstGeom>
          <a:ln w="57150">
            <a:gradFill flip="none" rotWithShape="1">
              <a:gsLst>
                <a:gs pos="58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3803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571625"/>
            <a:ext cx="12192000" cy="371475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1223083" y="2367171"/>
            <a:ext cx="9745833" cy="2123658"/>
          </a:xfrm>
          <a:prstGeom prst="rect">
            <a:avLst/>
          </a:prstGeom>
          <a:noFill/>
        </p:spPr>
        <p:txBody>
          <a:bodyPr wrap="square" rtlCol="0">
            <a:spAutoFit/>
          </a:bodyPr>
          <a:lstStyle/>
          <a:p>
            <a:pPr algn="ctr"/>
            <a:r>
              <a:rPr lang="en-US" sz="4400" b="1" dirty="0">
                <a:solidFill>
                  <a:schemeClr val="bg1"/>
                </a:solidFill>
              </a:rPr>
              <a:t>Chapter 4.</a:t>
            </a:r>
          </a:p>
          <a:p>
            <a:pPr algn="ctr"/>
            <a:r>
              <a:rPr lang="en-US" sz="4400" dirty="0">
                <a:solidFill>
                  <a:schemeClr val="bg1"/>
                </a:solidFill>
              </a:rPr>
              <a:t>Diel and seasonal multi-</a:t>
            </a:r>
            <a:r>
              <a:rPr lang="en-US" sz="4400" dirty="0" err="1">
                <a:solidFill>
                  <a:schemeClr val="bg1"/>
                </a:solidFill>
              </a:rPr>
              <a:t>omic</a:t>
            </a:r>
            <a:r>
              <a:rPr lang="en-US" sz="4400" dirty="0">
                <a:solidFill>
                  <a:schemeClr val="bg1"/>
                </a:solidFill>
              </a:rPr>
              <a:t> integration with physiological data</a:t>
            </a:r>
            <a:endParaRPr lang="es-ES" sz="4000" i="1" dirty="0">
              <a:solidFill>
                <a:schemeClr val="bg1"/>
              </a:solidFill>
              <a:latin typeface="+mj-lt"/>
            </a:endParaRPr>
          </a:p>
        </p:txBody>
      </p:sp>
    </p:spTree>
    <p:extLst>
      <p:ext uri="{BB962C8B-B14F-4D97-AF65-F5344CB8AC3E}">
        <p14:creationId xmlns:p14="http://schemas.microsoft.com/office/powerpoint/2010/main" val="31792040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58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584"/>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B319145E-4F0F-43E1-ACB0-32C514AAA2BB}"/>
              </a:ext>
            </a:extLst>
          </p:cNvPr>
          <p:cNvSpPr/>
          <p:nvPr/>
        </p:nvSpPr>
        <p:spPr>
          <a:xfrm>
            <a:off x="6589462" y="2481187"/>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248526" y="2962276"/>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17683" y="2832541"/>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622933AA-A22E-4A6B-A86F-59667FA96F39}"/>
              </a:ext>
            </a:extLst>
          </p:cNvPr>
          <p:cNvSpPr txBox="1"/>
          <p:nvPr/>
        </p:nvSpPr>
        <p:spPr>
          <a:xfrm>
            <a:off x="642257" y="1015558"/>
            <a:ext cx="11028306" cy="4031873"/>
          </a:xfrm>
          <a:prstGeom prst="rect">
            <a:avLst/>
          </a:prstGeom>
          <a:noFill/>
        </p:spPr>
        <p:txBody>
          <a:bodyPr wrap="square" rtlCol="0">
            <a:spAutoFit/>
          </a:bodyPr>
          <a:lstStyle/>
          <a:p>
            <a:pPr algn="l"/>
            <a:r>
              <a:rPr lang="es-ES" sz="3200" dirty="0" err="1">
                <a:latin typeface="LiberationSerif-Regular"/>
              </a:rPr>
              <a:t>Physiological</a:t>
            </a:r>
            <a:r>
              <a:rPr lang="es-ES" sz="3200" dirty="0">
                <a:latin typeface="LiberationSerif-Regular"/>
              </a:rPr>
              <a:t> </a:t>
            </a:r>
            <a:r>
              <a:rPr lang="es-ES" sz="3200" dirty="0" err="1">
                <a:latin typeface="LiberationSerif-Regular"/>
              </a:rPr>
              <a:t>processes</a:t>
            </a:r>
            <a:r>
              <a:rPr lang="es-ES" sz="3200" dirty="0">
                <a:latin typeface="LiberationSerif-Regular"/>
              </a:rPr>
              <a:t> </a:t>
            </a:r>
            <a:r>
              <a:rPr lang="es-ES" sz="3200" dirty="0" err="1">
                <a:latin typeface="LiberationSerif-Regular"/>
              </a:rPr>
              <a:t>presenting</a:t>
            </a:r>
            <a:r>
              <a:rPr lang="es-ES" sz="3200" dirty="0">
                <a:latin typeface="LiberationSerif-Regular"/>
              </a:rPr>
              <a:t> </a:t>
            </a:r>
            <a:r>
              <a:rPr lang="es-ES" sz="3200" dirty="0" err="1">
                <a:latin typeface="LiberationSerif-Regular"/>
              </a:rPr>
              <a:t>robust</a:t>
            </a:r>
            <a:r>
              <a:rPr lang="es-ES" sz="3200" dirty="0">
                <a:latin typeface="LiberationSerif-Regular"/>
              </a:rPr>
              <a:t> </a:t>
            </a:r>
            <a:r>
              <a:rPr lang="es-ES" sz="3200" dirty="0" err="1">
                <a:latin typeface="LiberationSerif-Regular"/>
              </a:rPr>
              <a:t>rhythmic</a:t>
            </a:r>
            <a:r>
              <a:rPr lang="es-ES" sz="3200" dirty="0">
                <a:latin typeface="LiberationSerif-Regular"/>
              </a:rPr>
              <a:t> molecular </a:t>
            </a:r>
            <a:r>
              <a:rPr lang="es-ES" sz="3200" dirty="0" err="1">
                <a:latin typeface="LiberationSerif-Regular"/>
              </a:rPr>
              <a:t>dynamics</a:t>
            </a:r>
            <a:r>
              <a:rPr lang="es-ES" sz="3200" dirty="0">
                <a:latin typeface="LiberationSerif-Regular"/>
              </a:rPr>
              <a:t> and </a:t>
            </a:r>
            <a:r>
              <a:rPr lang="es-ES" sz="3200" dirty="0" err="1">
                <a:latin typeface="LiberationSerif-Regular"/>
              </a:rPr>
              <a:t>different</a:t>
            </a:r>
            <a:r>
              <a:rPr lang="es-ES" sz="3200" dirty="0">
                <a:latin typeface="LiberationSerif-Regular"/>
              </a:rPr>
              <a:t> </a:t>
            </a:r>
            <a:r>
              <a:rPr lang="es-ES" sz="3200" dirty="0" err="1">
                <a:latin typeface="LiberationSerif-Regular"/>
              </a:rPr>
              <a:t>transcript</a:t>
            </a:r>
            <a:r>
              <a:rPr lang="es-ES" sz="3200" dirty="0">
                <a:latin typeface="LiberationSerif-Regular"/>
              </a:rPr>
              <a:t>-protein </a:t>
            </a:r>
            <a:r>
              <a:rPr lang="es-ES" sz="3200" dirty="0" err="1">
                <a:latin typeface="LiberationSerif-Regular"/>
              </a:rPr>
              <a:t>offsets</a:t>
            </a:r>
            <a:r>
              <a:rPr lang="es-ES" sz="3200" dirty="0">
                <a:latin typeface="LiberationSerif-Regular"/>
              </a:rPr>
              <a:t> are </a:t>
            </a:r>
            <a:r>
              <a:rPr lang="es-ES" sz="3200" dirty="0" err="1">
                <a:latin typeface="LiberationSerif-Regular"/>
              </a:rPr>
              <a:t>studied</a:t>
            </a:r>
            <a:r>
              <a:rPr lang="es-ES" sz="3200" dirty="0">
                <a:latin typeface="LiberationSerif-Regular"/>
              </a:rPr>
              <a:t> </a:t>
            </a:r>
            <a:r>
              <a:rPr lang="es-ES" sz="3200" dirty="0" err="1">
                <a:latin typeface="LiberationSerif-Regular"/>
              </a:rPr>
              <a:t>now</a:t>
            </a:r>
            <a:r>
              <a:rPr lang="es-ES" sz="3200" dirty="0">
                <a:latin typeface="LiberationSerif-Regular"/>
              </a:rPr>
              <a:t> in </a:t>
            </a:r>
            <a:r>
              <a:rPr lang="es-ES" sz="3200" dirty="0" err="1">
                <a:latin typeface="LiberationSerif-Regular"/>
              </a:rPr>
              <a:t>detail</a:t>
            </a:r>
            <a:r>
              <a:rPr lang="es-ES" sz="3200" dirty="0">
                <a:latin typeface="LiberationSerif-Regular"/>
              </a:rPr>
              <a:t>: </a:t>
            </a:r>
          </a:p>
          <a:p>
            <a:pPr algn="l"/>
            <a:endParaRPr lang="es-ES" sz="3200" dirty="0">
              <a:latin typeface="LiberationSerif-Regular"/>
            </a:endParaRPr>
          </a:p>
          <a:p>
            <a:pPr marL="2628900" lvl="5" indent="-342900">
              <a:buFont typeface="Arial" panose="020B0604020202020204" pitchFamily="34" charset="0"/>
              <a:buChar char="•"/>
            </a:pPr>
            <a:r>
              <a:rPr lang="es-ES" sz="3200" dirty="0">
                <a:latin typeface="LiberationSerif-Regular"/>
              </a:rPr>
              <a:t>Cell </a:t>
            </a:r>
            <a:r>
              <a:rPr lang="es-ES" sz="3200" dirty="0" err="1">
                <a:latin typeface="LiberationSerif-Regular"/>
              </a:rPr>
              <a:t>division</a:t>
            </a:r>
            <a:r>
              <a:rPr lang="es-ES" sz="3200" dirty="0">
                <a:latin typeface="LiberationSerif-Regular"/>
              </a:rPr>
              <a:t> </a:t>
            </a:r>
            <a:r>
              <a:rPr lang="es-ES" sz="3200" dirty="0" err="1">
                <a:latin typeface="LiberationSerif-Regular"/>
              </a:rPr>
              <a:t>cycle</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Photosynthesis</a:t>
            </a:r>
            <a:r>
              <a:rPr lang="es-ES" sz="3200" dirty="0">
                <a:latin typeface="LiberationSerif-Regular"/>
              </a:rPr>
              <a:t> and </a:t>
            </a:r>
            <a:r>
              <a:rPr lang="es-ES" sz="3200" dirty="0" err="1">
                <a:latin typeface="LiberationSerif-Regular"/>
              </a:rPr>
              <a:t>starch</a:t>
            </a:r>
            <a:r>
              <a:rPr lang="es-ES" sz="3200" dirty="0">
                <a:latin typeface="LiberationSerif-Regular"/>
              </a:rPr>
              <a:t> </a:t>
            </a:r>
            <a:r>
              <a:rPr lang="es-ES" sz="3200" dirty="0" err="1">
                <a:latin typeface="LiberationSerif-Regular"/>
              </a:rPr>
              <a:t>metabolism</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Carotenoid</a:t>
            </a:r>
            <a:r>
              <a:rPr lang="es-ES" sz="3200" dirty="0">
                <a:latin typeface="LiberationSerif-Regular"/>
              </a:rPr>
              <a:t> </a:t>
            </a:r>
            <a:r>
              <a:rPr lang="es-ES" sz="3200" dirty="0" err="1">
                <a:latin typeface="LiberationSerif-Regular"/>
              </a:rPr>
              <a:t>biosynthesis</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Nitrate</a:t>
            </a:r>
            <a:r>
              <a:rPr lang="es-ES" sz="3200" dirty="0">
                <a:latin typeface="LiberationSerif-Regular"/>
              </a:rPr>
              <a:t> </a:t>
            </a:r>
            <a:r>
              <a:rPr lang="es-ES" sz="3200" dirty="0" err="1">
                <a:latin typeface="LiberationSerif-Regular"/>
              </a:rPr>
              <a:t>assimilation</a:t>
            </a:r>
            <a:endParaRPr lang="es-ES" sz="2400" dirty="0">
              <a:latin typeface="LiberationSerif-Regular"/>
            </a:endParaRPr>
          </a:p>
        </p:txBody>
      </p:sp>
    </p:spTree>
    <p:extLst>
      <p:ext uri="{BB962C8B-B14F-4D97-AF65-F5344CB8AC3E}">
        <p14:creationId xmlns:p14="http://schemas.microsoft.com/office/powerpoint/2010/main" val="77941874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58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584"/>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B319145E-4F0F-43E1-ACB0-32C514AAA2BB}"/>
              </a:ext>
            </a:extLst>
          </p:cNvPr>
          <p:cNvSpPr/>
          <p:nvPr/>
        </p:nvSpPr>
        <p:spPr>
          <a:xfrm>
            <a:off x="6589462" y="2481187"/>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248526" y="2962276"/>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17683" y="2832541"/>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622933AA-A22E-4A6B-A86F-59667FA96F39}"/>
              </a:ext>
            </a:extLst>
          </p:cNvPr>
          <p:cNvSpPr txBox="1"/>
          <p:nvPr/>
        </p:nvSpPr>
        <p:spPr>
          <a:xfrm>
            <a:off x="642257" y="1015558"/>
            <a:ext cx="11028306" cy="4031873"/>
          </a:xfrm>
          <a:prstGeom prst="rect">
            <a:avLst/>
          </a:prstGeom>
          <a:noFill/>
        </p:spPr>
        <p:txBody>
          <a:bodyPr wrap="square" rtlCol="0">
            <a:spAutoFit/>
          </a:bodyPr>
          <a:lstStyle/>
          <a:p>
            <a:pPr algn="l"/>
            <a:r>
              <a:rPr lang="es-ES" sz="3200" dirty="0" err="1">
                <a:latin typeface="LiberationSerif-Regular"/>
              </a:rPr>
              <a:t>Physiological</a:t>
            </a:r>
            <a:r>
              <a:rPr lang="es-ES" sz="3200" dirty="0">
                <a:latin typeface="LiberationSerif-Regular"/>
              </a:rPr>
              <a:t> </a:t>
            </a:r>
            <a:r>
              <a:rPr lang="es-ES" sz="3200" dirty="0" err="1">
                <a:latin typeface="LiberationSerif-Regular"/>
              </a:rPr>
              <a:t>processes</a:t>
            </a:r>
            <a:r>
              <a:rPr lang="es-ES" sz="3200" dirty="0">
                <a:latin typeface="LiberationSerif-Regular"/>
              </a:rPr>
              <a:t> </a:t>
            </a:r>
            <a:r>
              <a:rPr lang="es-ES" sz="3200" dirty="0" err="1">
                <a:latin typeface="LiberationSerif-Regular"/>
              </a:rPr>
              <a:t>presenting</a:t>
            </a:r>
            <a:r>
              <a:rPr lang="es-ES" sz="3200" dirty="0">
                <a:latin typeface="LiberationSerif-Regular"/>
              </a:rPr>
              <a:t> </a:t>
            </a:r>
            <a:r>
              <a:rPr lang="es-ES" sz="3200" dirty="0" err="1">
                <a:latin typeface="LiberationSerif-Regular"/>
              </a:rPr>
              <a:t>robust</a:t>
            </a:r>
            <a:r>
              <a:rPr lang="es-ES" sz="3200" dirty="0">
                <a:latin typeface="LiberationSerif-Regular"/>
              </a:rPr>
              <a:t> </a:t>
            </a:r>
            <a:r>
              <a:rPr lang="es-ES" sz="3200" dirty="0" err="1">
                <a:latin typeface="LiberationSerif-Regular"/>
              </a:rPr>
              <a:t>rhythmic</a:t>
            </a:r>
            <a:r>
              <a:rPr lang="es-ES" sz="3200" dirty="0">
                <a:latin typeface="LiberationSerif-Regular"/>
              </a:rPr>
              <a:t> molecular </a:t>
            </a:r>
            <a:r>
              <a:rPr lang="es-ES" sz="3200" dirty="0" err="1">
                <a:latin typeface="LiberationSerif-Regular"/>
              </a:rPr>
              <a:t>dynamics</a:t>
            </a:r>
            <a:r>
              <a:rPr lang="es-ES" sz="3200" dirty="0">
                <a:latin typeface="LiberationSerif-Regular"/>
              </a:rPr>
              <a:t> and </a:t>
            </a:r>
            <a:r>
              <a:rPr lang="es-ES" sz="3200" dirty="0" err="1">
                <a:latin typeface="LiberationSerif-Regular"/>
              </a:rPr>
              <a:t>different</a:t>
            </a:r>
            <a:r>
              <a:rPr lang="es-ES" sz="3200" dirty="0">
                <a:latin typeface="LiberationSerif-Regular"/>
              </a:rPr>
              <a:t> </a:t>
            </a:r>
            <a:r>
              <a:rPr lang="es-ES" sz="3200" dirty="0" err="1">
                <a:latin typeface="LiberationSerif-Regular"/>
              </a:rPr>
              <a:t>transcript</a:t>
            </a:r>
            <a:r>
              <a:rPr lang="es-ES" sz="3200" dirty="0">
                <a:latin typeface="LiberationSerif-Regular"/>
              </a:rPr>
              <a:t>-protein </a:t>
            </a:r>
            <a:r>
              <a:rPr lang="es-ES" sz="3200" dirty="0" err="1">
                <a:latin typeface="LiberationSerif-Regular"/>
              </a:rPr>
              <a:t>offsets</a:t>
            </a:r>
            <a:r>
              <a:rPr lang="es-ES" sz="3200" dirty="0">
                <a:latin typeface="LiberationSerif-Regular"/>
              </a:rPr>
              <a:t> are </a:t>
            </a:r>
            <a:r>
              <a:rPr lang="es-ES" sz="3200" dirty="0" err="1">
                <a:latin typeface="LiberationSerif-Regular"/>
              </a:rPr>
              <a:t>studied</a:t>
            </a:r>
            <a:r>
              <a:rPr lang="es-ES" sz="3200" dirty="0">
                <a:latin typeface="LiberationSerif-Regular"/>
              </a:rPr>
              <a:t> </a:t>
            </a:r>
            <a:r>
              <a:rPr lang="es-ES" sz="3200" dirty="0" err="1">
                <a:latin typeface="LiberationSerif-Regular"/>
              </a:rPr>
              <a:t>now</a:t>
            </a:r>
            <a:r>
              <a:rPr lang="es-ES" sz="3200" dirty="0">
                <a:latin typeface="LiberationSerif-Regular"/>
              </a:rPr>
              <a:t> in </a:t>
            </a:r>
            <a:r>
              <a:rPr lang="es-ES" sz="3200" dirty="0" err="1">
                <a:latin typeface="LiberationSerif-Regular"/>
              </a:rPr>
              <a:t>detail</a:t>
            </a:r>
            <a:r>
              <a:rPr lang="es-ES" sz="3200" dirty="0">
                <a:latin typeface="LiberationSerif-Regular"/>
              </a:rPr>
              <a:t>: </a:t>
            </a:r>
          </a:p>
          <a:p>
            <a:pPr algn="l"/>
            <a:endParaRPr lang="es-ES" sz="3200" dirty="0">
              <a:latin typeface="LiberationSerif-Regular"/>
            </a:endParaRPr>
          </a:p>
          <a:p>
            <a:pPr marL="2628900" lvl="5" indent="-342900">
              <a:buFont typeface="Arial" panose="020B0604020202020204" pitchFamily="34" charset="0"/>
              <a:buChar char="•"/>
            </a:pPr>
            <a:r>
              <a:rPr lang="es-ES" sz="3200" dirty="0">
                <a:latin typeface="LiberationSerif-Regular"/>
              </a:rPr>
              <a:t>Cell </a:t>
            </a:r>
            <a:r>
              <a:rPr lang="es-ES" sz="3200" dirty="0" err="1">
                <a:latin typeface="LiberationSerif-Regular"/>
              </a:rPr>
              <a:t>division</a:t>
            </a:r>
            <a:r>
              <a:rPr lang="es-ES" sz="3200" dirty="0">
                <a:latin typeface="LiberationSerif-Regular"/>
              </a:rPr>
              <a:t> </a:t>
            </a:r>
            <a:r>
              <a:rPr lang="es-ES" sz="3200" dirty="0" err="1">
                <a:latin typeface="LiberationSerif-Regular"/>
              </a:rPr>
              <a:t>cycle</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Photosynthesis</a:t>
            </a:r>
            <a:r>
              <a:rPr lang="es-ES" sz="3200" dirty="0">
                <a:latin typeface="LiberationSerif-Regular"/>
              </a:rPr>
              <a:t> and </a:t>
            </a:r>
            <a:r>
              <a:rPr lang="es-ES" sz="3200" dirty="0" err="1">
                <a:latin typeface="LiberationSerif-Regular"/>
              </a:rPr>
              <a:t>starch</a:t>
            </a:r>
            <a:r>
              <a:rPr lang="es-ES" sz="3200" dirty="0">
                <a:latin typeface="LiberationSerif-Regular"/>
              </a:rPr>
              <a:t> </a:t>
            </a:r>
            <a:r>
              <a:rPr lang="es-ES" sz="3200" dirty="0" err="1">
                <a:latin typeface="LiberationSerif-Regular"/>
              </a:rPr>
              <a:t>metabolism</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Carotenoid</a:t>
            </a:r>
            <a:r>
              <a:rPr lang="es-ES" sz="3200" dirty="0">
                <a:latin typeface="LiberationSerif-Regular"/>
              </a:rPr>
              <a:t> </a:t>
            </a:r>
            <a:r>
              <a:rPr lang="es-ES" sz="3200" dirty="0" err="1">
                <a:latin typeface="LiberationSerif-Regular"/>
              </a:rPr>
              <a:t>biosynthesis</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Nitrate</a:t>
            </a:r>
            <a:r>
              <a:rPr lang="es-ES" sz="3200" dirty="0">
                <a:latin typeface="LiberationSerif-Regular"/>
              </a:rPr>
              <a:t> </a:t>
            </a:r>
            <a:r>
              <a:rPr lang="es-ES" sz="3200" dirty="0" err="1">
                <a:latin typeface="LiberationSerif-Regular"/>
              </a:rPr>
              <a:t>assimilation</a:t>
            </a:r>
            <a:endParaRPr lang="es-ES" sz="2400" dirty="0">
              <a:latin typeface="LiberationSerif-Regular"/>
            </a:endParaRPr>
          </a:p>
        </p:txBody>
      </p:sp>
      <p:sp>
        <p:nvSpPr>
          <p:cNvPr id="2" name="Rectángulo: esquinas redondeadas 1">
            <a:extLst>
              <a:ext uri="{FF2B5EF4-FFF2-40B4-BE49-F238E27FC236}">
                <a16:creationId xmlns:a16="http://schemas.microsoft.com/office/drawing/2014/main" id="{3986D3A1-4C50-49CC-8C84-19A139A1FA75}"/>
              </a:ext>
            </a:extLst>
          </p:cNvPr>
          <p:cNvSpPr/>
          <p:nvPr/>
        </p:nvSpPr>
        <p:spPr>
          <a:xfrm>
            <a:off x="2888474" y="2946517"/>
            <a:ext cx="3555869" cy="595559"/>
          </a:xfrm>
          <a:prstGeom prst="roundRect">
            <a:avLst/>
          </a:prstGeom>
          <a:noFill/>
          <a:ln w="762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33608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13" name="Imagen 12">
            <a:extLst>
              <a:ext uri="{FF2B5EF4-FFF2-40B4-BE49-F238E27FC236}">
                <a16:creationId xmlns:a16="http://schemas.microsoft.com/office/drawing/2014/main" id="{AFCE0940-FAA1-47D2-9E24-3E61E7367B1E}"/>
              </a:ext>
            </a:extLst>
          </p:cNvPr>
          <p:cNvPicPr>
            <a:picLocks noChangeAspect="1"/>
          </p:cNvPicPr>
          <p:nvPr/>
        </p:nvPicPr>
        <p:blipFill>
          <a:blip r:embed="rId3"/>
          <a:stretch>
            <a:fillRect/>
          </a:stretch>
        </p:blipFill>
        <p:spPr>
          <a:xfrm>
            <a:off x="664029" y="2563288"/>
            <a:ext cx="10737174" cy="3141813"/>
          </a:xfrm>
          <a:prstGeom prst="rect">
            <a:avLst/>
          </a:prstGeom>
        </p:spPr>
      </p:pic>
      <p:pic>
        <p:nvPicPr>
          <p:cNvPr id="24" name="Imagen 23">
            <a:extLst>
              <a:ext uri="{FF2B5EF4-FFF2-40B4-BE49-F238E27FC236}">
                <a16:creationId xmlns:a16="http://schemas.microsoft.com/office/drawing/2014/main" id="{BEB99E1D-1BA0-4AAA-A3FD-F8D4CB6D425F}"/>
              </a:ext>
            </a:extLst>
          </p:cNvPr>
          <p:cNvPicPr>
            <a:picLocks noChangeAspect="1"/>
          </p:cNvPicPr>
          <p:nvPr/>
        </p:nvPicPr>
        <p:blipFill>
          <a:blip r:embed="rId4"/>
          <a:stretch>
            <a:fillRect/>
          </a:stretch>
        </p:blipFill>
        <p:spPr>
          <a:xfrm>
            <a:off x="414766" y="1906659"/>
            <a:ext cx="11620500" cy="3566573"/>
          </a:xfrm>
          <a:prstGeom prst="rect">
            <a:avLst/>
          </a:prstGeom>
        </p:spPr>
      </p:pic>
      <p:sp>
        <p:nvSpPr>
          <p:cNvPr id="11" name="CuadroTexto 10">
            <a:extLst>
              <a:ext uri="{FF2B5EF4-FFF2-40B4-BE49-F238E27FC236}">
                <a16:creationId xmlns:a16="http://schemas.microsoft.com/office/drawing/2014/main" id="{1792571F-BAE2-4224-A416-9AE9064DD58D}"/>
              </a:ext>
            </a:extLst>
          </p:cNvPr>
          <p:cNvSpPr txBox="1"/>
          <p:nvPr/>
        </p:nvSpPr>
        <p:spPr>
          <a:xfrm>
            <a:off x="695073" y="843347"/>
            <a:ext cx="5529943"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Biological</a:t>
            </a:r>
            <a:r>
              <a:rPr lang="es-ES" sz="2400" dirty="0"/>
              <a:t> </a:t>
            </a:r>
            <a:r>
              <a:rPr lang="es-ES" sz="2400" dirty="0" err="1"/>
              <a:t>rhythm</a:t>
            </a:r>
            <a:r>
              <a:rPr lang="es-ES" sz="2400" dirty="0"/>
              <a:t> </a:t>
            </a:r>
            <a:r>
              <a:rPr lang="es-ES" sz="2400" dirty="0" err="1"/>
              <a:t>modelled</a:t>
            </a:r>
            <a:r>
              <a:rPr lang="es-ES" sz="2400" dirty="0"/>
              <a:t> as wave</a:t>
            </a:r>
          </a:p>
        </p:txBody>
      </p:sp>
      <p:sp>
        <p:nvSpPr>
          <p:cNvPr id="12" name="Rectángulo 11">
            <a:extLst>
              <a:ext uri="{FF2B5EF4-FFF2-40B4-BE49-F238E27FC236}">
                <a16:creationId xmlns:a16="http://schemas.microsoft.com/office/drawing/2014/main" id="{3248D27C-04DD-4955-AE9D-8E5FDF0D5448}"/>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9FF6EC7B-4949-484B-AB35-020B1908775F}"/>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8" name="Imagen 7">
            <a:extLst>
              <a:ext uri="{FF2B5EF4-FFF2-40B4-BE49-F238E27FC236}">
                <a16:creationId xmlns:a16="http://schemas.microsoft.com/office/drawing/2014/main" id="{F12176EF-4293-402C-BFFA-9DDD7F9B16D2}"/>
              </a:ext>
            </a:extLst>
          </p:cNvPr>
          <p:cNvPicPr>
            <a:picLocks noChangeAspect="1"/>
          </p:cNvPicPr>
          <p:nvPr/>
        </p:nvPicPr>
        <p:blipFill rotWithShape="1">
          <a:blip r:embed="rId5">
            <a:alphaModFix/>
          </a:blip>
          <a:srcRect t="28805"/>
          <a:stretch/>
        </p:blipFill>
        <p:spPr>
          <a:xfrm>
            <a:off x="480331" y="3051233"/>
            <a:ext cx="4044044" cy="2587193"/>
          </a:xfrm>
          <a:prstGeom prst="rect">
            <a:avLst/>
          </a:prstGeom>
        </p:spPr>
      </p:pic>
      <p:pic>
        <p:nvPicPr>
          <p:cNvPr id="15" name="Imagen 14">
            <a:extLst>
              <a:ext uri="{FF2B5EF4-FFF2-40B4-BE49-F238E27FC236}">
                <a16:creationId xmlns:a16="http://schemas.microsoft.com/office/drawing/2014/main" id="{42289574-D103-495E-B0FA-633B4289E3F7}"/>
              </a:ext>
            </a:extLst>
          </p:cNvPr>
          <p:cNvPicPr>
            <a:picLocks noChangeAspect="1"/>
          </p:cNvPicPr>
          <p:nvPr/>
        </p:nvPicPr>
        <p:blipFill>
          <a:blip r:embed="rId6">
            <a:alphaModFix/>
          </a:blip>
          <a:stretch>
            <a:fillRect/>
          </a:stretch>
        </p:blipFill>
        <p:spPr>
          <a:xfrm>
            <a:off x="8948515" y="1781614"/>
            <a:ext cx="2579456" cy="3942537"/>
          </a:xfrm>
          <a:prstGeom prst="rect">
            <a:avLst/>
          </a:prstGeom>
        </p:spPr>
      </p:pic>
      <p:pic>
        <p:nvPicPr>
          <p:cNvPr id="10" name="Imagen 9">
            <a:extLst>
              <a:ext uri="{FF2B5EF4-FFF2-40B4-BE49-F238E27FC236}">
                <a16:creationId xmlns:a16="http://schemas.microsoft.com/office/drawing/2014/main" id="{1FEF7CAF-64C5-4660-96F5-BA00F761AF52}"/>
              </a:ext>
            </a:extLst>
          </p:cNvPr>
          <p:cNvPicPr>
            <a:picLocks noChangeAspect="1"/>
          </p:cNvPicPr>
          <p:nvPr/>
        </p:nvPicPr>
        <p:blipFill>
          <a:blip r:embed="rId7">
            <a:alphaModFix/>
          </a:blip>
          <a:stretch>
            <a:fillRect/>
          </a:stretch>
        </p:blipFill>
        <p:spPr>
          <a:xfrm>
            <a:off x="5764355" y="1931513"/>
            <a:ext cx="6336476" cy="3524154"/>
          </a:xfrm>
          <a:prstGeom prst="rect">
            <a:avLst/>
          </a:prstGeom>
        </p:spPr>
      </p:pic>
      <p:pic>
        <p:nvPicPr>
          <p:cNvPr id="16" name="Imagen 15">
            <a:extLst>
              <a:ext uri="{FF2B5EF4-FFF2-40B4-BE49-F238E27FC236}">
                <a16:creationId xmlns:a16="http://schemas.microsoft.com/office/drawing/2014/main" id="{B203F290-81BD-47DD-B714-889B389971C2}"/>
              </a:ext>
            </a:extLst>
          </p:cNvPr>
          <p:cNvPicPr>
            <a:picLocks noChangeAspect="1"/>
          </p:cNvPicPr>
          <p:nvPr/>
        </p:nvPicPr>
        <p:blipFill>
          <a:blip r:embed="rId8"/>
          <a:stretch>
            <a:fillRect/>
          </a:stretch>
        </p:blipFill>
        <p:spPr>
          <a:xfrm>
            <a:off x="4706459" y="1430057"/>
            <a:ext cx="3037114" cy="1022597"/>
          </a:xfrm>
          <a:prstGeom prst="rect">
            <a:avLst/>
          </a:prstGeom>
        </p:spPr>
      </p:pic>
      <p:sp>
        <p:nvSpPr>
          <p:cNvPr id="17" name="CuadroTexto 16">
            <a:extLst>
              <a:ext uri="{FF2B5EF4-FFF2-40B4-BE49-F238E27FC236}">
                <a16:creationId xmlns:a16="http://schemas.microsoft.com/office/drawing/2014/main" id="{CC29A58D-72EF-4D5F-8544-5A88D835B75A}"/>
              </a:ext>
            </a:extLst>
          </p:cNvPr>
          <p:cNvSpPr txBox="1"/>
          <p:nvPr/>
        </p:nvSpPr>
        <p:spPr>
          <a:xfrm>
            <a:off x="265387" y="6418476"/>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(Parsons et al., 2020)</a:t>
            </a:r>
            <a:endParaRPr lang="es-ES" sz="2000" dirty="0"/>
          </a:p>
        </p:txBody>
      </p:sp>
    </p:spTree>
    <p:extLst>
      <p:ext uri="{BB962C8B-B14F-4D97-AF65-F5344CB8AC3E}">
        <p14:creationId xmlns:p14="http://schemas.microsoft.com/office/powerpoint/2010/main" val="104297131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B319145E-4F0F-43E1-ACB0-32C514AAA2BB}"/>
              </a:ext>
            </a:extLst>
          </p:cNvPr>
          <p:cNvSpPr/>
          <p:nvPr/>
        </p:nvSpPr>
        <p:spPr>
          <a:xfrm>
            <a:off x="6589462" y="2481187"/>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17683" y="2832541"/>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622933AA-A22E-4A6B-A86F-59667FA96F39}"/>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under different photoperiods in our culture systems</a:t>
            </a:r>
            <a:endParaRPr lang="es-ES" sz="2400" dirty="0">
              <a:latin typeface="LiberationSerif-Regular"/>
            </a:endParaRPr>
          </a:p>
        </p:txBody>
      </p:sp>
      <p:pic>
        <p:nvPicPr>
          <p:cNvPr id="16" name="Imagen 15">
            <a:extLst>
              <a:ext uri="{FF2B5EF4-FFF2-40B4-BE49-F238E27FC236}">
                <a16:creationId xmlns:a16="http://schemas.microsoft.com/office/drawing/2014/main" id="{07903DEA-1833-4833-8D37-1B2D41A01013}"/>
              </a:ext>
            </a:extLst>
          </p:cNvPr>
          <p:cNvPicPr>
            <a:picLocks noChangeAspect="1"/>
          </p:cNvPicPr>
          <p:nvPr/>
        </p:nvPicPr>
        <p:blipFill rotWithShape="1">
          <a:blip r:embed="rId3"/>
          <a:srcRect l="1" r="47296" b="76485"/>
          <a:stretch/>
        </p:blipFill>
        <p:spPr>
          <a:xfrm>
            <a:off x="357682" y="2003905"/>
            <a:ext cx="6667685" cy="1719445"/>
          </a:xfrm>
          <a:prstGeom prst="rect">
            <a:avLst/>
          </a:prstGeom>
        </p:spPr>
      </p:pic>
      <p:sp>
        <p:nvSpPr>
          <p:cNvPr id="17" name="CuadroTexto 16">
            <a:extLst>
              <a:ext uri="{FF2B5EF4-FFF2-40B4-BE49-F238E27FC236}">
                <a16:creationId xmlns:a16="http://schemas.microsoft.com/office/drawing/2014/main" id="{CB9019EA-D997-4263-9E1E-919721CE52C5}"/>
              </a:ext>
            </a:extLst>
          </p:cNvPr>
          <p:cNvSpPr txBox="1"/>
          <p:nvPr/>
        </p:nvSpPr>
        <p:spPr>
          <a:xfrm>
            <a:off x="1069846" y="155163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8" name="Imagen 17">
            <a:extLst>
              <a:ext uri="{FF2B5EF4-FFF2-40B4-BE49-F238E27FC236}">
                <a16:creationId xmlns:a16="http://schemas.microsoft.com/office/drawing/2014/main" id="{CB9B553B-F54A-4C4A-A62E-D3F80D437BD0}"/>
              </a:ext>
            </a:extLst>
          </p:cNvPr>
          <p:cNvPicPr>
            <a:picLocks noChangeAspect="1"/>
          </p:cNvPicPr>
          <p:nvPr/>
        </p:nvPicPr>
        <p:blipFill rotWithShape="1">
          <a:blip r:embed="rId3"/>
          <a:srcRect t="76189" r="48058"/>
          <a:stretch/>
        </p:blipFill>
        <p:spPr>
          <a:xfrm>
            <a:off x="319582" y="4204636"/>
            <a:ext cx="6667686" cy="1797401"/>
          </a:xfrm>
          <a:prstGeom prst="rect">
            <a:avLst/>
          </a:prstGeom>
        </p:spPr>
      </p:pic>
      <p:sp>
        <p:nvSpPr>
          <p:cNvPr id="19" name="CuadroTexto 18">
            <a:extLst>
              <a:ext uri="{FF2B5EF4-FFF2-40B4-BE49-F238E27FC236}">
                <a16:creationId xmlns:a16="http://schemas.microsoft.com/office/drawing/2014/main" id="{5A2EBDB6-6894-4D1A-9B27-EC8764C07DF2}"/>
              </a:ext>
            </a:extLst>
          </p:cNvPr>
          <p:cNvSpPr txBox="1"/>
          <p:nvPr/>
        </p:nvSpPr>
        <p:spPr>
          <a:xfrm>
            <a:off x="1177009" y="381591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20" name="Conector recto de flecha 19">
            <a:extLst>
              <a:ext uri="{FF2B5EF4-FFF2-40B4-BE49-F238E27FC236}">
                <a16:creationId xmlns:a16="http://schemas.microsoft.com/office/drawing/2014/main" id="{848753A9-DA56-4AD0-A706-5B49BA0D2BE0}"/>
              </a:ext>
            </a:extLst>
          </p:cNvPr>
          <p:cNvCxnSpPr>
            <a:cxnSpLocks/>
          </p:cNvCxnSpPr>
          <p:nvPr/>
        </p:nvCxnSpPr>
        <p:spPr>
          <a:xfrm>
            <a:off x="12627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E997AE30-11A2-4190-98E7-562BDB754726}"/>
              </a:ext>
            </a:extLst>
          </p:cNvPr>
          <p:cNvCxnSpPr>
            <a:cxnSpLocks/>
          </p:cNvCxnSpPr>
          <p:nvPr/>
        </p:nvCxnSpPr>
        <p:spPr>
          <a:xfrm>
            <a:off x="158659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DA4B0620-EAD5-4CB7-BFF7-4E0231982C97}"/>
              </a:ext>
            </a:extLst>
          </p:cNvPr>
          <p:cNvCxnSpPr>
            <a:cxnSpLocks/>
          </p:cNvCxnSpPr>
          <p:nvPr/>
        </p:nvCxnSpPr>
        <p:spPr>
          <a:xfrm>
            <a:off x="191996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DC47AC45-87E5-4D6F-8C2D-C2E36CD5D8D1}"/>
              </a:ext>
            </a:extLst>
          </p:cNvPr>
          <p:cNvCxnSpPr>
            <a:cxnSpLocks/>
          </p:cNvCxnSpPr>
          <p:nvPr/>
        </p:nvCxnSpPr>
        <p:spPr>
          <a:xfrm>
            <a:off x="22533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8767A202-EA71-411E-A959-1C3E322CA909}"/>
              </a:ext>
            </a:extLst>
          </p:cNvPr>
          <p:cNvCxnSpPr>
            <a:cxnSpLocks/>
          </p:cNvCxnSpPr>
          <p:nvPr/>
        </p:nvCxnSpPr>
        <p:spPr>
          <a:xfrm>
            <a:off x="25962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F08A6077-979E-4E74-8493-904A37DBF992}"/>
              </a:ext>
            </a:extLst>
          </p:cNvPr>
          <p:cNvCxnSpPr>
            <a:cxnSpLocks/>
          </p:cNvCxnSpPr>
          <p:nvPr/>
        </p:nvCxnSpPr>
        <p:spPr>
          <a:xfrm>
            <a:off x="287246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336DC0B4-95BF-4FAB-B30E-21B6AAFFB642}"/>
              </a:ext>
            </a:extLst>
          </p:cNvPr>
          <p:cNvCxnSpPr>
            <a:cxnSpLocks/>
          </p:cNvCxnSpPr>
          <p:nvPr/>
        </p:nvCxnSpPr>
        <p:spPr>
          <a:xfrm>
            <a:off x="319631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E6352572-E92C-48CA-A160-BC0021925589}"/>
              </a:ext>
            </a:extLst>
          </p:cNvPr>
          <p:cNvCxnSpPr>
            <a:cxnSpLocks/>
          </p:cNvCxnSpPr>
          <p:nvPr/>
        </p:nvCxnSpPr>
        <p:spPr>
          <a:xfrm>
            <a:off x="352969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1C2FEFF4-DB74-47ED-A89F-F17ECA0AEC42}"/>
              </a:ext>
            </a:extLst>
          </p:cNvPr>
          <p:cNvCxnSpPr>
            <a:cxnSpLocks/>
          </p:cNvCxnSpPr>
          <p:nvPr/>
        </p:nvCxnSpPr>
        <p:spPr>
          <a:xfrm>
            <a:off x="3842982"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5D574ADA-928C-479B-9C60-AF9BBC4DD889}"/>
              </a:ext>
            </a:extLst>
          </p:cNvPr>
          <p:cNvCxnSpPr>
            <a:cxnSpLocks/>
          </p:cNvCxnSpPr>
          <p:nvPr/>
        </p:nvCxnSpPr>
        <p:spPr>
          <a:xfrm>
            <a:off x="4185882"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B9D7FC3-B847-4A12-95F5-B6037E310061}"/>
              </a:ext>
            </a:extLst>
          </p:cNvPr>
          <p:cNvCxnSpPr>
            <a:cxnSpLocks/>
          </p:cNvCxnSpPr>
          <p:nvPr/>
        </p:nvCxnSpPr>
        <p:spPr>
          <a:xfrm>
            <a:off x="45012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5B181541-0B10-4B57-AFAB-40C68319818E}"/>
              </a:ext>
            </a:extLst>
          </p:cNvPr>
          <p:cNvCxnSpPr>
            <a:cxnSpLocks/>
          </p:cNvCxnSpPr>
          <p:nvPr/>
        </p:nvCxnSpPr>
        <p:spPr>
          <a:xfrm>
            <a:off x="482509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2F39923E-F68C-4FC4-894E-505130ADD4EA}"/>
              </a:ext>
            </a:extLst>
          </p:cNvPr>
          <p:cNvCxnSpPr>
            <a:cxnSpLocks/>
          </p:cNvCxnSpPr>
          <p:nvPr/>
        </p:nvCxnSpPr>
        <p:spPr>
          <a:xfrm>
            <a:off x="515846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04ED3140-167D-4BE9-A768-4906D47A0E2F}"/>
              </a:ext>
            </a:extLst>
          </p:cNvPr>
          <p:cNvCxnSpPr>
            <a:cxnSpLocks/>
          </p:cNvCxnSpPr>
          <p:nvPr/>
        </p:nvCxnSpPr>
        <p:spPr>
          <a:xfrm>
            <a:off x="54918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3661A8C0-5476-4AFF-97DD-70F7D8DAEBDD}"/>
              </a:ext>
            </a:extLst>
          </p:cNvPr>
          <p:cNvCxnSpPr>
            <a:cxnSpLocks/>
          </p:cNvCxnSpPr>
          <p:nvPr/>
        </p:nvCxnSpPr>
        <p:spPr>
          <a:xfrm>
            <a:off x="58347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0B0DA22C-B9EB-4451-855F-653461395D54}"/>
              </a:ext>
            </a:extLst>
          </p:cNvPr>
          <p:cNvCxnSpPr>
            <a:cxnSpLocks/>
          </p:cNvCxnSpPr>
          <p:nvPr/>
        </p:nvCxnSpPr>
        <p:spPr>
          <a:xfrm>
            <a:off x="611096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5F99502A-6180-44B1-80C3-8CB85B1A1F5F}"/>
              </a:ext>
            </a:extLst>
          </p:cNvPr>
          <p:cNvCxnSpPr>
            <a:cxnSpLocks/>
          </p:cNvCxnSpPr>
          <p:nvPr/>
        </p:nvCxnSpPr>
        <p:spPr>
          <a:xfrm>
            <a:off x="643481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B60E7B54-37C2-47B8-8A2D-E2D96E6E8F8F}"/>
              </a:ext>
            </a:extLst>
          </p:cNvPr>
          <p:cNvCxnSpPr>
            <a:cxnSpLocks/>
          </p:cNvCxnSpPr>
          <p:nvPr/>
        </p:nvCxnSpPr>
        <p:spPr>
          <a:xfrm>
            <a:off x="676819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866B87F8-69A1-478F-A260-C867098FC018}"/>
              </a:ext>
            </a:extLst>
          </p:cNvPr>
          <p:cNvCxnSpPr>
            <a:cxnSpLocks/>
          </p:cNvCxnSpPr>
          <p:nvPr/>
        </p:nvCxnSpPr>
        <p:spPr>
          <a:xfrm>
            <a:off x="13294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4340E205-770E-4480-967A-713B9584361A}"/>
              </a:ext>
            </a:extLst>
          </p:cNvPr>
          <p:cNvCxnSpPr>
            <a:cxnSpLocks/>
          </p:cNvCxnSpPr>
          <p:nvPr/>
        </p:nvCxnSpPr>
        <p:spPr>
          <a:xfrm>
            <a:off x="165326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DF583F7C-63BD-4791-B0CF-013A5221C265}"/>
              </a:ext>
            </a:extLst>
          </p:cNvPr>
          <p:cNvCxnSpPr>
            <a:cxnSpLocks/>
          </p:cNvCxnSpPr>
          <p:nvPr/>
        </p:nvCxnSpPr>
        <p:spPr>
          <a:xfrm>
            <a:off x="198664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BAE54189-0E9E-4334-9371-74BE6F19FF01}"/>
              </a:ext>
            </a:extLst>
          </p:cNvPr>
          <p:cNvCxnSpPr>
            <a:cxnSpLocks/>
          </p:cNvCxnSpPr>
          <p:nvPr/>
        </p:nvCxnSpPr>
        <p:spPr>
          <a:xfrm>
            <a:off x="23200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A4E908C0-A2C4-4561-B676-D7F2997265C5}"/>
              </a:ext>
            </a:extLst>
          </p:cNvPr>
          <p:cNvCxnSpPr>
            <a:cxnSpLocks/>
          </p:cNvCxnSpPr>
          <p:nvPr/>
        </p:nvCxnSpPr>
        <p:spPr>
          <a:xfrm>
            <a:off x="26629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5325186D-AF06-4832-890C-1CA28AC68022}"/>
              </a:ext>
            </a:extLst>
          </p:cNvPr>
          <p:cNvCxnSpPr>
            <a:cxnSpLocks/>
          </p:cNvCxnSpPr>
          <p:nvPr/>
        </p:nvCxnSpPr>
        <p:spPr>
          <a:xfrm>
            <a:off x="293914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627C240B-EB6B-41C2-A2B7-3E28C4458825}"/>
              </a:ext>
            </a:extLst>
          </p:cNvPr>
          <p:cNvCxnSpPr>
            <a:cxnSpLocks/>
          </p:cNvCxnSpPr>
          <p:nvPr/>
        </p:nvCxnSpPr>
        <p:spPr>
          <a:xfrm>
            <a:off x="326299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6BE95CA5-808C-49C2-994D-F75888C01184}"/>
              </a:ext>
            </a:extLst>
          </p:cNvPr>
          <p:cNvCxnSpPr>
            <a:cxnSpLocks/>
          </p:cNvCxnSpPr>
          <p:nvPr/>
        </p:nvCxnSpPr>
        <p:spPr>
          <a:xfrm>
            <a:off x="359636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214AA3EF-83DB-4F88-87A3-073FAE90441A}"/>
              </a:ext>
            </a:extLst>
          </p:cNvPr>
          <p:cNvCxnSpPr>
            <a:cxnSpLocks/>
          </p:cNvCxnSpPr>
          <p:nvPr/>
        </p:nvCxnSpPr>
        <p:spPr>
          <a:xfrm>
            <a:off x="3909657"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DB057E3B-5875-4DCA-B786-56B3F5EA8990}"/>
              </a:ext>
            </a:extLst>
          </p:cNvPr>
          <p:cNvCxnSpPr>
            <a:cxnSpLocks/>
          </p:cNvCxnSpPr>
          <p:nvPr/>
        </p:nvCxnSpPr>
        <p:spPr>
          <a:xfrm>
            <a:off x="4252557"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49B45ECC-256C-4D99-A846-5650A7259B0E}"/>
              </a:ext>
            </a:extLst>
          </p:cNvPr>
          <p:cNvCxnSpPr>
            <a:cxnSpLocks/>
          </p:cNvCxnSpPr>
          <p:nvPr/>
        </p:nvCxnSpPr>
        <p:spPr>
          <a:xfrm>
            <a:off x="45679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46F9B013-4D90-429B-9A33-A48E48F8836E}"/>
              </a:ext>
            </a:extLst>
          </p:cNvPr>
          <p:cNvCxnSpPr>
            <a:cxnSpLocks/>
          </p:cNvCxnSpPr>
          <p:nvPr/>
        </p:nvCxnSpPr>
        <p:spPr>
          <a:xfrm>
            <a:off x="489176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AE0C6C17-4482-4858-B63B-DDCDC67AD9A3}"/>
              </a:ext>
            </a:extLst>
          </p:cNvPr>
          <p:cNvCxnSpPr>
            <a:cxnSpLocks/>
          </p:cNvCxnSpPr>
          <p:nvPr/>
        </p:nvCxnSpPr>
        <p:spPr>
          <a:xfrm>
            <a:off x="522514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301CC04E-38B9-4D48-B877-8EF52AB727F5}"/>
              </a:ext>
            </a:extLst>
          </p:cNvPr>
          <p:cNvCxnSpPr>
            <a:cxnSpLocks/>
          </p:cNvCxnSpPr>
          <p:nvPr/>
        </p:nvCxnSpPr>
        <p:spPr>
          <a:xfrm>
            <a:off x="55585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0335911D-3D0D-4F0F-BFD5-A2C928A38CE1}"/>
              </a:ext>
            </a:extLst>
          </p:cNvPr>
          <p:cNvCxnSpPr>
            <a:cxnSpLocks/>
          </p:cNvCxnSpPr>
          <p:nvPr/>
        </p:nvCxnSpPr>
        <p:spPr>
          <a:xfrm>
            <a:off x="59014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DD8AEB81-B27E-4CB0-9457-3256E9595BA6}"/>
              </a:ext>
            </a:extLst>
          </p:cNvPr>
          <p:cNvCxnSpPr>
            <a:cxnSpLocks/>
          </p:cNvCxnSpPr>
          <p:nvPr/>
        </p:nvCxnSpPr>
        <p:spPr>
          <a:xfrm>
            <a:off x="617764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D601304B-81C1-41B2-A041-E2D66C87ACC3}"/>
              </a:ext>
            </a:extLst>
          </p:cNvPr>
          <p:cNvCxnSpPr>
            <a:cxnSpLocks/>
          </p:cNvCxnSpPr>
          <p:nvPr/>
        </p:nvCxnSpPr>
        <p:spPr>
          <a:xfrm>
            <a:off x="650149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3DBE71F1-21FD-4EC5-8B79-B5BD4E0C6E8C}"/>
              </a:ext>
            </a:extLst>
          </p:cNvPr>
          <p:cNvCxnSpPr>
            <a:cxnSpLocks/>
          </p:cNvCxnSpPr>
          <p:nvPr/>
        </p:nvCxnSpPr>
        <p:spPr>
          <a:xfrm>
            <a:off x="683486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a:extLst>
              <a:ext uri="{FF2B5EF4-FFF2-40B4-BE49-F238E27FC236}">
                <a16:creationId xmlns:a16="http://schemas.microsoft.com/office/drawing/2014/main" id="{C8EBA127-4AAC-49D0-AEE3-074F8A0AE193}"/>
              </a:ext>
            </a:extLst>
          </p:cNvPr>
          <p:cNvSpPr txBox="1"/>
          <p:nvPr/>
        </p:nvSpPr>
        <p:spPr>
          <a:xfrm>
            <a:off x="4891768" y="3920297"/>
            <a:ext cx="2830286" cy="400110"/>
          </a:xfrm>
          <a:prstGeom prst="rect">
            <a:avLst/>
          </a:prstGeom>
          <a:noFill/>
        </p:spPr>
        <p:txBody>
          <a:bodyPr wrap="square" rtlCol="0">
            <a:spAutoFit/>
          </a:bodyPr>
          <a:lstStyle/>
          <a:p>
            <a:r>
              <a:rPr lang="es-ES" sz="2000" b="1" dirty="0"/>
              <a:t>ZT = </a:t>
            </a:r>
            <a:r>
              <a:rPr lang="es-ES" sz="2000" b="1" dirty="0" err="1"/>
              <a:t>Zetigeber</a:t>
            </a:r>
            <a:r>
              <a:rPr lang="es-ES" sz="2000" b="1" dirty="0"/>
              <a:t> Time</a:t>
            </a:r>
          </a:p>
        </p:txBody>
      </p:sp>
      <p:sp>
        <p:nvSpPr>
          <p:cNvPr id="64" name="CuadroTexto 63">
            <a:extLst>
              <a:ext uri="{FF2B5EF4-FFF2-40B4-BE49-F238E27FC236}">
                <a16:creationId xmlns:a16="http://schemas.microsoft.com/office/drawing/2014/main" id="{676947FC-DC28-4ED9-BF6D-25C9B8F960F3}"/>
              </a:ext>
            </a:extLst>
          </p:cNvPr>
          <p:cNvSpPr txBox="1"/>
          <p:nvPr/>
        </p:nvSpPr>
        <p:spPr>
          <a:xfrm>
            <a:off x="7746107" y="2313654"/>
            <a:ext cx="4010025" cy="923330"/>
          </a:xfrm>
          <a:prstGeom prst="rect">
            <a:avLst/>
          </a:prstGeom>
          <a:noFill/>
        </p:spPr>
        <p:txBody>
          <a:bodyPr wrap="square" rtlCol="0">
            <a:spAutoFit/>
          </a:bodyPr>
          <a:lstStyle/>
          <a:p>
            <a:pPr algn="ctr"/>
            <a:r>
              <a:rPr lang="es-ES" b="1" dirty="0" err="1"/>
              <a:t>Samples</a:t>
            </a:r>
            <a:r>
              <a:rPr lang="es-ES" b="1" dirty="0"/>
              <a:t> </a:t>
            </a:r>
            <a:r>
              <a:rPr lang="es-ES" b="1" dirty="0" err="1"/>
              <a:t>taken</a:t>
            </a:r>
            <a:r>
              <a:rPr lang="es-ES" b="1" dirty="0"/>
              <a:t> </a:t>
            </a:r>
            <a:r>
              <a:rPr lang="es-ES" b="1" dirty="0" err="1"/>
              <a:t>every</a:t>
            </a:r>
            <a:r>
              <a:rPr lang="es-ES" b="1" dirty="0"/>
              <a:t> 4h</a:t>
            </a:r>
          </a:p>
          <a:p>
            <a:pPr algn="ctr"/>
            <a:endParaRPr lang="es-ES" dirty="0"/>
          </a:p>
          <a:p>
            <a:pPr algn="ctr"/>
            <a:endParaRPr lang="es-ES" dirty="0"/>
          </a:p>
        </p:txBody>
      </p:sp>
      <p:cxnSp>
        <p:nvCxnSpPr>
          <p:cNvPr id="65" name="Conector recto de flecha 64">
            <a:extLst>
              <a:ext uri="{FF2B5EF4-FFF2-40B4-BE49-F238E27FC236}">
                <a16:creationId xmlns:a16="http://schemas.microsoft.com/office/drawing/2014/main" id="{40A3D435-8EE9-468A-AE7F-01CEB7AA5C5F}"/>
              </a:ext>
            </a:extLst>
          </p:cNvPr>
          <p:cNvCxnSpPr>
            <a:cxnSpLocks/>
          </p:cNvCxnSpPr>
          <p:nvPr/>
        </p:nvCxnSpPr>
        <p:spPr>
          <a:xfrm>
            <a:off x="9717100" y="2696850"/>
            <a:ext cx="0" cy="445168"/>
          </a:xfrm>
          <a:prstGeom prst="straightConnector1">
            <a:avLst/>
          </a:prstGeom>
          <a:ln w="57150">
            <a:gradFill flip="none" rotWithShape="1">
              <a:gsLst>
                <a:gs pos="64000">
                  <a:srgbClr val="535A63"/>
                </a:gs>
                <a:gs pos="0">
                  <a:schemeClr val="accent1">
                    <a:lumMod val="5000"/>
                    <a:lumOff val="95000"/>
                  </a:schemeClr>
                </a:gs>
                <a:gs pos="59000">
                  <a:srgbClr val="222A35"/>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4" name="Rectángulo 3">
            <a:extLst>
              <a:ext uri="{FF2B5EF4-FFF2-40B4-BE49-F238E27FC236}">
                <a16:creationId xmlns:a16="http://schemas.microsoft.com/office/drawing/2014/main" id="{0312D417-5AE9-4165-8420-6181AA618AD0}"/>
              </a:ext>
            </a:extLst>
          </p:cNvPr>
          <p:cNvSpPr/>
          <p:nvPr/>
        </p:nvSpPr>
        <p:spPr>
          <a:xfrm>
            <a:off x="3120116" y="1874803"/>
            <a:ext cx="4057660" cy="4504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899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B319145E-4F0F-43E1-ACB0-32C514AAA2BB}"/>
              </a:ext>
            </a:extLst>
          </p:cNvPr>
          <p:cNvSpPr/>
          <p:nvPr/>
        </p:nvSpPr>
        <p:spPr>
          <a:xfrm>
            <a:off x="6589462" y="2481187"/>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17683" y="2832541"/>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622933AA-A22E-4A6B-A86F-59667FA96F39}"/>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under different photoperiods in our culture systems</a:t>
            </a:r>
            <a:endParaRPr lang="es-ES" sz="2400" dirty="0">
              <a:latin typeface="LiberationSerif-Regular"/>
            </a:endParaRPr>
          </a:p>
        </p:txBody>
      </p:sp>
      <p:pic>
        <p:nvPicPr>
          <p:cNvPr id="16" name="Imagen 15">
            <a:extLst>
              <a:ext uri="{FF2B5EF4-FFF2-40B4-BE49-F238E27FC236}">
                <a16:creationId xmlns:a16="http://schemas.microsoft.com/office/drawing/2014/main" id="{07903DEA-1833-4833-8D37-1B2D41A01013}"/>
              </a:ext>
            </a:extLst>
          </p:cNvPr>
          <p:cNvPicPr>
            <a:picLocks noChangeAspect="1"/>
          </p:cNvPicPr>
          <p:nvPr/>
        </p:nvPicPr>
        <p:blipFill rotWithShape="1">
          <a:blip r:embed="rId3"/>
          <a:srcRect l="1" r="47296" b="76485"/>
          <a:stretch/>
        </p:blipFill>
        <p:spPr>
          <a:xfrm>
            <a:off x="357682" y="2003905"/>
            <a:ext cx="6667685" cy="1719445"/>
          </a:xfrm>
          <a:prstGeom prst="rect">
            <a:avLst/>
          </a:prstGeom>
        </p:spPr>
      </p:pic>
      <p:sp>
        <p:nvSpPr>
          <p:cNvPr id="17" name="CuadroTexto 16">
            <a:extLst>
              <a:ext uri="{FF2B5EF4-FFF2-40B4-BE49-F238E27FC236}">
                <a16:creationId xmlns:a16="http://schemas.microsoft.com/office/drawing/2014/main" id="{CB9019EA-D997-4263-9E1E-919721CE52C5}"/>
              </a:ext>
            </a:extLst>
          </p:cNvPr>
          <p:cNvSpPr txBox="1"/>
          <p:nvPr/>
        </p:nvSpPr>
        <p:spPr>
          <a:xfrm>
            <a:off x="1069846" y="155163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8" name="Imagen 17">
            <a:extLst>
              <a:ext uri="{FF2B5EF4-FFF2-40B4-BE49-F238E27FC236}">
                <a16:creationId xmlns:a16="http://schemas.microsoft.com/office/drawing/2014/main" id="{CB9B553B-F54A-4C4A-A62E-D3F80D437BD0}"/>
              </a:ext>
            </a:extLst>
          </p:cNvPr>
          <p:cNvPicPr>
            <a:picLocks noChangeAspect="1"/>
          </p:cNvPicPr>
          <p:nvPr/>
        </p:nvPicPr>
        <p:blipFill rotWithShape="1">
          <a:blip r:embed="rId3"/>
          <a:srcRect t="76189" r="48058"/>
          <a:stretch/>
        </p:blipFill>
        <p:spPr>
          <a:xfrm>
            <a:off x="319582" y="4204636"/>
            <a:ext cx="6667686" cy="1797401"/>
          </a:xfrm>
          <a:prstGeom prst="rect">
            <a:avLst/>
          </a:prstGeom>
        </p:spPr>
      </p:pic>
      <p:sp>
        <p:nvSpPr>
          <p:cNvPr id="19" name="CuadroTexto 18">
            <a:extLst>
              <a:ext uri="{FF2B5EF4-FFF2-40B4-BE49-F238E27FC236}">
                <a16:creationId xmlns:a16="http://schemas.microsoft.com/office/drawing/2014/main" id="{5A2EBDB6-6894-4D1A-9B27-EC8764C07DF2}"/>
              </a:ext>
            </a:extLst>
          </p:cNvPr>
          <p:cNvSpPr txBox="1"/>
          <p:nvPr/>
        </p:nvSpPr>
        <p:spPr>
          <a:xfrm>
            <a:off x="1177009" y="381591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20" name="Conector recto de flecha 19">
            <a:extLst>
              <a:ext uri="{FF2B5EF4-FFF2-40B4-BE49-F238E27FC236}">
                <a16:creationId xmlns:a16="http://schemas.microsoft.com/office/drawing/2014/main" id="{848753A9-DA56-4AD0-A706-5B49BA0D2BE0}"/>
              </a:ext>
            </a:extLst>
          </p:cNvPr>
          <p:cNvCxnSpPr>
            <a:cxnSpLocks/>
          </p:cNvCxnSpPr>
          <p:nvPr/>
        </p:nvCxnSpPr>
        <p:spPr>
          <a:xfrm>
            <a:off x="12627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E997AE30-11A2-4190-98E7-562BDB754726}"/>
              </a:ext>
            </a:extLst>
          </p:cNvPr>
          <p:cNvCxnSpPr>
            <a:cxnSpLocks/>
          </p:cNvCxnSpPr>
          <p:nvPr/>
        </p:nvCxnSpPr>
        <p:spPr>
          <a:xfrm>
            <a:off x="158659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DA4B0620-EAD5-4CB7-BFF7-4E0231982C97}"/>
              </a:ext>
            </a:extLst>
          </p:cNvPr>
          <p:cNvCxnSpPr>
            <a:cxnSpLocks/>
          </p:cNvCxnSpPr>
          <p:nvPr/>
        </p:nvCxnSpPr>
        <p:spPr>
          <a:xfrm>
            <a:off x="191996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DC47AC45-87E5-4D6F-8C2D-C2E36CD5D8D1}"/>
              </a:ext>
            </a:extLst>
          </p:cNvPr>
          <p:cNvCxnSpPr>
            <a:cxnSpLocks/>
          </p:cNvCxnSpPr>
          <p:nvPr/>
        </p:nvCxnSpPr>
        <p:spPr>
          <a:xfrm>
            <a:off x="22533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8767A202-EA71-411E-A959-1C3E322CA909}"/>
              </a:ext>
            </a:extLst>
          </p:cNvPr>
          <p:cNvCxnSpPr>
            <a:cxnSpLocks/>
          </p:cNvCxnSpPr>
          <p:nvPr/>
        </p:nvCxnSpPr>
        <p:spPr>
          <a:xfrm>
            <a:off x="25962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F08A6077-979E-4E74-8493-904A37DBF992}"/>
              </a:ext>
            </a:extLst>
          </p:cNvPr>
          <p:cNvCxnSpPr>
            <a:cxnSpLocks/>
          </p:cNvCxnSpPr>
          <p:nvPr/>
        </p:nvCxnSpPr>
        <p:spPr>
          <a:xfrm>
            <a:off x="287246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336DC0B4-95BF-4FAB-B30E-21B6AAFFB642}"/>
              </a:ext>
            </a:extLst>
          </p:cNvPr>
          <p:cNvCxnSpPr>
            <a:cxnSpLocks/>
          </p:cNvCxnSpPr>
          <p:nvPr/>
        </p:nvCxnSpPr>
        <p:spPr>
          <a:xfrm>
            <a:off x="319631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E6352572-E92C-48CA-A160-BC0021925589}"/>
              </a:ext>
            </a:extLst>
          </p:cNvPr>
          <p:cNvCxnSpPr>
            <a:cxnSpLocks/>
          </p:cNvCxnSpPr>
          <p:nvPr/>
        </p:nvCxnSpPr>
        <p:spPr>
          <a:xfrm>
            <a:off x="352969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1C2FEFF4-DB74-47ED-A89F-F17ECA0AEC42}"/>
              </a:ext>
            </a:extLst>
          </p:cNvPr>
          <p:cNvCxnSpPr>
            <a:cxnSpLocks/>
          </p:cNvCxnSpPr>
          <p:nvPr/>
        </p:nvCxnSpPr>
        <p:spPr>
          <a:xfrm>
            <a:off x="3842982"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5D574ADA-928C-479B-9C60-AF9BBC4DD889}"/>
              </a:ext>
            </a:extLst>
          </p:cNvPr>
          <p:cNvCxnSpPr>
            <a:cxnSpLocks/>
          </p:cNvCxnSpPr>
          <p:nvPr/>
        </p:nvCxnSpPr>
        <p:spPr>
          <a:xfrm>
            <a:off x="4185882"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B9D7FC3-B847-4A12-95F5-B6037E310061}"/>
              </a:ext>
            </a:extLst>
          </p:cNvPr>
          <p:cNvCxnSpPr>
            <a:cxnSpLocks/>
          </p:cNvCxnSpPr>
          <p:nvPr/>
        </p:nvCxnSpPr>
        <p:spPr>
          <a:xfrm>
            <a:off x="45012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5B181541-0B10-4B57-AFAB-40C68319818E}"/>
              </a:ext>
            </a:extLst>
          </p:cNvPr>
          <p:cNvCxnSpPr>
            <a:cxnSpLocks/>
          </p:cNvCxnSpPr>
          <p:nvPr/>
        </p:nvCxnSpPr>
        <p:spPr>
          <a:xfrm>
            <a:off x="482509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2F39923E-F68C-4FC4-894E-505130ADD4EA}"/>
              </a:ext>
            </a:extLst>
          </p:cNvPr>
          <p:cNvCxnSpPr>
            <a:cxnSpLocks/>
          </p:cNvCxnSpPr>
          <p:nvPr/>
        </p:nvCxnSpPr>
        <p:spPr>
          <a:xfrm>
            <a:off x="515846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04ED3140-167D-4BE9-A768-4906D47A0E2F}"/>
              </a:ext>
            </a:extLst>
          </p:cNvPr>
          <p:cNvCxnSpPr>
            <a:cxnSpLocks/>
          </p:cNvCxnSpPr>
          <p:nvPr/>
        </p:nvCxnSpPr>
        <p:spPr>
          <a:xfrm>
            <a:off x="54918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3661A8C0-5476-4AFF-97DD-70F7D8DAEBDD}"/>
              </a:ext>
            </a:extLst>
          </p:cNvPr>
          <p:cNvCxnSpPr>
            <a:cxnSpLocks/>
          </p:cNvCxnSpPr>
          <p:nvPr/>
        </p:nvCxnSpPr>
        <p:spPr>
          <a:xfrm>
            <a:off x="58347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0B0DA22C-B9EB-4451-855F-653461395D54}"/>
              </a:ext>
            </a:extLst>
          </p:cNvPr>
          <p:cNvCxnSpPr>
            <a:cxnSpLocks/>
          </p:cNvCxnSpPr>
          <p:nvPr/>
        </p:nvCxnSpPr>
        <p:spPr>
          <a:xfrm>
            <a:off x="611096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5F99502A-6180-44B1-80C3-8CB85B1A1F5F}"/>
              </a:ext>
            </a:extLst>
          </p:cNvPr>
          <p:cNvCxnSpPr>
            <a:cxnSpLocks/>
          </p:cNvCxnSpPr>
          <p:nvPr/>
        </p:nvCxnSpPr>
        <p:spPr>
          <a:xfrm>
            <a:off x="643481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B60E7B54-37C2-47B8-8A2D-E2D96E6E8F8F}"/>
              </a:ext>
            </a:extLst>
          </p:cNvPr>
          <p:cNvCxnSpPr>
            <a:cxnSpLocks/>
          </p:cNvCxnSpPr>
          <p:nvPr/>
        </p:nvCxnSpPr>
        <p:spPr>
          <a:xfrm>
            <a:off x="676819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866B87F8-69A1-478F-A260-C867098FC018}"/>
              </a:ext>
            </a:extLst>
          </p:cNvPr>
          <p:cNvCxnSpPr>
            <a:cxnSpLocks/>
          </p:cNvCxnSpPr>
          <p:nvPr/>
        </p:nvCxnSpPr>
        <p:spPr>
          <a:xfrm>
            <a:off x="13294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4340E205-770E-4480-967A-713B9584361A}"/>
              </a:ext>
            </a:extLst>
          </p:cNvPr>
          <p:cNvCxnSpPr>
            <a:cxnSpLocks/>
          </p:cNvCxnSpPr>
          <p:nvPr/>
        </p:nvCxnSpPr>
        <p:spPr>
          <a:xfrm>
            <a:off x="165326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DF583F7C-63BD-4791-B0CF-013A5221C265}"/>
              </a:ext>
            </a:extLst>
          </p:cNvPr>
          <p:cNvCxnSpPr>
            <a:cxnSpLocks/>
          </p:cNvCxnSpPr>
          <p:nvPr/>
        </p:nvCxnSpPr>
        <p:spPr>
          <a:xfrm>
            <a:off x="198664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BAE54189-0E9E-4334-9371-74BE6F19FF01}"/>
              </a:ext>
            </a:extLst>
          </p:cNvPr>
          <p:cNvCxnSpPr>
            <a:cxnSpLocks/>
          </p:cNvCxnSpPr>
          <p:nvPr/>
        </p:nvCxnSpPr>
        <p:spPr>
          <a:xfrm>
            <a:off x="23200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A4E908C0-A2C4-4561-B676-D7F2997265C5}"/>
              </a:ext>
            </a:extLst>
          </p:cNvPr>
          <p:cNvCxnSpPr>
            <a:cxnSpLocks/>
          </p:cNvCxnSpPr>
          <p:nvPr/>
        </p:nvCxnSpPr>
        <p:spPr>
          <a:xfrm>
            <a:off x="26629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5325186D-AF06-4832-890C-1CA28AC68022}"/>
              </a:ext>
            </a:extLst>
          </p:cNvPr>
          <p:cNvCxnSpPr>
            <a:cxnSpLocks/>
          </p:cNvCxnSpPr>
          <p:nvPr/>
        </p:nvCxnSpPr>
        <p:spPr>
          <a:xfrm>
            <a:off x="293914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627C240B-EB6B-41C2-A2B7-3E28C4458825}"/>
              </a:ext>
            </a:extLst>
          </p:cNvPr>
          <p:cNvCxnSpPr>
            <a:cxnSpLocks/>
          </p:cNvCxnSpPr>
          <p:nvPr/>
        </p:nvCxnSpPr>
        <p:spPr>
          <a:xfrm>
            <a:off x="326299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6BE95CA5-808C-49C2-994D-F75888C01184}"/>
              </a:ext>
            </a:extLst>
          </p:cNvPr>
          <p:cNvCxnSpPr>
            <a:cxnSpLocks/>
          </p:cNvCxnSpPr>
          <p:nvPr/>
        </p:nvCxnSpPr>
        <p:spPr>
          <a:xfrm>
            <a:off x="359636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214AA3EF-83DB-4F88-87A3-073FAE90441A}"/>
              </a:ext>
            </a:extLst>
          </p:cNvPr>
          <p:cNvCxnSpPr>
            <a:cxnSpLocks/>
          </p:cNvCxnSpPr>
          <p:nvPr/>
        </p:nvCxnSpPr>
        <p:spPr>
          <a:xfrm>
            <a:off x="3909657"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DB057E3B-5875-4DCA-B786-56B3F5EA8990}"/>
              </a:ext>
            </a:extLst>
          </p:cNvPr>
          <p:cNvCxnSpPr>
            <a:cxnSpLocks/>
          </p:cNvCxnSpPr>
          <p:nvPr/>
        </p:nvCxnSpPr>
        <p:spPr>
          <a:xfrm>
            <a:off x="4252557"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49B45ECC-256C-4D99-A846-5650A7259B0E}"/>
              </a:ext>
            </a:extLst>
          </p:cNvPr>
          <p:cNvCxnSpPr>
            <a:cxnSpLocks/>
          </p:cNvCxnSpPr>
          <p:nvPr/>
        </p:nvCxnSpPr>
        <p:spPr>
          <a:xfrm>
            <a:off x="45679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46F9B013-4D90-429B-9A33-A48E48F8836E}"/>
              </a:ext>
            </a:extLst>
          </p:cNvPr>
          <p:cNvCxnSpPr>
            <a:cxnSpLocks/>
          </p:cNvCxnSpPr>
          <p:nvPr/>
        </p:nvCxnSpPr>
        <p:spPr>
          <a:xfrm>
            <a:off x="489176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AE0C6C17-4482-4858-B63B-DDCDC67AD9A3}"/>
              </a:ext>
            </a:extLst>
          </p:cNvPr>
          <p:cNvCxnSpPr>
            <a:cxnSpLocks/>
          </p:cNvCxnSpPr>
          <p:nvPr/>
        </p:nvCxnSpPr>
        <p:spPr>
          <a:xfrm>
            <a:off x="522514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301CC04E-38B9-4D48-B877-8EF52AB727F5}"/>
              </a:ext>
            </a:extLst>
          </p:cNvPr>
          <p:cNvCxnSpPr>
            <a:cxnSpLocks/>
          </p:cNvCxnSpPr>
          <p:nvPr/>
        </p:nvCxnSpPr>
        <p:spPr>
          <a:xfrm>
            <a:off x="55585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0335911D-3D0D-4F0F-BFD5-A2C928A38CE1}"/>
              </a:ext>
            </a:extLst>
          </p:cNvPr>
          <p:cNvCxnSpPr>
            <a:cxnSpLocks/>
          </p:cNvCxnSpPr>
          <p:nvPr/>
        </p:nvCxnSpPr>
        <p:spPr>
          <a:xfrm>
            <a:off x="59014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DD8AEB81-B27E-4CB0-9457-3256E9595BA6}"/>
              </a:ext>
            </a:extLst>
          </p:cNvPr>
          <p:cNvCxnSpPr>
            <a:cxnSpLocks/>
          </p:cNvCxnSpPr>
          <p:nvPr/>
        </p:nvCxnSpPr>
        <p:spPr>
          <a:xfrm>
            <a:off x="617764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D601304B-81C1-41B2-A041-E2D66C87ACC3}"/>
              </a:ext>
            </a:extLst>
          </p:cNvPr>
          <p:cNvCxnSpPr>
            <a:cxnSpLocks/>
          </p:cNvCxnSpPr>
          <p:nvPr/>
        </p:nvCxnSpPr>
        <p:spPr>
          <a:xfrm>
            <a:off x="650149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3DBE71F1-21FD-4EC5-8B79-B5BD4E0C6E8C}"/>
              </a:ext>
            </a:extLst>
          </p:cNvPr>
          <p:cNvCxnSpPr>
            <a:cxnSpLocks/>
          </p:cNvCxnSpPr>
          <p:nvPr/>
        </p:nvCxnSpPr>
        <p:spPr>
          <a:xfrm>
            <a:off x="683486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a:extLst>
              <a:ext uri="{FF2B5EF4-FFF2-40B4-BE49-F238E27FC236}">
                <a16:creationId xmlns:a16="http://schemas.microsoft.com/office/drawing/2014/main" id="{C8EBA127-4AAC-49D0-AEE3-074F8A0AE193}"/>
              </a:ext>
            </a:extLst>
          </p:cNvPr>
          <p:cNvSpPr txBox="1"/>
          <p:nvPr/>
        </p:nvSpPr>
        <p:spPr>
          <a:xfrm>
            <a:off x="4891768" y="3920297"/>
            <a:ext cx="2830286" cy="400110"/>
          </a:xfrm>
          <a:prstGeom prst="rect">
            <a:avLst/>
          </a:prstGeom>
          <a:noFill/>
        </p:spPr>
        <p:txBody>
          <a:bodyPr wrap="square" rtlCol="0">
            <a:spAutoFit/>
          </a:bodyPr>
          <a:lstStyle/>
          <a:p>
            <a:r>
              <a:rPr lang="es-ES" sz="2000" b="1" dirty="0"/>
              <a:t>ZT = </a:t>
            </a:r>
            <a:r>
              <a:rPr lang="es-ES" sz="2000" b="1" dirty="0" err="1"/>
              <a:t>Zetigeber</a:t>
            </a:r>
            <a:r>
              <a:rPr lang="es-ES" sz="2000" b="1" dirty="0"/>
              <a:t> Time</a:t>
            </a:r>
          </a:p>
        </p:txBody>
      </p:sp>
      <p:sp>
        <p:nvSpPr>
          <p:cNvPr id="64" name="CuadroTexto 63">
            <a:extLst>
              <a:ext uri="{FF2B5EF4-FFF2-40B4-BE49-F238E27FC236}">
                <a16:creationId xmlns:a16="http://schemas.microsoft.com/office/drawing/2014/main" id="{676947FC-DC28-4ED9-BF6D-25C9B8F960F3}"/>
              </a:ext>
            </a:extLst>
          </p:cNvPr>
          <p:cNvSpPr txBox="1"/>
          <p:nvPr/>
        </p:nvSpPr>
        <p:spPr>
          <a:xfrm>
            <a:off x="7746107" y="2313654"/>
            <a:ext cx="4010025" cy="923330"/>
          </a:xfrm>
          <a:prstGeom prst="rect">
            <a:avLst/>
          </a:prstGeom>
          <a:noFill/>
        </p:spPr>
        <p:txBody>
          <a:bodyPr wrap="square" rtlCol="0">
            <a:spAutoFit/>
          </a:bodyPr>
          <a:lstStyle/>
          <a:p>
            <a:pPr algn="ctr"/>
            <a:r>
              <a:rPr lang="es-ES" b="1" dirty="0" err="1"/>
              <a:t>Samples</a:t>
            </a:r>
            <a:r>
              <a:rPr lang="es-ES" b="1" dirty="0"/>
              <a:t> </a:t>
            </a:r>
            <a:r>
              <a:rPr lang="es-ES" b="1" dirty="0" err="1"/>
              <a:t>taken</a:t>
            </a:r>
            <a:r>
              <a:rPr lang="es-ES" b="1" dirty="0"/>
              <a:t> </a:t>
            </a:r>
            <a:r>
              <a:rPr lang="es-ES" b="1" dirty="0" err="1"/>
              <a:t>every</a:t>
            </a:r>
            <a:r>
              <a:rPr lang="es-ES" b="1" dirty="0"/>
              <a:t> 4h</a:t>
            </a:r>
          </a:p>
          <a:p>
            <a:pPr algn="ctr"/>
            <a:endParaRPr lang="es-ES" dirty="0"/>
          </a:p>
          <a:p>
            <a:pPr algn="ctr"/>
            <a:endParaRPr lang="es-ES" dirty="0"/>
          </a:p>
        </p:txBody>
      </p:sp>
      <p:cxnSp>
        <p:nvCxnSpPr>
          <p:cNvPr id="65" name="Conector recto de flecha 64">
            <a:extLst>
              <a:ext uri="{FF2B5EF4-FFF2-40B4-BE49-F238E27FC236}">
                <a16:creationId xmlns:a16="http://schemas.microsoft.com/office/drawing/2014/main" id="{40A3D435-8EE9-468A-AE7F-01CEB7AA5C5F}"/>
              </a:ext>
            </a:extLst>
          </p:cNvPr>
          <p:cNvCxnSpPr>
            <a:cxnSpLocks/>
          </p:cNvCxnSpPr>
          <p:nvPr/>
        </p:nvCxnSpPr>
        <p:spPr>
          <a:xfrm>
            <a:off x="9717100" y="2696850"/>
            <a:ext cx="0" cy="445168"/>
          </a:xfrm>
          <a:prstGeom prst="straightConnector1">
            <a:avLst/>
          </a:prstGeom>
          <a:ln w="57150">
            <a:gradFill flip="none" rotWithShape="1">
              <a:gsLst>
                <a:gs pos="64000">
                  <a:srgbClr val="535A63"/>
                </a:gs>
                <a:gs pos="0">
                  <a:schemeClr val="accent1">
                    <a:lumMod val="5000"/>
                    <a:lumOff val="95000"/>
                  </a:schemeClr>
                </a:gs>
                <a:gs pos="59000">
                  <a:srgbClr val="222A35"/>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4" name="Rectángulo 3">
            <a:extLst>
              <a:ext uri="{FF2B5EF4-FFF2-40B4-BE49-F238E27FC236}">
                <a16:creationId xmlns:a16="http://schemas.microsoft.com/office/drawing/2014/main" id="{0312D417-5AE9-4165-8420-6181AA618AD0}"/>
              </a:ext>
            </a:extLst>
          </p:cNvPr>
          <p:cNvSpPr/>
          <p:nvPr/>
        </p:nvSpPr>
        <p:spPr>
          <a:xfrm>
            <a:off x="4996544" y="1874803"/>
            <a:ext cx="2181232" cy="4504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947250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B319145E-4F0F-43E1-ACB0-32C514AAA2BB}"/>
              </a:ext>
            </a:extLst>
          </p:cNvPr>
          <p:cNvSpPr/>
          <p:nvPr/>
        </p:nvSpPr>
        <p:spPr>
          <a:xfrm>
            <a:off x="6589462" y="2481187"/>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17683" y="2832541"/>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622933AA-A22E-4A6B-A86F-59667FA96F39}"/>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under different photoperiods in our culture systems</a:t>
            </a:r>
            <a:endParaRPr lang="es-ES" sz="2400" dirty="0">
              <a:latin typeface="LiberationSerif-Regular"/>
            </a:endParaRPr>
          </a:p>
        </p:txBody>
      </p:sp>
      <p:pic>
        <p:nvPicPr>
          <p:cNvPr id="16" name="Imagen 15">
            <a:extLst>
              <a:ext uri="{FF2B5EF4-FFF2-40B4-BE49-F238E27FC236}">
                <a16:creationId xmlns:a16="http://schemas.microsoft.com/office/drawing/2014/main" id="{07903DEA-1833-4833-8D37-1B2D41A01013}"/>
              </a:ext>
            </a:extLst>
          </p:cNvPr>
          <p:cNvPicPr>
            <a:picLocks noChangeAspect="1"/>
          </p:cNvPicPr>
          <p:nvPr/>
        </p:nvPicPr>
        <p:blipFill rotWithShape="1">
          <a:blip r:embed="rId3"/>
          <a:srcRect l="1" r="47296" b="76485"/>
          <a:stretch/>
        </p:blipFill>
        <p:spPr>
          <a:xfrm>
            <a:off x="357682" y="2003905"/>
            <a:ext cx="6667685" cy="1719445"/>
          </a:xfrm>
          <a:prstGeom prst="rect">
            <a:avLst/>
          </a:prstGeom>
        </p:spPr>
      </p:pic>
      <p:sp>
        <p:nvSpPr>
          <p:cNvPr id="17" name="CuadroTexto 16">
            <a:extLst>
              <a:ext uri="{FF2B5EF4-FFF2-40B4-BE49-F238E27FC236}">
                <a16:creationId xmlns:a16="http://schemas.microsoft.com/office/drawing/2014/main" id="{CB9019EA-D997-4263-9E1E-919721CE52C5}"/>
              </a:ext>
            </a:extLst>
          </p:cNvPr>
          <p:cNvSpPr txBox="1"/>
          <p:nvPr/>
        </p:nvSpPr>
        <p:spPr>
          <a:xfrm>
            <a:off x="1069846" y="155163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8" name="Imagen 17">
            <a:extLst>
              <a:ext uri="{FF2B5EF4-FFF2-40B4-BE49-F238E27FC236}">
                <a16:creationId xmlns:a16="http://schemas.microsoft.com/office/drawing/2014/main" id="{CB9B553B-F54A-4C4A-A62E-D3F80D437BD0}"/>
              </a:ext>
            </a:extLst>
          </p:cNvPr>
          <p:cNvPicPr>
            <a:picLocks noChangeAspect="1"/>
          </p:cNvPicPr>
          <p:nvPr/>
        </p:nvPicPr>
        <p:blipFill rotWithShape="1">
          <a:blip r:embed="rId3"/>
          <a:srcRect t="76189" r="48058"/>
          <a:stretch/>
        </p:blipFill>
        <p:spPr>
          <a:xfrm>
            <a:off x="319582" y="4204636"/>
            <a:ext cx="6667686" cy="1797401"/>
          </a:xfrm>
          <a:prstGeom prst="rect">
            <a:avLst/>
          </a:prstGeom>
        </p:spPr>
      </p:pic>
      <p:sp>
        <p:nvSpPr>
          <p:cNvPr id="19" name="CuadroTexto 18">
            <a:extLst>
              <a:ext uri="{FF2B5EF4-FFF2-40B4-BE49-F238E27FC236}">
                <a16:creationId xmlns:a16="http://schemas.microsoft.com/office/drawing/2014/main" id="{5A2EBDB6-6894-4D1A-9B27-EC8764C07DF2}"/>
              </a:ext>
            </a:extLst>
          </p:cNvPr>
          <p:cNvSpPr txBox="1"/>
          <p:nvPr/>
        </p:nvSpPr>
        <p:spPr>
          <a:xfrm>
            <a:off x="1177009" y="381591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20" name="Conector recto de flecha 19">
            <a:extLst>
              <a:ext uri="{FF2B5EF4-FFF2-40B4-BE49-F238E27FC236}">
                <a16:creationId xmlns:a16="http://schemas.microsoft.com/office/drawing/2014/main" id="{848753A9-DA56-4AD0-A706-5B49BA0D2BE0}"/>
              </a:ext>
            </a:extLst>
          </p:cNvPr>
          <p:cNvCxnSpPr>
            <a:cxnSpLocks/>
          </p:cNvCxnSpPr>
          <p:nvPr/>
        </p:nvCxnSpPr>
        <p:spPr>
          <a:xfrm>
            <a:off x="12627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E997AE30-11A2-4190-98E7-562BDB754726}"/>
              </a:ext>
            </a:extLst>
          </p:cNvPr>
          <p:cNvCxnSpPr>
            <a:cxnSpLocks/>
          </p:cNvCxnSpPr>
          <p:nvPr/>
        </p:nvCxnSpPr>
        <p:spPr>
          <a:xfrm>
            <a:off x="158659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DA4B0620-EAD5-4CB7-BFF7-4E0231982C97}"/>
              </a:ext>
            </a:extLst>
          </p:cNvPr>
          <p:cNvCxnSpPr>
            <a:cxnSpLocks/>
          </p:cNvCxnSpPr>
          <p:nvPr/>
        </p:nvCxnSpPr>
        <p:spPr>
          <a:xfrm>
            <a:off x="191996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DC47AC45-87E5-4D6F-8C2D-C2E36CD5D8D1}"/>
              </a:ext>
            </a:extLst>
          </p:cNvPr>
          <p:cNvCxnSpPr>
            <a:cxnSpLocks/>
          </p:cNvCxnSpPr>
          <p:nvPr/>
        </p:nvCxnSpPr>
        <p:spPr>
          <a:xfrm>
            <a:off x="22533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8767A202-EA71-411E-A959-1C3E322CA909}"/>
              </a:ext>
            </a:extLst>
          </p:cNvPr>
          <p:cNvCxnSpPr>
            <a:cxnSpLocks/>
          </p:cNvCxnSpPr>
          <p:nvPr/>
        </p:nvCxnSpPr>
        <p:spPr>
          <a:xfrm>
            <a:off x="25962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F08A6077-979E-4E74-8493-904A37DBF992}"/>
              </a:ext>
            </a:extLst>
          </p:cNvPr>
          <p:cNvCxnSpPr>
            <a:cxnSpLocks/>
          </p:cNvCxnSpPr>
          <p:nvPr/>
        </p:nvCxnSpPr>
        <p:spPr>
          <a:xfrm>
            <a:off x="287246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336DC0B4-95BF-4FAB-B30E-21B6AAFFB642}"/>
              </a:ext>
            </a:extLst>
          </p:cNvPr>
          <p:cNvCxnSpPr>
            <a:cxnSpLocks/>
          </p:cNvCxnSpPr>
          <p:nvPr/>
        </p:nvCxnSpPr>
        <p:spPr>
          <a:xfrm>
            <a:off x="319631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E6352572-E92C-48CA-A160-BC0021925589}"/>
              </a:ext>
            </a:extLst>
          </p:cNvPr>
          <p:cNvCxnSpPr>
            <a:cxnSpLocks/>
          </p:cNvCxnSpPr>
          <p:nvPr/>
        </p:nvCxnSpPr>
        <p:spPr>
          <a:xfrm>
            <a:off x="352969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1C2FEFF4-DB74-47ED-A89F-F17ECA0AEC42}"/>
              </a:ext>
            </a:extLst>
          </p:cNvPr>
          <p:cNvCxnSpPr>
            <a:cxnSpLocks/>
          </p:cNvCxnSpPr>
          <p:nvPr/>
        </p:nvCxnSpPr>
        <p:spPr>
          <a:xfrm>
            <a:off x="3842982"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5D574ADA-928C-479B-9C60-AF9BBC4DD889}"/>
              </a:ext>
            </a:extLst>
          </p:cNvPr>
          <p:cNvCxnSpPr>
            <a:cxnSpLocks/>
          </p:cNvCxnSpPr>
          <p:nvPr/>
        </p:nvCxnSpPr>
        <p:spPr>
          <a:xfrm>
            <a:off x="4185882"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B9D7FC3-B847-4A12-95F5-B6037E310061}"/>
              </a:ext>
            </a:extLst>
          </p:cNvPr>
          <p:cNvCxnSpPr>
            <a:cxnSpLocks/>
          </p:cNvCxnSpPr>
          <p:nvPr/>
        </p:nvCxnSpPr>
        <p:spPr>
          <a:xfrm>
            <a:off x="45012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5B181541-0B10-4B57-AFAB-40C68319818E}"/>
              </a:ext>
            </a:extLst>
          </p:cNvPr>
          <p:cNvCxnSpPr>
            <a:cxnSpLocks/>
          </p:cNvCxnSpPr>
          <p:nvPr/>
        </p:nvCxnSpPr>
        <p:spPr>
          <a:xfrm>
            <a:off x="482509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2F39923E-F68C-4FC4-894E-505130ADD4EA}"/>
              </a:ext>
            </a:extLst>
          </p:cNvPr>
          <p:cNvCxnSpPr>
            <a:cxnSpLocks/>
          </p:cNvCxnSpPr>
          <p:nvPr/>
        </p:nvCxnSpPr>
        <p:spPr>
          <a:xfrm>
            <a:off x="515846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04ED3140-167D-4BE9-A768-4906D47A0E2F}"/>
              </a:ext>
            </a:extLst>
          </p:cNvPr>
          <p:cNvCxnSpPr>
            <a:cxnSpLocks/>
          </p:cNvCxnSpPr>
          <p:nvPr/>
        </p:nvCxnSpPr>
        <p:spPr>
          <a:xfrm>
            <a:off x="54918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3661A8C0-5476-4AFF-97DD-70F7D8DAEBDD}"/>
              </a:ext>
            </a:extLst>
          </p:cNvPr>
          <p:cNvCxnSpPr>
            <a:cxnSpLocks/>
          </p:cNvCxnSpPr>
          <p:nvPr/>
        </p:nvCxnSpPr>
        <p:spPr>
          <a:xfrm>
            <a:off x="58347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0B0DA22C-B9EB-4451-855F-653461395D54}"/>
              </a:ext>
            </a:extLst>
          </p:cNvPr>
          <p:cNvCxnSpPr>
            <a:cxnSpLocks/>
          </p:cNvCxnSpPr>
          <p:nvPr/>
        </p:nvCxnSpPr>
        <p:spPr>
          <a:xfrm>
            <a:off x="611096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5F99502A-6180-44B1-80C3-8CB85B1A1F5F}"/>
              </a:ext>
            </a:extLst>
          </p:cNvPr>
          <p:cNvCxnSpPr>
            <a:cxnSpLocks/>
          </p:cNvCxnSpPr>
          <p:nvPr/>
        </p:nvCxnSpPr>
        <p:spPr>
          <a:xfrm>
            <a:off x="643481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B60E7B54-37C2-47B8-8A2D-E2D96E6E8F8F}"/>
              </a:ext>
            </a:extLst>
          </p:cNvPr>
          <p:cNvCxnSpPr>
            <a:cxnSpLocks/>
          </p:cNvCxnSpPr>
          <p:nvPr/>
        </p:nvCxnSpPr>
        <p:spPr>
          <a:xfrm>
            <a:off x="676819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866B87F8-69A1-478F-A260-C867098FC018}"/>
              </a:ext>
            </a:extLst>
          </p:cNvPr>
          <p:cNvCxnSpPr>
            <a:cxnSpLocks/>
          </p:cNvCxnSpPr>
          <p:nvPr/>
        </p:nvCxnSpPr>
        <p:spPr>
          <a:xfrm>
            <a:off x="13294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4340E205-770E-4480-967A-713B9584361A}"/>
              </a:ext>
            </a:extLst>
          </p:cNvPr>
          <p:cNvCxnSpPr>
            <a:cxnSpLocks/>
          </p:cNvCxnSpPr>
          <p:nvPr/>
        </p:nvCxnSpPr>
        <p:spPr>
          <a:xfrm>
            <a:off x="165326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DF583F7C-63BD-4791-B0CF-013A5221C265}"/>
              </a:ext>
            </a:extLst>
          </p:cNvPr>
          <p:cNvCxnSpPr>
            <a:cxnSpLocks/>
          </p:cNvCxnSpPr>
          <p:nvPr/>
        </p:nvCxnSpPr>
        <p:spPr>
          <a:xfrm>
            <a:off x="198664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BAE54189-0E9E-4334-9371-74BE6F19FF01}"/>
              </a:ext>
            </a:extLst>
          </p:cNvPr>
          <p:cNvCxnSpPr>
            <a:cxnSpLocks/>
          </p:cNvCxnSpPr>
          <p:nvPr/>
        </p:nvCxnSpPr>
        <p:spPr>
          <a:xfrm>
            <a:off x="23200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A4E908C0-A2C4-4561-B676-D7F2997265C5}"/>
              </a:ext>
            </a:extLst>
          </p:cNvPr>
          <p:cNvCxnSpPr>
            <a:cxnSpLocks/>
          </p:cNvCxnSpPr>
          <p:nvPr/>
        </p:nvCxnSpPr>
        <p:spPr>
          <a:xfrm>
            <a:off x="26629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5325186D-AF06-4832-890C-1CA28AC68022}"/>
              </a:ext>
            </a:extLst>
          </p:cNvPr>
          <p:cNvCxnSpPr>
            <a:cxnSpLocks/>
          </p:cNvCxnSpPr>
          <p:nvPr/>
        </p:nvCxnSpPr>
        <p:spPr>
          <a:xfrm>
            <a:off x="293914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627C240B-EB6B-41C2-A2B7-3E28C4458825}"/>
              </a:ext>
            </a:extLst>
          </p:cNvPr>
          <p:cNvCxnSpPr>
            <a:cxnSpLocks/>
          </p:cNvCxnSpPr>
          <p:nvPr/>
        </p:nvCxnSpPr>
        <p:spPr>
          <a:xfrm>
            <a:off x="326299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6BE95CA5-808C-49C2-994D-F75888C01184}"/>
              </a:ext>
            </a:extLst>
          </p:cNvPr>
          <p:cNvCxnSpPr>
            <a:cxnSpLocks/>
          </p:cNvCxnSpPr>
          <p:nvPr/>
        </p:nvCxnSpPr>
        <p:spPr>
          <a:xfrm>
            <a:off x="359636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214AA3EF-83DB-4F88-87A3-073FAE90441A}"/>
              </a:ext>
            </a:extLst>
          </p:cNvPr>
          <p:cNvCxnSpPr>
            <a:cxnSpLocks/>
          </p:cNvCxnSpPr>
          <p:nvPr/>
        </p:nvCxnSpPr>
        <p:spPr>
          <a:xfrm>
            <a:off x="3909657"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DB057E3B-5875-4DCA-B786-56B3F5EA8990}"/>
              </a:ext>
            </a:extLst>
          </p:cNvPr>
          <p:cNvCxnSpPr>
            <a:cxnSpLocks/>
          </p:cNvCxnSpPr>
          <p:nvPr/>
        </p:nvCxnSpPr>
        <p:spPr>
          <a:xfrm>
            <a:off x="4252557"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49B45ECC-256C-4D99-A846-5650A7259B0E}"/>
              </a:ext>
            </a:extLst>
          </p:cNvPr>
          <p:cNvCxnSpPr>
            <a:cxnSpLocks/>
          </p:cNvCxnSpPr>
          <p:nvPr/>
        </p:nvCxnSpPr>
        <p:spPr>
          <a:xfrm>
            <a:off x="45679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46F9B013-4D90-429B-9A33-A48E48F8836E}"/>
              </a:ext>
            </a:extLst>
          </p:cNvPr>
          <p:cNvCxnSpPr>
            <a:cxnSpLocks/>
          </p:cNvCxnSpPr>
          <p:nvPr/>
        </p:nvCxnSpPr>
        <p:spPr>
          <a:xfrm>
            <a:off x="489176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AE0C6C17-4482-4858-B63B-DDCDC67AD9A3}"/>
              </a:ext>
            </a:extLst>
          </p:cNvPr>
          <p:cNvCxnSpPr>
            <a:cxnSpLocks/>
          </p:cNvCxnSpPr>
          <p:nvPr/>
        </p:nvCxnSpPr>
        <p:spPr>
          <a:xfrm>
            <a:off x="522514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301CC04E-38B9-4D48-B877-8EF52AB727F5}"/>
              </a:ext>
            </a:extLst>
          </p:cNvPr>
          <p:cNvCxnSpPr>
            <a:cxnSpLocks/>
          </p:cNvCxnSpPr>
          <p:nvPr/>
        </p:nvCxnSpPr>
        <p:spPr>
          <a:xfrm>
            <a:off x="55585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0335911D-3D0D-4F0F-BFD5-A2C928A38CE1}"/>
              </a:ext>
            </a:extLst>
          </p:cNvPr>
          <p:cNvCxnSpPr>
            <a:cxnSpLocks/>
          </p:cNvCxnSpPr>
          <p:nvPr/>
        </p:nvCxnSpPr>
        <p:spPr>
          <a:xfrm>
            <a:off x="59014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DD8AEB81-B27E-4CB0-9457-3256E9595BA6}"/>
              </a:ext>
            </a:extLst>
          </p:cNvPr>
          <p:cNvCxnSpPr>
            <a:cxnSpLocks/>
          </p:cNvCxnSpPr>
          <p:nvPr/>
        </p:nvCxnSpPr>
        <p:spPr>
          <a:xfrm>
            <a:off x="617764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D601304B-81C1-41B2-A041-E2D66C87ACC3}"/>
              </a:ext>
            </a:extLst>
          </p:cNvPr>
          <p:cNvCxnSpPr>
            <a:cxnSpLocks/>
          </p:cNvCxnSpPr>
          <p:nvPr/>
        </p:nvCxnSpPr>
        <p:spPr>
          <a:xfrm>
            <a:off x="650149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3DBE71F1-21FD-4EC5-8B79-B5BD4E0C6E8C}"/>
              </a:ext>
            </a:extLst>
          </p:cNvPr>
          <p:cNvCxnSpPr>
            <a:cxnSpLocks/>
          </p:cNvCxnSpPr>
          <p:nvPr/>
        </p:nvCxnSpPr>
        <p:spPr>
          <a:xfrm>
            <a:off x="683486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a:extLst>
              <a:ext uri="{FF2B5EF4-FFF2-40B4-BE49-F238E27FC236}">
                <a16:creationId xmlns:a16="http://schemas.microsoft.com/office/drawing/2014/main" id="{C8EBA127-4AAC-49D0-AEE3-074F8A0AE193}"/>
              </a:ext>
            </a:extLst>
          </p:cNvPr>
          <p:cNvSpPr txBox="1"/>
          <p:nvPr/>
        </p:nvSpPr>
        <p:spPr>
          <a:xfrm>
            <a:off x="4891768" y="3920297"/>
            <a:ext cx="2830286" cy="400110"/>
          </a:xfrm>
          <a:prstGeom prst="rect">
            <a:avLst/>
          </a:prstGeom>
          <a:noFill/>
        </p:spPr>
        <p:txBody>
          <a:bodyPr wrap="square" rtlCol="0">
            <a:spAutoFit/>
          </a:bodyPr>
          <a:lstStyle/>
          <a:p>
            <a:r>
              <a:rPr lang="es-ES" sz="2000" b="1" dirty="0"/>
              <a:t>ZT = Zeitgeber Time</a:t>
            </a:r>
          </a:p>
        </p:txBody>
      </p:sp>
      <p:sp>
        <p:nvSpPr>
          <p:cNvPr id="64" name="CuadroTexto 63">
            <a:extLst>
              <a:ext uri="{FF2B5EF4-FFF2-40B4-BE49-F238E27FC236}">
                <a16:creationId xmlns:a16="http://schemas.microsoft.com/office/drawing/2014/main" id="{676947FC-DC28-4ED9-BF6D-25C9B8F960F3}"/>
              </a:ext>
            </a:extLst>
          </p:cNvPr>
          <p:cNvSpPr txBox="1"/>
          <p:nvPr/>
        </p:nvSpPr>
        <p:spPr>
          <a:xfrm>
            <a:off x="7746107" y="2313654"/>
            <a:ext cx="4010025" cy="923330"/>
          </a:xfrm>
          <a:prstGeom prst="rect">
            <a:avLst/>
          </a:prstGeom>
          <a:noFill/>
        </p:spPr>
        <p:txBody>
          <a:bodyPr wrap="square" rtlCol="0">
            <a:spAutoFit/>
          </a:bodyPr>
          <a:lstStyle/>
          <a:p>
            <a:pPr algn="ctr"/>
            <a:r>
              <a:rPr lang="es-ES" b="1" dirty="0" err="1"/>
              <a:t>Samples</a:t>
            </a:r>
            <a:r>
              <a:rPr lang="es-ES" b="1" dirty="0"/>
              <a:t> </a:t>
            </a:r>
            <a:r>
              <a:rPr lang="es-ES" b="1" dirty="0" err="1"/>
              <a:t>taken</a:t>
            </a:r>
            <a:r>
              <a:rPr lang="es-ES" b="1" dirty="0"/>
              <a:t> </a:t>
            </a:r>
            <a:r>
              <a:rPr lang="es-ES" b="1" dirty="0" err="1"/>
              <a:t>every</a:t>
            </a:r>
            <a:r>
              <a:rPr lang="es-ES" b="1" dirty="0"/>
              <a:t> 4h</a:t>
            </a:r>
          </a:p>
          <a:p>
            <a:pPr algn="ctr"/>
            <a:endParaRPr lang="es-ES" dirty="0"/>
          </a:p>
          <a:p>
            <a:pPr algn="ctr"/>
            <a:endParaRPr lang="es-ES" dirty="0"/>
          </a:p>
        </p:txBody>
      </p:sp>
      <p:cxnSp>
        <p:nvCxnSpPr>
          <p:cNvPr id="65" name="Conector recto de flecha 64">
            <a:extLst>
              <a:ext uri="{FF2B5EF4-FFF2-40B4-BE49-F238E27FC236}">
                <a16:creationId xmlns:a16="http://schemas.microsoft.com/office/drawing/2014/main" id="{40A3D435-8EE9-468A-AE7F-01CEB7AA5C5F}"/>
              </a:ext>
            </a:extLst>
          </p:cNvPr>
          <p:cNvCxnSpPr>
            <a:cxnSpLocks/>
          </p:cNvCxnSpPr>
          <p:nvPr/>
        </p:nvCxnSpPr>
        <p:spPr>
          <a:xfrm>
            <a:off x="9717100" y="2696850"/>
            <a:ext cx="0" cy="445168"/>
          </a:xfrm>
          <a:prstGeom prst="straightConnector1">
            <a:avLst/>
          </a:prstGeom>
          <a:ln w="57150">
            <a:gradFill flip="none" rotWithShape="1">
              <a:gsLst>
                <a:gs pos="64000">
                  <a:srgbClr val="535A63"/>
                </a:gs>
                <a:gs pos="0">
                  <a:schemeClr val="accent1">
                    <a:lumMod val="5000"/>
                    <a:lumOff val="95000"/>
                  </a:schemeClr>
                </a:gs>
                <a:gs pos="59000">
                  <a:srgbClr val="222A35"/>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5898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B319145E-4F0F-43E1-ACB0-32C514AAA2BB}"/>
              </a:ext>
            </a:extLst>
          </p:cNvPr>
          <p:cNvSpPr/>
          <p:nvPr/>
        </p:nvSpPr>
        <p:spPr>
          <a:xfrm>
            <a:off x="6589462" y="2481187"/>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248526" y="2962276"/>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17683" y="2832541"/>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622933AA-A22E-4A6B-A86F-59667FA96F39}"/>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under different photoperiods in our culture systems</a:t>
            </a:r>
            <a:endParaRPr lang="es-ES" sz="2400" dirty="0">
              <a:latin typeface="LiberationSerif-Regular"/>
            </a:endParaRPr>
          </a:p>
        </p:txBody>
      </p:sp>
      <p:pic>
        <p:nvPicPr>
          <p:cNvPr id="16" name="Imagen 15">
            <a:extLst>
              <a:ext uri="{FF2B5EF4-FFF2-40B4-BE49-F238E27FC236}">
                <a16:creationId xmlns:a16="http://schemas.microsoft.com/office/drawing/2014/main" id="{07903DEA-1833-4833-8D37-1B2D41A01013}"/>
              </a:ext>
            </a:extLst>
          </p:cNvPr>
          <p:cNvPicPr>
            <a:picLocks noChangeAspect="1"/>
          </p:cNvPicPr>
          <p:nvPr/>
        </p:nvPicPr>
        <p:blipFill rotWithShape="1">
          <a:blip r:embed="rId3"/>
          <a:srcRect l="1" r="47296" b="76485"/>
          <a:stretch/>
        </p:blipFill>
        <p:spPr>
          <a:xfrm>
            <a:off x="357682" y="2003905"/>
            <a:ext cx="6667685" cy="1719445"/>
          </a:xfrm>
          <a:prstGeom prst="rect">
            <a:avLst/>
          </a:prstGeom>
        </p:spPr>
      </p:pic>
      <p:sp>
        <p:nvSpPr>
          <p:cNvPr id="17" name="CuadroTexto 16">
            <a:extLst>
              <a:ext uri="{FF2B5EF4-FFF2-40B4-BE49-F238E27FC236}">
                <a16:creationId xmlns:a16="http://schemas.microsoft.com/office/drawing/2014/main" id="{CB9019EA-D997-4263-9E1E-919721CE52C5}"/>
              </a:ext>
            </a:extLst>
          </p:cNvPr>
          <p:cNvSpPr txBox="1"/>
          <p:nvPr/>
        </p:nvSpPr>
        <p:spPr>
          <a:xfrm>
            <a:off x="1069846" y="155163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8" name="Imagen 17">
            <a:extLst>
              <a:ext uri="{FF2B5EF4-FFF2-40B4-BE49-F238E27FC236}">
                <a16:creationId xmlns:a16="http://schemas.microsoft.com/office/drawing/2014/main" id="{CB9B553B-F54A-4C4A-A62E-D3F80D437BD0}"/>
              </a:ext>
            </a:extLst>
          </p:cNvPr>
          <p:cNvPicPr>
            <a:picLocks noChangeAspect="1"/>
          </p:cNvPicPr>
          <p:nvPr/>
        </p:nvPicPr>
        <p:blipFill rotWithShape="1">
          <a:blip r:embed="rId3"/>
          <a:srcRect t="76189" r="48058"/>
          <a:stretch/>
        </p:blipFill>
        <p:spPr>
          <a:xfrm>
            <a:off x="319582" y="4204636"/>
            <a:ext cx="6667686" cy="1797401"/>
          </a:xfrm>
          <a:prstGeom prst="rect">
            <a:avLst/>
          </a:prstGeom>
        </p:spPr>
      </p:pic>
      <p:sp>
        <p:nvSpPr>
          <p:cNvPr id="19" name="CuadroTexto 18">
            <a:extLst>
              <a:ext uri="{FF2B5EF4-FFF2-40B4-BE49-F238E27FC236}">
                <a16:creationId xmlns:a16="http://schemas.microsoft.com/office/drawing/2014/main" id="{5A2EBDB6-6894-4D1A-9B27-EC8764C07DF2}"/>
              </a:ext>
            </a:extLst>
          </p:cNvPr>
          <p:cNvSpPr txBox="1"/>
          <p:nvPr/>
        </p:nvSpPr>
        <p:spPr>
          <a:xfrm>
            <a:off x="1177009" y="381591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20" name="Conector recto de flecha 19">
            <a:extLst>
              <a:ext uri="{FF2B5EF4-FFF2-40B4-BE49-F238E27FC236}">
                <a16:creationId xmlns:a16="http://schemas.microsoft.com/office/drawing/2014/main" id="{848753A9-DA56-4AD0-A706-5B49BA0D2BE0}"/>
              </a:ext>
            </a:extLst>
          </p:cNvPr>
          <p:cNvCxnSpPr>
            <a:cxnSpLocks/>
          </p:cNvCxnSpPr>
          <p:nvPr/>
        </p:nvCxnSpPr>
        <p:spPr>
          <a:xfrm>
            <a:off x="12627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E997AE30-11A2-4190-98E7-562BDB754726}"/>
              </a:ext>
            </a:extLst>
          </p:cNvPr>
          <p:cNvCxnSpPr>
            <a:cxnSpLocks/>
          </p:cNvCxnSpPr>
          <p:nvPr/>
        </p:nvCxnSpPr>
        <p:spPr>
          <a:xfrm>
            <a:off x="158659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DA4B0620-EAD5-4CB7-BFF7-4E0231982C97}"/>
              </a:ext>
            </a:extLst>
          </p:cNvPr>
          <p:cNvCxnSpPr>
            <a:cxnSpLocks/>
          </p:cNvCxnSpPr>
          <p:nvPr/>
        </p:nvCxnSpPr>
        <p:spPr>
          <a:xfrm>
            <a:off x="191996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DC47AC45-87E5-4D6F-8C2D-C2E36CD5D8D1}"/>
              </a:ext>
            </a:extLst>
          </p:cNvPr>
          <p:cNvCxnSpPr>
            <a:cxnSpLocks/>
          </p:cNvCxnSpPr>
          <p:nvPr/>
        </p:nvCxnSpPr>
        <p:spPr>
          <a:xfrm>
            <a:off x="22533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8767A202-EA71-411E-A959-1C3E322CA909}"/>
              </a:ext>
            </a:extLst>
          </p:cNvPr>
          <p:cNvCxnSpPr>
            <a:cxnSpLocks/>
          </p:cNvCxnSpPr>
          <p:nvPr/>
        </p:nvCxnSpPr>
        <p:spPr>
          <a:xfrm>
            <a:off x="25962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F08A6077-979E-4E74-8493-904A37DBF992}"/>
              </a:ext>
            </a:extLst>
          </p:cNvPr>
          <p:cNvCxnSpPr>
            <a:cxnSpLocks/>
          </p:cNvCxnSpPr>
          <p:nvPr/>
        </p:nvCxnSpPr>
        <p:spPr>
          <a:xfrm>
            <a:off x="287246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336DC0B4-95BF-4FAB-B30E-21B6AAFFB642}"/>
              </a:ext>
            </a:extLst>
          </p:cNvPr>
          <p:cNvCxnSpPr>
            <a:cxnSpLocks/>
          </p:cNvCxnSpPr>
          <p:nvPr/>
        </p:nvCxnSpPr>
        <p:spPr>
          <a:xfrm>
            <a:off x="319631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E6352572-E92C-48CA-A160-BC0021925589}"/>
              </a:ext>
            </a:extLst>
          </p:cNvPr>
          <p:cNvCxnSpPr>
            <a:cxnSpLocks/>
          </p:cNvCxnSpPr>
          <p:nvPr/>
        </p:nvCxnSpPr>
        <p:spPr>
          <a:xfrm>
            <a:off x="352969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1C2FEFF4-DB74-47ED-A89F-F17ECA0AEC42}"/>
              </a:ext>
            </a:extLst>
          </p:cNvPr>
          <p:cNvCxnSpPr>
            <a:cxnSpLocks/>
          </p:cNvCxnSpPr>
          <p:nvPr/>
        </p:nvCxnSpPr>
        <p:spPr>
          <a:xfrm>
            <a:off x="3842982"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5D574ADA-928C-479B-9C60-AF9BBC4DD889}"/>
              </a:ext>
            </a:extLst>
          </p:cNvPr>
          <p:cNvCxnSpPr>
            <a:cxnSpLocks/>
          </p:cNvCxnSpPr>
          <p:nvPr/>
        </p:nvCxnSpPr>
        <p:spPr>
          <a:xfrm>
            <a:off x="4185882"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B9D7FC3-B847-4A12-95F5-B6037E310061}"/>
              </a:ext>
            </a:extLst>
          </p:cNvPr>
          <p:cNvCxnSpPr>
            <a:cxnSpLocks/>
          </p:cNvCxnSpPr>
          <p:nvPr/>
        </p:nvCxnSpPr>
        <p:spPr>
          <a:xfrm>
            <a:off x="45012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5B181541-0B10-4B57-AFAB-40C68319818E}"/>
              </a:ext>
            </a:extLst>
          </p:cNvPr>
          <p:cNvCxnSpPr>
            <a:cxnSpLocks/>
          </p:cNvCxnSpPr>
          <p:nvPr/>
        </p:nvCxnSpPr>
        <p:spPr>
          <a:xfrm>
            <a:off x="482509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2F39923E-F68C-4FC4-894E-505130ADD4EA}"/>
              </a:ext>
            </a:extLst>
          </p:cNvPr>
          <p:cNvCxnSpPr>
            <a:cxnSpLocks/>
          </p:cNvCxnSpPr>
          <p:nvPr/>
        </p:nvCxnSpPr>
        <p:spPr>
          <a:xfrm>
            <a:off x="515846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04ED3140-167D-4BE9-A768-4906D47A0E2F}"/>
              </a:ext>
            </a:extLst>
          </p:cNvPr>
          <p:cNvCxnSpPr>
            <a:cxnSpLocks/>
          </p:cNvCxnSpPr>
          <p:nvPr/>
        </p:nvCxnSpPr>
        <p:spPr>
          <a:xfrm>
            <a:off x="54918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3661A8C0-5476-4AFF-97DD-70F7D8DAEBDD}"/>
              </a:ext>
            </a:extLst>
          </p:cNvPr>
          <p:cNvCxnSpPr>
            <a:cxnSpLocks/>
          </p:cNvCxnSpPr>
          <p:nvPr/>
        </p:nvCxnSpPr>
        <p:spPr>
          <a:xfrm>
            <a:off x="58347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0B0DA22C-B9EB-4451-855F-653461395D54}"/>
              </a:ext>
            </a:extLst>
          </p:cNvPr>
          <p:cNvCxnSpPr>
            <a:cxnSpLocks/>
          </p:cNvCxnSpPr>
          <p:nvPr/>
        </p:nvCxnSpPr>
        <p:spPr>
          <a:xfrm>
            <a:off x="611096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5F99502A-6180-44B1-80C3-8CB85B1A1F5F}"/>
              </a:ext>
            </a:extLst>
          </p:cNvPr>
          <p:cNvCxnSpPr>
            <a:cxnSpLocks/>
          </p:cNvCxnSpPr>
          <p:nvPr/>
        </p:nvCxnSpPr>
        <p:spPr>
          <a:xfrm>
            <a:off x="643481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B60E7B54-37C2-47B8-8A2D-E2D96E6E8F8F}"/>
              </a:ext>
            </a:extLst>
          </p:cNvPr>
          <p:cNvCxnSpPr>
            <a:cxnSpLocks/>
          </p:cNvCxnSpPr>
          <p:nvPr/>
        </p:nvCxnSpPr>
        <p:spPr>
          <a:xfrm>
            <a:off x="676819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866B87F8-69A1-478F-A260-C867098FC018}"/>
              </a:ext>
            </a:extLst>
          </p:cNvPr>
          <p:cNvCxnSpPr>
            <a:cxnSpLocks/>
          </p:cNvCxnSpPr>
          <p:nvPr/>
        </p:nvCxnSpPr>
        <p:spPr>
          <a:xfrm>
            <a:off x="13294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4340E205-770E-4480-967A-713B9584361A}"/>
              </a:ext>
            </a:extLst>
          </p:cNvPr>
          <p:cNvCxnSpPr>
            <a:cxnSpLocks/>
          </p:cNvCxnSpPr>
          <p:nvPr/>
        </p:nvCxnSpPr>
        <p:spPr>
          <a:xfrm>
            <a:off x="165326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DF583F7C-63BD-4791-B0CF-013A5221C265}"/>
              </a:ext>
            </a:extLst>
          </p:cNvPr>
          <p:cNvCxnSpPr>
            <a:cxnSpLocks/>
          </p:cNvCxnSpPr>
          <p:nvPr/>
        </p:nvCxnSpPr>
        <p:spPr>
          <a:xfrm>
            <a:off x="198664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BAE54189-0E9E-4334-9371-74BE6F19FF01}"/>
              </a:ext>
            </a:extLst>
          </p:cNvPr>
          <p:cNvCxnSpPr>
            <a:cxnSpLocks/>
          </p:cNvCxnSpPr>
          <p:nvPr/>
        </p:nvCxnSpPr>
        <p:spPr>
          <a:xfrm>
            <a:off x="23200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A4E908C0-A2C4-4561-B676-D7F2997265C5}"/>
              </a:ext>
            </a:extLst>
          </p:cNvPr>
          <p:cNvCxnSpPr>
            <a:cxnSpLocks/>
          </p:cNvCxnSpPr>
          <p:nvPr/>
        </p:nvCxnSpPr>
        <p:spPr>
          <a:xfrm>
            <a:off x="26629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5325186D-AF06-4832-890C-1CA28AC68022}"/>
              </a:ext>
            </a:extLst>
          </p:cNvPr>
          <p:cNvCxnSpPr>
            <a:cxnSpLocks/>
          </p:cNvCxnSpPr>
          <p:nvPr/>
        </p:nvCxnSpPr>
        <p:spPr>
          <a:xfrm>
            <a:off x="293914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627C240B-EB6B-41C2-A2B7-3E28C4458825}"/>
              </a:ext>
            </a:extLst>
          </p:cNvPr>
          <p:cNvCxnSpPr>
            <a:cxnSpLocks/>
          </p:cNvCxnSpPr>
          <p:nvPr/>
        </p:nvCxnSpPr>
        <p:spPr>
          <a:xfrm>
            <a:off x="326299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6BE95CA5-808C-49C2-994D-F75888C01184}"/>
              </a:ext>
            </a:extLst>
          </p:cNvPr>
          <p:cNvCxnSpPr>
            <a:cxnSpLocks/>
          </p:cNvCxnSpPr>
          <p:nvPr/>
        </p:nvCxnSpPr>
        <p:spPr>
          <a:xfrm>
            <a:off x="359636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214AA3EF-83DB-4F88-87A3-073FAE90441A}"/>
              </a:ext>
            </a:extLst>
          </p:cNvPr>
          <p:cNvCxnSpPr>
            <a:cxnSpLocks/>
          </p:cNvCxnSpPr>
          <p:nvPr/>
        </p:nvCxnSpPr>
        <p:spPr>
          <a:xfrm>
            <a:off x="3909657"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DB057E3B-5875-4DCA-B786-56B3F5EA8990}"/>
              </a:ext>
            </a:extLst>
          </p:cNvPr>
          <p:cNvCxnSpPr>
            <a:cxnSpLocks/>
          </p:cNvCxnSpPr>
          <p:nvPr/>
        </p:nvCxnSpPr>
        <p:spPr>
          <a:xfrm>
            <a:off x="4252557"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49B45ECC-256C-4D99-A846-5650A7259B0E}"/>
              </a:ext>
            </a:extLst>
          </p:cNvPr>
          <p:cNvCxnSpPr>
            <a:cxnSpLocks/>
          </p:cNvCxnSpPr>
          <p:nvPr/>
        </p:nvCxnSpPr>
        <p:spPr>
          <a:xfrm>
            <a:off x="45679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46F9B013-4D90-429B-9A33-A48E48F8836E}"/>
              </a:ext>
            </a:extLst>
          </p:cNvPr>
          <p:cNvCxnSpPr>
            <a:cxnSpLocks/>
          </p:cNvCxnSpPr>
          <p:nvPr/>
        </p:nvCxnSpPr>
        <p:spPr>
          <a:xfrm>
            <a:off x="489176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AE0C6C17-4482-4858-B63B-DDCDC67AD9A3}"/>
              </a:ext>
            </a:extLst>
          </p:cNvPr>
          <p:cNvCxnSpPr>
            <a:cxnSpLocks/>
          </p:cNvCxnSpPr>
          <p:nvPr/>
        </p:nvCxnSpPr>
        <p:spPr>
          <a:xfrm>
            <a:off x="522514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301CC04E-38B9-4D48-B877-8EF52AB727F5}"/>
              </a:ext>
            </a:extLst>
          </p:cNvPr>
          <p:cNvCxnSpPr>
            <a:cxnSpLocks/>
          </p:cNvCxnSpPr>
          <p:nvPr/>
        </p:nvCxnSpPr>
        <p:spPr>
          <a:xfrm>
            <a:off x="55585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0335911D-3D0D-4F0F-BFD5-A2C928A38CE1}"/>
              </a:ext>
            </a:extLst>
          </p:cNvPr>
          <p:cNvCxnSpPr>
            <a:cxnSpLocks/>
          </p:cNvCxnSpPr>
          <p:nvPr/>
        </p:nvCxnSpPr>
        <p:spPr>
          <a:xfrm>
            <a:off x="59014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DD8AEB81-B27E-4CB0-9457-3256E9595BA6}"/>
              </a:ext>
            </a:extLst>
          </p:cNvPr>
          <p:cNvCxnSpPr>
            <a:cxnSpLocks/>
          </p:cNvCxnSpPr>
          <p:nvPr/>
        </p:nvCxnSpPr>
        <p:spPr>
          <a:xfrm>
            <a:off x="617764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D601304B-81C1-41B2-A041-E2D66C87ACC3}"/>
              </a:ext>
            </a:extLst>
          </p:cNvPr>
          <p:cNvCxnSpPr>
            <a:cxnSpLocks/>
          </p:cNvCxnSpPr>
          <p:nvPr/>
        </p:nvCxnSpPr>
        <p:spPr>
          <a:xfrm>
            <a:off x="650149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3DBE71F1-21FD-4EC5-8B79-B5BD4E0C6E8C}"/>
              </a:ext>
            </a:extLst>
          </p:cNvPr>
          <p:cNvCxnSpPr>
            <a:cxnSpLocks/>
          </p:cNvCxnSpPr>
          <p:nvPr/>
        </p:nvCxnSpPr>
        <p:spPr>
          <a:xfrm>
            <a:off x="683486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a:extLst>
              <a:ext uri="{FF2B5EF4-FFF2-40B4-BE49-F238E27FC236}">
                <a16:creationId xmlns:a16="http://schemas.microsoft.com/office/drawing/2014/main" id="{C8EBA127-4AAC-49D0-AEE3-074F8A0AE193}"/>
              </a:ext>
            </a:extLst>
          </p:cNvPr>
          <p:cNvSpPr txBox="1"/>
          <p:nvPr/>
        </p:nvSpPr>
        <p:spPr>
          <a:xfrm>
            <a:off x="4891768" y="3920297"/>
            <a:ext cx="2830286" cy="400110"/>
          </a:xfrm>
          <a:prstGeom prst="rect">
            <a:avLst/>
          </a:prstGeom>
          <a:noFill/>
        </p:spPr>
        <p:txBody>
          <a:bodyPr wrap="square" rtlCol="0">
            <a:spAutoFit/>
          </a:bodyPr>
          <a:lstStyle/>
          <a:p>
            <a:r>
              <a:rPr lang="es-ES" sz="2000" b="1" dirty="0"/>
              <a:t>ZT = Zeitgeber Time</a:t>
            </a:r>
          </a:p>
        </p:txBody>
      </p:sp>
      <p:sp>
        <p:nvSpPr>
          <p:cNvPr id="64" name="CuadroTexto 63">
            <a:extLst>
              <a:ext uri="{FF2B5EF4-FFF2-40B4-BE49-F238E27FC236}">
                <a16:creationId xmlns:a16="http://schemas.microsoft.com/office/drawing/2014/main" id="{676947FC-DC28-4ED9-BF6D-25C9B8F960F3}"/>
              </a:ext>
            </a:extLst>
          </p:cNvPr>
          <p:cNvSpPr txBox="1"/>
          <p:nvPr/>
        </p:nvSpPr>
        <p:spPr>
          <a:xfrm>
            <a:off x="7746107" y="2313654"/>
            <a:ext cx="4010025" cy="2031325"/>
          </a:xfrm>
          <a:prstGeom prst="rect">
            <a:avLst/>
          </a:prstGeom>
          <a:noFill/>
        </p:spPr>
        <p:txBody>
          <a:bodyPr wrap="square" rtlCol="0">
            <a:spAutoFit/>
          </a:bodyPr>
          <a:lstStyle/>
          <a:p>
            <a:pPr algn="ctr"/>
            <a:r>
              <a:rPr lang="es-ES" b="1" dirty="0" err="1"/>
              <a:t>Samples</a:t>
            </a:r>
            <a:r>
              <a:rPr lang="es-ES" b="1" dirty="0"/>
              <a:t> </a:t>
            </a:r>
            <a:r>
              <a:rPr lang="es-ES" b="1" dirty="0" err="1"/>
              <a:t>taken</a:t>
            </a:r>
            <a:r>
              <a:rPr lang="es-ES" b="1" dirty="0"/>
              <a:t> </a:t>
            </a:r>
            <a:r>
              <a:rPr lang="es-ES" b="1" dirty="0" err="1"/>
              <a:t>every</a:t>
            </a:r>
            <a:r>
              <a:rPr lang="es-ES" b="1" dirty="0"/>
              <a:t> 4h</a:t>
            </a:r>
          </a:p>
          <a:p>
            <a:pPr algn="ctr"/>
            <a:endParaRPr lang="es-ES" dirty="0"/>
          </a:p>
          <a:p>
            <a:pPr algn="ctr"/>
            <a:endParaRPr lang="es-ES" dirty="0"/>
          </a:p>
          <a:p>
            <a:pPr algn="ctr"/>
            <a:r>
              <a:rPr lang="es-ES" b="1" dirty="0"/>
              <a:t>DNA </a:t>
            </a:r>
            <a:r>
              <a:rPr lang="es-ES" b="1" dirty="0" err="1"/>
              <a:t>content</a:t>
            </a:r>
            <a:r>
              <a:rPr lang="es-ES" b="1" dirty="0"/>
              <a:t> </a:t>
            </a:r>
            <a:r>
              <a:rPr lang="es-ES" b="1" dirty="0" err="1"/>
              <a:t>estimation</a:t>
            </a:r>
            <a:r>
              <a:rPr lang="es-ES" b="1" dirty="0"/>
              <a:t> </a:t>
            </a:r>
            <a:r>
              <a:rPr lang="es-ES" b="1" dirty="0" err="1"/>
              <a:t>using</a:t>
            </a:r>
            <a:r>
              <a:rPr lang="es-ES" b="1" dirty="0"/>
              <a:t> Flow </a:t>
            </a:r>
            <a:r>
              <a:rPr lang="es-ES" b="1" dirty="0" err="1"/>
              <a:t>cytometry</a:t>
            </a:r>
            <a:endParaRPr lang="es-ES" b="1" dirty="0"/>
          </a:p>
          <a:p>
            <a:pPr algn="ctr"/>
            <a:endParaRPr lang="es-ES" dirty="0"/>
          </a:p>
          <a:p>
            <a:pPr algn="ctr"/>
            <a:endParaRPr lang="es-ES" dirty="0"/>
          </a:p>
        </p:txBody>
      </p:sp>
      <p:cxnSp>
        <p:nvCxnSpPr>
          <p:cNvPr id="65" name="Conector recto de flecha 64">
            <a:extLst>
              <a:ext uri="{FF2B5EF4-FFF2-40B4-BE49-F238E27FC236}">
                <a16:creationId xmlns:a16="http://schemas.microsoft.com/office/drawing/2014/main" id="{40A3D435-8EE9-468A-AE7F-01CEB7AA5C5F}"/>
              </a:ext>
            </a:extLst>
          </p:cNvPr>
          <p:cNvCxnSpPr>
            <a:cxnSpLocks/>
          </p:cNvCxnSpPr>
          <p:nvPr/>
        </p:nvCxnSpPr>
        <p:spPr>
          <a:xfrm>
            <a:off x="9717100" y="2696850"/>
            <a:ext cx="0" cy="445168"/>
          </a:xfrm>
          <a:prstGeom prst="straightConnector1">
            <a:avLst/>
          </a:prstGeom>
          <a:ln w="57150">
            <a:gradFill flip="none" rotWithShape="1">
              <a:gsLst>
                <a:gs pos="64000">
                  <a:srgbClr val="535A63"/>
                </a:gs>
                <a:gs pos="0">
                  <a:schemeClr val="accent1">
                    <a:lumMod val="5000"/>
                    <a:lumOff val="95000"/>
                  </a:schemeClr>
                </a:gs>
                <a:gs pos="59000">
                  <a:srgbClr val="222A35"/>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90194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B319145E-4F0F-43E1-ACB0-32C514AAA2BB}"/>
              </a:ext>
            </a:extLst>
          </p:cNvPr>
          <p:cNvSpPr/>
          <p:nvPr/>
        </p:nvSpPr>
        <p:spPr>
          <a:xfrm>
            <a:off x="6589462" y="2481187"/>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248526" y="2962276"/>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17683" y="2832541"/>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622933AA-A22E-4A6B-A86F-59667FA96F39}"/>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pic>
        <p:nvPicPr>
          <p:cNvPr id="16" name="Imagen 15">
            <a:extLst>
              <a:ext uri="{FF2B5EF4-FFF2-40B4-BE49-F238E27FC236}">
                <a16:creationId xmlns:a16="http://schemas.microsoft.com/office/drawing/2014/main" id="{07903DEA-1833-4833-8D37-1B2D41A01013}"/>
              </a:ext>
            </a:extLst>
          </p:cNvPr>
          <p:cNvPicPr>
            <a:picLocks noChangeAspect="1"/>
          </p:cNvPicPr>
          <p:nvPr/>
        </p:nvPicPr>
        <p:blipFill rotWithShape="1">
          <a:blip r:embed="rId3"/>
          <a:srcRect l="1" r="47296" b="76485"/>
          <a:stretch/>
        </p:blipFill>
        <p:spPr>
          <a:xfrm>
            <a:off x="357682" y="2003905"/>
            <a:ext cx="6667685" cy="1719445"/>
          </a:xfrm>
          <a:prstGeom prst="rect">
            <a:avLst/>
          </a:prstGeom>
        </p:spPr>
      </p:pic>
      <p:sp>
        <p:nvSpPr>
          <p:cNvPr id="17" name="CuadroTexto 16">
            <a:extLst>
              <a:ext uri="{FF2B5EF4-FFF2-40B4-BE49-F238E27FC236}">
                <a16:creationId xmlns:a16="http://schemas.microsoft.com/office/drawing/2014/main" id="{CB9019EA-D997-4263-9E1E-919721CE52C5}"/>
              </a:ext>
            </a:extLst>
          </p:cNvPr>
          <p:cNvSpPr txBox="1"/>
          <p:nvPr/>
        </p:nvSpPr>
        <p:spPr>
          <a:xfrm>
            <a:off x="1069846" y="1551638"/>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18" name="Imagen 17">
            <a:extLst>
              <a:ext uri="{FF2B5EF4-FFF2-40B4-BE49-F238E27FC236}">
                <a16:creationId xmlns:a16="http://schemas.microsoft.com/office/drawing/2014/main" id="{CB9B553B-F54A-4C4A-A62E-D3F80D437BD0}"/>
              </a:ext>
            </a:extLst>
          </p:cNvPr>
          <p:cNvPicPr>
            <a:picLocks noChangeAspect="1"/>
          </p:cNvPicPr>
          <p:nvPr/>
        </p:nvPicPr>
        <p:blipFill rotWithShape="1">
          <a:blip r:embed="rId3"/>
          <a:srcRect t="76189" r="48058"/>
          <a:stretch/>
        </p:blipFill>
        <p:spPr>
          <a:xfrm>
            <a:off x="319582" y="4204636"/>
            <a:ext cx="6667686" cy="1797401"/>
          </a:xfrm>
          <a:prstGeom prst="rect">
            <a:avLst/>
          </a:prstGeom>
        </p:spPr>
      </p:pic>
      <p:sp>
        <p:nvSpPr>
          <p:cNvPr id="19" name="CuadroTexto 18">
            <a:extLst>
              <a:ext uri="{FF2B5EF4-FFF2-40B4-BE49-F238E27FC236}">
                <a16:creationId xmlns:a16="http://schemas.microsoft.com/office/drawing/2014/main" id="{5A2EBDB6-6894-4D1A-9B27-EC8764C07DF2}"/>
              </a:ext>
            </a:extLst>
          </p:cNvPr>
          <p:cNvSpPr txBox="1"/>
          <p:nvPr/>
        </p:nvSpPr>
        <p:spPr>
          <a:xfrm>
            <a:off x="1177009" y="3815911"/>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20" name="Conector recto de flecha 19">
            <a:extLst>
              <a:ext uri="{FF2B5EF4-FFF2-40B4-BE49-F238E27FC236}">
                <a16:creationId xmlns:a16="http://schemas.microsoft.com/office/drawing/2014/main" id="{848753A9-DA56-4AD0-A706-5B49BA0D2BE0}"/>
              </a:ext>
            </a:extLst>
          </p:cNvPr>
          <p:cNvCxnSpPr>
            <a:cxnSpLocks/>
          </p:cNvCxnSpPr>
          <p:nvPr/>
        </p:nvCxnSpPr>
        <p:spPr>
          <a:xfrm>
            <a:off x="12627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E997AE30-11A2-4190-98E7-562BDB754726}"/>
              </a:ext>
            </a:extLst>
          </p:cNvPr>
          <p:cNvCxnSpPr>
            <a:cxnSpLocks/>
          </p:cNvCxnSpPr>
          <p:nvPr/>
        </p:nvCxnSpPr>
        <p:spPr>
          <a:xfrm>
            <a:off x="158659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DA4B0620-EAD5-4CB7-BFF7-4E0231982C97}"/>
              </a:ext>
            </a:extLst>
          </p:cNvPr>
          <p:cNvCxnSpPr>
            <a:cxnSpLocks/>
          </p:cNvCxnSpPr>
          <p:nvPr/>
        </p:nvCxnSpPr>
        <p:spPr>
          <a:xfrm>
            <a:off x="191996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DC47AC45-87E5-4D6F-8C2D-C2E36CD5D8D1}"/>
              </a:ext>
            </a:extLst>
          </p:cNvPr>
          <p:cNvCxnSpPr>
            <a:cxnSpLocks/>
          </p:cNvCxnSpPr>
          <p:nvPr/>
        </p:nvCxnSpPr>
        <p:spPr>
          <a:xfrm>
            <a:off x="22533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8767A202-EA71-411E-A959-1C3E322CA909}"/>
              </a:ext>
            </a:extLst>
          </p:cNvPr>
          <p:cNvCxnSpPr>
            <a:cxnSpLocks/>
          </p:cNvCxnSpPr>
          <p:nvPr/>
        </p:nvCxnSpPr>
        <p:spPr>
          <a:xfrm>
            <a:off x="259624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F08A6077-979E-4E74-8493-904A37DBF992}"/>
              </a:ext>
            </a:extLst>
          </p:cNvPr>
          <p:cNvCxnSpPr>
            <a:cxnSpLocks/>
          </p:cNvCxnSpPr>
          <p:nvPr/>
        </p:nvCxnSpPr>
        <p:spPr>
          <a:xfrm>
            <a:off x="287246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336DC0B4-95BF-4FAB-B30E-21B6AAFFB642}"/>
              </a:ext>
            </a:extLst>
          </p:cNvPr>
          <p:cNvCxnSpPr>
            <a:cxnSpLocks/>
          </p:cNvCxnSpPr>
          <p:nvPr/>
        </p:nvCxnSpPr>
        <p:spPr>
          <a:xfrm>
            <a:off x="3196318"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E6352572-E92C-48CA-A160-BC0021925589}"/>
              </a:ext>
            </a:extLst>
          </p:cNvPr>
          <p:cNvCxnSpPr>
            <a:cxnSpLocks/>
          </p:cNvCxnSpPr>
          <p:nvPr/>
        </p:nvCxnSpPr>
        <p:spPr>
          <a:xfrm>
            <a:off x="3529693"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1C2FEFF4-DB74-47ED-A89F-F17ECA0AEC42}"/>
              </a:ext>
            </a:extLst>
          </p:cNvPr>
          <p:cNvCxnSpPr>
            <a:cxnSpLocks/>
          </p:cNvCxnSpPr>
          <p:nvPr/>
        </p:nvCxnSpPr>
        <p:spPr>
          <a:xfrm>
            <a:off x="3842982"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5D574ADA-928C-479B-9C60-AF9BBC4DD889}"/>
              </a:ext>
            </a:extLst>
          </p:cNvPr>
          <p:cNvCxnSpPr>
            <a:cxnSpLocks/>
          </p:cNvCxnSpPr>
          <p:nvPr/>
        </p:nvCxnSpPr>
        <p:spPr>
          <a:xfrm>
            <a:off x="4185882" y="5885003"/>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B9D7FC3-B847-4A12-95F5-B6037E310061}"/>
              </a:ext>
            </a:extLst>
          </p:cNvPr>
          <p:cNvCxnSpPr>
            <a:cxnSpLocks/>
          </p:cNvCxnSpPr>
          <p:nvPr/>
        </p:nvCxnSpPr>
        <p:spPr>
          <a:xfrm>
            <a:off x="45012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5B181541-0B10-4B57-AFAB-40C68319818E}"/>
              </a:ext>
            </a:extLst>
          </p:cNvPr>
          <p:cNvCxnSpPr>
            <a:cxnSpLocks/>
          </p:cNvCxnSpPr>
          <p:nvPr/>
        </p:nvCxnSpPr>
        <p:spPr>
          <a:xfrm>
            <a:off x="482509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2F39923E-F68C-4FC4-894E-505130ADD4EA}"/>
              </a:ext>
            </a:extLst>
          </p:cNvPr>
          <p:cNvCxnSpPr>
            <a:cxnSpLocks/>
          </p:cNvCxnSpPr>
          <p:nvPr/>
        </p:nvCxnSpPr>
        <p:spPr>
          <a:xfrm>
            <a:off x="515846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04ED3140-167D-4BE9-A768-4906D47A0E2F}"/>
              </a:ext>
            </a:extLst>
          </p:cNvPr>
          <p:cNvCxnSpPr>
            <a:cxnSpLocks/>
          </p:cNvCxnSpPr>
          <p:nvPr/>
        </p:nvCxnSpPr>
        <p:spPr>
          <a:xfrm>
            <a:off x="54918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3661A8C0-5476-4AFF-97DD-70F7D8DAEBDD}"/>
              </a:ext>
            </a:extLst>
          </p:cNvPr>
          <p:cNvCxnSpPr>
            <a:cxnSpLocks/>
          </p:cNvCxnSpPr>
          <p:nvPr/>
        </p:nvCxnSpPr>
        <p:spPr>
          <a:xfrm>
            <a:off x="583474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0B0DA22C-B9EB-4451-855F-653461395D54}"/>
              </a:ext>
            </a:extLst>
          </p:cNvPr>
          <p:cNvCxnSpPr>
            <a:cxnSpLocks/>
          </p:cNvCxnSpPr>
          <p:nvPr/>
        </p:nvCxnSpPr>
        <p:spPr>
          <a:xfrm>
            <a:off x="611096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5F99502A-6180-44B1-80C3-8CB85B1A1F5F}"/>
              </a:ext>
            </a:extLst>
          </p:cNvPr>
          <p:cNvCxnSpPr>
            <a:cxnSpLocks/>
          </p:cNvCxnSpPr>
          <p:nvPr/>
        </p:nvCxnSpPr>
        <p:spPr>
          <a:xfrm>
            <a:off x="6434818"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B60E7B54-37C2-47B8-8A2D-E2D96E6E8F8F}"/>
              </a:ext>
            </a:extLst>
          </p:cNvPr>
          <p:cNvCxnSpPr>
            <a:cxnSpLocks/>
          </p:cNvCxnSpPr>
          <p:nvPr/>
        </p:nvCxnSpPr>
        <p:spPr>
          <a:xfrm>
            <a:off x="6768193" y="5887215"/>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866B87F8-69A1-478F-A260-C867098FC018}"/>
              </a:ext>
            </a:extLst>
          </p:cNvPr>
          <p:cNvCxnSpPr>
            <a:cxnSpLocks/>
          </p:cNvCxnSpPr>
          <p:nvPr/>
        </p:nvCxnSpPr>
        <p:spPr>
          <a:xfrm>
            <a:off x="13294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4340E205-770E-4480-967A-713B9584361A}"/>
              </a:ext>
            </a:extLst>
          </p:cNvPr>
          <p:cNvCxnSpPr>
            <a:cxnSpLocks/>
          </p:cNvCxnSpPr>
          <p:nvPr/>
        </p:nvCxnSpPr>
        <p:spPr>
          <a:xfrm>
            <a:off x="165326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DF583F7C-63BD-4791-B0CF-013A5221C265}"/>
              </a:ext>
            </a:extLst>
          </p:cNvPr>
          <p:cNvCxnSpPr>
            <a:cxnSpLocks/>
          </p:cNvCxnSpPr>
          <p:nvPr/>
        </p:nvCxnSpPr>
        <p:spPr>
          <a:xfrm>
            <a:off x="198664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BAE54189-0E9E-4334-9371-74BE6F19FF01}"/>
              </a:ext>
            </a:extLst>
          </p:cNvPr>
          <p:cNvCxnSpPr>
            <a:cxnSpLocks/>
          </p:cNvCxnSpPr>
          <p:nvPr/>
        </p:nvCxnSpPr>
        <p:spPr>
          <a:xfrm>
            <a:off x="23200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A4E908C0-A2C4-4561-B676-D7F2997265C5}"/>
              </a:ext>
            </a:extLst>
          </p:cNvPr>
          <p:cNvCxnSpPr>
            <a:cxnSpLocks/>
          </p:cNvCxnSpPr>
          <p:nvPr/>
        </p:nvCxnSpPr>
        <p:spPr>
          <a:xfrm>
            <a:off x="266291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5325186D-AF06-4832-890C-1CA28AC68022}"/>
              </a:ext>
            </a:extLst>
          </p:cNvPr>
          <p:cNvCxnSpPr>
            <a:cxnSpLocks/>
          </p:cNvCxnSpPr>
          <p:nvPr/>
        </p:nvCxnSpPr>
        <p:spPr>
          <a:xfrm>
            <a:off x="293914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627C240B-EB6B-41C2-A2B7-3E28C4458825}"/>
              </a:ext>
            </a:extLst>
          </p:cNvPr>
          <p:cNvCxnSpPr>
            <a:cxnSpLocks/>
          </p:cNvCxnSpPr>
          <p:nvPr/>
        </p:nvCxnSpPr>
        <p:spPr>
          <a:xfrm>
            <a:off x="3262993"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6BE95CA5-808C-49C2-994D-F75888C01184}"/>
              </a:ext>
            </a:extLst>
          </p:cNvPr>
          <p:cNvCxnSpPr>
            <a:cxnSpLocks/>
          </p:cNvCxnSpPr>
          <p:nvPr/>
        </p:nvCxnSpPr>
        <p:spPr>
          <a:xfrm>
            <a:off x="3596368"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214AA3EF-83DB-4F88-87A3-073FAE90441A}"/>
              </a:ext>
            </a:extLst>
          </p:cNvPr>
          <p:cNvCxnSpPr>
            <a:cxnSpLocks/>
          </p:cNvCxnSpPr>
          <p:nvPr/>
        </p:nvCxnSpPr>
        <p:spPr>
          <a:xfrm>
            <a:off x="3909657"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DB057E3B-5875-4DCA-B786-56B3F5EA8990}"/>
              </a:ext>
            </a:extLst>
          </p:cNvPr>
          <p:cNvCxnSpPr>
            <a:cxnSpLocks/>
          </p:cNvCxnSpPr>
          <p:nvPr/>
        </p:nvCxnSpPr>
        <p:spPr>
          <a:xfrm>
            <a:off x="4252557" y="3606316"/>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49B45ECC-256C-4D99-A846-5650A7259B0E}"/>
              </a:ext>
            </a:extLst>
          </p:cNvPr>
          <p:cNvCxnSpPr>
            <a:cxnSpLocks/>
          </p:cNvCxnSpPr>
          <p:nvPr/>
        </p:nvCxnSpPr>
        <p:spPr>
          <a:xfrm>
            <a:off x="45679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46F9B013-4D90-429B-9A33-A48E48F8836E}"/>
              </a:ext>
            </a:extLst>
          </p:cNvPr>
          <p:cNvCxnSpPr>
            <a:cxnSpLocks/>
          </p:cNvCxnSpPr>
          <p:nvPr/>
        </p:nvCxnSpPr>
        <p:spPr>
          <a:xfrm>
            <a:off x="489176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AE0C6C17-4482-4858-B63B-DDCDC67AD9A3}"/>
              </a:ext>
            </a:extLst>
          </p:cNvPr>
          <p:cNvCxnSpPr>
            <a:cxnSpLocks/>
          </p:cNvCxnSpPr>
          <p:nvPr/>
        </p:nvCxnSpPr>
        <p:spPr>
          <a:xfrm>
            <a:off x="522514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301CC04E-38B9-4D48-B877-8EF52AB727F5}"/>
              </a:ext>
            </a:extLst>
          </p:cNvPr>
          <p:cNvCxnSpPr>
            <a:cxnSpLocks/>
          </p:cNvCxnSpPr>
          <p:nvPr/>
        </p:nvCxnSpPr>
        <p:spPr>
          <a:xfrm>
            <a:off x="55585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0335911D-3D0D-4F0F-BFD5-A2C928A38CE1}"/>
              </a:ext>
            </a:extLst>
          </p:cNvPr>
          <p:cNvCxnSpPr>
            <a:cxnSpLocks/>
          </p:cNvCxnSpPr>
          <p:nvPr/>
        </p:nvCxnSpPr>
        <p:spPr>
          <a:xfrm>
            <a:off x="590141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DD8AEB81-B27E-4CB0-9457-3256E9595BA6}"/>
              </a:ext>
            </a:extLst>
          </p:cNvPr>
          <p:cNvCxnSpPr>
            <a:cxnSpLocks/>
          </p:cNvCxnSpPr>
          <p:nvPr/>
        </p:nvCxnSpPr>
        <p:spPr>
          <a:xfrm>
            <a:off x="617764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D601304B-81C1-41B2-A041-E2D66C87ACC3}"/>
              </a:ext>
            </a:extLst>
          </p:cNvPr>
          <p:cNvCxnSpPr>
            <a:cxnSpLocks/>
          </p:cNvCxnSpPr>
          <p:nvPr/>
        </p:nvCxnSpPr>
        <p:spPr>
          <a:xfrm>
            <a:off x="6501493"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3DBE71F1-21FD-4EC5-8B79-B5BD4E0C6E8C}"/>
              </a:ext>
            </a:extLst>
          </p:cNvPr>
          <p:cNvCxnSpPr>
            <a:cxnSpLocks/>
          </p:cNvCxnSpPr>
          <p:nvPr/>
        </p:nvCxnSpPr>
        <p:spPr>
          <a:xfrm>
            <a:off x="6834868" y="3608528"/>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a:extLst>
              <a:ext uri="{FF2B5EF4-FFF2-40B4-BE49-F238E27FC236}">
                <a16:creationId xmlns:a16="http://schemas.microsoft.com/office/drawing/2014/main" id="{C8EBA127-4AAC-49D0-AEE3-074F8A0AE193}"/>
              </a:ext>
            </a:extLst>
          </p:cNvPr>
          <p:cNvSpPr txBox="1"/>
          <p:nvPr/>
        </p:nvSpPr>
        <p:spPr>
          <a:xfrm>
            <a:off x="4891768" y="3920297"/>
            <a:ext cx="2830286" cy="400110"/>
          </a:xfrm>
          <a:prstGeom prst="rect">
            <a:avLst/>
          </a:prstGeom>
          <a:noFill/>
        </p:spPr>
        <p:txBody>
          <a:bodyPr wrap="square" rtlCol="0">
            <a:spAutoFit/>
          </a:bodyPr>
          <a:lstStyle/>
          <a:p>
            <a:r>
              <a:rPr lang="es-ES" sz="2000" b="1" dirty="0"/>
              <a:t>ZT = Zeitgeber Time</a:t>
            </a:r>
          </a:p>
        </p:txBody>
      </p:sp>
      <p:sp>
        <p:nvSpPr>
          <p:cNvPr id="64" name="CuadroTexto 63">
            <a:extLst>
              <a:ext uri="{FF2B5EF4-FFF2-40B4-BE49-F238E27FC236}">
                <a16:creationId xmlns:a16="http://schemas.microsoft.com/office/drawing/2014/main" id="{676947FC-DC28-4ED9-BF6D-25C9B8F960F3}"/>
              </a:ext>
            </a:extLst>
          </p:cNvPr>
          <p:cNvSpPr txBox="1"/>
          <p:nvPr/>
        </p:nvSpPr>
        <p:spPr>
          <a:xfrm>
            <a:off x="7746107" y="2313654"/>
            <a:ext cx="4010025" cy="2585323"/>
          </a:xfrm>
          <a:prstGeom prst="rect">
            <a:avLst/>
          </a:prstGeom>
          <a:noFill/>
        </p:spPr>
        <p:txBody>
          <a:bodyPr wrap="square" rtlCol="0">
            <a:spAutoFit/>
          </a:bodyPr>
          <a:lstStyle/>
          <a:p>
            <a:pPr algn="ctr"/>
            <a:r>
              <a:rPr lang="es-ES" b="1" dirty="0" err="1"/>
              <a:t>Samples</a:t>
            </a:r>
            <a:r>
              <a:rPr lang="es-ES" b="1" dirty="0"/>
              <a:t> </a:t>
            </a:r>
            <a:r>
              <a:rPr lang="es-ES" b="1" dirty="0" err="1"/>
              <a:t>taken</a:t>
            </a:r>
            <a:r>
              <a:rPr lang="es-ES" b="1" dirty="0"/>
              <a:t> </a:t>
            </a:r>
            <a:r>
              <a:rPr lang="es-ES" b="1" dirty="0" err="1"/>
              <a:t>every</a:t>
            </a:r>
            <a:r>
              <a:rPr lang="es-ES" b="1" dirty="0"/>
              <a:t> 4h</a:t>
            </a:r>
          </a:p>
          <a:p>
            <a:pPr algn="ctr"/>
            <a:endParaRPr lang="es-ES" dirty="0"/>
          </a:p>
          <a:p>
            <a:pPr algn="ctr"/>
            <a:endParaRPr lang="es-ES" dirty="0"/>
          </a:p>
          <a:p>
            <a:pPr algn="ctr"/>
            <a:r>
              <a:rPr lang="es-ES" b="1" dirty="0"/>
              <a:t>DNA </a:t>
            </a:r>
            <a:r>
              <a:rPr lang="es-ES" b="1" dirty="0" err="1"/>
              <a:t>content</a:t>
            </a:r>
            <a:r>
              <a:rPr lang="es-ES" b="1" dirty="0"/>
              <a:t> </a:t>
            </a:r>
            <a:r>
              <a:rPr lang="es-ES" b="1" dirty="0" err="1"/>
              <a:t>estimation</a:t>
            </a:r>
            <a:r>
              <a:rPr lang="es-ES" b="1" dirty="0"/>
              <a:t> </a:t>
            </a:r>
            <a:r>
              <a:rPr lang="es-ES" b="1" dirty="0" err="1"/>
              <a:t>using</a:t>
            </a:r>
            <a:r>
              <a:rPr lang="es-ES" b="1" dirty="0"/>
              <a:t> Flow </a:t>
            </a:r>
            <a:r>
              <a:rPr lang="es-ES" b="1" dirty="0" err="1"/>
              <a:t>cytometry</a:t>
            </a:r>
            <a:endParaRPr lang="es-ES" b="1" dirty="0"/>
          </a:p>
          <a:p>
            <a:pPr algn="ctr"/>
            <a:endParaRPr lang="es-ES" dirty="0"/>
          </a:p>
          <a:p>
            <a:pPr algn="ctr"/>
            <a:endParaRPr lang="es-ES" dirty="0"/>
          </a:p>
          <a:p>
            <a:pPr algn="ctr"/>
            <a:r>
              <a:rPr lang="es-ES" b="1" dirty="0"/>
              <a:t>% of </a:t>
            </a:r>
            <a:r>
              <a:rPr lang="es-ES" b="1" dirty="0" err="1"/>
              <a:t>Cells</a:t>
            </a:r>
            <a:r>
              <a:rPr lang="es-ES" b="1" dirty="0"/>
              <a:t> in </a:t>
            </a:r>
            <a:r>
              <a:rPr lang="es-ES" b="1" dirty="0" err="1"/>
              <a:t>each</a:t>
            </a:r>
            <a:r>
              <a:rPr lang="es-ES" b="1" dirty="0"/>
              <a:t> </a:t>
            </a:r>
            <a:r>
              <a:rPr lang="es-ES" b="1" dirty="0" err="1"/>
              <a:t>phase</a:t>
            </a:r>
            <a:r>
              <a:rPr lang="es-ES" b="1" dirty="0"/>
              <a:t> of </a:t>
            </a:r>
            <a:r>
              <a:rPr lang="es-ES" b="1" dirty="0" err="1"/>
              <a:t>the</a:t>
            </a:r>
            <a:r>
              <a:rPr lang="es-ES" b="1" dirty="0"/>
              <a:t> </a:t>
            </a:r>
            <a:r>
              <a:rPr lang="es-ES" b="1" dirty="0" err="1"/>
              <a:t>cell</a:t>
            </a:r>
            <a:r>
              <a:rPr lang="es-ES" b="1" dirty="0"/>
              <a:t> </a:t>
            </a:r>
            <a:r>
              <a:rPr lang="es-ES" b="1" dirty="0" err="1"/>
              <a:t>division</a:t>
            </a:r>
            <a:r>
              <a:rPr lang="es-ES" b="1" dirty="0"/>
              <a:t> </a:t>
            </a:r>
            <a:r>
              <a:rPr lang="es-ES" b="1" dirty="0" err="1"/>
              <a:t>cycle</a:t>
            </a:r>
            <a:endParaRPr lang="es-ES" b="1" dirty="0"/>
          </a:p>
        </p:txBody>
      </p:sp>
      <p:cxnSp>
        <p:nvCxnSpPr>
          <p:cNvPr id="65" name="Conector recto de flecha 64">
            <a:extLst>
              <a:ext uri="{FF2B5EF4-FFF2-40B4-BE49-F238E27FC236}">
                <a16:creationId xmlns:a16="http://schemas.microsoft.com/office/drawing/2014/main" id="{40A3D435-8EE9-468A-AE7F-01CEB7AA5C5F}"/>
              </a:ext>
            </a:extLst>
          </p:cNvPr>
          <p:cNvCxnSpPr>
            <a:cxnSpLocks/>
          </p:cNvCxnSpPr>
          <p:nvPr/>
        </p:nvCxnSpPr>
        <p:spPr>
          <a:xfrm>
            <a:off x="9717100" y="2696850"/>
            <a:ext cx="0" cy="445168"/>
          </a:xfrm>
          <a:prstGeom prst="straightConnector1">
            <a:avLst/>
          </a:prstGeom>
          <a:ln w="57150">
            <a:gradFill flip="none" rotWithShape="1">
              <a:gsLst>
                <a:gs pos="64000">
                  <a:srgbClr val="535A63"/>
                </a:gs>
                <a:gs pos="0">
                  <a:schemeClr val="accent1">
                    <a:lumMod val="5000"/>
                    <a:lumOff val="95000"/>
                  </a:schemeClr>
                </a:gs>
                <a:gs pos="59000">
                  <a:srgbClr val="222A35"/>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CA8D2646-B3BC-46AB-A1EB-64B09C6BD298}"/>
              </a:ext>
            </a:extLst>
          </p:cNvPr>
          <p:cNvCxnSpPr>
            <a:cxnSpLocks/>
          </p:cNvCxnSpPr>
          <p:nvPr/>
        </p:nvCxnSpPr>
        <p:spPr>
          <a:xfrm>
            <a:off x="9717100" y="3840383"/>
            <a:ext cx="0" cy="445168"/>
          </a:xfrm>
          <a:prstGeom prst="straightConnector1">
            <a:avLst/>
          </a:prstGeom>
          <a:ln w="57150">
            <a:gradFill flip="none" rotWithShape="1">
              <a:gsLst>
                <a:gs pos="64000">
                  <a:srgbClr val="535A63"/>
                </a:gs>
                <a:gs pos="0">
                  <a:schemeClr val="accent1">
                    <a:lumMod val="5000"/>
                    <a:lumOff val="95000"/>
                  </a:schemeClr>
                </a:gs>
                <a:gs pos="59000">
                  <a:srgbClr val="222A35"/>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024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47032" y="125167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68471"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427900"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EFCEF6B0-25C0-4303-96C1-6FF89CED7204}"/>
              </a:ext>
            </a:extLst>
          </p:cNvPr>
          <p:cNvPicPr>
            <a:picLocks noChangeAspect="1"/>
          </p:cNvPicPr>
          <p:nvPr/>
        </p:nvPicPr>
        <p:blipFill>
          <a:blip r:embed="rId3"/>
          <a:stretch>
            <a:fillRect/>
          </a:stretch>
        </p:blipFill>
        <p:spPr>
          <a:xfrm>
            <a:off x="1676400" y="2155182"/>
            <a:ext cx="8472487" cy="3394027"/>
          </a:xfrm>
          <a:prstGeom prst="rect">
            <a:avLst/>
          </a:prstGeom>
        </p:spPr>
      </p:pic>
      <p:sp>
        <p:nvSpPr>
          <p:cNvPr id="12" name="Rectángulo 11">
            <a:extLst>
              <a:ext uri="{FF2B5EF4-FFF2-40B4-BE49-F238E27FC236}">
                <a16:creationId xmlns:a16="http://schemas.microsoft.com/office/drawing/2014/main" id="{B319145E-4F0F-43E1-ACB0-32C514AAA2BB}"/>
              </a:ext>
            </a:extLst>
          </p:cNvPr>
          <p:cNvSpPr/>
          <p:nvPr/>
        </p:nvSpPr>
        <p:spPr>
          <a:xfrm>
            <a:off x="6665662" y="2329310"/>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B5DAFB18-8C2E-4E7F-BC6E-F94302847A7F}"/>
              </a:ext>
            </a:extLst>
          </p:cNvPr>
          <p:cNvSpPr/>
          <p:nvPr/>
        </p:nvSpPr>
        <p:spPr>
          <a:xfrm>
            <a:off x="2162176" y="2800874"/>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324726" y="2810399"/>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43995" y="2132769"/>
            <a:ext cx="1609205" cy="144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1515D6F-9029-42DD-9DB8-FA2765945630}"/>
              </a:ext>
            </a:extLst>
          </p:cNvPr>
          <p:cNvSpPr/>
          <p:nvPr/>
        </p:nvSpPr>
        <p:spPr>
          <a:xfrm>
            <a:off x="5644944" y="1492079"/>
            <a:ext cx="802263" cy="71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4AE5EDE3-4B5F-4DBD-9330-60D61F234833}"/>
              </a:ext>
            </a:extLst>
          </p:cNvPr>
          <p:cNvSpPr/>
          <p:nvPr/>
        </p:nvSpPr>
        <p:spPr>
          <a:xfrm>
            <a:off x="7040949" y="1721055"/>
            <a:ext cx="500650" cy="6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62D943D9-6ECD-479C-B164-E88BFCF0EA18}"/>
              </a:ext>
            </a:extLst>
          </p:cNvPr>
          <p:cNvPicPr>
            <a:picLocks noChangeAspect="1"/>
          </p:cNvPicPr>
          <p:nvPr/>
        </p:nvPicPr>
        <p:blipFill>
          <a:blip r:embed="rId3"/>
          <a:stretch>
            <a:fillRect/>
          </a:stretch>
        </p:blipFill>
        <p:spPr>
          <a:xfrm>
            <a:off x="1096923" y="1740294"/>
            <a:ext cx="9690139" cy="3881811"/>
          </a:xfrm>
          <a:prstGeom prst="rect">
            <a:avLst/>
          </a:prstGeom>
        </p:spPr>
      </p:pic>
      <p:sp>
        <p:nvSpPr>
          <p:cNvPr id="20" name="Rectángulo 19">
            <a:extLst>
              <a:ext uri="{FF2B5EF4-FFF2-40B4-BE49-F238E27FC236}">
                <a16:creationId xmlns:a16="http://schemas.microsoft.com/office/drawing/2014/main" id="{06817E80-03D7-4795-9C60-F771B5FD555B}"/>
              </a:ext>
            </a:extLst>
          </p:cNvPr>
          <p:cNvSpPr/>
          <p:nvPr/>
        </p:nvSpPr>
        <p:spPr>
          <a:xfrm>
            <a:off x="6089247" y="1769701"/>
            <a:ext cx="1371517" cy="106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AC98FC9-60F9-4554-8E25-5FC03EEC463C}"/>
              </a:ext>
            </a:extLst>
          </p:cNvPr>
          <p:cNvSpPr/>
          <p:nvPr/>
        </p:nvSpPr>
        <p:spPr>
          <a:xfrm>
            <a:off x="4679598" y="1625169"/>
            <a:ext cx="1694233" cy="165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CuadroTexto 26">
            <a:extLst>
              <a:ext uri="{FF2B5EF4-FFF2-40B4-BE49-F238E27FC236}">
                <a16:creationId xmlns:a16="http://schemas.microsoft.com/office/drawing/2014/main" id="{E2E5C2D4-CF73-4FD9-8F62-71E52C06B108}"/>
              </a:ext>
            </a:extLst>
          </p:cNvPr>
          <p:cNvSpPr txBox="1"/>
          <p:nvPr/>
        </p:nvSpPr>
        <p:spPr>
          <a:xfrm>
            <a:off x="1434135" y="1852432"/>
            <a:ext cx="838200" cy="523220"/>
          </a:xfrm>
          <a:prstGeom prst="rect">
            <a:avLst/>
          </a:prstGeom>
          <a:noFill/>
        </p:spPr>
        <p:txBody>
          <a:bodyPr wrap="square" rtlCol="0">
            <a:spAutoFit/>
          </a:bodyPr>
          <a:lstStyle/>
          <a:p>
            <a:r>
              <a:rPr lang="es-ES" sz="2800" b="1" dirty="0">
                <a:solidFill>
                  <a:srgbClr val="0000FF"/>
                </a:solidFill>
              </a:rPr>
              <a:t>LD</a:t>
            </a:r>
          </a:p>
        </p:txBody>
      </p:sp>
      <p:sp>
        <p:nvSpPr>
          <p:cNvPr id="28" name="CuadroTexto 27">
            <a:extLst>
              <a:ext uri="{FF2B5EF4-FFF2-40B4-BE49-F238E27FC236}">
                <a16:creationId xmlns:a16="http://schemas.microsoft.com/office/drawing/2014/main" id="{25B70D1A-FA2F-4F12-9539-A6A35114A51F}"/>
              </a:ext>
            </a:extLst>
          </p:cNvPr>
          <p:cNvSpPr txBox="1"/>
          <p:nvPr/>
        </p:nvSpPr>
        <p:spPr>
          <a:xfrm>
            <a:off x="7122499" y="1908393"/>
            <a:ext cx="838200" cy="523220"/>
          </a:xfrm>
          <a:prstGeom prst="rect">
            <a:avLst/>
          </a:prstGeom>
          <a:noFill/>
        </p:spPr>
        <p:txBody>
          <a:bodyPr wrap="square" rtlCol="0">
            <a:spAutoFit/>
          </a:bodyPr>
          <a:lstStyle/>
          <a:p>
            <a:r>
              <a:rPr lang="es-ES" sz="2800" b="1" dirty="0">
                <a:solidFill>
                  <a:srgbClr val="FF0000"/>
                </a:solidFill>
              </a:rPr>
              <a:t>SD</a:t>
            </a:r>
          </a:p>
        </p:txBody>
      </p:sp>
      <p:sp>
        <p:nvSpPr>
          <p:cNvPr id="29" name="Elipse 28">
            <a:extLst>
              <a:ext uri="{FF2B5EF4-FFF2-40B4-BE49-F238E27FC236}">
                <a16:creationId xmlns:a16="http://schemas.microsoft.com/office/drawing/2014/main" id="{391EC1A2-23E9-43E6-B9B6-8D86FE510650}"/>
              </a:ext>
            </a:extLst>
          </p:cNvPr>
          <p:cNvSpPr/>
          <p:nvPr/>
        </p:nvSpPr>
        <p:spPr>
          <a:xfrm>
            <a:off x="1645785" y="2478265"/>
            <a:ext cx="2622325" cy="2593130"/>
          </a:xfrm>
          <a:prstGeom prst="ellipse">
            <a:avLst/>
          </a:prstGeom>
          <a:noFill/>
          <a:ln w="368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Elipse 29">
            <a:extLst>
              <a:ext uri="{FF2B5EF4-FFF2-40B4-BE49-F238E27FC236}">
                <a16:creationId xmlns:a16="http://schemas.microsoft.com/office/drawing/2014/main" id="{C97DA7EF-7A3F-4E3A-80BF-CBAAAE991CCF}"/>
              </a:ext>
            </a:extLst>
          </p:cNvPr>
          <p:cNvSpPr/>
          <p:nvPr/>
        </p:nvSpPr>
        <p:spPr>
          <a:xfrm>
            <a:off x="7518822" y="2501504"/>
            <a:ext cx="2622325" cy="2593130"/>
          </a:xfrm>
          <a:prstGeom prst="ellipse">
            <a:avLst/>
          </a:prstGeom>
          <a:noFill/>
          <a:ln w="368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ACCC9889-D76B-4B9D-BB49-8A87047EA6D4}"/>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ECA19887-797B-47A4-94D3-16EC768E250E}"/>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3" name="CuadroTexto 32">
            <a:extLst>
              <a:ext uri="{FF2B5EF4-FFF2-40B4-BE49-F238E27FC236}">
                <a16:creationId xmlns:a16="http://schemas.microsoft.com/office/drawing/2014/main" id="{A7AE5C6F-811F-4849-9548-A876D5210471}"/>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sp>
        <p:nvSpPr>
          <p:cNvPr id="35" name="CuadroTexto 34">
            <a:extLst>
              <a:ext uri="{FF2B5EF4-FFF2-40B4-BE49-F238E27FC236}">
                <a16:creationId xmlns:a16="http://schemas.microsoft.com/office/drawing/2014/main" id="{E7574B1A-DCDF-4820-AE23-A16DACBCD732}"/>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sp>
        <p:nvSpPr>
          <p:cNvPr id="36" name="Rectángulo 35">
            <a:extLst>
              <a:ext uri="{FF2B5EF4-FFF2-40B4-BE49-F238E27FC236}">
                <a16:creationId xmlns:a16="http://schemas.microsoft.com/office/drawing/2014/main" id="{482CD25B-183B-44D4-96C8-23781C1AE18F}"/>
              </a:ext>
            </a:extLst>
          </p:cNvPr>
          <p:cNvSpPr/>
          <p:nvPr/>
        </p:nvSpPr>
        <p:spPr>
          <a:xfrm>
            <a:off x="5019675" y="4943997"/>
            <a:ext cx="1883749" cy="457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CuadroTexto 36">
            <a:extLst>
              <a:ext uri="{FF2B5EF4-FFF2-40B4-BE49-F238E27FC236}">
                <a16:creationId xmlns:a16="http://schemas.microsoft.com/office/drawing/2014/main" id="{5D57D734-1684-4FCD-A1A9-150435CD9BA0}"/>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sp>
        <p:nvSpPr>
          <p:cNvPr id="40" name="Rectángulo 39">
            <a:extLst>
              <a:ext uri="{FF2B5EF4-FFF2-40B4-BE49-F238E27FC236}">
                <a16:creationId xmlns:a16="http://schemas.microsoft.com/office/drawing/2014/main" id="{7090D633-F3F0-49D0-9F18-268C7D58CE8D}"/>
              </a:ext>
            </a:extLst>
          </p:cNvPr>
          <p:cNvSpPr/>
          <p:nvPr/>
        </p:nvSpPr>
        <p:spPr>
          <a:xfrm>
            <a:off x="4914240" y="5304614"/>
            <a:ext cx="2231715" cy="52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1" name="Imagen 40">
            <a:extLst>
              <a:ext uri="{FF2B5EF4-FFF2-40B4-BE49-F238E27FC236}">
                <a16:creationId xmlns:a16="http://schemas.microsoft.com/office/drawing/2014/main" id="{AB577638-C9E1-4C13-A07F-272D40538F16}"/>
              </a:ext>
            </a:extLst>
          </p:cNvPr>
          <p:cNvPicPr>
            <a:picLocks noChangeAspect="1"/>
          </p:cNvPicPr>
          <p:nvPr/>
        </p:nvPicPr>
        <p:blipFill rotWithShape="1">
          <a:blip r:embed="rId3"/>
          <a:srcRect l="38386" r="41533" b="59746"/>
          <a:stretch/>
        </p:blipFill>
        <p:spPr>
          <a:xfrm>
            <a:off x="4989553" y="4623601"/>
            <a:ext cx="2305419" cy="1851216"/>
          </a:xfrm>
          <a:prstGeom prst="rect">
            <a:avLst/>
          </a:prstGeom>
        </p:spPr>
      </p:pic>
      <p:cxnSp>
        <p:nvCxnSpPr>
          <p:cNvPr id="42" name="Conector recto de flecha 41">
            <a:extLst>
              <a:ext uri="{FF2B5EF4-FFF2-40B4-BE49-F238E27FC236}">
                <a16:creationId xmlns:a16="http://schemas.microsoft.com/office/drawing/2014/main" id="{43FA3CAE-F7F5-4983-A0EE-162FD7D03325}"/>
              </a:ext>
            </a:extLst>
          </p:cNvPr>
          <p:cNvCxnSpPr>
            <a:cxnSpLocks/>
          </p:cNvCxnSpPr>
          <p:nvPr/>
        </p:nvCxnSpPr>
        <p:spPr>
          <a:xfrm>
            <a:off x="4659575" y="5266840"/>
            <a:ext cx="38745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3" name="CuadroTexto 42">
            <a:extLst>
              <a:ext uri="{FF2B5EF4-FFF2-40B4-BE49-F238E27FC236}">
                <a16:creationId xmlns:a16="http://schemas.microsoft.com/office/drawing/2014/main" id="{F493D0C1-88A3-4139-9B0E-61CA3545CDFA}"/>
              </a:ext>
            </a:extLst>
          </p:cNvPr>
          <p:cNvSpPr txBox="1"/>
          <p:nvPr/>
        </p:nvSpPr>
        <p:spPr>
          <a:xfrm>
            <a:off x="6962370" y="5699809"/>
            <a:ext cx="720492" cy="338554"/>
          </a:xfrm>
          <a:prstGeom prst="rect">
            <a:avLst/>
          </a:prstGeom>
          <a:noFill/>
        </p:spPr>
        <p:txBody>
          <a:bodyPr wrap="square" rtlCol="0">
            <a:spAutoFit/>
          </a:bodyPr>
          <a:lstStyle/>
          <a:p>
            <a:r>
              <a:rPr lang="es-ES" sz="1600" b="1" dirty="0"/>
              <a:t>|M</a:t>
            </a:r>
          </a:p>
        </p:txBody>
      </p:sp>
    </p:spTree>
    <p:extLst>
      <p:ext uri="{BB962C8B-B14F-4D97-AF65-F5344CB8AC3E}">
        <p14:creationId xmlns:p14="http://schemas.microsoft.com/office/powerpoint/2010/main" val="387608251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47032" y="125167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68471"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427900"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EFCEF6B0-25C0-4303-96C1-6FF89CED7204}"/>
              </a:ext>
            </a:extLst>
          </p:cNvPr>
          <p:cNvPicPr>
            <a:picLocks noChangeAspect="1"/>
          </p:cNvPicPr>
          <p:nvPr/>
        </p:nvPicPr>
        <p:blipFill>
          <a:blip r:embed="rId3"/>
          <a:stretch>
            <a:fillRect/>
          </a:stretch>
        </p:blipFill>
        <p:spPr>
          <a:xfrm>
            <a:off x="1676400" y="2155182"/>
            <a:ext cx="8472487" cy="3394027"/>
          </a:xfrm>
          <a:prstGeom prst="rect">
            <a:avLst/>
          </a:prstGeom>
        </p:spPr>
      </p:pic>
      <p:sp>
        <p:nvSpPr>
          <p:cNvPr id="12" name="Rectángulo 11">
            <a:extLst>
              <a:ext uri="{FF2B5EF4-FFF2-40B4-BE49-F238E27FC236}">
                <a16:creationId xmlns:a16="http://schemas.microsoft.com/office/drawing/2014/main" id="{B319145E-4F0F-43E1-ACB0-32C514AAA2BB}"/>
              </a:ext>
            </a:extLst>
          </p:cNvPr>
          <p:cNvSpPr/>
          <p:nvPr/>
        </p:nvSpPr>
        <p:spPr>
          <a:xfrm>
            <a:off x="6665662" y="2329310"/>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B5DAFB18-8C2E-4E7F-BC6E-F94302847A7F}"/>
              </a:ext>
            </a:extLst>
          </p:cNvPr>
          <p:cNvSpPr/>
          <p:nvPr/>
        </p:nvSpPr>
        <p:spPr>
          <a:xfrm>
            <a:off x="2162176" y="2800874"/>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324726" y="2810399"/>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43995" y="2132769"/>
            <a:ext cx="1609205" cy="144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1515D6F-9029-42DD-9DB8-FA2765945630}"/>
              </a:ext>
            </a:extLst>
          </p:cNvPr>
          <p:cNvSpPr/>
          <p:nvPr/>
        </p:nvSpPr>
        <p:spPr>
          <a:xfrm>
            <a:off x="5644944" y="1492079"/>
            <a:ext cx="802263" cy="71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4AE5EDE3-4B5F-4DBD-9330-60D61F234833}"/>
              </a:ext>
            </a:extLst>
          </p:cNvPr>
          <p:cNvSpPr/>
          <p:nvPr/>
        </p:nvSpPr>
        <p:spPr>
          <a:xfrm>
            <a:off x="7040949" y="1721055"/>
            <a:ext cx="500650" cy="6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62D943D9-6ECD-479C-B164-E88BFCF0EA18}"/>
              </a:ext>
            </a:extLst>
          </p:cNvPr>
          <p:cNvPicPr>
            <a:picLocks noChangeAspect="1"/>
          </p:cNvPicPr>
          <p:nvPr/>
        </p:nvPicPr>
        <p:blipFill>
          <a:blip r:embed="rId3"/>
          <a:stretch>
            <a:fillRect/>
          </a:stretch>
        </p:blipFill>
        <p:spPr>
          <a:xfrm>
            <a:off x="1096923" y="1740294"/>
            <a:ext cx="9690139" cy="3881811"/>
          </a:xfrm>
          <a:prstGeom prst="rect">
            <a:avLst/>
          </a:prstGeom>
        </p:spPr>
      </p:pic>
      <p:sp>
        <p:nvSpPr>
          <p:cNvPr id="20" name="Rectángulo 19">
            <a:extLst>
              <a:ext uri="{FF2B5EF4-FFF2-40B4-BE49-F238E27FC236}">
                <a16:creationId xmlns:a16="http://schemas.microsoft.com/office/drawing/2014/main" id="{06817E80-03D7-4795-9C60-F771B5FD555B}"/>
              </a:ext>
            </a:extLst>
          </p:cNvPr>
          <p:cNvSpPr/>
          <p:nvPr/>
        </p:nvSpPr>
        <p:spPr>
          <a:xfrm>
            <a:off x="6089247" y="1769701"/>
            <a:ext cx="1371517" cy="106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AC98FC9-60F9-4554-8E25-5FC03EEC463C}"/>
              </a:ext>
            </a:extLst>
          </p:cNvPr>
          <p:cNvSpPr/>
          <p:nvPr/>
        </p:nvSpPr>
        <p:spPr>
          <a:xfrm>
            <a:off x="4679598" y="1625169"/>
            <a:ext cx="1694233" cy="165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CuadroTexto 26">
            <a:extLst>
              <a:ext uri="{FF2B5EF4-FFF2-40B4-BE49-F238E27FC236}">
                <a16:creationId xmlns:a16="http://schemas.microsoft.com/office/drawing/2014/main" id="{E2E5C2D4-CF73-4FD9-8F62-71E52C06B108}"/>
              </a:ext>
            </a:extLst>
          </p:cNvPr>
          <p:cNvSpPr txBox="1"/>
          <p:nvPr/>
        </p:nvSpPr>
        <p:spPr>
          <a:xfrm>
            <a:off x="1434135" y="1852432"/>
            <a:ext cx="838200" cy="523220"/>
          </a:xfrm>
          <a:prstGeom prst="rect">
            <a:avLst/>
          </a:prstGeom>
          <a:noFill/>
        </p:spPr>
        <p:txBody>
          <a:bodyPr wrap="square" rtlCol="0">
            <a:spAutoFit/>
          </a:bodyPr>
          <a:lstStyle/>
          <a:p>
            <a:r>
              <a:rPr lang="es-ES" sz="2800" b="1" dirty="0">
                <a:solidFill>
                  <a:srgbClr val="0000FF"/>
                </a:solidFill>
              </a:rPr>
              <a:t>LD</a:t>
            </a:r>
          </a:p>
        </p:txBody>
      </p:sp>
      <p:sp>
        <p:nvSpPr>
          <p:cNvPr id="28" name="CuadroTexto 27">
            <a:extLst>
              <a:ext uri="{FF2B5EF4-FFF2-40B4-BE49-F238E27FC236}">
                <a16:creationId xmlns:a16="http://schemas.microsoft.com/office/drawing/2014/main" id="{25B70D1A-FA2F-4F12-9539-A6A35114A51F}"/>
              </a:ext>
            </a:extLst>
          </p:cNvPr>
          <p:cNvSpPr txBox="1"/>
          <p:nvPr/>
        </p:nvSpPr>
        <p:spPr>
          <a:xfrm>
            <a:off x="7122499" y="1908393"/>
            <a:ext cx="838200" cy="523220"/>
          </a:xfrm>
          <a:prstGeom prst="rect">
            <a:avLst/>
          </a:prstGeom>
          <a:noFill/>
        </p:spPr>
        <p:txBody>
          <a:bodyPr wrap="square" rtlCol="0">
            <a:spAutoFit/>
          </a:bodyPr>
          <a:lstStyle/>
          <a:p>
            <a:r>
              <a:rPr lang="es-ES" sz="2800" b="1" dirty="0">
                <a:solidFill>
                  <a:srgbClr val="FF0000"/>
                </a:solidFill>
              </a:rPr>
              <a:t>SD</a:t>
            </a:r>
          </a:p>
        </p:txBody>
      </p:sp>
      <p:sp>
        <p:nvSpPr>
          <p:cNvPr id="29" name="Elipse 28">
            <a:extLst>
              <a:ext uri="{FF2B5EF4-FFF2-40B4-BE49-F238E27FC236}">
                <a16:creationId xmlns:a16="http://schemas.microsoft.com/office/drawing/2014/main" id="{391EC1A2-23E9-43E6-B9B6-8D86FE510650}"/>
              </a:ext>
            </a:extLst>
          </p:cNvPr>
          <p:cNvSpPr/>
          <p:nvPr/>
        </p:nvSpPr>
        <p:spPr>
          <a:xfrm>
            <a:off x="1645785" y="2478265"/>
            <a:ext cx="2622325" cy="2593130"/>
          </a:xfrm>
          <a:prstGeom prst="ellipse">
            <a:avLst/>
          </a:prstGeom>
          <a:noFill/>
          <a:ln w="368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Elipse 29">
            <a:extLst>
              <a:ext uri="{FF2B5EF4-FFF2-40B4-BE49-F238E27FC236}">
                <a16:creationId xmlns:a16="http://schemas.microsoft.com/office/drawing/2014/main" id="{C97DA7EF-7A3F-4E3A-80BF-CBAAAE991CCF}"/>
              </a:ext>
            </a:extLst>
          </p:cNvPr>
          <p:cNvSpPr/>
          <p:nvPr/>
        </p:nvSpPr>
        <p:spPr>
          <a:xfrm>
            <a:off x="7518822" y="2501504"/>
            <a:ext cx="2622325" cy="2593130"/>
          </a:xfrm>
          <a:prstGeom prst="ellipse">
            <a:avLst/>
          </a:prstGeom>
          <a:noFill/>
          <a:ln w="368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ACCC9889-D76B-4B9D-BB49-8A87047EA6D4}"/>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ECA19887-797B-47A4-94D3-16EC768E250E}"/>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3" name="CuadroTexto 32">
            <a:extLst>
              <a:ext uri="{FF2B5EF4-FFF2-40B4-BE49-F238E27FC236}">
                <a16:creationId xmlns:a16="http://schemas.microsoft.com/office/drawing/2014/main" id="{A7AE5C6F-811F-4849-9548-A876D5210471}"/>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sp>
        <p:nvSpPr>
          <p:cNvPr id="2" name="Arco 1">
            <a:extLst>
              <a:ext uri="{FF2B5EF4-FFF2-40B4-BE49-F238E27FC236}">
                <a16:creationId xmlns:a16="http://schemas.microsoft.com/office/drawing/2014/main" id="{697C45A1-0312-40CE-B41F-EC257280FF78}"/>
              </a:ext>
            </a:extLst>
          </p:cNvPr>
          <p:cNvSpPr/>
          <p:nvPr/>
        </p:nvSpPr>
        <p:spPr>
          <a:xfrm rot="3904145">
            <a:off x="2389413" y="3021832"/>
            <a:ext cx="1748895" cy="1925536"/>
          </a:xfrm>
          <a:prstGeom prst="arc">
            <a:avLst>
              <a:gd name="adj1" fmla="val 17580390"/>
              <a:gd name="adj2" fmla="val 20895012"/>
            </a:avLst>
          </a:prstGeom>
          <a:ln w="571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4" name="Arco 33">
            <a:extLst>
              <a:ext uri="{FF2B5EF4-FFF2-40B4-BE49-F238E27FC236}">
                <a16:creationId xmlns:a16="http://schemas.microsoft.com/office/drawing/2014/main" id="{2FC57DA4-C082-4D3B-AB59-D9EEFF588499}"/>
              </a:ext>
            </a:extLst>
          </p:cNvPr>
          <p:cNvSpPr/>
          <p:nvPr/>
        </p:nvSpPr>
        <p:spPr>
          <a:xfrm rot="385125">
            <a:off x="8345182" y="2750668"/>
            <a:ext cx="1748895" cy="1925536"/>
          </a:xfrm>
          <a:prstGeom prst="arc">
            <a:avLst>
              <a:gd name="adj1" fmla="val 17580390"/>
              <a:gd name="adj2" fmla="val 20895012"/>
            </a:avLst>
          </a:prstGeom>
          <a:ln w="571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6" name="Rectángulo 35">
            <a:extLst>
              <a:ext uri="{FF2B5EF4-FFF2-40B4-BE49-F238E27FC236}">
                <a16:creationId xmlns:a16="http://schemas.microsoft.com/office/drawing/2014/main" id="{DE4220E6-3BEA-45F8-B975-CC44706F5421}"/>
              </a:ext>
            </a:extLst>
          </p:cNvPr>
          <p:cNvSpPr/>
          <p:nvPr/>
        </p:nvSpPr>
        <p:spPr>
          <a:xfrm>
            <a:off x="5019675" y="4943997"/>
            <a:ext cx="1883749" cy="457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CuadroTexto 36">
            <a:extLst>
              <a:ext uri="{FF2B5EF4-FFF2-40B4-BE49-F238E27FC236}">
                <a16:creationId xmlns:a16="http://schemas.microsoft.com/office/drawing/2014/main" id="{2678F3F2-C06B-466D-9EAB-89962C3F2851}"/>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sp>
        <p:nvSpPr>
          <p:cNvPr id="40" name="Rectángulo 39">
            <a:extLst>
              <a:ext uri="{FF2B5EF4-FFF2-40B4-BE49-F238E27FC236}">
                <a16:creationId xmlns:a16="http://schemas.microsoft.com/office/drawing/2014/main" id="{E6A39E89-DF6B-44C3-901F-1D594A09C5F2}"/>
              </a:ext>
            </a:extLst>
          </p:cNvPr>
          <p:cNvSpPr/>
          <p:nvPr/>
        </p:nvSpPr>
        <p:spPr>
          <a:xfrm>
            <a:off x="4914240" y="5304614"/>
            <a:ext cx="2231715" cy="52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1" name="Imagen 40">
            <a:extLst>
              <a:ext uri="{FF2B5EF4-FFF2-40B4-BE49-F238E27FC236}">
                <a16:creationId xmlns:a16="http://schemas.microsoft.com/office/drawing/2014/main" id="{0387984B-5AD1-41BE-881D-094FAC9B7EFC}"/>
              </a:ext>
            </a:extLst>
          </p:cNvPr>
          <p:cNvPicPr>
            <a:picLocks noChangeAspect="1"/>
          </p:cNvPicPr>
          <p:nvPr/>
        </p:nvPicPr>
        <p:blipFill rotWithShape="1">
          <a:blip r:embed="rId3"/>
          <a:srcRect l="38386" r="41533" b="59746"/>
          <a:stretch/>
        </p:blipFill>
        <p:spPr>
          <a:xfrm>
            <a:off x="4989553" y="4623601"/>
            <a:ext cx="2305419" cy="1851216"/>
          </a:xfrm>
          <a:prstGeom prst="rect">
            <a:avLst/>
          </a:prstGeom>
        </p:spPr>
      </p:pic>
      <p:cxnSp>
        <p:nvCxnSpPr>
          <p:cNvPr id="42" name="Conector recto de flecha 41">
            <a:extLst>
              <a:ext uri="{FF2B5EF4-FFF2-40B4-BE49-F238E27FC236}">
                <a16:creationId xmlns:a16="http://schemas.microsoft.com/office/drawing/2014/main" id="{14F7266A-1607-4B09-A87A-F8CDE5670760}"/>
              </a:ext>
            </a:extLst>
          </p:cNvPr>
          <p:cNvCxnSpPr>
            <a:cxnSpLocks/>
          </p:cNvCxnSpPr>
          <p:nvPr/>
        </p:nvCxnSpPr>
        <p:spPr>
          <a:xfrm>
            <a:off x="4659575" y="5266840"/>
            <a:ext cx="38745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3" name="CuadroTexto 42">
            <a:extLst>
              <a:ext uri="{FF2B5EF4-FFF2-40B4-BE49-F238E27FC236}">
                <a16:creationId xmlns:a16="http://schemas.microsoft.com/office/drawing/2014/main" id="{66FBE7D4-0A57-495A-8FB4-C186F0D0E149}"/>
              </a:ext>
            </a:extLst>
          </p:cNvPr>
          <p:cNvSpPr txBox="1"/>
          <p:nvPr/>
        </p:nvSpPr>
        <p:spPr>
          <a:xfrm>
            <a:off x="6962370" y="5699809"/>
            <a:ext cx="720492" cy="338554"/>
          </a:xfrm>
          <a:prstGeom prst="rect">
            <a:avLst/>
          </a:prstGeom>
          <a:noFill/>
        </p:spPr>
        <p:txBody>
          <a:bodyPr wrap="square" rtlCol="0">
            <a:spAutoFit/>
          </a:bodyPr>
          <a:lstStyle/>
          <a:p>
            <a:r>
              <a:rPr lang="es-ES" sz="1600" b="1" dirty="0"/>
              <a:t>|M</a:t>
            </a:r>
          </a:p>
        </p:txBody>
      </p:sp>
    </p:spTree>
    <p:extLst>
      <p:ext uri="{BB962C8B-B14F-4D97-AF65-F5344CB8AC3E}">
        <p14:creationId xmlns:p14="http://schemas.microsoft.com/office/powerpoint/2010/main" val="122533192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47032" y="125167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68471"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427900"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EFCEF6B0-25C0-4303-96C1-6FF89CED7204}"/>
              </a:ext>
            </a:extLst>
          </p:cNvPr>
          <p:cNvPicPr>
            <a:picLocks noChangeAspect="1"/>
          </p:cNvPicPr>
          <p:nvPr/>
        </p:nvPicPr>
        <p:blipFill>
          <a:blip r:embed="rId3"/>
          <a:stretch>
            <a:fillRect/>
          </a:stretch>
        </p:blipFill>
        <p:spPr>
          <a:xfrm>
            <a:off x="1676400" y="2155182"/>
            <a:ext cx="8472487" cy="3394027"/>
          </a:xfrm>
          <a:prstGeom prst="rect">
            <a:avLst/>
          </a:prstGeom>
        </p:spPr>
      </p:pic>
      <p:sp>
        <p:nvSpPr>
          <p:cNvPr id="12" name="Rectángulo 11">
            <a:extLst>
              <a:ext uri="{FF2B5EF4-FFF2-40B4-BE49-F238E27FC236}">
                <a16:creationId xmlns:a16="http://schemas.microsoft.com/office/drawing/2014/main" id="{B319145E-4F0F-43E1-ACB0-32C514AAA2BB}"/>
              </a:ext>
            </a:extLst>
          </p:cNvPr>
          <p:cNvSpPr/>
          <p:nvPr/>
        </p:nvSpPr>
        <p:spPr>
          <a:xfrm>
            <a:off x="6665662" y="2329310"/>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B5DAFB18-8C2E-4E7F-BC6E-F94302847A7F}"/>
              </a:ext>
            </a:extLst>
          </p:cNvPr>
          <p:cNvSpPr/>
          <p:nvPr/>
        </p:nvSpPr>
        <p:spPr>
          <a:xfrm>
            <a:off x="2162176" y="2800874"/>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324726" y="2810399"/>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43995" y="2132769"/>
            <a:ext cx="1609205" cy="144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1515D6F-9029-42DD-9DB8-FA2765945630}"/>
              </a:ext>
            </a:extLst>
          </p:cNvPr>
          <p:cNvSpPr/>
          <p:nvPr/>
        </p:nvSpPr>
        <p:spPr>
          <a:xfrm>
            <a:off x="5644944" y="1492079"/>
            <a:ext cx="802263" cy="71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4AE5EDE3-4B5F-4DBD-9330-60D61F234833}"/>
              </a:ext>
            </a:extLst>
          </p:cNvPr>
          <p:cNvSpPr/>
          <p:nvPr/>
        </p:nvSpPr>
        <p:spPr>
          <a:xfrm>
            <a:off x="7040949" y="1721055"/>
            <a:ext cx="500650" cy="6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62D943D9-6ECD-479C-B164-E88BFCF0EA18}"/>
              </a:ext>
            </a:extLst>
          </p:cNvPr>
          <p:cNvPicPr>
            <a:picLocks noChangeAspect="1"/>
          </p:cNvPicPr>
          <p:nvPr/>
        </p:nvPicPr>
        <p:blipFill>
          <a:blip r:embed="rId3"/>
          <a:stretch>
            <a:fillRect/>
          </a:stretch>
        </p:blipFill>
        <p:spPr>
          <a:xfrm>
            <a:off x="1096923" y="1740294"/>
            <a:ext cx="9690139" cy="3881811"/>
          </a:xfrm>
          <a:prstGeom prst="rect">
            <a:avLst/>
          </a:prstGeom>
        </p:spPr>
      </p:pic>
      <p:sp>
        <p:nvSpPr>
          <p:cNvPr id="20" name="Rectángulo 19">
            <a:extLst>
              <a:ext uri="{FF2B5EF4-FFF2-40B4-BE49-F238E27FC236}">
                <a16:creationId xmlns:a16="http://schemas.microsoft.com/office/drawing/2014/main" id="{06817E80-03D7-4795-9C60-F771B5FD555B}"/>
              </a:ext>
            </a:extLst>
          </p:cNvPr>
          <p:cNvSpPr/>
          <p:nvPr/>
        </p:nvSpPr>
        <p:spPr>
          <a:xfrm>
            <a:off x="6089247" y="1769701"/>
            <a:ext cx="1371517" cy="106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AC98FC9-60F9-4554-8E25-5FC03EEC463C}"/>
              </a:ext>
            </a:extLst>
          </p:cNvPr>
          <p:cNvSpPr/>
          <p:nvPr/>
        </p:nvSpPr>
        <p:spPr>
          <a:xfrm>
            <a:off x="4679598" y="1625169"/>
            <a:ext cx="1694233" cy="165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CuadroTexto 26">
            <a:extLst>
              <a:ext uri="{FF2B5EF4-FFF2-40B4-BE49-F238E27FC236}">
                <a16:creationId xmlns:a16="http://schemas.microsoft.com/office/drawing/2014/main" id="{E2E5C2D4-CF73-4FD9-8F62-71E52C06B108}"/>
              </a:ext>
            </a:extLst>
          </p:cNvPr>
          <p:cNvSpPr txBox="1"/>
          <p:nvPr/>
        </p:nvSpPr>
        <p:spPr>
          <a:xfrm>
            <a:off x="1434135" y="1852432"/>
            <a:ext cx="838200" cy="523220"/>
          </a:xfrm>
          <a:prstGeom prst="rect">
            <a:avLst/>
          </a:prstGeom>
          <a:noFill/>
        </p:spPr>
        <p:txBody>
          <a:bodyPr wrap="square" rtlCol="0">
            <a:spAutoFit/>
          </a:bodyPr>
          <a:lstStyle/>
          <a:p>
            <a:r>
              <a:rPr lang="es-ES" sz="2800" b="1" dirty="0">
                <a:solidFill>
                  <a:srgbClr val="0000FF"/>
                </a:solidFill>
              </a:rPr>
              <a:t>LD</a:t>
            </a:r>
          </a:p>
        </p:txBody>
      </p:sp>
      <p:sp>
        <p:nvSpPr>
          <p:cNvPr id="28" name="CuadroTexto 27">
            <a:extLst>
              <a:ext uri="{FF2B5EF4-FFF2-40B4-BE49-F238E27FC236}">
                <a16:creationId xmlns:a16="http://schemas.microsoft.com/office/drawing/2014/main" id="{25B70D1A-FA2F-4F12-9539-A6A35114A51F}"/>
              </a:ext>
            </a:extLst>
          </p:cNvPr>
          <p:cNvSpPr txBox="1"/>
          <p:nvPr/>
        </p:nvSpPr>
        <p:spPr>
          <a:xfrm>
            <a:off x="7122499" y="1908393"/>
            <a:ext cx="838200" cy="523220"/>
          </a:xfrm>
          <a:prstGeom prst="rect">
            <a:avLst/>
          </a:prstGeom>
          <a:noFill/>
        </p:spPr>
        <p:txBody>
          <a:bodyPr wrap="square" rtlCol="0">
            <a:spAutoFit/>
          </a:bodyPr>
          <a:lstStyle/>
          <a:p>
            <a:r>
              <a:rPr lang="es-ES" sz="2800" b="1" dirty="0">
                <a:solidFill>
                  <a:srgbClr val="FF0000"/>
                </a:solidFill>
              </a:rPr>
              <a:t>SD</a:t>
            </a:r>
          </a:p>
        </p:txBody>
      </p:sp>
      <p:sp>
        <p:nvSpPr>
          <p:cNvPr id="29" name="Elipse 28">
            <a:extLst>
              <a:ext uri="{FF2B5EF4-FFF2-40B4-BE49-F238E27FC236}">
                <a16:creationId xmlns:a16="http://schemas.microsoft.com/office/drawing/2014/main" id="{391EC1A2-23E9-43E6-B9B6-8D86FE510650}"/>
              </a:ext>
            </a:extLst>
          </p:cNvPr>
          <p:cNvSpPr/>
          <p:nvPr/>
        </p:nvSpPr>
        <p:spPr>
          <a:xfrm>
            <a:off x="1645785" y="2478265"/>
            <a:ext cx="2622325" cy="2593130"/>
          </a:xfrm>
          <a:prstGeom prst="ellipse">
            <a:avLst/>
          </a:prstGeom>
          <a:noFill/>
          <a:ln w="368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Elipse 29">
            <a:extLst>
              <a:ext uri="{FF2B5EF4-FFF2-40B4-BE49-F238E27FC236}">
                <a16:creationId xmlns:a16="http://schemas.microsoft.com/office/drawing/2014/main" id="{C97DA7EF-7A3F-4E3A-80BF-CBAAAE991CCF}"/>
              </a:ext>
            </a:extLst>
          </p:cNvPr>
          <p:cNvSpPr/>
          <p:nvPr/>
        </p:nvSpPr>
        <p:spPr>
          <a:xfrm>
            <a:off x="7518822" y="2501504"/>
            <a:ext cx="2622325" cy="2593130"/>
          </a:xfrm>
          <a:prstGeom prst="ellipse">
            <a:avLst/>
          </a:prstGeom>
          <a:noFill/>
          <a:ln w="368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ACCC9889-D76B-4B9D-BB49-8A87047EA6D4}"/>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ECA19887-797B-47A4-94D3-16EC768E250E}"/>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3" name="CuadroTexto 32">
            <a:extLst>
              <a:ext uri="{FF2B5EF4-FFF2-40B4-BE49-F238E27FC236}">
                <a16:creationId xmlns:a16="http://schemas.microsoft.com/office/drawing/2014/main" id="{A7AE5C6F-811F-4849-9548-A876D5210471}"/>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sp>
        <p:nvSpPr>
          <p:cNvPr id="2" name="Arco 1">
            <a:extLst>
              <a:ext uri="{FF2B5EF4-FFF2-40B4-BE49-F238E27FC236}">
                <a16:creationId xmlns:a16="http://schemas.microsoft.com/office/drawing/2014/main" id="{697C45A1-0312-40CE-B41F-EC257280FF78}"/>
              </a:ext>
            </a:extLst>
          </p:cNvPr>
          <p:cNvSpPr/>
          <p:nvPr/>
        </p:nvSpPr>
        <p:spPr>
          <a:xfrm rot="3904145">
            <a:off x="2389413" y="3021832"/>
            <a:ext cx="1748895" cy="1925536"/>
          </a:xfrm>
          <a:prstGeom prst="arc">
            <a:avLst>
              <a:gd name="adj1" fmla="val 17580390"/>
              <a:gd name="adj2" fmla="val 20895012"/>
            </a:avLst>
          </a:prstGeom>
          <a:ln w="571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4" name="Arco 33">
            <a:extLst>
              <a:ext uri="{FF2B5EF4-FFF2-40B4-BE49-F238E27FC236}">
                <a16:creationId xmlns:a16="http://schemas.microsoft.com/office/drawing/2014/main" id="{2FC57DA4-C082-4D3B-AB59-D9EEFF588499}"/>
              </a:ext>
            </a:extLst>
          </p:cNvPr>
          <p:cNvSpPr/>
          <p:nvPr/>
        </p:nvSpPr>
        <p:spPr>
          <a:xfrm rot="385125">
            <a:off x="8345182" y="2750668"/>
            <a:ext cx="1748895" cy="1925536"/>
          </a:xfrm>
          <a:prstGeom prst="arc">
            <a:avLst>
              <a:gd name="adj1" fmla="val 17580390"/>
              <a:gd name="adj2" fmla="val 20895012"/>
            </a:avLst>
          </a:prstGeom>
          <a:ln w="571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6" name="Gráfico 5" descr="Trueno con relleno sólido">
            <a:extLst>
              <a:ext uri="{FF2B5EF4-FFF2-40B4-BE49-F238E27FC236}">
                <a16:creationId xmlns:a16="http://schemas.microsoft.com/office/drawing/2014/main" id="{EBFC17D6-1C65-43D1-84F3-CAFD3DCD0E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723917">
            <a:off x="3015021" y="3735761"/>
            <a:ext cx="497678" cy="497678"/>
          </a:xfrm>
          <a:prstGeom prst="rect">
            <a:avLst/>
          </a:prstGeom>
        </p:spPr>
      </p:pic>
      <p:pic>
        <p:nvPicPr>
          <p:cNvPr id="32" name="Gráfico 31" descr="Trueno con relleno sólido">
            <a:extLst>
              <a:ext uri="{FF2B5EF4-FFF2-40B4-BE49-F238E27FC236}">
                <a16:creationId xmlns:a16="http://schemas.microsoft.com/office/drawing/2014/main" id="{4CAD6E93-0EFA-4025-AC86-9C99E2C086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955097">
            <a:off x="8866109" y="3333084"/>
            <a:ext cx="497678" cy="497678"/>
          </a:xfrm>
          <a:prstGeom prst="rect">
            <a:avLst/>
          </a:prstGeom>
        </p:spPr>
      </p:pic>
      <p:sp>
        <p:nvSpPr>
          <p:cNvPr id="36" name="Rectángulo 35">
            <a:extLst>
              <a:ext uri="{FF2B5EF4-FFF2-40B4-BE49-F238E27FC236}">
                <a16:creationId xmlns:a16="http://schemas.microsoft.com/office/drawing/2014/main" id="{2E4AE981-076A-432F-A606-4644764CE165}"/>
              </a:ext>
            </a:extLst>
          </p:cNvPr>
          <p:cNvSpPr/>
          <p:nvPr/>
        </p:nvSpPr>
        <p:spPr>
          <a:xfrm>
            <a:off x="5019675" y="4943997"/>
            <a:ext cx="1883749" cy="457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CuadroTexto 36">
            <a:extLst>
              <a:ext uri="{FF2B5EF4-FFF2-40B4-BE49-F238E27FC236}">
                <a16:creationId xmlns:a16="http://schemas.microsoft.com/office/drawing/2014/main" id="{7E7E2041-AB7D-49EE-B50F-47F16332671A}"/>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sp>
        <p:nvSpPr>
          <p:cNvPr id="40" name="Rectángulo 39">
            <a:extLst>
              <a:ext uri="{FF2B5EF4-FFF2-40B4-BE49-F238E27FC236}">
                <a16:creationId xmlns:a16="http://schemas.microsoft.com/office/drawing/2014/main" id="{97489306-0E9C-4443-8A2D-13D23EEBABBC}"/>
              </a:ext>
            </a:extLst>
          </p:cNvPr>
          <p:cNvSpPr/>
          <p:nvPr/>
        </p:nvSpPr>
        <p:spPr>
          <a:xfrm>
            <a:off x="4914240" y="5304614"/>
            <a:ext cx="2231715" cy="52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1" name="Imagen 40">
            <a:extLst>
              <a:ext uri="{FF2B5EF4-FFF2-40B4-BE49-F238E27FC236}">
                <a16:creationId xmlns:a16="http://schemas.microsoft.com/office/drawing/2014/main" id="{6C75C538-9E59-4917-88C4-F94A5F134BFF}"/>
              </a:ext>
            </a:extLst>
          </p:cNvPr>
          <p:cNvPicPr>
            <a:picLocks noChangeAspect="1"/>
          </p:cNvPicPr>
          <p:nvPr/>
        </p:nvPicPr>
        <p:blipFill rotWithShape="1">
          <a:blip r:embed="rId3"/>
          <a:srcRect l="38386" r="41533" b="59746"/>
          <a:stretch/>
        </p:blipFill>
        <p:spPr>
          <a:xfrm>
            <a:off x="4989553" y="4623601"/>
            <a:ext cx="2305419" cy="1851216"/>
          </a:xfrm>
          <a:prstGeom prst="rect">
            <a:avLst/>
          </a:prstGeom>
        </p:spPr>
      </p:pic>
      <p:cxnSp>
        <p:nvCxnSpPr>
          <p:cNvPr id="42" name="Conector recto de flecha 41">
            <a:extLst>
              <a:ext uri="{FF2B5EF4-FFF2-40B4-BE49-F238E27FC236}">
                <a16:creationId xmlns:a16="http://schemas.microsoft.com/office/drawing/2014/main" id="{84FA9C1B-1113-4A14-9FC4-BE61CA01CC78}"/>
              </a:ext>
            </a:extLst>
          </p:cNvPr>
          <p:cNvCxnSpPr>
            <a:cxnSpLocks/>
          </p:cNvCxnSpPr>
          <p:nvPr/>
        </p:nvCxnSpPr>
        <p:spPr>
          <a:xfrm>
            <a:off x="4659575" y="5266840"/>
            <a:ext cx="38745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3" name="CuadroTexto 42">
            <a:extLst>
              <a:ext uri="{FF2B5EF4-FFF2-40B4-BE49-F238E27FC236}">
                <a16:creationId xmlns:a16="http://schemas.microsoft.com/office/drawing/2014/main" id="{96E52BCB-6724-44FF-9874-902405BD10BA}"/>
              </a:ext>
            </a:extLst>
          </p:cNvPr>
          <p:cNvSpPr txBox="1"/>
          <p:nvPr/>
        </p:nvSpPr>
        <p:spPr>
          <a:xfrm>
            <a:off x="6962370" y="5699809"/>
            <a:ext cx="720492" cy="338554"/>
          </a:xfrm>
          <a:prstGeom prst="rect">
            <a:avLst/>
          </a:prstGeom>
          <a:noFill/>
        </p:spPr>
        <p:txBody>
          <a:bodyPr wrap="square" rtlCol="0">
            <a:spAutoFit/>
          </a:bodyPr>
          <a:lstStyle/>
          <a:p>
            <a:r>
              <a:rPr lang="es-ES" sz="1600" b="1" dirty="0"/>
              <a:t>|M</a:t>
            </a:r>
          </a:p>
        </p:txBody>
      </p:sp>
    </p:spTree>
    <p:extLst>
      <p:ext uri="{BB962C8B-B14F-4D97-AF65-F5344CB8AC3E}">
        <p14:creationId xmlns:p14="http://schemas.microsoft.com/office/powerpoint/2010/main" val="41323567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47032" y="125167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68471"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427900"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EFCEF6B0-25C0-4303-96C1-6FF89CED7204}"/>
              </a:ext>
            </a:extLst>
          </p:cNvPr>
          <p:cNvPicPr>
            <a:picLocks noChangeAspect="1"/>
          </p:cNvPicPr>
          <p:nvPr/>
        </p:nvPicPr>
        <p:blipFill>
          <a:blip r:embed="rId3"/>
          <a:stretch>
            <a:fillRect/>
          </a:stretch>
        </p:blipFill>
        <p:spPr>
          <a:xfrm>
            <a:off x="1676400" y="2155182"/>
            <a:ext cx="8472487" cy="3394027"/>
          </a:xfrm>
          <a:prstGeom prst="rect">
            <a:avLst/>
          </a:prstGeom>
        </p:spPr>
      </p:pic>
      <p:sp>
        <p:nvSpPr>
          <p:cNvPr id="12" name="Rectángulo 11">
            <a:extLst>
              <a:ext uri="{FF2B5EF4-FFF2-40B4-BE49-F238E27FC236}">
                <a16:creationId xmlns:a16="http://schemas.microsoft.com/office/drawing/2014/main" id="{B319145E-4F0F-43E1-ACB0-32C514AAA2BB}"/>
              </a:ext>
            </a:extLst>
          </p:cNvPr>
          <p:cNvSpPr/>
          <p:nvPr/>
        </p:nvSpPr>
        <p:spPr>
          <a:xfrm>
            <a:off x="6665662" y="2329310"/>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B5DAFB18-8C2E-4E7F-BC6E-F94302847A7F}"/>
              </a:ext>
            </a:extLst>
          </p:cNvPr>
          <p:cNvSpPr/>
          <p:nvPr/>
        </p:nvSpPr>
        <p:spPr>
          <a:xfrm>
            <a:off x="2162176" y="2800874"/>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324726" y="2810399"/>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43995" y="2132769"/>
            <a:ext cx="1609205" cy="144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87D6E8FB-CA94-4EFF-9D7A-985006A8FD53}"/>
              </a:ext>
            </a:extLst>
          </p:cNvPr>
          <p:cNvPicPr>
            <a:picLocks noChangeAspect="1"/>
          </p:cNvPicPr>
          <p:nvPr/>
        </p:nvPicPr>
        <p:blipFill rotWithShape="1">
          <a:blip r:embed="rId3"/>
          <a:srcRect l="38386" r="41533" b="59746"/>
          <a:stretch/>
        </p:blipFill>
        <p:spPr>
          <a:xfrm>
            <a:off x="5230668" y="4407331"/>
            <a:ext cx="1701433" cy="1366228"/>
          </a:xfrm>
          <a:prstGeom prst="rect">
            <a:avLst/>
          </a:prstGeom>
        </p:spPr>
      </p:pic>
      <p:sp>
        <p:nvSpPr>
          <p:cNvPr id="16" name="Rectángulo 15">
            <a:extLst>
              <a:ext uri="{FF2B5EF4-FFF2-40B4-BE49-F238E27FC236}">
                <a16:creationId xmlns:a16="http://schemas.microsoft.com/office/drawing/2014/main" id="{D77FCF37-A5F7-4BF0-B032-93E81C980710}"/>
              </a:ext>
            </a:extLst>
          </p:cNvPr>
          <p:cNvSpPr/>
          <p:nvPr/>
        </p:nvSpPr>
        <p:spPr>
          <a:xfrm>
            <a:off x="5019675" y="4943997"/>
            <a:ext cx="1883749" cy="457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1515D6F-9029-42DD-9DB8-FA2765945630}"/>
              </a:ext>
            </a:extLst>
          </p:cNvPr>
          <p:cNvSpPr/>
          <p:nvPr/>
        </p:nvSpPr>
        <p:spPr>
          <a:xfrm>
            <a:off x="5644944" y="1492079"/>
            <a:ext cx="802263" cy="71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4AE5EDE3-4B5F-4DBD-9330-60D61F234833}"/>
              </a:ext>
            </a:extLst>
          </p:cNvPr>
          <p:cNvSpPr/>
          <p:nvPr/>
        </p:nvSpPr>
        <p:spPr>
          <a:xfrm>
            <a:off x="7040949" y="1721055"/>
            <a:ext cx="500650" cy="6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62D943D9-6ECD-479C-B164-E88BFCF0EA18}"/>
              </a:ext>
            </a:extLst>
          </p:cNvPr>
          <p:cNvPicPr>
            <a:picLocks noChangeAspect="1"/>
          </p:cNvPicPr>
          <p:nvPr/>
        </p:nvPicPr>
        <p:blipFill>
          <a:blip r:embed="rId3"/>
          <a:stretch>
            <a:fillRect/>
          </a:stretch>
        </p:blipFill>
        <p:spPr>
          <a:xfrm>
            <a:off x="1096923" y="1740294"/>
            <a:ext cx="9690139" cy="3881811"/>
          </a:xfrm>
          <a:prstGeom prst="rect">
            <a:avLst/>
          </a:prstGeom>
        </p:spPr>
      </p:pic>
      <p:sp>
        <p:nvSpPr>
          <p:cNvPr id="20" name="Rectángulo 19">
            <a:extLst>
              <a:ext uri="{FF2B5EF4-FFF2-40B4-BE49-F238E27FC236}">
                <a16:creationId xmlns:a16="http://schemas.microsoft.com/office/drawing/2014/main" id="{06817E80-03D7-4795-9C60-F771B5FD555B}"/>
              </a:ext>
            </a:extLst>
          </p:cNvPr>
          <p:cNvSpPr/>
          <p:nvPr/>
        </p:nvSpPr>
        <p:spPr>
          <a:xfrm>
            <a:off x="6089247" y="1769701"/>
            <a:ext cx="1371517" cy="106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AC98FC9-60F9-4554-8E25-5FC03EEC463C}"/>
              </a:ext>
            </a:extLst>
          </p:cNvPr>
          <p:cNvSpPr/>
          <p:nvPr/>
        </p:nvSpPr>
        <p:spPr>
          <a:xfrm>
            <a:off x="4679598" y="1625169"/>
            <a:ext cx="1694233" cy="165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CuadroTexto 26">
            <a:extLst>
              <a:ext uri="{FF2B5EF4-FFF2-40B4-BE49-F238E27FC236}">
                <a16:creationId xmlns:a16="http://schemas.microsoft.com/office/drawing/2014/main" id="{E2E5C2D4-CF73-4FD9-8F62-71E52C06B108}"/>
              </a:ext>
            </a:extLst>
          </p:cNvPr>
          <p:cNvSpPr txBox="1"/>
          <p:nvPr/>
        </p:nvSpPr>
        <p:spPr>
          <a:xfrm>
            <a:off x="1434135" y="1852432"/>
            <a:ext cx="838200" cy="523220"/>
          </a:xfrm>
          <a:prstGeom prst="rect">
            <a:avLst/>
          </a:prstGeom>
          <a:noFill/>
        </p:spPr>
        <p:txBody>
          <a:bodyPr wrap="square" rtlCol="0">
            <a:spAutoFit/>
          </a:bodyPr>
          <a:lstStyle/>
          <a:p>
            <a:r>
              <a:rPr lang="es-ES" sz="2800" b="1" dirty="0">
                <a:solidFill>
                  <a:srgbClr val="0000FF"/>
                </a:solidFill>
              </a:rPr>
              <a:t>LD</a:t>
            </a:r>
          </a:p>
        </p:txBody>
      </p:sp>
      <p:sp>
        <p:nvSpPr>
          <p:cNvPr id="28" name="CuadroTexto 27">
            <a:extLst>
              <a:ext uri="{FF2B5EF4-FFF2-40B4-BE49-F238E27FC236}">
                <a16:creationId xmlns:a16="http://schemas.microsoft.com/office/drawing/2014/main" id="{25B70D1A-FA2F-4F12-9539-A6A35114A51F}"/>
              </a:ext>
            </a:extLst>
          </p:cNvPr>
          <p:cNvSpPr txBox="1"/>
          <p:nvPr/>
        </p:nvSpPr>
        <p:spPr>
          <a:xfrm>
            <a:off x="7122499" y="1908393"/>
            <a:ext cx="838200" cy="523220"/>
          </a:xfrm>
          <a:prstGeom prst="rect">
            <a:avLst/>
          </a:prstGeom>
          <a:noFill/>
        </p:spPr>
        <p:txBody>
          <a:bodyPr wrap="square" rtlCol="0">
            <a:spAutoFit/>
          </a:bodyPr>
          <a:lstStyle/>
          <a:p>
            <a:r>
              <a:rPr lang="es-ES" sz="2800" b="1" dirty="0">
                <a:solidFill>
                  <a:srgbClr val="FF0000"/>
                </a:solidFill>
              </a:rPr>
              <a:t>SD</a:t>
            </a:r>
          </a:p>
        </p:txBody>
      </p:sp>
      <p:sp>
        <p:nvSpPr>
          <p:cNvPr id="26" name="Rectángulo 25">
            <a:extLst>
              <a:ext uri="{FF2B5EF4-FFF2-40B4-BE49-F238E27FC236}">
                <a16:creationId xmlns:a16="http://schemas.microsoft.com/office/drawing/2014/main" id="{ACCC9889-D76B-4B9D-BB49-8A87047EA6D4}"/>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ECA19887-797B-47A4-94D3-16EC768E250E}"/>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3" name="CuadroTexto 32">
            <a:extLst>
              <a:ext uri="{FF2B5EF4-FFF2-40B4-BE49-F238E27FC236}">
                <a16:creationId xmlns:a16="http://schemas.microsoft.com/office/drawing/2014/main" id="{A7AE5C6F-811F-4849-9548-A876D5210471}"/>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sp>
        <p:nvSpPr>
          <p:cNvPr id="35" name="Elipse 34">
            <a:extLst>
              <a:ext uri="{FF2B5EF4-FFF2-40B4-BE49-F238E27FC236}">
                <a16:creationId xmlns:a16="http://schemas.microsoft.com/office/drawing/2014/main" id="{FC7A9277-E1A0-414E-BAAD-70D68E652130}"/>
              </a:ext>
            </a:extLst>
          </p:cNvPr>
          <p:cNvSpPr/>
          <p:nvPr/>
        </p:nvSpPr>
        <p:spPr>
          <a:xfrm>
            <a:off x="1738428" y="2588611"/>
            <a:ext cx="2413392" cy="2374449"/>
          </a:xfrm>
          <a:prstGeom prst="ellipse">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a:extLst>
              <a:ext uri="{FF2B5EF4-FFF2-40B4-BE49-F238E27FC236}">
                <a16:creationId xmlns:a16="http://schemas.microsoft.com/office/drawing/2014/main" id="{39EABB25-2926-4598-B0EA-9F103D9170F7}"/>
              </a:ext>
            </a:extLst>
          </p:cNvPr>
          <p:cNvSpPr/>
          <p:nvPr/>
        </p:nvSpPr>
        <p:spPr>
          <a:xfrm>
            <a:off x="7631324" y="2610598"/>
            <a:ext cx="2413392" cy="2374449"/>
          </a:xfrm>
          <a:prstGeom prst="ellipse">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CuadroTexto 40">
            <a:extLst>
              <a:ext uri="{FF2B5EF4-FFF2-40B4-BE49-F238E27FC236}">
                <a16:creationId xmlns:a16="http://schemas.microsoft.com/office/drawing/2014/main" id="{D2C94F97-BA31-4C93-B409-E9CA7CA4AEEC}"/>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sp>
        <p:nvSpPr>
          <p:cNvPr id="42" name="Rectángulo 41">
            <a:extLst>
              <a:ext uri="{FF2B5EF4-FFF2-40B4-BE49-F238E27FC236}">
                <a16:creationId xmlns:a16="http://schemas.microsoft.com/office/drawing/2014/main" id="{BEE52281-8916-434F-82B0-01E91AD420B2}"/>
              </a:ext>
            </a:extLst>
          </p:cNvPr>
          <p:cNvSpPr/>
          <p:nvPr/>
        </p:nvSpPr>
        <p:spPr>
          <a:xfrm>
            <a:off x="5019675" y="4943997"/>
            <a:ext cx="1883749" cy="457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D6E57CFE-51F9-4EB6-AC9C-1A888E2A5B6E}"/>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sp>
        <p:nvSpPr>
          <p:cNvPr id="44" name="Rectángulo 43">
            <a:extLst>
              <a:ext uri="{FF2B5EF4-FFF2-40B4-BE49-F238E27FC236}">
                <a16:creationId xmlns:a16="http://schemas.microsoft.com/office/drawing/2014/main" id="{9938B0CD-7576-495D-AB39-C56D9BD5A0C3}"/>
              </a:ext>
            </a:extLst>
          </p:cNvPr>
          <p:cNvSpPr/>
          <p:nvPr/>
        </p:nvSpPr>
        <p:spPr>
          <a:xfrm>
            <a:off x="4914240" y="5304614"/>
            <a:ext cx="2231715" cy="52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5" name="Imagen 44">
            <a:extLst>
              <a:ext uri="{FF2B5EF4-FFF2-40B4-BE49-F238E27FC236}">
                <a16:creationId xmlns:a16="http://schemas.microsoft.com/office/drawing/2014/main" id="{65925CBE-9782-4C74-BC89-F77870D042D9}"/>
              </a:ext>
            </a:extLst>
          </p:cNvPr>
          <p:cNvPicPr>
            <a:picLocks noChangeAspect="1"/>
          </p:cNvPicPr>
          <p:nvPr/>
        </p:nvPicPr>
        <p:blipFill rotWithShape="1">
          <a:blip r:embed="rId3"/>
          <a:srcRect l="38386" r="41533" b="59746"/>
          <a:stretch/>
        </p:blipFill>
        <p:spPr>
          <a:xfrm>
            <a:off x="4989553" y="4623601"/>
            <a:ext cx="2305419" cy="1851216"/>
          </a:xfrm>
          <a:prstGeom prst="rect">
            <a:avLst/>
          </a:prstGeom>
        </p:spPr>
      </p:pic>
      <p:cxnSp>
        <p:nvCxnSpPr>
          <p:cNvPr id="46" name="Conector recto de flecha 45">
            <a:extLst>
              <a:ext uri="{FF2B5EF4-FFF2-40B4-BE49-F238E27FC236}">
                <a16:creationId xmlns:a16="http://schemas.microsoft.com/office/drawing/2014/main" id="{ABED5337-4CAE-441B-88FE-19B02DF28BF7}"/>
              </a:ext>
            </a:extLst>
          </p:cNvPr>
          <p:cNvCxnSpPr>
            <a:cxnSpLocks/>
          </p:cNvCxnSpPr>
          <p:nvPr/>
        </p:nvCxnSpPr>
        <p:spPr>
          <a:xfrm>
            <a:off x="4659575" y="5582527"/>
            <a:ext cx="38745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CuadroTexto 46">
            <a:extLst>
              <a:ext uri="{FF2B5EF4-FFF2-40B4-BE49-F238E27FC236}">
                <a16:creationId xmlns:a16="http://schemas.microsoft.com/office/drawing/2014/main" id="{26FCAAAA-F112-4AE6-8369-E707CBE5D9DE}"/>
              </a:ext>
            </a:extLst>
          </p:cNvPr>
          <p:cNvSpPr txBox="1"/>
          <p:nvPr/>
        </p:nvSpPr>
        <p:spPr>
          <a:xfrm>
            <a:off x="6962370" y="5699809"/>
            <a:ext cx="720492" cy="338554"/>
          </a:xfrm>
          <a:prstGeom prst="rect">
            <a:avLst/>
          </a:prstGeom>
          <a:noFill/>
        </p:spPr>
        <p:txBody>
          <a:bodyPr wrap="square" rtlCol="0">
            <a:spAutoFit/>
          </a:bodyPr>
          <a:lstStyle/>
          <a:p>
            <a:r>
              <a:rPr lang="es-ES" sz="1600" b="1" dirty="0"/>
              <a:t>|M</a:t>
            </a:r>
          </a:p>
        </p:txBody>
      </p:sp>
    </p:spTree>
    <p:extLst>
      <p:ext uri="{BB962C8B-B14F-4D97-AF65-F5344CB8AC3E}">
        <p14:creationId xmlns:p14="http://schemas.microsoft.com/office/powerpoint/2010/main" val="324211664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47032" y="125167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68471"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427900"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EFCEF6B0-25C0-4303-96C1-6FF89CED7204}"/>
              </a:ext>
            </a:extLst>
          </p:cNvPr>
          <p:cNvPicPr>
            <a:picLocks noChangeAspect="1"/>
          </p:cNvPicPr>
          <p:nvPr/>
        </p:nvPicPr>
        <p:blipFill>
          <a:blip r:embed="rId3"/>
          <a:stretch>
            <a:fillRect/>
          </a:stretch>
        </p:blipFill>
        <p:spPr>
          <a:xfrm>
            <a:off x="1676400" y="2155182"/>
            <a:ext cx="8472487" cy="3394027"/>
          </a:xfrm>
          <a:prstGeom prst="rect">
            <a:avLst/>
          </a:prstGeom>
        </p:spPr>
      </p:pic>
      <p:sp>
        <p:nvSpPr>
          <p:cNvPr id="12" name="Rectángulo 11">
            <a:extLst>
              <a:ext uri="{FF2B5EF4-FFF2-40B4-BE49-F238E27FC236}">
                <a16:creationId xmlns:a16="http://schemas.microsoft.com/office/drawing/2014/main" id="{B319145E-4F0F-43E1-ACB0-32C514AAA2BB}"/>
              </a:ext>
            </a:extLst>
          </p:cNvPr>
          <p:cNvSpPr/>
          <p:nvPr/>
        </p:nvSpPr>
        <p:spPr>
          <a:xfrm>
            <a:off x="6665662" y="2329310"/>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B5DAFB18-8C2E-4E7F-BC6E-F94302847A7F}"/>
              </a:ext>
            </a:extLst>
          </p:cNvPr>
          <p:cNvSpPr/>
          <p:nvPr/>
        </p:nvSpPr>
        <p:spPr>
          <a:xfrm>
            <a:off x="2162176" y="2800874"/>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324726" y="2810399"/>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43995" y="2132769"/>
            <a:ext cx="1609205" cy="144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87D6E8FB-CA94-4EFF-9D7A-985006A8FD53}"/>
              </a:ext>
            </a:extLst>
          </p:cNvPr>
          <p:cNvPicPr>
            <a:picLocks noChangeAspect="1"/>
          </p:cNvPicPr>
          <p:nvPr/>
        </p:nvPicPr>
        <p:blipFill rotWithShape="1">
          <a:blip r:embed="rId3"/>
          <a:srcRect l="38386" r="41533" b="59746"/>
          <a:stretch/>
        </p:blipFill>
        <p:spPr>
          <a:xfrm>
            <a:off x="5230668" y="4407331"/>
            <a:ext cx="1701433" cy="1366228"/>
          </a:xfrm>
          <a:prstGeom prst="rect">
            <a:avLst/>
          </a:prstGeom>
        </p:spPr>
      </p:pic>
      <p:sp>
        <p:nvSpPr>
          <p:cNvPr id="16" name="Rectángulo 15">
            <a:extLst>
              <a:ext uri="{FF2B5EF4-FFF2-40B4-BE49-F238E27FC236}">
                <a16:creationId xmlns:a16="http://schemas.microsoft.com/office/drawing/2014/main" id="{D77FCF37-A5F7-4BF0-B032-93E81C980710}"/>
              </a:ext>
            </a:extLst>
          </p:cNvPr>
          <p:cNvSpPr/>
          <p:nvPr/>
        </p:nvSpPr>
        <p:spPr>
          <a:xfrm>
            <a:off x="5019675" y="4943997"/>
            <a:ext cx="1883749" cy="457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1515D6F-9029-42DD-9DB8-FA2765945630}"/>
              </a:ext>
            </a:extLst>
          </p:cNvPr>
          <p:cNvSpPr/>
          <p:nvPr/>
        </p:nvSpPr>
        <p:spPr>
          <a:xfrm>
            <a:off x="5644944" y="1492079"/>
            <a:ext cx="802263" cy="71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4AE5EDE3-4B5F-4DBD-9330-60D61F234833}"/>
              </a:ext>
            </a:extLst>
          </p:cNvPr>
          <p:cNvSpPr/>
          <p:nvPr/>
        </p:nvSpPr>
        <p:spPr>
          <a:xfrm>
            <a:off x="7040949" y="1721055"/>
            <a:ext cx="500650" cy="6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62D943D9-6ECD-479C-B164-E88BFCF0EA18}"/>
              </a:ext>
            </a:extLst>
          </p:cNvPr>
          <p:cNvPicPr>
            <a:picLocks noChangeAspect="1"/>
          </p:cNvPicPr>
          <p:nvPr/>
        </p:nvPicPr>
        <p:blipFill>
          <a:blip r:embed="rId3"/>
          <a:stretch>
            <a:fillRect/>
          </a:stretch>
        </p:blipFill>
        <p:spPr>
          <a:xfrm>
            <a:off x="1096923" y="1740294"/>
            <a:ext cx="9690139" cy="3881811"/>
          </a:xfrm>
          <a:prstGeom prst="rect">
            <a:avLst/>
          </a:prstGeom>
        </p:spPr>
      </p:pic>
      <p:sp>
        <p:nvSpPr>
          <p:cNvPr id="20" name="Rectángulo 19">
            <a:extLst>
              <a:ext uri="{FF2B5EF4-FFF2-40B4-BE49-F238E27FC236}">
                <a16:creationId xmlns:a16="http://schemas.microsoft.com/office/drawing/2014/main" id="{06817E80-03D7-4795-9C60-F771B5FD555B}"/>
              </a:ext>
            </a:extLst>
          </p:cNvPr>
          <p:cNvSpPr/>
          <p:nvPr/>
        </p:nvSpPr>
        <p:spPr>
          <a:xfrm>
            <a:off x="6089247" y="1769701"/>
            <a:ext cx="1371517" cy="106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AC98FC9-60F9-4554-8E25-5FC03EEC463C}"/>
              </a:ext>
            </a:extLst>
          </p:cNvPr>
          <p:cNvSpPr/>
          <p:nvPr/>
        </p:nvSpPr>
        <p:spPr>
          <a:xfrm>
            <a:off x="4679598" y="1625169"/>
            <a:ext cx="1694233" cy="165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Imagen 21">
            <a:extLst>
              <a:ext uri="{FF2B5EF4-FFF2-40B4-BE49-F238E27FC236}">
                <a16:creationId xmlns:a16="http://schemas.microsoft.com/office/drawing/2014/main" id="{50ED9E84-CA26-4DFE-A87E-537EAE494E7A}"/>
              </a:ext>
            </a:extLst>
          </p:cNvPr>
          <p:cNvPicPr>
            <a:picLocks noChangeAspect="1"/>
          </p:cNvPicPr>
          <p:nvPr/>
        </p:nvPicPr>
        <p:blipFill rotWithShape="1">
          <a:blip r:embed="rId3"/>
          <a:srcRect l="38386" r="41533" b="59746"/>
          <a:stretch/>
        </p:blipFill>
        <p:spPr>
          <a:xfrm>
            <a:off x="5094988" y="4480446"/>
            <a:ext cx="1945961" cy="1562577"/>
          </a:xfrm>
          <a:prstGeom prst="rect">
            <a:avLst/>
          </a:prstGeom>
        </p:spPr>
      </p:pic>
      <p:sp>
        <p:nvSpPr>
          <p:cNvPr id="27" name="CuadroTexto 26">
            <a:extLst>
              <a:ext uri="{FF2B5EF4-FFF2-40B4-BE49-F238E27FC236}">
                <a16:creationId xmlns:a16="http://schemas.microsoft.com/office/drawing/2014/main" id="{E2E5C2D4-CF73-4FD9-8F62-71E52C06B108}"/>
              </a:ext>
            </a:extLst>
          </p:cNvPr>
          <p:cNvSpPr txBox="1"/>
          <p:nvPr/>
        </p:nvSpPr>
        <p:spPr>
          <a:xfrm>
            <a:off x="1434135" y="1852432"/>
            <a:ext cx="838200" cy="523220"/>
          </a:xfrm>
          <a:prstGeom prst="rect">
            <a:avLst/>
          </a:prstGeom>
          <a:noFill/>
        </p:spPr>
        <p:txBody>
          <a:bodyPr wrap="square" rtlCol="0">
            <a:spAutoFit/>
          </a:bodyPr>
          <a:lstStyle/>
          <a:p>
            <a:r>
              <a:rPr lang="es-ES" sz="2800" b="1" dirty="0">
                <a:solidFill>
                  <a:srgbClr val="0000FF"/>
                </a:solidFill>
              </a:rPr>
              <a:t>LD</a:t>
            </a:r>
          </a:p>
        </p:txBody>
      </p:sp>
      <p:sp>
        <p:nvSpPr>
          <p:cNvPr id="28" name="CuadroTexto 27">
            <a:extLst>
              <a:ext uri="{FF2B5EF4-FFF2-40B4-BE49-F238E27FC236}">
                <a16:creationId xmlns:a16="http://schemas.microsoft.com/office/drawing/2014/main" id="{25B70D1A-FA2F-4F12-9539-A6A35114A51F}"/>
              </a:ext>
            </a:extLst>
          </p:cNvPr>
          <p:cNvSpPr txBox="1"/>
          <p:nvPr/>
        </p:nvSpPr>
        <p:spPr>
          <a:xfrm>
            <a:off x="7122499" y="1908393"/>
            <a:ext cx="838200" cy="523220"/>
          </a:xfrm>
          <a:prstGeom prst="rect">
            <a:avLst/>
          </a:prstGeom>
          <a:noFill/>
        </p:spPr>
        <p:txBody>
          <a:bodyPr wrap="square" rtlCol="0">
            <a:spAutoFit/>
          </a:bodyPr>
          <a:lstStyle/>
          <a:p>
            <a:r>
              <a:rPr lang="es-ES" sz="2800" b="1" dirty="0">
                <a:solidFill>
                  <a:srgbClr val="FF0000"/>
                </a:solidFill>
              </a:rPr>
              <a:t>SD</a:t>
            </a:r>
          </a:p>
        </p:txBody>
      </p:sp>
      <p:sp>
        <p:nvSpPr>
          <p:cNvPr id="26" name="Rectángulo 25">
            <a:extLst>
              <a:ext uri="{FF2B5EF4-FFF2-40B4-BE49-F238E27FC236}">
                <a16:creationId xmlns:a16="http://schemas.microsoft.com/office/drawing/2014/main" id="{ACCC9889-D76B-4B9D-BB49-8A87047EA6D4}"/>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ECA19887-797B-47A4-94D3-16EC768E250E}"/>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3" name="CuadroTexto 32">
            <a:extLst>
              <a:ext uri="{FF2B5EF4-FFF2-40B4-BE49-F238E27FC236}">
                <a16:creationId xmlns:a16="http://schemas.microsoft.com/office/drawing/2014/main" id="{A7AE5C6F-811F-4849-9548-A876D5210471}"/>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sp>
        <p:nvSpPr>
          <p:cNvPr id="35" name="Elipse 34">
            <a:extLst>
              <a:ext uri="{FF2B5EF4-FFF2-40B4-BE49-F238E27FC236}">
                <a16:creationId xmlns:a16="http://schemas.microsoft.com/office/drawing/2014/main" id="{FC7A9277-E1A0-414E-BAAD-70D68E652130}"/>
              </a:ext>
            </a:extLst>
          </p:cNvPr>
          <p:cNvSpPr/>
          <p:nvPr/>
        </p:nvSpPr>
        <p:spPr>
          <a:xfrm>
            <a:off x="1738428" y="2588611"/>
            <a:ext cx="2413392" cy="2374449"/>
          </a:xfrm>
          <a:prstGeom prst="ellipse">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Arco 1">
            <a:extLst>
              <a:ext uri="{FF2B5EF4-FFF2-40B4-BE49-F238E27FC236}">
                <a16:creationId xmlns:a16="http://schemas.microsoft.com/office/drawing/2014/main" id="{697C45A1-0312-40CE-B41F-EC257280FF78}"/>
              </a:ext>
            </a:extLst>
          </p:cNvPr>
          <p:cNvSpPr/>
          <p:nvPr/>
        </p:nvSpPr>
        <p:spPr>
          <a:xfrm rot="12656333">
            <a:off x="1731640" y="2803020"/>
            <a:ext cx="1831556" cy="1925536"/>
          </a:xfrm>
          <a:prstGeom prst="arc">
            <a:avLst>
              <a:gd name="adj1" fmla="val 17159878"/>
              <a:gd name="adj2" fmla="val 655964"/>
            </a:avLst>
          </a:prstGeom>
          <a:ln w="57150">
            <a:solidFill>
              <a:srgbClr val="FB39F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6" name="Elipse 35">
            <a:extLst>
              <a:ext uri="{FF2B5EF4-FFF2-40B4-BE49-F238E27FC236}">
                <a16:creationId xmlns:a16="http://schemas.microsoft.com/office/drawing/2014/main" id="{39EABB25-2926-4598-B0EA-9F103D9170F7}"/>
              </a:ext>
            </a:extLst>
          </p:cNvPr>
          <p:cNvSpPr/>
          <p:nvPr/>
        </p:nvSpPr>
        <p:spPr>
          <a:xfrm>
            <a:off x="7631324" y="2610598"/>
            <a:ext cx="2413392" cy="2374449"/>
          </a:xfrm>
          <a:prstGeom prst="ellipse">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Arco 33">
            <a:extLst>
              <a:ext uri="{FF2B5EF4-FFF2-40B4-BE49-F238E27FC236}">
                <a16:creationId xmlns:a16="http://schemas.microsoft.com/office/drawing/2014/main" id="{2FC57DA4-C082-4D3B-AB59-D9EEFF588499}"/>
              </a:ext>
            </a:extLst>
          </p:cNvPr>
          <p:cNvSpPr/>
          <p:nvPr/>
        </p:nvSpPr>
        <p:spPr>
          <a:xfrm rot="7510580">
            <a:off x="7899169" y="3145503"/>
            <a:ext cx="1748895" cy="1925536"/>
          </a:xfrm>
          <a:prstGeom prst="arc">
            <a:avLst>
              <a:gd name="adj1" fmla="val 16559117"/>
              <a:gd name="adj2" fmla="val 246241"/>
            </a:avLst>
          </a:prstGeom>
          <a:ln w="57150">
            <a:solidFill>
              <a:srgbClr val="FB39F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CuadroTexto 29">
            <a:extLst>
              <a:ext uri="{FF2B5EF4-FFF2-40B4-BE49-F238E27FC236}">
                <a16:creationId xmlns:a16="http://schemas.microsoft.com/office/drawing/2014/main" id="{FCAAE756-2469-4839-8426-97800458A437}"/>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pic>
        <p:nvPicPr>
          <p:cNvPr id="32" name="Imagen 31">
            <a:extLst>
              <a:ext uri="{FF2B5EF4-FFF2-40B4-BE49-F238E27FC236}">
                <a16:creationId xmlns:a16="http://schemas.microsoft.com/office/drawing/2014/main" id="{56F5177A-0E12-43B3-8EA5-156BF4D345B9}"/>
              </a:ext>
            </a:extLst>
          </p:cNvPr>
          <p:cNvPicPr>
            <a:picLocks noChangeAspect="1"/>
          </p:cNvPicPr>
          <p:nvPr/>
        </p:nvPicPr>
        <p:blipFill rotWithShape="1">
          <a:blip r:embed="rId3"/>
          <a:srcRect l="38386" r="41533" b="59746"/>
          <a:stretch/>
        </p:blipFill>
        <p:spPr>
          <a:xfrm>
            <a:off x="5125233" y="4586754"/>
            <a:ext cx="2015722" cy="1618598"/>
          </a:xfrm>
          <a:prstGeom prst="rect">
            <a:avLst/>
          </a:prstGeom>
        </p:spPr>
      </p:pic>
      <p:sp>
        <p:nvSpPr>
          <p:cNvPr id="40" name="Rectángulo 39">
            <a:extLst>
              <a:ext uri="{FF2B5EF4-FFF2-40B4-BE49-F238E27FC236}">
                <a16:creationId xmlns:a16="http://schemas.microsoft.com/office/drawing/2014/main" id="{6DAA5744-86C5-4871-B705-9F4978FC4708}"/>
              </a:ext>
            </a:extLst>
          </p:cNvPr>
          <p:cNvSpPr/>
          <p:nvPr/>
        </p:nvSpPr>
        <p:spPr>
          <a:xfrm>
            <a:off x="4914240" y="5304614"/>
            <a:ext cx="2231715" cy="52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1" name="Imagen 40">
            <a:extLst>
              <a:ext uri="{FF2B5EF4-FFF2-40B4-BE49-F238E27FC236}">
                <a16:creationId xmlns:a16="http://schemas.microsoft.com/office/drawing/2014/main" id="{7FB64AFE-B596-44F7-A99F-68FD8B4D7348}"/>
              </a:ext>
            </a:extLst>
          </p:cNvPr>
          <p:cNvPicPr>
            <a:picLocks noChangeAspect="1"/>
          </p:cNvPicPr>
          <p:nvPr/>
        </p:nvPicPr>
        <p:blipFill rotWithShape="1">
          <a:blip r:embed="rId3"/>
          <a:srcRect l="38386" r="41533" b="59746"/>
          <a:stretch/>
        </p:blipFill>
        <p:spPr>
          <a:xfrm>
            <a:off x="4989553" y="4623601"/>
            <a:ext cx="2305419" cy="1851216"/>
          </a:xfrm>
          <a:prstGeom prst="rect">
            <a:avLst/>
          </a:prstGeom>
        </p:spPr>
      </p:pic>
      <p:cxnSp>
        <p:nvCxnSpPr>
          <p:cNvPr id="42" name="Conector recto de flecha 41">
            <a:extLst>
              <a:ext uri="{FF2B5EF4-FFF2-40B4-BE49-F238E27FC236}">
                <a16:creationId xmlns:a16="http://schemas.microsoft.com/office/drawing/2014/main" id="{932D31D9-19DB-4914-8450-A291E7AAD380}"/>
              </a:ext>
            </a:extLst>
          </p:cNvPr>
          <p:cNvCxnSpPr>
            <a:cxnSpLocks/>
          </p:cNvCxnSpPr>
          <p:nvPr/>
        </p:nvCxnSpPr>
        <p:spPr>
          <a:xfrm>
            <a:off x="4659575" y="5582527"/>
            <a:ext cx="38745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3" name="CuadroTexto 42">
            <a:extLst>
              <a:ext uri="{FF2B5EF4-FFF2-40B4-BE49-F238E27FC236}">
                <a16:creationId xmlns:a16="http://schemas.microsoft.com/office/drawing/2014/main" id="{2CB882C9-A90A-4DDB-8F90-BB2DDB7E4230}"/>
              </a:ext>
            </a:extLst>
          </p:cNvPr>
          <p:cNvSpPr txBox="1"/>
          <p:nvPr/>
        </p:nvSpPr>
        <p:spPr>
          <a:xfrm>
            <a:off x="6962370" y="5699809"/>
            <a:ext cx="720492" cy="338554"/>
          </a:xfrm>
          <a:prstGeom prst="rect">
            <a:avLst/>
          </a:prstGeom>
          <a:noFill/>
        </p:spPr>
        <p:txBody>
          <a:bodyPr wrap="square" rtlCol="0">
            <a:spAutoFit/>
          </a:bodyPr>
          <a:lstStyle/>
          <a:p>
            <a:r>
              <a:rPr lang="es-ES" sz="1600" b="1" dirty="0"/>
              <a:t>|M</a:t>
            </a:r>
          </a:p>
        </p:txBody>
      </p:sp>
      <p:pic>
        <p:nvPicPr>
          <p:cNvPr id="45058" name="Picture 2" descr="Sunset Generic Outline Color icon">
            <a:extLst>
              <a:ext uri="{FF2B5EF4-FFF2-40B4-BE49-F238E27FC236}">
                <a16:creationId xmlns:a16="http://schemas.microsoft.com/office/drawing/2014/main" id="{0C6A7502-D46E-4588-BD25-1308534A9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2778" b="25311"/>
          <a:stretch/>
        </p:blipFill>
        <p:spPr bwMode="auto">
          <a:xfrm>
            <a:off x="1872467" y="4043972"/>
            <a:ext cx="746907" cy="54278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Sunset Generic Outline Color icon">
            <a:extLst>
              <a:ext uri="{FF2B5EF4-FFF2-40B4-BE49-F238E27FC236}">
                <a16:creationId xmlns:a16="http://schemas.microsoft.com/office/drawing/2014/main" id="{F4FEA4CD-378F-493D-8976-4646833195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2778" b="25311"/>
          <a:stretch/>
        </p:blipFill>
        <p:spPr bwMode="auto">
          <a:xfrm>
            <a:off x="9411788" y="3956839"/>
            <a:ext cx="746907" cy="54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937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pic>
        <p:nvPicPr>
          <p:cNvPr id="13" name="Imagen 12">
            <a:extLst>
              <a:ext uri="{FF2B5EF4-FFF2-40B4-BE49-F238E27FC236}">
                <a16:creationId xmlns:a16="http://schemas.microsoft.com/office/drawing/2014/main" id="{AFCE0940-FAA1-47D2-9E24-3E61E7367B1E}"/>
              </a:ext>
            </a:extLst>
          </p:cNvPr>
          <p:cNvPicPr>
            <a:picLocks noChangeAspect="1"/>
          </p:cNvPicPr>
          <p:nvPr/>
        </p:nvPicPr>
        <p:blipFill>
          <a:blip r:embed="rId3"/>
          <a:stretch>
            <a:fillRect/>
          </a:stretch>
        </p:blipFill>
        <p:spPr>
          <a:xfrm>
            <a:off x="664029" y="2563288"/>
            <a:ext cx="10737174" cy="3141813"/>
          </a:xfrm>
          <a:prstGeom prst="rect">
            <a:avLst/>
          </a:prstGeom>
        </p:spPr>
      </p:pic>
      <p:pic>
        <p:nvPicPr>
          <p:cNvPr id="24" name="Imagen 23">
            <a:extLst>
              <a:ext uri="{FF2B5EF4-FFF2-40B4-BE49-F238E27FC236}">
                <a16:creationId xmlns:a16="http://schemas.microsoft.com/office/drawing/2014/main" id="{BEB99E1D-1BA0-4AAA-A3FD-F8D4CB6D425F}"/>
              </a:ext>
            </a:extLst>
          </p:cNvPr>
          <p:cNvPicPr>
            <a:picLocks noChangeAspect="1"/>
          </p:cNvPicPr>
          <p:nvPr/>
        </p:nvPicPr>
        <p:blipFill>
          <a:blip r:embed="rId4"/>
          <a:stretch>
            <a:fillRect/>
          </a:stretch>
        </p:blipFill>
        <p:spPr>
          <a:xfrm>
            <a:off x="414766" y="1906659"/>
            <a:ext cx="11620500" cy="3566573"/>
          </a:xfrm>
          <a:prstGeom prst="rect">
            <a:avLst/>
          </a:prstGeom>
        </p:spPr>
      </p:pic>
      <p:sp>
        <p:nvSpPr>
          <p:cNvPr id="11" name="CuadroTexto 10">
            <a:extLst>
              <a:ext uri="{FF2B5EF4-FFF2-40B4-BE49-F238E27FC236}">
                <a16:creationId xmlns:a16="http://schemas.microsoft.com/office/drawing/2014/main" id="{1792571F-BAE2-4224-A416-9AE9064DD58D}"/>
              </a:ext>
            </a:extLst>
          </p:cNvPr>
          <p:cNvSpPr txBox="1"/>
          <p:nvPr/>
        </p:nvSpPr>
        <p:spPr>
          <a:xfrm>
            <a:off x="695073" y="843347"/>
            <a:ext cx="5529943"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Biological</a:t>
            </a:r>
            <a:r>
              <a:rPr lang="es-ES" sz="2400" dirty="0"/>
              <a:t> </a:t>
            </a:r>
            <a:r>
              <a:rPr lang="es-ES" sz="2400" dirty="0" err="1"/>
              <a:t>rhythm</a:t>
            </a:r>
            <a:r>
              <a:rPr lang="es-ES" sz="2400" dirty="0"/>
              <a:t> </a:t>
            </a:r>
            <a:r>
              <a:rPr lang="es-ES" sz="2400" dirty="0" err="1"/>
              <a:t>modelled</a:t>
            </a:r>
            <a:r>
              <a:rPr lang="es-ES" sz="2400" dirty="0"/>
              <a:t> as wave</a:t>
            </a:r>
          </a:p>
        </p:txBody>
      </p:sp>
      <p:sp>
        <p:nvSpPr>
          <p:cNvPr id="12" name="Rectángulo 11">
            <a:extLst>
              <a:ext uri="{FF2B5EF4-FFF2-40B4-BE49-F238E27FC236}">
                <a16:creationId xmlns:a16="http://schemas.microsoft.com/office/drawing/2014/main" id="{3248D27C-04DD-4955-AE9D-8E5FDF0D5448}"/>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9FF6EC7B-4949-484B-AB35-020B1908775F}"/>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8" name="Imagen 7">
            <a:extLst>
              <a:ext uri="{FF2B5EF4-FFF2-40B4-BE49-F238E27FC236}">
                <a16:creationId xmlns:a16="http://schemas.microsoft.com/office/drawing/2014/main" id="{F12176EF-4293-402C-BFFA-9DDD7F9B16D2}"/>
              </a:ext>
            </a:extLst>
          </p:cNvPr>
          <p:cNvPicPr>
            <a:picLocks noChangeAspect="1"/>
          </p:cNvPicPr>
          <p:nvPr/>
        </p:nvPicPr>
        <p:blipFill rotWithShape="1">
          <a:blip r:embed="rId5">
            <a:alphaModFix/>
          </a:blip>
          <a:srcRect t="28805"/>
          <a:stretch/>
        </p:blipFill>
        <p:spPr>
          <a:xfrm>
            <a:off x="480331" y="3051233"/>
            <a:ext cx="4044044" cy="2587193"/>
          </a:xfrm>
          <a:prstGeom prst="rect">
            <a:avLst/>
          </a:prstGeom>
        </p:spPr>
      </p:pic>
      <p:pic>
        <p:nvPicPr>
          <p:cNvPr id="15" name="Imagen 14">
            <a:extLst>
              <a:ext uri="{FF2B5EF4-FFF2-40B4-BE49-F238E27FC236}">
                <a16:creationId xmlns:a16="http://schemas.microsoft.com/office/drawing/2014/main" id="{42289574-D103-495E-B0FA-633B4289E3F7}"/>
              </a:ext>
            </a:extLst>
          </p:cNvPr>
          <p:cNvPicPr>
            <a:picLocks noChangeAspect="1"/>
          </p:cNvPicPr>
          <p:nvPr/>
        </p:nvPicPr>
        <p:blipFill>
          <a:blip r:embed="rId6">
            <a:alphaModFix/>
          </a:blip>
          <a:stretch>
            <a:fillRect/>
          </a:stretch>
        </p:blipFill>
        <p:spPr>
          <a:xfrm>
            <a:off x="8948515" y="1781614"/>
            <a:ext cx="2579456" cy="3942537"/>
          </a:xfrm>
          <a:prstGeom prst="rect">
            <a:avLst/>
          </a:prstGeom>
        </p:spPr>
      </p:pic>
      <p:pic>
        <p:nvPicPr>
          <p:cNvPr id="10" name="Imagen 9">
            <a:extLst>
              <a:ext uri="{FF2B5EF4-FFF2-40B4-BE49-F238E27FC236}">
                <a16:creationId xmlns:a16="http://schemas.microsoft.com/office/drawing/2014/main" id="{1FEF7CAF-64C5-4660-96F5-BA00F761AF52}"/>
              </a:ext>
            </a:extLst>
          </p:cNvPr>
          <p:cNvPicPr>
            <a:picLocks noChangeAspect="1"/>
          </p:cNvPicPr>
          <p:nvPr/>
        </p:nvPicPr>
        <p:blipFill>
          <a:blip r:embed="rId7">
            <a:alphaModFix/>
          </a:blip>
          <a:stretch>
            <a:fillRect/>
          </a:stretch>
        </p:blipFill>
        <p:spPr>
          <a:xfrm>
            <a:off x="5764355" y="1931513"/>
            <a:ext cx="6336476" cy="3524154"/>
          </a:xfrm>
          <a:prstGeom prst="rect">
            <a:avLst/>
          </a:prstGeom>
        </p:spPr>
      </p:pic>
      <p:pic>
        <p:nvPicPr>
          <p:cNvPr id="16" name="Imagen 15">
            <a:extLst>
              <a:ext uri="{FF2B5EF4-FFF2-40B4-BE49-F238E27FC236}">
                <a16:creationId xmlns:a16="http://schemas.microsoft.com/office/drawing/2014/main" id="{B203F290-81BD-47DD-B714-889B389971C2}"/>
              </a:ext>
            </a:extLst>
          </p:cNvPr>
          <p:cNvPicPr>
            <a:picLocks noChangeAspect="1"/>
          </p:cNvPicPr>
          <p:nvPr/>
        </p:nvPicPr>
        <p:blipFill>
          <a:blip r:embed="rId8"/>
          <a:stretch>
            <a:fillRect/>
          </a:stretch>
        </p:blipFill>
        <p:spPr>
          <a:xfrm>
            <a:off x="4706459" y="1430057"/>
            <a:ext cx="3037114" cy="1022597"/>
          </a:xfrm>
          <a:prstGeom prst="rect">
            <a:avLst/>
          </a:prstGeom>
        </p:spPr>
      </p:pic>
      <p:sp>
        <p:nvSpPr>
          <p:cNvPr id="17" name="CuadroTexto 16">
            <a:extLst>
              <a:ext uri="{FF2B5EF4-FFF2-40B4-BE49-F238E27FC236}">
                <a16:creationId xmlns:a16="http://schemas.microsoft.com/office/drawing/2014/main" id="{E333BAC2-2397-4439-9070-ABCCBDC4B7C5}"/>
              </a:ext>
            </a:extLst>
          </p:cNvPr>
          <p:cNvSpPr txBox="1"/>
          <p:nvPr/>
        </p:nvSpPr>
        <p:spPr>
          <a:xfrm>
            <a:off x="6391275" y="1432567"/>
            <a:ext cx="2899112" cy="461665"/>
          </a:xfrm>
          <a:prstGeom prst="rect">
            <a:avLst/>
          </a:prstGeom>
          <a:noFill/>
        </p:spPr>
        <p:txBody>
          <a:bodyPr wrap="square" rtlCol="0">
            <a:spAutoFit/>
          </a:bodyPr>
          <a:lstStyle/>
          <a:p>
            <a:r>
              <a:rPr lang="es-ES" sz="2400" dirty="0"/>
              <a:t>=24h in </a:t>
            </a:r>
            <a:r>
              <a:rPr lang="es-ES" sz="2400" dirty="0" err="1"/>
              <a:t>diel</a:t>
            </a:r>
            <a:r>
              <a:rPr lang="es-ES" sz="2400" dirty="0"/>
              <a:t> </a:t>
            </a:r>
            <a:r>
              <a:rPr lang="es-ES" sz="2400" dirty="0" err="1"/>
              <a:t>cycles</a:t>
            </a:r>
            <a:endParaRPr lang="es-ES" sz="2400" dirty="0"/>
          </a:p>
        </p:txBody>
      </p:sp>
      <p:sp>
        <p:nvSpPr>
          <p:cNvPr id="18" name="CuadroTexto 17">
            <a:extLst>
              <a:ext uri="{FF2B5EF4-FFF2-40B4-BE49-F238E27FC236}">
                <a16:creationId xmlns:a16="http://schemas.microsoft.com/office/drawing/2014/main" id="{93395BB8-AE64-4074-8DEF-DC6B93ED8370}"/>
              </a:ext>
            </a:extLst>
          </p:cNvPr>
          <p:cNvSpPr txBox="1"/>
          <p:nvPr/>
        </p:nvSpPr>
        <p:spPr>
          <a:xfrm>
            <a:off x="265387" y="6418476"/>
            <a:ext cx="6101254" cy="400110"/>
          </a:xfrm>
          <a:prstGeom prst="rect">
            <a:avLst/>
          </a:prstGeom>
          <a:noFill/>
        </p:spPr>
        <p:txBody>
          <a:bodyPr wrap="square">
            <a:spAutoFit/>
          </a:bodyPr>
          <a:lstStyle/>
          <a:p>
            <a:pPr algn="l"/>
            <a:r>
              <a:rPr lang="es-ES" sz="2000" b="0" i="0" u="none" strike="noStrike" baseline="0" dirty="0">
                <a:solidFill>
                  <a:srgbClr val="347F70"/>
                </a:solidFill>
                <a:latin typeface="LiberationSerif-Regular"/>
              </a:rPr>
              <a:t>(Parsons et al., 2020)</a:t>
            </a:r>
            <a:endParaRPr lang="es-ES" sz="2000" dirty="0"/>
          </a:p>
        </p:txBody>
      </p:sp>
    </p:spTree>
    <p:extLst>
      <p:ext uri="{BB962C8B-B14F-4D97-AF65-F5344CB8AC3E}">
        <p14:creationId xmlns:p14="http://schemas.microsoft.com/office/powerpoint/2010/main" val="311084875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47032" y="125167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68471"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427900"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EFCEF6B0-25C0-4303-96C1-6FF89CED7204}"/>
              </a:ext>
            </a:extLst>
          </p:cNvPr>
          <p:cNvPicPr>
            <a:picLocks noChangeAspect="1"/>
          </p:cNvPicPr>
          <p:nvPr/>
        </p:nvPicPr>
        <p:blipFill>
          <a:blip r:embed="rId3"/>
          <a:stretch>
            <a:fillRect/>
          </a:stretch>
        </p:blipFill>
        <p:spPr>
          <a:xfrm>
            <a:off x="1676400" y="2155182"/>
            <a:ext cx="8472487" cy="3394027"/>
          </a:xfrm>
          <a:prstGeom prst="rect">
            <a:avLst/>
          </a:prstGeom>
        </p:spPr>
      </p:pic>
      <p:sp>
        <p:nvSpPr>
          <p:cNvPr id="12" name="Rectángulo 11">
            <a:extLst>
              <a:ext uri="{FF2B5EF4-FFF2-40B4-BE49-F238E27FC236}">
                <a16:creationId xmlns:a16="http://schemas.microsoft.com/office/drawing/2014/main" id="{B319145E-4F0F-43E1-ACB0-32C514AAA2BB}"/>
              </a:ext>
            </a:extLst>
          </p:cNvPr>
          <p:cNvSpPr/>
          <p:nvPr/>
        </p:nvSpPr>
        <p:spPr>
          <a:xfrm>
            <a:off x="6665662" y="2329310"/>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B5DAFB18-8C2E-4E7F-BC6E-F94302847A7F}"/>
              </a:ext>
            </a:extLst>
          </p:cNvPr>
          <p:cNvSpPr/>
          <p:nvPr/>
        </p:nvSpPr>
        <p:spPr>
          <a:xfrm>
            <a:off x="2162176" y="2800874"/>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324726" y="2810399"/>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43995" y="2132769"/>
            <a:ext cx="1609205" cy="144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87D6E8FB-CA94-4EFF-9D7A-985006A8FD53}"/>
              </a:ext>
            </a:extLst>
          </p:cNvPr>
          <p:cNvPicPr>
            <a:picLocks noChangeAspect="1"/>
          </p:cNvPicPr>
          <p:nvPr/>
        </p:nvPicPr>
        <p:blipFill rotWithShape="1">
          <a:blip r:embed="rId3"/>
          <a:srcRect l="38386" r="41533" b="59746"/>
          <a:stretch/>
        </p:blipFill>
        <p:spPr>
          <a:xfrm>
            <a:off x="5125233" y="4586754"/>
            <a:ext cx="2015722" cy="1618598"/>
          </a:xfrm>
          <a:prstGeom prst="rect">
            <a:avLst/>
          </a:prstGeom>
        </p:spPr>
      </p:pic>
      <p:sp>
        <p:nvSpPr>
          <p:cNvPr id="16" name="Rectángulo 15">
            <a:extLst>
              <a:ext uri="{FF2B5EF4-FFF2-40B4-BE49-F238E27FC236}">
                <a16:creationId xmlns:a16="http://schemas.microsoft.com/office/drawing/2014/main" id="{D77FCF37-A5F7-4BF0-B032-93E81C980710}"/>
              </a:ext>
            </a:extLst>
          </p:cNvPr>
          <p:cNvSpPr/>
          <p:nvPr/>
        </p:nvSpPr>
        <p:spPr>
          <a:xfrm>
            <a:off x="4914240" y="5304614"/>
            <a:ext cx="2231715" cy="52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1515D6F-9029-42DD-9DB8-FA2765945630}"/>
              </a:ext>
            </a:extLst>
          </p:cNvPr>
          <p:cNvSpPr/>
          <p:nvPr/>
        </p:nvSpPr>
        <p:spPr>
          <a:xfrm>
            <a:off x="5644944" y="1492079"/>
            <a:ext cx="802263" cy="71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4AE5EDE3-4B5F-4DBD-9330-60D61F234833}"/>
              </a:ext>
            </a:extLst>
          </p:cNvPr>
          <p:cNvSpPr/>
          <p:nvPr/>
        </p:nvSpPr>
        <p:spPr>
          <a:xfrm>
            <a:off x="7040949" y="1721055"/>
            <a:ext cx="500650" cy="6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62D943D9-6ECD-479C-B164-E88BFCF0EA18}"/>
              </a:ext>
            </a:extLst>
          </p:cNvPr>
          <p:cNvPicPr>
            <a:picLocks noChangeAspect="1"/>
          </p:cNvPicPr>
          <p:nvPr/>
        </p:nvPicPr>
        <p:blipFill>
          <a:blip r:embed="rId3"/>
          <a:stretch>
            <a:fillRect/>
          </a:stretch>
        </p:blipFill>
        <p:spPr>
          <a:xfrm>
            <a:off x="1096923" y="1740294"/>
            <a:ext cx="9690139" cy="3881811"/>
          </a:xfrm>
          <a:prstGeom prst="rect">
            <a:avLst/>
          </a:prstGeom>
        </p:spPr>
      </p:pic>
      <p:sp>
        <p:nvSpPr>
          <p:cNvPr id="20" name="Rectángulo 19">
            <a:extLst>
              <a:ext uri="{FF2B5EF4-FFF2-40B4-BE49-F238E27FC236}">
                <a16:creationId xmlns:a16="http://schemas.microsoft.com/office/drawing/2014/main" id="{06817E80-03D7-4795-9C60-F771B5FD555B}"/>
              </a:ext>
            </a:extLst>
          </p:cNvPr>
          <p:cNvSpPr/>
          <p:nvPr/>
        </p:nvSpPr>
        <p:spPr>
          <a:xfrm>
            <a:off x="6089247" y="1769701"/>
            <a:ext cx="1371517" cy="106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AC98FC9-60F9-4554-8E25-5FC03EEC463C}"/>
              </a:ext>
            </a:extLst>
          </p:cNvPr>
          <p:cNvSpPr/>
          <p:nvPr/>
        </p:nvSpPr>
        <p:spPr>
          <a:xfrm>
            <a:off x="4727554" y="1724012"/>
            <a:ext cx="1694233" cy="165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Imagen 21">
            <a:extLst>
              <a:ext uri="{FF2B5EF4-FFF2-40B4-BE49-F238E27FC236}">
                <a16:creationId xmlns:a16="http://schemas.microsoft.com/office/drawing/2014/main" id="{50ED9E84-CA26-4DFE-A87E-537EAE494E7A}"/>
              </a:ext>
            </a:extLst>
          </p:cNvPr>
          <p:cNvPicPr>
            <a:picLocks noChangeAspect="1"/>
          </p:cNvPicPr>
          <p:nvPr/>
        </p:nvPicPr>
        <p:blipFill rotWithShape="1">
          <a:blip r:embed="rId3"/>
          <a:srcRect l="38386" r="41533" b="59746"/>
          <a:stretch/>
        </p:blipFill>
        <p:spPr>
          <a:xfrm>
            <a:off x="4989553" y="4623601"/>
            <a:ext cx="2305419" cy="1851216"/>
          </a:xfrm>
          <a:prstGeom prst="rect">
            <a:avLst/>
          </a:prstGeom>
        </p:spPr>
      </p:pic>
      <p:sp>
        <p:nvSpPr>
          <p:cNvPr id="27" name="CuadroTexto 26">
            <a:extLst>
              <a:ext uri="{FF2B5EF4-FFF2-40B4-BE49-F238E27FC236}">
                <a16:creationId xmlns:a16="http://schemas.microsoft.com/office/drawing/2014/main" id="{E2E5C2D4-CF73-4FD9-8F62-71E52C06B108}"/>
              </a:ext>
            </a:extLst>
          </p:cNvPr>
          <p:cNvSpPr txBox="1"/>
          <p:nvPr/>
        </p:nvSpPr>
        <p:spPr>
          <a:xfrm>
            <a:off x="1434135" y="1852432"/>
            <a:ext cx="838200" cy="523220"/>
          </a:xfrm>
          <a:prstGeom prst="rect">
            <a:avLst/>
          </a:prstGeom>
          <a:noFill/>
        </p:spPr>
        <p:txBody>
          <a:bodyPr wrap="square" rtlCol="0">
            <a:spAutoFit/>
          </a:bodyPr>
          <a:lstStyle/>
          <a:p>
            <a:r>
              <a:rPr lang="es-ES" sz="2800" b="1" dirty="0">
                <a:solidFill>
                  <a:srgbClr val="0000FF"/>
                </a:solidFill>
              </a:rPr>
              <a:t>LD</a:t>
            </a:r>
          </a:p>
        </p:txBody>
      </p:sp>
      <p:sp>
        <p:nvSpPr>
          <p:cNvPr id="28" name="CuadroTexto 27">
            <a:extLst>
              <a:ext uri="{FF2B5EF4-FFF2-40B4-BE49-F238E27FC236}">
                <a16:creationId xmlns:a16="http://schemas.microsoft.com/office/drawing/2014/main" id="{25B70D1A-FA2F-4F12-9539-A6A35114A51F}"/>
              </a:ext>
            </a:extLst>
          </p:cNvPr>
          <p:cNvSpPr txBox="1"/>
          <p:nvPr/>
        </p:nvSpPr>
        <p:spPr>
          <a:xfrm>
            <a:off x="7122499" y="1908393"/>
            <a:ext cx="838200" cy="523220"/>
          </a:xfrm>
          <a:prstGeom prst="rect">
            <a:avLst/>
          </a:prstGeom>
          <a:noFill/>
        </p:spPr>
        <p:txBody>
          <a:bodyPr wrap="square" rtlCol="0">
            <a:spAutoFit/>
          </a:bodyPr>
          <a:lstStyle/>
          <a:p>
            <a:r>
              <a:rPr lang="es-ES" sz="2800" b="1" dirty="0">
                <a:solidFill>
                  <a:srgbClr val="FF0000"/>
                </a:solidFill>
              </a:rPr>
              <a:t>SD</a:t>
            </a:r>
          </a:p>
        </p:txBody>
      </p:sp>
      <p:sp>
        <p:nvSpPr>
          <p:cNvPr id="26" name="Rectángulo 25">
            <a:extLst>
              <a:ext uri="{FF2B5EF4-FFF2-40B4-BE49-F238E27FC236}">
                <a16:creationId xmlns:a16="http://schemas.microsoft.com/office/drawing/2014/main" id="{ACCC9889-D76B-4B9D-BB49-8A87047EA6D4}"/>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ECA19887-797B-47A4-94D3-16EC768E250E}"/>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3" name="CuadroTexto 32">
            <a:extLst>
              <a:ext uri="{FF2B5EF4-FFF2-40B4-BE49-F238E27FC236}">
                <a16:creationId xmlns:a16="http://schemas.microsoft.com/office/drawing/2014/main" id="{A7AE5C6F-811F-4849-9548-A876D5210471}"/>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cxnSp>
        <p:nvCxnSpPr>
          <p:cNvPr id="30" name="Conector recto de flecha 29">
            <a:extLst>
              <a:ext uri="{FF2B5EF4-FFF2-40B4-BE49-F238E27FC236}">
                <a16:creationId xmlns:a16="http://schemas.microsoft.com/office/drawing/2014/main" id="{6B6569B9-A293-4D0F-8EE2-AE4F367BFEEC}"/>
              </a:ext>
            </a:extLst>
          </p:cNvPr>
          <p:cNvCxnSpPr>
            <a:cxnSpLocks/>
          </p:cNvCxnSpPr>
          <p:nvPr/>
        </p:nvCxnSpPr>
        <p:spPr>
          <a:xfrm>
            <a:off x="4659575" y="5832903"/>
            <a:ext cx="38745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CuadroTexto 4">
            <a:extLst>
              <a:ext uri="{FF2B5EF4-FFF2-40B4-BE49-F238E27FC236}">
                <a16:creationId xmlns:a16="http://schemas.microsoft.com/office/drawing/2014/main" id="{BA2D2590-1428-4A4A-96DA-3F5E930303E1}"/>
              </a:ext>
            </a:extLst>
          </p:cNvPr>
          <p:cNvSpPr txBox="1"/>
          <p:nvPr/>
        </p:nvSpPr>
        <p:spPr>
          <a:xfrm>
            <a:off x="6962370" y="5699809"/>
            <a:ext cx="720492" cy="338554"/>
          </a:xfrm>
          <a:prstGeom prst="rect">
            <a:avLst/>
          </a:prstGeom>
          <a:noFill/>
        </p:spPr>
        <p:txBody>
          <a:bodyPr wrap="square" rtlCol="0">
            <a:spAutoFit/>
          </a:bodyPr>
          <a:lstStyle/>
          <a:p>
            <a:r>
              <a:rPr lang="es-ES" sz="1600" b="1" dirty="0"/>
              <a:t>|M</a:t>
            </a:r>
          </a:p>
        </p:txBody>
      </p:sp>
    </p:spTree>
    <p:extLst>
      <p:ext uri="{BB962C8B-B14F-4D97-AF65-F5344CB8AC3E}">
        <p14:creationId xmlns:p14="http://schemas.microsoft.com/office/powerpoint/2010/main" val="10429377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47032" y="125167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68471"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427900"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EFCEF6B0-25C0-4303-96C1-6FF89CED7204}"/>
              </a:ext>
            </a:extLst>
          </p:cNvPr>
          <p:cNvPicPr>
            <a:picLocks noChangeAspect="1"/>
          </p:cNvPicPr>
          <p:nvPr/>
        </p:nvPicPr>
        <p:blipFill>
          <a:blip r:embed="rId3"/>
          <a:stretch>
            <a:fillRect/>
          </a:stretch>
        </p:blipFill>
        <p:spPr>
          <a:xfrm>
            <a:off x="1676400" y="2155182"/>
            <a:ext cx="8472487" cy="3394027"/>
          </a:xfrm>
          <a:prstGeom prst="rect">
            <a:avLst/>
          </a:prstGeom>
        </p:spPr>
      </p:pic>
      <p:sp>
        <p:nvSpPr>
          <p:cNvPr id="12" name="Rectángulo 11">
            <a:extLst>
              <a:ext uri="{FF2B5EF4-FFF2-40B4-BE49-F238E27FC236}">
                <a16:creationId xmlns:a16="http://schemas.microsoft.com/office/drawing/2014/main" id="{B319145E-4F0F-43E1-ACB0-32C514AAA2BB}"/>
              </a:ext>
            </a:extLst>
          </p:cNvPr>
          <p:cNvSpPr/>
          <p:nvPr/>
        </p:nvSpPr>
        <p:spPr>
          <a:xfrm>
            <a:off x="6665662" y="2329310"/>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B5DAFB18-8C2E-4E7F-BC6E-F94302847A7F}"/>
              </a:ext>
            </a:extLst>
          </p:cNvPr>
          <p:cNvSpPr/>
          <p:nvPr/>
        </p:nvSpPr>
        <p:spPr>
          <a:xfrm>
            <a:off x="2162176" y="2800874"/>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324726" y="2810399"/>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43995" y="2132769"/>
            <a:ext cx="1609205" cy="144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87D6E8FB-CA94-4EFF-9D7A-985006A8FD53}"/>
              </a:ext>
            </a:extLst>
          </p:cNvPr>
          <p:cNvPicPr>
            <a:picLocks noChangeAspect="1"/>
          </p:cNvPicPr>
          <p:nvPr/>
        </p:nvPicPr>
        <p:blipFill rotWithShape="1">
          <a:blip r:embed="rId3"/>
          <a:srcRect l="38386" r="41533" b="59746"/>
          <a:stretch/>
        </p:blipFill>
        <p:spPr>
          <a:xfrm>
            <a:off x="5230668" y="4407331"/>
            <a:ext cx="1701433" cy="1366228"/>
          </a:xfrm>
          <a:prstGeom prst="rect">
            <a:avLst/>
          </a:prstGeom>
        </p:spPr>
      </p:pic>
      <p:sp>
        <p:nvSpPr>
          <p:cNvPr id="16" name="Rectángulo 15">
            <a:extLst>
              <a:ext uri="{FF2B5EF4-FFF2-40B4-BE49-F238E27FC236}">
                <a16:creationId xmlns:a16="http://schemas.microsoft.com/office/drawing/2014/main" id="{D77FCF37-A5F7-4BF0-B032-93E81C980710}"/>
              </a:ext>
            </a:extLst>
          </p:cNvPr>
          <p:cNvSpPr/>
          <p:nvPr/>
        </p:nvSpPr>
        <p:spPr>
          <a:xfrm>
            <a:off x="5019675" y="4943997"/>
            <a:ext cx="1883749" cy="457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1515D6F-9029-42DD-9DB8-FA2765945630}"/>
              </a:ext>
            </a:extLst>
          </p:cNvPr>
          <p:cNvSpPr/>
          <p:nvPr/>
        </p:nvSpPr>
        <p:spPr>
          <a:xfrm>
            <a:off x="5644944" y="1492079"/>
            <a:ext cx="802263" cy="71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4AE5EDE3-4B5F-4DBD-9330-60D61F234833}"/>
              </a:ext>
            </a:extLst>
          </p:cNvPr>
          <p:cNvSpPr/>
          <p:nvPr/>
        </p:nvSpPr>
        <p:spPr>
          <a:xfrm>
            <a:off x="7040949" y="1721055"/>
            <a:ext cx="500650" cy="6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62D943D9-6ECD-479C-B164-E88BFCF0EA18}"/>
              </a:ext>
            </a:extLst>
          </p:cNvPr>
          <p:cNvPicPr>
            <a:picLocks noChangeAspect="1"/>
          </p:cNvPicPr>
          <p:nvPr/>
        </p:nvPicPr>
        <p:blipFill>
          <a:blip r:embed="rId3"/>
          <a:stretch>
            <a:fillRect/>
          </a:stretch>
        </p:blipFill>
        <p:spPr>
          <a:xfrm>
            <a:off x="1096923" y="1740294"/>
            <a:ext cx="9690139" cy="3881811"/>
          </a:xfrm>
          <a:prstGeom prst="rect">
            <a:avLst/>
          </a:prstGeom>
        </p:spPr>
      </p:pic>
      <p:sp>
        <p:nvSpPr>
          <p:cNvPr id="20" name="Rectángulo 19">
            <a:extLst>
              <a:ext uri="{FF2B5EF4-FFF2-40B4-BE49-F238E27FC236}">
                <a16:creationId xmlns:a16="http://schemas.microsoft.com/office/drawing/2014/main" id="{06817E80-03D7-4795-9C60-F771B5FD555B}"/>
              </a:ext>
            </a:extLst>
          </p:cNvPr>
          <p:cNvSpPr/>
          <p:nvPr/>
        </p:nvSpPr>
        <p:spPr>
          <a:xfrm>
            <a:off x="6089247" y="1769701"/>
            <a:ext cx="1371517" cy="106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AC98FC9-60F9-4554-8E25-5FC03EEC463C}"/>
              </a:ext>
            </a:extLst>
          </p:cNvPr>
          <p:cNvSpPr/>
          <p:nvPr/>
        </p:nvSpPr>
        <p:spPr>
          <a:xfrm>
            <a:off x="4679598" y="1625169"/>
            <a:ext cx="1694233" cy="165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Imagen 21">
            <a:extLst>
              <a:ext uri="{FF2B5EF4-FFF2-40B4-BE49-F238E27FC236}">
                <a16:creationId xmlns:a16="http://schemas.microsoft.com/office/drawing/2014/main" id="{50ED9E84-CA26-4DFE-A87E-537EAE494E7A}"/>
              </a:ext>
            </a:extLst>
          </p:cNvPr>
          <p:cNvPicPr>
            <a:picLocks noChangeAspect="1"/>
          </p:cNvPicPr>
          <p:nvPr/>
        </p:nvPicPr>
        <p:blipFill rotWithShape="1">
          <a:blip r:embed="rId3"/>
          <a:srcRect l="38386" r="41533" b="59746"/>
          <a:stretch/>
        </p:blipFill>
        <p:spPr>
          <a:xfrm>
            <a:off x="5094988" y="4480446"/>
            <a:ext cx="1945961" cy="1562577"/>
          </a:xfrm>
          <a:prstGeom prst="rect">
            <a:avLst/>
          </a:prstGeom>
        </p:spPr>
      </p:pic>
      <p:sp>
        <p:nvSpPr>
          <p:cNvPr id="27" name="CuadroTexto 26">
            <a:extLst>
              <a:ext uri="{FF2B5EF4-FFF2-40B4-BE49-F238E27FC236}">
                <a16:creationId xmlns:a16="http://schemas.microsoft.com/office/drawing/2014/main" id="{E2E5C2D4-CF73-4FD9-8F62-71E52C06B108}"/>
              </a:ext>
            </a:extLst>
          </p:cNvPr>
          <p:cNvSpPr txBox="1"/>
          <p:nvPr/>
        </p:nvSpPr>
        <p:spPr>
          <a:xfrm>
            <a:off x="1434135" y="1852432"/>
            <a:ext cx="838200" cy="523220"/>
          </a:xfrm>
          <a:prstGeom prst="rect">
            <a:avLst/>
          </a:prstGeom>
          <a:noFill/>
        </p:spPr>
        <p:txBody>
          <a:bodyPr wrap="square" rtlCol="0">
            <a:spAutoFit/>
          </a:bodyPr>
          <a:lstStyle/>
          <a:p>
            <a:r>
              <a:rPr lang="es-ES" sz="2800" b="1" dirty="0">
                <a:solidFill>
                  <a:srgbClr val="0000FF"/>
                </a:solidFill>
              </a:rPr>
              <a:t>LD</a:t>
            </a:r>
          </a:p>
        </p:txBody>
      </p:sp>
      <p:sp>
        <p:nvSpPr>
          <p:cNvPr id="28" name="CuadroTexto 27">
            <a:extLst>
              <a:ext uri="{FF2B5EF4-FFF2-40B4-BE49-F238E27FC236}">
                <a16:creationId xmlns:a16="http://schemas.microsoft.com/office/drawing/2014/main" id="{25B70D1A-FA2F-4F12-9539-A6A35114A51F}"/>
              </a:ext>
            </a:extLst>
          </p:cNvPr>
          <p:cNvSpPr txBox="1"/>
          <p:nvPr/>
        </p:nvSpPr>
        <p:spPr>
          <a:xfrm>
            <a:off x="7122499" y="1908393"/>
            <a:ext cx="838200" cy="523220"/>
          </a:xfrm>
          <a:prstGeom prst="rect">
            <a:avLst/>
          </a:prstGeom>
          <a:noFill/>
        </p:spPr>
        <p:txBody>
          <a:bodyPr wrap="square" rtlCol="0">
            <a:spAutoFit/>
          </a:bodyPr>
          <a:lstStyle/>
          <a:p>
            <a:r>
              <a:rPr lang="es-ES" sz="2800" b="1" dirty="0">
                <a:solidFill>
                  <a:srgbClr val="FF0000"/>
                </a:solidFill>
              </a:rPr>
              <a:t>SD</a:t>
            </a:r>
          </a:p>
        </p:txBody>
      </p:sp>
      <p:sp>
        <p:nvSpPr>
          <p:cNvPr id="26" name="Rectángulo 25">
            <a:extLst>
              <a:ext uri="{FF2B5EF4-FFF2-40B4-BE49-F238E27FC236}">
                <a16:creationId xmlns:a16="http://schemas.microsoft.com/office/drawing/2014/main" id="{ACCC9889-D76B-4B9D-BB49-8A87047EA6D4}"/>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ECA19887-797B-47A4-94D3-16EC768E250E}"/>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3" name="CuadroTexto 32">
            <a:extLst>
              <a:ext uri="{FF2B5EF4-FFF2-40B4-BE49-F238E27FC236}">
                <a16:creationId xmlns:a16="http://schemas.microsoft.com/office/drawing/2014/main" id="{A7AE5C6F-811F-4849-9548-A876D5210471}"/>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sp>
        <p:nvSpPr>
          <p:cNvPr id="5" name="CuadroTexto 4">
            <a:extLst>
              <a:ext uri="{FF2B5EF4-FFF2-40B4-BE49-F238E27FC236}">
                <a16:creationId xmlns:a16="http://schemas.microsoft.com/office/drawing/2014/main" id="{BA2D2590-1428-4A4A-96DA-3F5E930303E1}"/>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pic>
        <p:nvPicPr>
          <p:cNvPr id="36" name="Imagen 35">
            <a:extLst>
              <a:ext uri="{FF2B5EF4-FFF2-40B4-BE49-F238E27FC236}">
                <a16:creationId xmlns:a16="http://schemas.microsoft.com/office/drawing/2014/main" id="{D490D67D-8160-43BD-A650-E4145ED5815F}"/>
              </a:ext>
            </a:extLst>
          </p:cNvPr>
          <p:cNvPicPr>
            <a:picLocks noChangeAspect="1"/>
          </p:cNvPicPr>
          <p:nvPr/>
        </p:nvPicPr>
        <p:blipFill rotWithShape="1">
          <a:blip r:embed="rId3"/>
          <a:srcRect l="38386" r="41533" b="59746"/>
          <a:stretch/>
        </p:blipFill>
        <p:spPr>
          <a:xfrm>
            <a:off x="5125233" y="4586754"/>
            <a:ext cx="2015722" cy="1618598"/>
          </a:xfrm>
          <a:prstGeom prst="rect">
            <a:avLst/>
          </a:prstGeom>
        </p:spPr>
      </p:pic>
      <p:sp>
        <p:nvSpPr>
          <p:cNvPr id="37" name="Rectángulo 36">
            <a:extLst>
              <a:ext uri="{FF2B5EF4-FFF2-40B4-BE49-F238E27FC236}">
                <a16:creationId xmlns:a16="http://schemas.microsoft.com/office/drawing/2014/main" id="{071FBC4A-A42D-4ECD-9B44-6E03CF60DC7A}"/>
              </a:ext>
            </a:extLst>
          </p:cNvPr>
          <p:cNvSpPr/>
          <p:nvPr/>
        </p:nvSpPr>
        <p:spPr>
          <a:xfrm>
            <a:off x="4914240" y="5304614"/>
            <a:ext cx="2231715" cy="52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a:extLst>
              <a:ext uri="{FF2B5EF4-FFF2-40B4-BE49-F238E27FC236}">
                <a16:creationId xmlns:a16="http://schemas.microsoft.com/office/drawing/2014/main" id="{41171B97-0AD8-4C71-9A50-00EBB41BEC30}"/>
              </a:ext>
            </a:extLst>
          </p:cNvPr>
          <p:cNvPicPr>
            <a:picLocks noChangeAspect="1"/>
          </p:cNvPicPr>
          <p:nvPr/>
        </p:nvPicPr>
        <p:blipFill rotWithShape="1">
          <a:blip r:embed="rId3"/>
          <a:srcRect l="38386" r="41533" b="59746"/>
          <a:stretch/>
        </p:blipFill>
        <p:spPr>
          <a:xfrm>
            <a:off x="4989553" y="4623601"/>
            <a:ext cx="2305419" cy="1851216"/>
          </a:xfrm>
          <a:prstGeom prst="rect">
            <a:avLst/>
          </a:prstGeom>
        </p:spPr>
      </p:pic>
      <p:cxnSp>
        <p:nvCxnSpPr>
          <p:cNvPr id="41" name="Conector recto de flecha 40">
            <a:extLst>
              <a:ext uri="{FF2B5EF4-FFF2-40B4-BE49-F238E27FC236}">
                <a16:creationId xmlns:a16="http://schemas.microsoft.com/office/drawing/2014/main" id="{387F90DB-7A4D-4064-9C8B-CB40BCD74481}"/>
              </a:ext>
            </a:extLst>
          </p:cNvPr>
          <p:cNvCxnSpPr>
            <a:cxnSpLocks/>
          </p:cNvCxnSpPr>
          <p:nvPr/>
        </p:nvCxnSpPr>
        <p:spPr>
          <a:xfrm>
            <a:off x="4659575" y="5832903"/>
            <a:ext cx="38745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CuadroTexto 41">
            <a:extLst>
              <a:ext uri="{FF2B5EF4-FFF2-40B4-BE49-F238E27FC236}">
                <a16:creationId xmlns:a16="http://schemas.microsoft.com/office/drawing/2014/main" id="{C6670A6C-A653-440C-829A-F26CC8DBE59C}"/>
              </a:ext>
            </a:extLst>
          </p:cNvPr>
          <p:cNvSpPr txBox="1"/>
          <p:nvPr/>
        </p:nvSpPr>
        <p:spPr>
          <a:xfrm>
            <a:off x="6962370" y="5699809"/>
            <a:ext cx="720492" cy="338554"/>
          </a:xfrm>
          <a:prstGeom prst="rect">
            <a:avLst/>
          </a:prstGeom>
          <a:noFill/>
        </p:spPr>
        <p:txBody>
          <a:bodyPr wrap="square" rtlCol="0">
            <a:spAutoFit/>
          </a:bodyPr>
          <a:lstStyle/>
          <a:p>
            <a:r>
              <a:rPr lang="es-ES" sz="1600" b="1" dirty="0"/>
              <a:t>|M</a:t>
            </a:r>
          </a:p>
        </p:txBody>
      </p:sp>
      <p:sp>
        <p:nvSpPr>
          <p:cNvPr id="2" name="Arco 1">
            <a:extLst>
              <a:ext uri="{FF2B5EF4-FFF2-40B4-BE49-F238E27FC236}">
                <a16:creationId xmlns:a16="http://schemas.microsoft.com/office/drawing/2014/main" id="{71985EE5-1140-47B1-A346-FD106FD44F93}"/>
              </a:ext>
            </a:extLst>
          </p:cNvPr>
          <p:cNvSpPr/>
          <p:nvPr/>
        </p:nvSpPr>
        <p:spPr>
          <a:xfrm rot="4986853">
            <a:off x="6834074" y="4998181"/>
            <a:ext cx="914400" cy="914400"/>
          </a:xfrm>
          <a:prstGeom prst="arc">
            <a:avLst>
              <a:gd name="adj1" fmla="val 7990774"/>
              <a:gd name="adj2" fmla="val 0"/>
            </a:avLst>
          </a:prstGeom>
          <a:ln w="57150">
            <a:gradFill flip="none" rotWithShape="1">
              <a:gsLst>
                <a:gs pos="0">
                  <a:schemeClr val="accent1">
                    <a:lumMod val="5000"/>
                    <a:lumOff val="95000"/>
                  </a:schemeClr>
                </a:gs>
                <a:gs pos="62000">
                  <a:srgbClr val="222A35"/>
                </a:gs>
              </a:gsLst>
              <a:lin ang="8100000" scaled="1"/>
              <a:tileRect/>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966059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47032" y="125167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68471"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427900"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EFCEF6B0-25C0-4303-96C1-6FF89CED7204}"/>
              </a:ext>
            </a:extLst>
          </p:cNvPr>
          <p:cNvPicPr>
            <a:picLocks noChangeAspect="1"/>
          </p:cNvPicPr>
          <p:nvPr/>
        </p:nvPicPr>
        <p:blipFill>
          <a:blip r:embed="rId3"/>
          <a:stretch>
            <a:fillRect/>
          </a:stretch>
        </p:blipFill>
        <p:spPr>
          <a:xfrm>
            <a:off x="1676400" y="2155182"/>
            <a:ext cx="8472487" cy="3394027"/>
          </a:xfrm>
          <a:prstGeom prst="rect">
            <a:avLst/>
          </a:prstGeom>
        </p:spPr>
      </p:pic>
      <p:sp>
        <p:nvSpPr>
          <p:cNvPr id="12" name="Rectángulo 11">
            <a:extLst>
              <a:ext uri="{FF2B5EF4-FFF2-40B4-BE49-F238E27FC236}">
                <a16:creationId xmlns:a16="http://schemas.microsoft.com/office/drawing/2014/main" id="{B319145E-4F0F-43E1-ACB0-32C514AAA2BB}"/>
              </a:ext>
            </a:extLst>
          </p:cNvPr>
          <p:cNvSpPr/>
          <p:nvPr/>
        </p:nvSpPr>
        <p:spPr>
          <a:xfrm>
            <a:off x="6665662" y="2329310"/>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B5DAFB18-8C2E-4E7F-BC6E-F94302847A7F}"/>
              </a:ext>
            </a:extLst>
          </p:cNvPr>
          <p:cNvSpPr/>
          <p:nvPr/>
        </p:nvSpPr>
        <p:spPr>
          <a:xfrm>
            <a:off x="2162176" y="2800874"/>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324726" y="2810399"/>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43995" y="2132769"/>
            <a:ext cx="1609205" cy="144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87D6E8FB-CA94-4EFF-9D7A-985006A8FD53}"/>
              </a:ext>
            </a:extLst>
          </p:cNvPr>
          <p:cNvPicPr>
            <a:picLocks noChangeAspect="1"/>
          </p:cNvPicPr>
          <p:nvPr/>
        </p:nvPicPr>
        <p:blipFill rotWithShape="1">
          <a:blip r:embed="rId3"/>
          <a:srcRect l="38386" r="41533" b="59746"/>
          <a:stretch/>
        </p:blipFill>
        <p:spPr>
          <a:xfrm>
            <a:off x="5230668" y="4407331"/>
            <a:ext cx="1701433" cy="1366228"/>
          </a:xfrm>
          <a:prstGeom prst="rect">
            <a:avLst/>
          </a:prstGeom>
        </p:spPr>
      </p:pic>
      <p:sp>
        <p:nvSpPr>
          <p:cNvPr id="16" name="Rectángulo 15">
            <a:extLst>
              <a:ext uri="{FF2B5EF4-FFF2-40B4-BE49-F238E27FC236}">
                <a16:creationId xmlns:a16="http://schemas.microsoft.com/office/drawing/2014/main" id="{D77FCF37-A5F7-4BF0-B032-93E81C980710}"/>
              </a:ext>
            </a:extLst>
          </p:cNvPr>
          <p:cNvSpPr/>
          <p:nvPr/>
        </p:nvSpPr>
        <p:spPr>
          <a:xfrm>
            <a:off x="5019675" y="4943997"/>
            <a:ext cx="1883749" cy="457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1515D6F-9029-42DD-9DB8-FA2765945630}"/>
              </a:ext>
            </a:extLst>
          </p:cNvPr>
          <p:cNvSpPr/>
          <p:nvPr/>
        </p:nvSpPr>
        <p:spPr>
          <a:xfrm>
            <a:off x="5644944" y="1492079"/>
            <a:ext cx="802263" cy="71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4AE5EDE3-4B5F-4DBD-9330-60D61F234833}"/>
              </a:ext>
            </a:extLst>
          </p:cNvPr>
          <p:cNvSpPr/>
          <p:nvPr/>
        </p:nvSpPr>
        <p:spPr>
          <a:xfrm>
            <a:off x="7040949" y="1721055"/>
            <a:ext cx="500650" cy="6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62D943D9-6ECD-479C-B164-E88BFCF0EA18}"/>
              </a:ext>
            </a:extLst>
          </p:cNvPr>
          <p:cNvPicPr>
            <a:picLocks noChangeAspect="1"/>
          </p:cNvPicPr>
          <p:nvPr/>
        </p:nvPicPr>
        <p:blipFill>
          <a:blip r:embed="rId3"/>
          <a:stretch>
            <a:fillRect/>
          </a:stretch>
        </p:blipFill>
        <p:spPr>
          <a:xfrm>
            <a:off x="1096923" y="1740294"/>
            <a:ext cx="9690139" cy="3881811"/>
          </a:xfrm>
          <a:prstGeom prst="rect">
            <a:avLst/>
          </a:prstGeom>
        </p:spPr>
      </p:pic>
      <p:sp>
        <p:nvSpPr>
          <p:cNvPr id="20" name="Rectángulo 19">
            <a:extLst>
              <a:ext uri="{FF2B5EF4-FFF2-40B4-BE49-F238E27FC236}">
                <a16:creationId xmlns:a16="http://schemas.microsoft.com/office/drawing/2014/main" id="{06817E80-03D7-4795-9C60-F771B5FD555B}"/>
              </a:ext>
            </a:extLst>
          </p:cNvPr>
          <p:cNvSpPr/>
          <p:nvPr/>
        </p:nvSpPr>
        <p:spPr>
          <a:xfrm>
            <a:off x="6089247" y="1769701"/>
            <a:ext cx="1371517" cy="106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AC98FC9-60F9-4554-8E25-5FC03EEC463C}"/>
              </a:ext>
            </a:extLst>
          </p:cNvPr>
          <p:cNvSpPr/>
          <p:nvPr/>
        </p:nvSpPr>
        <p:spPr>
          <a:xfrm>
            <a:off x="4679598" y="1625169"/>
            <a:ext cx="1694233" cy="165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Imagen 21">
            <a:extLst>
              <a:ext uri="{FF2B5EF4-FFF2-40B4-BE49-F238E27FC236}">
                <a16:creationId xmlns:a16="http://schemas.microsoft.com/office/drawing/2014/main" id="{50ED9E84-CA26-4DFE-A87E-537EAE494E7A}"/>
              </a:ext>
            </a:extLst>
          </p:cNvPr>
          <p:cNvPicPr>
            <a:picLocks noChangeAspect="1"/>
          </p:cNvPicPr>
          <p:nvPr/>
        </p:nvPicPr>
        <p:blipFill rotWithShape="1">
          <a:blip r:embed="rId3"/>
          <a:srcRect l="38386" r="41533" b="59746"/>
          <a:stretch/>
        </p:blipFill>
        <p:spPr>
          <a:xfrm>
            <a:off x="5094988" y="4480446"/>
            <a:ext cx="1945961" cy="1562577"/>
          </a:xfrm>
          <a:prstGeom prst="rect">
            <a:avLst/>
          </a:prstGeom>
        </p:spPr>
      </p:pic>
      <p:sp>
        <p:nvSpPr>
          <p:cNvPr id="27" name="CuadroTexto 26">
            <a:extLst>
              <a:ext uri="{FF2B5EF4-FFF2-40B4-BE49-F238E27FC236}">
                <a16:creationId xmlns:a16="http://schemas.microsoft.com/office/drawing/2014/main" id="{E2E5C2D4-CF73-4FD9-8F62-71E52C06B108}"/>
              </a:ext>
            </a:extLst>
          </p:cNvPr>
          <p:cNvSpPr txBox="1"/>
          <p:nvPr/>
        </p:nvSpPr>
        <p:spPr>
          <a:xfrm>
            <a:off x="1434135" y="1852432"/>
            <a:ext cx="838200" cy="523220"/>
          </a:xfrm>
          <a:prstGeom prst="rect">
            <a:avLst/>
          </a:prstGeom>
          <a:noFill/>
        </p:spPr>
        <p:txBody>
          <a:bodyPr wrap="square" rtlCol="0">
            <a:spAutoFit/>
          </a:bodyPr>
          <a:lstStyle/>
          <a:p>
            <a:r>
              <a:rPr lang="es-ES" sz="2800" b="1" dirty="0">
                <a:solidFill>
                  <a:srgbClr val="0000FF"/>
                </a:solidFill>
              </a:rPr>
              <a:t>LD</a:t>
            </a:r>
          </a:p>
        </p:txBody>
      </p:sp>
      <p:sp>
        <p:nvSpPr>
          <p:cNvPr id="28" name="CuadroTexto 27">
            <a:extLst>
              <a:ext uri="{FF2B5EF4-FFF2-40B4-BE49-F238E27FC236}">
                <a16:creationId xmlns:a16="http://schemas.microsoft.com/office/drawing/2014/main" id="{25B70D1A-FA2F-4F12-9539-A6A35114A51F}"/>
              </a:ext>
            </a:extLst>
          </p:cNvPr>
          <p:cNvSpPr txBox="1"/>
          <p:nvPr/>
        </p:nvSpPr>
        <p:spPr>
          <a:xfrm>
            <a:off x="7122499" y="1908393"/>
            <a:ext cx="838200" cy="523220"/>
          </a:xfrm>
          <a:prstGeom prst="rect">
            <a:avLst/>
          </a:prstGeom>
          <a:noFill/>
        </p:spPr>
        <p:txBody>
          <a:bodyPr wrap="square" rtlCol="0">
            <a:spAutoFit/>
          </a:bodyPr>
          <a:lstStyle/>
          <a:p>
            <a:r>
              <a:rPr lang="es-ES" sz="2800" b="1" dirty="0">
                <a:solidFill>
                  <a:srgbClr val="FF0000"/>
                </a:solidFill>
              </a:rPr>
              <a:t>SD</a:t>
            </a:r>
          </a:p>
        </p:txBody>
      </p:sp>
      <p:sp>
        <p:nvSpPr>
          <p:cNvPr id="26" name="Rectángulo 25">
            <a:extLst>
              <a:ext uri="{FF2B5EF4-FFF2-40B4-BE49-F238E27FC236}">
                <a16:creationId xmlns:a16="http://schemas.microsoft.com/office/drawing/2014/main" id="{ACCC9889-D76B-4B9D-BB49-8A87047EA6D4}"/>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ECA19887-797B-47A4-94D3-16EC768E250E}"/>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3" name="CuadroTexto 32">
            <a:extLst>
              <a:ext uri="{FF2B5EF4-FFF2-40B4-BE49-F238E27FC236}">
                <a16:creationId xmlns:a16="http://schemas.microsoft.com/office/drawing/2014/main" id="{A7AE5C6F-811F-4849-9548-A876D5210471}"/>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sp>
        <p:nvSpPr>
          <p:cNvPr id="5" name="CuadroTexto 4">
            <a:extLst>
              <a:ext uri="{FF2B5EF4-FFF2-40B4-BE49-F238E27FC236}">
                <a16:creationId xmlns:a16="http://schemas.microsoft.com/office/drawing/2014/main" id="{BA2D2590-1428-4A4A-96DA-3F5E930303E1}"/>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sp>
        <p:nvSpPr>
          <p:cNvPr id="29" name="CuadroTexto 28">
            <a:extLst>
              <a:ext uri="{FF2B5EF4-FFF2-40B4-BE49-F238E27FC236}">
                <a16:creationId xmlns:a16="http://schemas.microsoft.com/office/drawing/2014/main" id="{5D6A6A56-EECF-41E5-BFA9-2B38266525BF}"/>
              </a:ext>
            </a:extLst>
          </p:cNvPr>
          <p:cNvSpPr txBox="1"/>
          <p:nvPr/>
        </p:nvSpPr>
        <p:spPr>
          <a:xfrm>
            <a:off x="4705845" y="2614638"/>
            <a:ext cx="1791336" cy="707886"/>
          </a:xfrm>
          <a:prstGeom prst="rect">
            <a:avLst/>
          </a:prstGeom>
          <a:noFill/>
        </p:spPr>
        <p:txBody>
          <a:bodyPr wrap="square" rtlCol="0">
            <a:spAutoFit/>
          </a:bodyPr>
          <a:lstStyle/>
          <a:p>
            <a:r>
              <a:rPr lang="es-ES" sz="2000" b="1" dirty="0"/>
              <a:t>Cell </a:t>
            </a:r>
            <a:r>
              <a:rPr lang="es-ES" sz="2000" b="1" dirty="0" err="1"/>
              <a:t>division</a:t>
            </a:r>
            <a:r>
              <a:rPr lang="es-ES" sz="2000" b="1" dirty="0"/>
              <a:t> </a:t>
            </a:r>
            <a:r>
              <a:rPr lang="es-ES" sz="2000" b="1" dirty="0" err="1"/>
              <a:t>completed</a:t>
            </a:r>
            <a:endParaRPr lang="es-ES" sz="2000" b="1" dirty="0"/>
          </a:p>
        </p:txBody>
      </p:sp>
      <p:sp>
        <p:nvSpPr>
          <p:cNvPr id="32" name="CuadroTexto 31">
            <a:extLst>
              <a:ext uri="{FF2B5EF4-FFF2-40B4-BE49-F238E27FC236}">
                <a16:creationId xmlns:a16="http://schemas.microsoft.com/office/drawing/2014/main" id="{5372DD64-21CC-4B9F-B2CC-8ADA6BF3B637}"/>
              </a:ext>
            </a:extLst>
          </p:cNvPr>
          <p:cNvSpPr txBox="1"/>
          <p:nvPr/>
        </p:nvSpPr>
        <p:spPr>
          <a:xfrm>
            <a:off x="4381337" y="2722312"/>
            <a:ext cx="372847" cy="830997"/>
          </a:xfrm>
          <a:prstGeom prst="rect">
            <a:avLst/>
          </a:prstGeom>
          <a:noFill/>
        </p:spPr>
        <p:txBody>
          <a:bodyPr wrap="square" rtlCol="0">
            <a:spAutoFit/>
          </a:bodyPr>
          <a:lstStyle/>
          <a:p>
            <a:r>
              <a:rPr lang="es-ES" sz="4800" b="1" dirty="0">
                <a:solidFill>
                  <a:srgbClr val="00B050"/>
                </a:solidFill>
              </a:rPr>
              <a:t>*</a:t>
            </a:r>
            <a:endParaRPr lang="es-ES" b="1" dirty="0">
              <a:solidFill>
                <a:srgbClr val="00B050"/>
              </a:solidFill>
            </a:endParaRPr>
          </a:p>
        </p:txBody>
      </p:sp>
      <p:pic>
        <p:nvPicPr>
          <p:cNvPr id="36" name="Imagen 35">
            <a:extLst>
              <a:ext uri="{FF2B5EF4-FFF2-40B4-BE49-F238E27FC236}">
                <a16:creationId xmlns:a16="http://schemas.microsoft.com/office/drawing/2014/main" id="{D490D67D-8160-43BD-A650-E4145ED5815F}"/>
              </a:ext>
            </a:extLst>
          </p:cNvPr>
          <p:cNvPicPr>
            <a:picLocks noChangeAspect="1"/>
          </p:cNvPicPr>
          <p:nvPr/>
        </p:nvPicPr>
        <p:blipFill rotWithShape="1">
          <a:blip r:embed="rId3"/>
          <a:srcRect l="38386" r="41533" b="59746"/>
          <a:stretch/>
        </p:blipFill>
        <p:spPr>
          <a:xfrm>
            <a:off x="5125233" y="4586754"/>
            <a:ext cx="2015722" cy="1618598"/>
          </a:xfrm>
          <a:prstGeom prst="rect">
            <a:avLst/>
          </a:prstGeom>
        </p:spPr>
      </p:pic>
      <p:sp>
        <p:nvSpPr>
          <p:cNvPr id="37" name="Rectángulo 36">
            <a:extLst>
              <a:ext uri="{FF2B5EF4-FFF2-40B4-BE49-F238E27FC236}">
                <a16:creationId xmlns:a16="http://schemas.microsoft.com/office/drawing/2014/main" id="{071FBC4A-A42D-4ECD-9B44-6E03CF60DC7A}"/>
              </a:ext>
            </a:extLst>
          </p:cNvPr>
          <p:cNvSpPr/>
          <p:nvPr/>
        </p:nvSpPr>
        <p:spPr>
          <a:xfrm>
            <a:off x="4914240" y="5304614"/>
            <a:ext cx="2231715" cy="52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a:extLst>
              <a:ext uri="{FF2B5EF4-FFF2-40B4-BE49-F238E27FC236}">
                <a16:creationId xmlns:a16="http://schemas.microsoft.com/office/drawing/2014/main" id="{41171B97-0AD8-4C71-9A50-00EBB41BEC30}"/>
              </a:ext>
            </a:extLst>
          </p:cNvPr>
          <p:cNvPicPr>
            <a:picLocks noChangeAspect="1"/>
          </p:cNvPicPr>
          <p:nvPr/>
        </p:nvPicPr>
        <p:blipFill rotWithShape="1">
          <a:blip r:embed="rId3"/>
          <a:srcRect l="38386" r="41533" b="59746"/>
          <a:stretch/>
        </p:blipFill>
        <p:spPr>
          <a:xfrm>
            <a:off x="4989553" y="4623601"/>
            <a:ext cx="2305419" cy="1851216"/>
          </a:xfrm>
          <a:prstGeom prst="rect">
            <a:avLst/>
          </a:prstGeom>
        </p:spPr>
      </p:pic>
      <p:cxnSp>
        <p:nvCxnSpPr>
          <p:cNvPr id="41" name="Conector recto de flecha 40">
            <a:extLst>
              <a:ext uri="{FF2B5EF4-FFF2-40B4-BE49-F238E27FC236}">
                <a16:creationId xmlns:a16="http://schemas.microsoft.com/office/drawing/2014/main" id="{387F90DB-7A4D-4064-9C8B-CB40BCD74481}"/>
              </a:ext>
            </a:extLst>
          </p:cNvPr>
          <p:cNvCxnSpPr>
            <a:cxnSpLocks/>
          </p:cNvCxnSpPr>
          <p:nvPr/>
        </p:nvCxnSpPr>
        <p:spPr>
          <a:xfrm>
            <a:off x="4659575" y="5832903"/>
            <a:ext cx="38745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CuadroTexto 41">
            <a:extLst>
              <a:ext uri="{FF2B5EF4-FFF2-40B4-BE49-F238E27FC236}">
                <a16:creationId xmlns:a16="http://schemas.microsoft.com/office/drawing/2014/main" id="{C6670A6C-A653-440C-829A-F26CC8DBE59C}"/>
              </a:ext>
            </a:extLst>
          </p:cNvPr>
          <p:cNvSpPr txBox="1"/>
          <p:nvPr/>
        </p:nvSpPr>
        <p:spPr>
          <a:xfrm>
            <a:off x="6962370" y="5699809"/>
            <a:ext cx="720492" cy="338554"/>
          </a:xfrm>
          <a:prstGeom prst="rect">
            <a:avLst/>
          </a:prstGeom>
          <a:noFill/>
        </p:spPr>
        <p:txBody>
          <a:bodyPr wrap="square" rtlCol="0">
            <a:spAutoFit/>
          </a:bodyPr>
          <a:lstStyle/>
          <a:p>
            <a:r>
              <a:rPr lang="es-ES" sz="1600" b="1" dirty="0"/>
              <a:t>|M</a:t>
            </a:r>
          </a:p>
        </p:txBody>
      </p:sp>
      <p:sp>
        <p:nvSpPr>
          <p:cNvPr id="34" name="Arco 33">
            <a:extLst>
              <a:ext uri="{FF2B5EF4-FFF2-40B4-BE49-F238E27FC236}">
                <a16:creationId xmlns:a16="http://schemas.microsoft.com/office/drawing/2014/main" id="{4845A7D9-00C9-41CF-B785-240A8DCA1493}"/>
              </a:ext>
            </a:extLst>
          </p:cNvPr>
          <p:cNvSpPr/>
          <p:nvPr/>
        </p:nvSpPr>
        <p:spPr>
          <a:xfrm rot="4986853">
            <a:off x="6834074" y="4998181"/>
            <a:ext cx="914400" cy="914400"/>
          </a:xfrm>
          <a:prstGeom prst="arc">
            <a:avLst>
              <a:gd name="adj1" fmla="val 7990774"/>
              <a:gd name="adj2" fmla="val 0"/>
            </a:avLst>
          </a:prstGeom>
          <a:ln w="57150">
            <a:gradFill flip="none" rotWithShape="1">
              <a:gsLst>
                <a:gs pos="0">
                  <a:schemeClr val="accent1">
                    <a:lumMod val="5000"/>
                    <a:lumOff val="95000"/>
                  </a:schemeClr>
                </a:gs>
                <a:gs pos="62000">
                  <a:srgbClr val="222A35"/>
                </a:gs>
              </a:gsLst>
              <a:lin ang="8100000" scaled="1"/>
              <a:tileRect/>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46084" name="Picture 4" descr="Sun Good Ware Lineal Color icon">
            <a:extLst>
              <a:ext uri="{FF2B5EF4-FFF2-40B4-BE49-F238E27FC236}">
                <a16:creationId xmlns:a16="http://schemas.microsoft.com/office/drawing/2014/main" id="{27A9500D-9BBB-49D2-8B8D-382686B58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524" y="3045332"/>
            <a:ext cx="536591" cy="536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9466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47032" y="125167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68471"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427900"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EFCEF6B0-25C0-4303-96C1-6FF89CED7204}"/>
              </a:ext>
            </a:extLst>
          </p:cNvPr>
          <p:cNvPicPr>
            <a:picLocks noChangeAspect="1"/>
          </p:cNvPicPr>
          <p:nvPr/>
        </p:nvPicPr>
        <p:blipFill>
          <a:blip r:embed="rId3"/>
          <a:stretch>
            <a:fillRect/>
          </a:stretch>
        </p:blipFill>
        <p:spPr>
          <a:xfrm>
            <a:off x="1676400" y="2155182"/>
            <a:ext cx="8472487" cy="3394027"/>
          </a:xfrm>
          <a:prstGeom prst="rect">
            <a:avLst/>
          </a:prstGeom>
        </p:spPr>
      </p:pic>
      <p:sp>
        <p:nvSpPr>
          <p:cNvPr id="12" name="Rectángulo 11">
            <a:extLst>
              <a:ext uri="{FF2B5EF4-FFF2-40B4-BE49-F238E27FC236}">
                <a16:creationId xmlns:a16="http://schemas.microsoft.com/office/drawing/2014/main" id="{B319145E-4F0F-43E1-ACB0-32C514AAA2BB}"/>
              </a:ext>
            </a:extLst>
          </p:cNvPr>
          <p:cNvSpPr/>
          <p:nvPr/>
        </p:nvSpPr>
        <p:spPr>
          <a:xfrm>
            <a:off x="6665662" y="2329310"/>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B5DAFB18-8C2E-4E7F-BC6E-F94302847A7F}"/>
              </a:ext>
            </a:extLst>
          </p:cNvPr>
          <p:cNvSpPr/>
          <p:nvPr/>
        </p:nvSpPr>
        <p:spPr>
          <a:xfrm>
            <a:off x="2162176" y="2800874"/>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324726" y="2810399"/>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43995" y="2132769"/>
            <a:ext cx="1609205" cy="144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87D6E8FB-CA94-4EFF-9D7A-985006A8FD53}"/>
              </a:ext>
            </a:extLst>
          </p:cNvPr>
          <p:cNvPicPr>
            <a:picLocks noChangeAspect="1"/>
          </p:cNvPicPr>
          <p:nvPr/>
        </p:nvPicPr>
        <p:blipFill rotWithShape="1">
          <a:blip r:embed="rId3"/>
          <a:srcRect l="38386" r="41533" b="59746"/>
          <a:stretch/>
        </p:blipFill>
        <p:spPr>
          <a:xfrm>
            <a:off x="5230668" y="4407331"/>
            <a:ext cx="1701433" cy="1366228"/>
          </a:xfrm>
          <a:prstGeom prst="rect">
            <a:avLst/>
          </a:prstGeom>
        </p:spPr>
      </p:pic>
      <p:sp>
        <p:nvSpPr>
          <p:cNvPr id="16" name="Rectángulo 15">
            <a:extLst>
              <a:ext uri="{FF2B5EF4-FFF2-40B4-BE49-F238E27FC236}">
                <a16:creationId xmlns:a16="http://schemas.microsoft.com/office/drawing/2014/main" id="{D77FCF37-A5F7-4BF0-B032-93E81C980710}"/>
              </a:ext>
            </a:extLst>
          </p:cNvPr>
          <p:cNvSpPr/>
          <p:nvPr/>
        </p:nvSpPr>
        <p:spPr>
          <a:xfrm>
            <a:off x="5019675" y="4943997"/>
            <a:ext cx="1883749" cy="457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1515D6F-9029-42DD-9DB8-FA2765945630}"/>
              </a:ext>
            </a:extLst>
          </p:cNvPr>
          <p:cNvSpPr/>
          <p:nvPr/>
        </p:nvSpPr>
        <p:spPr>
          <a:xfrm>
            <a:off x="5644944" y="1492079"/>
            <a:ext cx="802263" cy="71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4AE5EDE3-4B5F-4DBD-9330-60D61F234833}"/>
              </a:ext>
            </a:extLst>
          </p:cNvPr>
          <p:cNvSpPr/>
          <p:nvPr/>
        </p:nvSpPr>
        <p:spPr>
          <a:xfrm>
            <a:off x="7040949" y="1721055"/>
            <a:ext cx="500650" cy="6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62D943D9-6ECD-479C-B164-E88BFCF0EA18}"/>
              </a:ext>
            </a:extLst>
          </p:cNvPr>
          <p:cNvPicPr>
            <a:picLocks noChangeAspect="1"/>
          </p:cNvPicPr>
          <p:nvPr/>
        </p:nvPicPr>
        <p:blipFill>
          <a:blip r:embed="rId3"/>
          <a:stretch>
            <a:fillRect/>
          </a:stretch>
        </p:blipFill>
        <p:spPr>
          <a:xfrm>
            <a:off x="1096923" y="1740294"/>
            <a:ext cx="9690139" cy="3881811"/>
          </a:xfrm>
          <a:prstGeom prst="rect">
            <a:avLst/>
          </a:prstGeom>
        </p:spPr>
      </p:pic>
      <p:sp>
        <p:nvSpPr>
          <p:cNvPr id="20" name="Rectángulo 19">
            <a:extLst>
              <a:ext uri="{FF2B5EF4-FFF2-40B4-BE49-F238E27FC236}">
                <a16:creationId xmlns:a16="http://schemas.microsoft.com/office/drawing/2014/main" id="{06817E80-03D7-4795-9C60-F771B5FD555B}"/>
              </a:ext>
            </a:extLst>
          </p:cNvPr>
          <p:cNvSpPr/>
          <p:nvPr/>
        </p:nvSpPr>
        <p:spPr>
          <a:xfrm>
            <a:off x="6089247" y="1769701"/>
            <a:ext cx="1371517" cy="106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AC98FC9-60F9-4554-8E25-5FC03EEC463C}"/>
              </a:ext>
            </a:extLst>
          </p:cNvPr>
          <p:cNvSpPr/>
          <p:nvPr/>
        </p:nvSpPr>
        <p:spPr>
          <a:xfrm>
            <a:off x="4679598" y="1625169"/>
            <a:ext cx="1694233" cy="165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Imagen 21">
            <a:extLst>
              <a:ext uri="{FF2B5EF4-FFF2-40B4-BE49-F238E27FC236}">
                <a16:creationId xmlns:a16="http://schemas.microsoft.com/office/drawing/2014/main" id="{50ED9E84-CA26-4DFE-A87E-537EAE494E7A}"/>
              </a:ext>
            </a:extLst>
          </p:cNvPr>
          <p:cNvPicPr>
            <a:picLocks noChangeAspect="1"/>
          </p:cNvPicPr>
          <p:nvPr/>
        </p:nvPicPr>
        <p:blipFill rotWithShape="1">
          <a:blip r:embed="rId3"/>
          <a:srcRect l="38386" r="41533" b="59746"/>
          <a:stretch/>
        </p:blipFill>
        <p:spPr>
          <a:xfrm>
            <a:off x="5094988" y="4480446"/>
            <a:ext cx="1945961" cy="1562577"/>
          </a:xfrm>
          <a:prstGeom prst="rect">
            <a:avLst/>
          </a:prstGeom>
        </p:spPr>
      </p:pic>
      <p:sp>
        <p:nvSpPr>
          <p:cNvPr id="27" name="CuadroTexto 26">
            <a:extLst>
              <a:ext uri="{FF2B5EF4-FFF2-40B4-BE49-F238E27FC236}">
                <a16:creationId xmlns:a16="http://schemas.microsoft.com/office/drawing/2014/main" id="{E2E5C2D4-CF73-4FD9-8F62-71E52C06B108}"/>
              </a:ext>
            </a:extLst>
          </p:cNvPr>
          <p:cNvSpPr txBox="1"/>
          <p:nvPr/>
        </p:nvSpPr>
        <p:spPr>
          <a:xfrm>
            <a:off x="1434135" y="1852432"/>
            <a:ext cx="838200" cy="523220"/>
          </a:xfrm>
          <a:prstGeom prst="rect">
            <a:avLst/>
          </a:prstGeom>
          <a:noFill/>
        </p:spPr>
        <p:txBody>
          <a:bodyPr wrap="square" rtlCol="0">
            <a:spAutoFit/>
          </a:bodyPr>
          <a:lstStyle/>
          <a:p>
            <a:r>
              <a:rPr lang="es-ES" sz="2800" b="1" dirty="0">
                <a:solidFill>
                  <a:srgbClr val="0000FF"/>
                </a:solidFill>
              </a:rPr>
              <a:t>LD</a:t>
            </a:r>
          </a:p>
        </p:txBody>
      </p:sp>
      <p:sp>
        <p:nvSpPr>
          <p:cNvPr id="28" name="CuadroTexto 27">
            <a:extLst>
              <a:ext uri="{FF2B5EF4-FFF2-40B4-BE49-F238E27FC236}">
                <a16:creationId xmlns:a16="http://schemas.microsoft.com/office/drawing/2014/main" id="{25B70D1A-FA2F-4F12-9539-A6A35114A51F}"/>
              </a:ext>
            </a:extLst>
          </p:cNvPr>
          <p:cNvSpPr txBox="1"/>
          <p:nvPr/>
        </p:nvSpPr>
        <p:spPr>
          <a:xfrm>
            <a:off x="7122499" y="1908393"/>
            <a:ext cx="838200" cy="523220"/>
          </a:xfrm>
          <a:prstGeom prst="rect">
            <a:avLst/>
          </a:prstGeom>
          <a:noFill/>
        </p:spPr>
        <p:txBody>
          <a:bodyPr wrap="square" rtlCol="0">
            <a:spAutoFit/>
          </a:bodyPr>
          <a:lstStyle/>
          <a:p>
            <a:r>
              <a:rPr lang="es-ES" sz="2800" b="1" dirty="0">
                <a:solidFill>
                  <a:srgbClr val="FF0000"/>
                </a:solidFill>
              </a:rPr>
              <a:t>SD</a:t>
            </a:r>
          </a:p>
        </p:txBody>
      </p:sp>
      <p:sp>
        <p:nvSpPr>
          <p:cNvPr id="26" name="Rectángulo 25">
            <a:extLst>
              <a:ext uri="{FF2B5EF4-FFF2-40B4-BE49-F238E27FC236}">
                <a16:creationId xmlns:a16="http://schemas.microsoft.com/office/drawing/2014/main" id="{ACCC9889-D76B-4B9D-BB49-8A87047EA6D4}"/>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ECA19887-797B-47A4-94D3-16EC768E250E}"/>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3" name="CuadroTexto 32">
            <a:extLst>
              <a:ext uri="{FF2B5EF4-FFF2-40B4-BE49-F238E27FC236}">
                <a16:creationId xmlns:a16="http://schemas.microsoft.com/office/drawing/2014/main" id="{A7AE5C6F-811F-4849-9548-A876D5210471}"/>
              </a:ext>
            </a:extLst>
          </p:cNvPr>
          <p:cNvSpPr txBox="1"/>
          <p:nvPr/>
        </p:nvSpPr>
        <p:spPr>
          <a:xfrm>
            <a:off x="603080" y="680182"/>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sp>
        <p:nvSpPr>
          <p:cNvPr id="5" name="CuadroTexto 4">
            <a:extLst>
              <a:ext uri="{FF2B5EF4-FFF2-40B4-BE49-F238E27FC236}">
                <a16:creationId xmlns:a16="http://schemas.microsoft.com/office/drawing/2014/main" id="{BA2D2590-1428-4A4A-96DA-3F5E930303E1}"/>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sp>
        <p:nvSpPr>
          <p:cNvPr id="29" name="CuadroTexto 28">
            <a:extLst>
              <a:ext uri="{FF2B5EF4-FFF2-40B4-BE49-F238E27FC236}">
                <a16:creationId xmlns:a16="http://schemas.microsoft.com/office/drawing/2014/main" id="{5D6A6A56-EECF-41E5-BFA9-2B38266525BF}"/>
              </a:ext>
            </a:extLst>
          </p:cNvPr>
          <p:cNvSpPr txBox="1"/>
          <p:nvPr/>
        </p:nvSpPr>
        <p:spPr>
          <a:xfrm>
            <a:off x="4705845" y="2614638"/>
            <a:ext cx="1791336" cy="707886"/>
          </a:xfrm>
          <a:prstGeom prst="rect">
            <a:avLst/>
          </a:prstGeom>
          <a:noFill/>
        </p:spPr>
        <p:txBody>
          <a:bodyPr wrap="square" rtlCol="0">
            <a:spAutoFit/>
          </a:bodyPr>
          <a:lstStyle/>
          <a:p>
            <a:r>
              <a:rPr lang="es-ES" sz="2000" b="1" dirty="0"/>
              <a:t>Cell </a:t>
            </a:r>
            <a:r>
              <a:rPr lang="es-ES" sz="2000" b="1" dirty="0" err="1"/>
              <a:t>division</a:t>
            </a:r>
            <a:r>
              <a:rPr lang="es-ES" sz="2000" b="1" dirty="0"/>
              <a:t> </a:t>
            </a:r>
            <a:r>
              <a:rPr lang="es-ES" sz="2000" b="1" dirty="0" err="1"/>
              <a:t>completed</a:t>
            </a:r>
            <a:endParaRPr lang="es-ES" sz="2000" b="1" dirty="0"/>
          </a:p>
        </p:txBody>
      </p:sp>
      <p:sp>
        <p:nvSpPr>
          <p:cNvPr id="32" name="CuadroTexto 31">
            <a:extLst>
              <a:ext uri="{FF2B5EF4-FFF2-40B4-BE49-F238E27FC236}">
                <a16:creationId xmlns:a16="http://schemas.microsoft.com/office/drawing/2014/main" id="{5372DD64-21CC-4B9F-B2CC-8ADA6BF3B637}"/>
              </a:ext>
            </a:extLst>
          </p:cNvPr>
          <p:cNvSpPr txBox="1"/>
          <p:nvPr/>
        </p:nvSpPr>
        <p:spPr>
          <a:xfrm>
            <a:off x="4381337" y="2722312"/>
            <a:ext cx="372847" cy="830997"/>
          </a:xfrm>
          <a:prstGeom prst="rect">
            <a:avLst/>
          </a:prstGeom>
          <a:noFill/>
        </p:spPr>
        <p:txBody>
          <a:bodyPr wrap="square" rtlCol="0">
            <a:spAutoFit/>
          </a:bodyPr>
          <a:lstStyle/>
          <a:p>
            <a:r>
              <a:rPr lang="es-ES" sz="4800" b="1" dirty="0">
                <a:solidFill>
                  <a:srgbClr val="00B050"/>
                </a:solidFill>
              </a:rPr>
              <a:t>*</a:t>
            </a:r>
            <a:endParaRPr lang="es-ES" b="1" dirty="0">
              <a:solidFill>
                <a:srgbClr val="00B050"/>
              </a:solidFill>
            </a:endParaRPr>
          </a:p>
        </p:txBody>
      </p:sp>
      <p:pic>
        <p:nvPicPr>
          <p:cNvPr id="36" name="Imagen 35">
            <a:extLst>
              <a:ext uri="{FF2B5EF4-FFF2-40B4-BE49-F238E27FC236}">
                <a16:creationId xmlns:a16="http://schemas.microsoft.com/office/drawing/2014/main" id="{D490D67D-8160-43BD-A650-E4145ED5815F}"/>
              </a:ext>
            </a:extLst>
          </p:cNvPr>
          <p:cNvPicPr>
            <a:picLocks noChangeAspect="1"/>
          </p:cNvPicPr>
          <p:nvPr/>
        </p:nvPicPr>
        <p:blipFill rotWithShape="1">
          <a:blip r:embed="rId3"/>
          <a:srcRect l="38386" r="41533" b="59746"/>
          <a:stretch/>
        </p:blipFill>
        <p:spPr>
          <a:xfrm>
            <a:off x="5125233" y="4586754"/>
            <a:ext cx="2015722" cy="1618598"/>
          </a:xfrm>
          <a:prstGeom prst="rect">
            <a:avLst/>
          </a:prstGeom>
        </p:spPr>
      </p:pic>
      <p:sp>
        <p:nvSpPr>
          <p:cNvPr id="37" name="Rectángulo 36">
            <a:extLst>
              <a:ext uri="{FF2B5EF4-FFF2-40B4-BE49-F238E27FC236}">
                <a16:creationId xmlns:a16="http://schemas.microsoft.com/office/drawing/2014/main" id="{071FBC4A-A42D-4ECD-9B44-6E03CF60DC7A}"/>
              </a:ext>
            </a:extLst>
          </p:cNvPr>
          <p:cNvSpPr/>
          <p:nvPr/>
        </p:nvSpPr>
        <p:spPr>
          <a:xfrm>
            <a:off x="4914240" y="5304614"/>
            <a:ext cx="2231715" cy="52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a:extLst>
              <a:ext uri="{FF2B5EF4-FFF2-40B4-BE49-F238E27FC236}">
                <a16:creationId xmlns:a16="http://schemas.microsoft.com/office/drawing/2014/main" id="{41171B97-0AD8-4C71-9A50-00EBB41BEC30}"/>
              </a:ext>
            </a:extLst>
          </p:cNvPr>
          <p:cNvPicPr>
            <a:picLocks noChangeAspect="1"/>
          </p:cNvPicPr>
          <p:nvPr/>
        </p:nvPicPr>
        <p:blipFill rotWithShape="1">
          <a:blip r:embed="rId3"/>
          <a:srcRect l="38386" r="41533" b="59746"/>
          <a:stretch/>
        </p:blipFill>
        <p:spPr>
          <a:xfrm>
            <a:off x="4989553" y="4623601"/>
            <a:ext cx="2305419" cy="1851216"/>
          </a:xfrm>
          <a:prstGeom prst="rect">
            <a:avLst/>
          </a:prstGeom>
        </p:spPr>
      </p:pic>
      <p:cxnSp>
        <p:nvCxnSpPr>
          <p:cNvPr id="41" name="Conector recto de flecha 40">
            <a:extLst>
              <a:ext uri="{FF2B5EF4-FFF2-40B4-BE49-F238E27FC236}">
                <a16:creationId xmlns:a16="http://schemas.microsoft.com/office/drawing/2014/main" id="{387F90DB-7A4D-4064-9C8B-CB40BCD74481}"/>
              </a:ext>
            </a:extLst>
          </p:cNvPr>
          <p:cNvCxnSpPr>
            <a:cxnSpLocks/>
          </p:cNvCxnSpPr>
          <p:nvPr/>
        </p:nvCxnSpPr>
        <p:spPr>
          <a:xfrm>
            <a:off x="4659575" y="5832903"/>
            <a:ext cx="38745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CuadroTexto 41">
            <a:extLst>
              <a:ext uri="{FF2B5EF4-FFF2-40B4-BE49-F238E27FC236}">
                <a16:creationId xmlns:a16="http://schemas.microsoft.com/office/drawing/2014/main" id="{C6670A6C-A653-440C-829A-F26CC8DBE59C}"/>
              </a:ext>
            </a:extLst>
          </p:cNvPr>
          <p:cNvSpPr txBox="1"/>
          <p:nvPr/>
        </p:nvSpPr>
        <p:spPr>
          <a:xfrm>
            <a:off x="6962370" y="5699809"/>
            <a:ext cx="720492" cy="338554"/>
          </a:xfrm>
          <a:prstGeom prst="rect">
            <a:avLst/>
          </a:prstGeom>
          <a:noFill/>
        </p:spPr>
        <p:txBody>
          <a:bodyPr wrap="square" rtlCol="0">
            <a:spAutoFit/>
          </a:bodyPr>
          <a:lstStyle/>
          <a:p>
            <a:r>
              <a:rPr lang="es-ES" sz="1600" b="1" dirty="0"/>
              <a:t>|M</a:t>
            </a:r>
          </a:p>
        </p:txBody>
      </p:sp>
      <p:sp>
        <p:nvSpPr>
          <p:cNvPr id="34" name="Arco 33">
            <a:extLst>
              <a:ext uri="{FF2B5EF4-FFF2-40B4-BE49-F238E27FC236}">
                <a16:creationId xmlns:a16="http://schemas.microsoft.com/office/drawing/2014/main" id="{4845A7D9-00C9-41CF-B785-240A8DCA1493}"/>
              </a:ext>
            </a:extLst>
          </p:cNvPr>
          <p:cNvSpPr/>
          <p:nvPr/>
        </p:nvSpPr>
        <p:spPr>
          <a:xfrm rot="4986853">
            <a:off x="6834074" y="4998181"/>
            <a:ext cx="914400" cy="914400"/>
          </a:xfrm>
          <a:prstGeom prst="arc">
            <a:avLst>
              <a:gd name="adj1" fmla="val 7990774"/>
              <a:gd name="adj2" fmla="val 0"/>
            </a:avLst>
          </a:prstGeom>
          <a:ln w="57150">
            <a:gradFill flip="none" rotWithShape="1">
              <a:gsLst>
                <a:gs pos="0">
                  <a:schemeClr val="accent1">
                    <a:lumMod val="5000"/>
                    <a:lumOff val="95000"/>
                  </a:schemeClr>
                </a:gs>
                <a:gs pos="62000">
                  <a:srgbClr val="222A35"/>
                </a:gs>
              </a:gsLst>
              <a:lin ang="8100000" scaled="1"/>
              <a:tileRect/>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46084" name="Picture 4" descr="Sun Good Ware Lineal Color icon">
            <a:extLst>
              <a:ext uri="{FF2B5EF4-FFF2-40B4-BE49-F238E27FC236}">
                <a16:creationId xmlns:a16="http://schemas.microsoft.com/office/drawing/2014/main" id="{27A9500D-9BBB-49D2-8B8D-382686B58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524" y="3045332"/>
            <a:ext cx="536591" cy="536591"/>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Sunrise - Free nature icons">
            <a:extLst>
              <a:ext uri="{FF2B5EF4-FFF2-40B4-BE49-F238E27FC236}">
                <a16:creationId xmlns:a16="http://schemas.microsoft.com/office/drawing/2014/main" id="{85949062-8A9E-4520-A5A2-C727A62632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08" b="19049"/>
          <a:stretch/>
        </p:blipFill>
        <p:spPr bwMode="auto">
          <a:xfrm>
            <a:off x="8518928" y="2464003"/>
            <a:ext cx="682465" cy="527623"/>
          </a:xfrm>
          <a:prstGeom prst="rect">
            <a:avLst/>
          </a:prstGeom>
          <a:noFill/>
          <a:extLst>
            <a:ext uri="{909E8E84-426E-40DD-AFC4-6F175D3DCCD1}">
              <a14:hiddenFill xmlns:a14="http://schemas.microsoft.com/office/drawing/2010/main">
                <a:solidFill>
                  <a:srgbClr val="FFFFFF"/>
                </a:solidFill>
              </a14:hiddenFill>
            </a:ext>
          </a:extLst>
        </p:spPr>
      </p:pic>
      <p:sp>
        <p:nvSpPr>
          <p:cNvPr id="45" name="CuadroTexto 44">
            <a:extLst>
              <a:ext uri="{FF2B5EF4-FFF2-40B4-BE49-F238E27FC236}">
                <a16:creationId xmlns:a16="http://schemas.microsoft.com/office/drawing/2014/main" id="{26C39CEE-17E8-423E-ADD6-946FC5C64A46}"/>
              </a:ext>
            </a:extLst>
          </p:cNvPr>
          <p:cNvSpPr txBox="1"/>
          <p:nvPr/>
        </p:nvSpPr>
        <p:spPr>
          <a:xfrm>
            <a:off x="8919591" y="1442596"/>
            <a:ext cx="1791336" cy="707886"/>
          </a:xfrm>
          <a:prstGeom prst="rect">
            <a:avLst/>
          </a:prstGeom>
          <a:noFill/>
        </p:spPr>
        <p:txBody>
          <a:bodyPr wrap="square" rtlCol="0">
            <a:spAutoFit/>
          </a:bodyPr>
          <a:lstStyle/>
          <a:p>
            <a:r>
              <a:rPr lang="es-ES" sz="2000" b="1" dirty="0"/>
              <a:t>Cell </a:t>
            </a:r>
            <a:r>
              <a:rPr lang="es-ES" sz="2000" b="1" dirty="0" err="1"/>
              <a:t>division</a:t>
            </a:r>
            <a:r>
              <a:rPr lang="es-ES" sz="2000" b="1" dirty="0"/>
              <a:t> </a:t>
            </a:r>
            <a:r>
              <a:rPr lang="es-ES" sz="2000" b="1" dirty="0" err="1"/>
              <a:t>completed</a:t>
            </a:r>
            <a:endParaRPr lang="es-ES" sz="2000" b="1" dirty="0"/>
          </a:p>
        </p:txBody>
      </p:sp>
      <p:sp>
        <p:nvSpPr>
          <p:cNvPr id="46" name="CuadroTexto 45">
            <a:extLst>
              <a:ext uri="{FF2B5EF4-FFF2-40B4-BE49-F238E27FC236}">
                <a16:creationId xmlns:a16="http://schemas.microsoft.com/office/drawing/2014/main" id="{FB4F2190-23AE-4F6E-8D1F-9D43EA4153D6}"/>
              </a:ext>
            </a:extLst>
          </p:cNvPr>
          <p:cNvSpPr txBox="1"/>
          <p:nvPr/>
        </p:nvSpPr>
        <p:spPr>
          <a:xfrm>
            <a:off x="8595083" y="1637358"/>
            <a:ext cx="372847" cy="830997"/>
          </a:xfrm>
          <a:prstGeom prst="rect">
            <a:avLst/>
          </a:prstGeom>
          <a:noFill/>
        </p:spPr>
        <p:txBody>
          <a:bodyPr wrap="square" rtlCol="0">
            <a:spAutoFit/>
          </a:bodyPr>
          <a:lstStyle/>
          <a:p>
            <a:r>
              <a:rPr lang="es-ES" sz="4800" b="1" dirty="0">
                <a:solidFill>
                  <a:srgbClr val="00B050"/>
                </a:solidFill>
              </a:rPr>
              <a:t>*</a:t>
            </a:r>
            <a:endParaRPr lang="es-ES" b="1" dirty="0">
              <a:solidFill>
                <a:srgbClr val="00B050"/>
              </a:solidFill>
            </a:endParaRPr>
          </a:p>
        </p:txBody>
      </p:sp>
    </p:spTree>
    <p:extLst>
      <p:ext uri="{BB962C8B-B14F-4D97-AF65-F5344CB8AC3E}">
        <p14:creationId xmlns:p14="http://schemas.microsoft.com/office/powerpoint/2010/main" val="5647399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614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4311"/>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11" name="CuadroTexto 10">
            <a:extLst>
              <a:ext uri="{FF2B5EF4-FFF2-40B4-BE49-F238E27FC236}">
                <a16:creationId xmlns:a16="http://schemas.microsoft.com/office/drawing/2014/main" id="{AEA67684-B682-47B0-9B0A-FD215707610D}"/>
              </a:ext>
            </a:extLst>
          </p:cNvPr>
          <p:cNvSpPr txBox="1"/>
          <p:nvPr/>
        </p:nvSpPr>
        <p:spPr>
          <a:xfrm>
            <a:off x="996610" y="846734"/>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Anticipation</a:t>
            </a:r>
            <a:r>
              <a:rPr lang="es-ES" sz="2400" dirty="0">
                <a:latin typeface="LiberationSerif-Regular"/>
              </a:rPr>
              <a:t> of </a:t>
            </a:r>
            <a:r>
              <a:rPr lang="es-ES" sz="2400" b="0" i="0" u="none" strike="noStrike" baseline="0" dirty="0" err="1">
                <a:latin typeface="LiberationSerif-Regular"/>
              </a:rPr>
              <a:t>chloroplast</a:t>
            </a:r>
            <a:r>
              <a:rPr lang="es-ES" sz="2400" b="0" i="0" u="none" strike="noStrike" baseline="0" dirty="0">
                <a:latin typeface="LiberationSerif-Regular"/>
              </a:rPr>
              <a:t> </a:t>
            </a:r>
            <a:r>
              <a:rPr lang="es-ES" sz="2400" b="0" i="0" u="none" strike="noStrike" baseline="0" dirty="0" err="1">
                <a:latin typeface="LiberationSerif-Regular"/>
              </a:rPr>
              <a:t>division</a:t>
            </a:r>
            <a:endParaRPr lang="es-ES" sz="2400" dirty="0">
              <a:latin typeface="LiberationSerif-Regular"/>
            </a:endParaRPr>
          </a:p>
        </p:txBody>
      </p:sp>
      <p:sp>
        <p:nvSpPr>
          <p:cNvPr id="19" name="Rectángulo 18">
            <a:extLst>
              <a:ext uri="{FF2B5EF4-FFF2-40B4-BE49-F238E27FC236}">
                <a16:creationId xmlns:a16="http://schemas.microsoft.com/office/drawing/2014/main" id="{69A45159-C6C0-48AA-ABC5-78BF63C9D8A7}"/>
              </a:ext>
            </a:extLst>
          </p:cNvPr>
          <p:cNvSpPr/>
          <p:nvPr/>
        </p:nvSpPr>
        <p:spPr>
          <a:xfrm>
            <a:off x="535523" y="1766677"/>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A1CA0A7F-4132-46B9-8C37-1473FF25CE4C}"/>
              </a:ext>
            </a:extLst>
          </p:cNvPr>
          <p:cNvSpPr/>
          <p:nvPr/>
        </p:nvSpPr>
        <p:spPr>
          <a:xfrm>
            <a:off x="10869493" y="1962082"/>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961BD5D4-DB2A-4029-A4F9-68249FB6BD66}"/>
              </a:ext>
            </a:extLst>
          </p:cNvPr>
          <p:cNvSpPr/>
          <p:nvPr/>
        </p:nvSpPr>
        <p:spPr>
          <a:xfrm>
            <a:off x="10892713" y="4292920"/>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2486844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79B5F0FB-A4C4-4A2F-B3B3-5FB35F00FA84}"/>
              </a:ext>
            </a:extLst>
          </p:cNvPr>
          <p:cNvPicPr>
            <a:picLocks noChangeAspect="1"/>
          </p:cNvPicPr>
          <p:nvPr/>
        </p:nvPicPr>
        <p:blipFill rotWithShape="1">
          <a:blip r:embed="rId3"/>
          <a:srcRect l="277" t="53392" r="-277" b="10680"/>
          <a:stretch/>
        </p:blipFill>
        <p:spPr>
          <a:xfrm>
            <a:off x="1036423" y="3920203"/>
            <a:ext cx="10306491" cy="1611918"/>
          </a:xfrm>
          <a:prstGeom prst="rect">
            <a:avLst/>
          </a:prstGeom>
        </p:spPr>
      </p:pic>
      <p:pic>
        <p:nvPicPr>
          <p:cNvPr id="17" name="Imagen 16">
            <a:extLst>
              <a:ext uri="{FF2B5EF4-FFF2-40B4-BE49-F238E27FC236}">
                <a16:creationId xmlns:a16="http://schemas.microsoft.com/office/drawing/2014/main" id="{37FAE56A-926F-4A46-9677-68900CCC9BBC}"/>
              </a:ext>
            </a:extLst>
          </p:cNvPr>
          <p:cNvPicPr>
            <a:picLocks noChangeAspect="1"/>
          </p:cNvPicPr>
          <p:nvPr/>
        </p:nvPicPr>
        <p:blipFill rotWithShape="1">
          <a:blip r:embed="rId3"/>
          <a:srcRect b="62843"/>
          <a:stretch/>
        </p:blipFill>
        <p:spPr>
          <a:xfrm>
            <a:off x="1014651" y="1962082"/>
            <a:ext cx="10306491" cy="166704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614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4311"/>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11" name="CuadroTexto 10">
            <a:extLst>
              <a:ext uri="{FF2B5EF4-FFF2-40B4-BE49-F238E27FC236}">
                <a16:creationId xmlns:a16="http://schemas.microsoft.com/office/drawing/2014/main" id="{AEA67684-B682-47B0-9B0A-FD215707610D}"/>
              </a:ext>
            </a:extLst>
          </p:cNvPr>
          <p:cNvSpPr txBox="1"/>
          <p:nvPr/>
        </p:nvSpPr>
        <p:spPr>
          <a:xfrm>
            <a:off x="996610" y="846734"/>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Anticipation</a:t>
            </a:r>
            <a:r>
              <a:rPr lang="es-ES" sz="2400" dirty="0">
                <a:latin typeface="LiberationSerif-Regular"/>
              </a:rPr>
              <a:t> of </a:t>
            </a:r>
            <a:r>
              <a:rPr lang="es-ES" sz="2400" b="0" i="0" u="none" strike="noStrike" baseline="0" dirty="0" err="1">
                <a:latin typeface="LiberationSerif-Regular"/>
              </a:rPr>
              <a:t>chloroplast</a:t>
            </a:r>
            <a:r>
              <a:rPr lang="es-ES" sz="2400" b="0" i="0" u="none" strike="noStrike" baseline="0" dirty="0">
                <a:latin typeface="LiberationSerif-Regular"/>
              </a:rPr>
              <a:t> </a:t>
            </a:r>
            <a:r>
              <a:rPr lang="es-ES" sz="2400" b="0" i="0" u="none" strike="noStrike" baseline="0" dirty="0" err="1">
                <a:latin typeface="LiberationSerif-Regular"/>
              </a:rPr>
              <a:t>division</a:t>
            </a:r>
            <a:endParaRPr lang="es-ES" sz="2400" dirty="0">
              <a:latin typeface="LiberationSerif-Regular"/>
            </a:endParaRPr>
          </a:p>
        </p:txBody>
      </p:sp>
      <p:sp>
        <p:nvSpPr>
          <p:cNvPr id="19" name="Rectángulo 18">
            <a:extLst>
              <a:ext uri="{FF2B5EF4-FFF2-40B4-BE49-F238E27FC236}">
                <a16:creationId xmlns:a16="http://schemas.microsoft.com/office/drawing/2014/main" id="{69A45159-C6C0-48AA-ABC5-78BF63C9D8A7}"/>
              </a:ext>
            </a:extLst>
          </p:cNvPr>
          <p:cNvSpPr/>
          <p:nvPr/>
        </p:nvSpPr>
        <p:spPr>
          <a:xfrm>
            <a:off x="535523" y="1766677"/>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A1CA0A7F-4132-46B9-8C37-1473FF25CE4C}"/>
              </a:ext>
            </a:extLst>
          </p:cNvPr>
          <p:cNvSpPr/>
          <p:nvPr/>
        </p:nvSpPr>
        <p:spPr>
          <a:xfrm>
            <a:off x="10869493" y="1962082"/>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961BD5D4-DB2A-4029-A4F9-68249FB6BD66}"/>
              </a:ext>
            </a:extLst>
          </p:cNvPr>
          <p:cNvSpPr/>
          <p:nvPr/>
        </p:nvSpPr>
        <p:spPr>
          <a:xfrm>
            <a:off x="10892713" y="4292920"/>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CuadroTexto 11">
            <a:extLst>
              <a:ext uri="{FF2B5EF4-FFF2-40B4-BE49-F238E27FC236}">
                <a16:creationId xmlns:a16="http://schemas.microsoft.com/office/drawing/2014/main" id="{FCD87E74-A848-4F4B-9E27-7D526BA08460}"/>
              </a:ext>
            </a:extLst>
          </p:cNvPr>
          <p:cNvSpPr txBox="1"/>
          <p:nvPr/>
        </p:nvSpPr>
        <p:spPr>
          <a:xfrm>
            <a:off x="1133888" y="1556764"/>
            <a:ext cx="11149126" cy="400110"/>
          </a:xfrm>
          <a:prstGeom prst="rect">
            <a:avLst/>
          </a:prstGeom>
          <a:noFill/>
        </p:spPr>
        <p:txBody>
          <a:bodyPr wrap="square" rtlCol="0">
            <a:spAutoFit/>
          </a:bodyPr>
          <a:lstStyle/>
          <a:p>
            <a:pPr algn="l"/>
            <a:r>
              <a:rPr lang="es-ES" sz="2000" dirty="0" err="1">
                <a:latin typeface="LiberationSerif-Regular"/>
              </a:rPr>
              <a:t>Confocal</a:t>
            </a:r>
            <a:r>
              <a:rPr lang="es-ES" sz="2000" dirty="0">
                <a:latin typeface="LiberationSerif-Regular"/>
              </a:rPr>
              <a:t> </a:t>
            </a:r>
            <a:r>
              <a:rPr lang="es-ES" sz="2000" dirty="0" err="1">
                <a:latin typeface="LiberationSerif-Regular"/>
              </a:rPr>
              <a:t>microscopy</a:t>
            </a:r>
            <a:r>
              <a:rPr lang="es-ES" sz="2000" dirty="0">
                <a:latin typeface="LiberationSerif-Regular"/>
              </a:rPr>
              <a:t> </a:t>
            </a:r>
            <a:r>
              <a:rPr lang="es-ES" sz="2000" dirty="0" err="1">
                <a:latin typeface="LiberationSerif-Regular"/>
              </a:rPr>
              <a:t>image</a:t>
            </a:r>
            <a:r>
              <a:rPr lang="es-ES" sz="2000" dirty="0">
                <a:latin typeface="LiberationSerif-Regular"/>
              </a:rPr>
              <a:t> of </a:t>
            </a:r>
            <a:r>
              <a:rPr lang="es-ES" sz="2000" i="1" dirty="0">
                <a:latin typeface="LiberationSerif-Regular"/>
              </a:rPr>
              <a:t>O. tauri </a:t>
            </a:r>
            <a:r>
              <a:rPr lang="es-ES" sz="2000" dirty="0" err="1">
                <a:latin typeface="LiberationSerif-Regular"/>
              </a:rPr>
              <a:t>with</a:t>
            </a:r>
            <a:r>
              <a:rPr lang="es-ES" sz="2000" dirty="0">
                <a:latin typeface="LiberationSerif-Regular"/>
              </a:rPr>
              <a:t> </a:t>
            </a:r>
            <a:r>
              <a:rPr lang="es-ES" sz="2000" dirty="0" err="1">
                <a:latin typeface="LiberationSerif-Regular"/>
              </a:rPr>
              <a:t>dyed</a:t>
            </a:r>
            <a:r>
              <a:rPr lang="es-ES" sz="2000" dirty="0">
                <a:latin typeface="LiberationSerif-Regular"/>
              </a:rPr>
              <a:t> </a:t>
            </a:r>
            <a:r>
              <a:rPr lang="es-ES" sz="2000" dirty="0" err="1">
                <a:latin typeface="LiberationSerif-Regular"/>
              </a:rPr>
              <a:t>nucleus</a:t>
            </a:r>
            <a:endParaRPr lang="es-ES" sz="2000" dirty="0">
              <a:latin typeface="LiberationSerif-Regular"/>
            </a:endParaRPr>
          </a:p>
        </p:txBody>
      </p:sp>
    </p:spTree>
    <p:extLst>
      <p:ext uri="{BB962C8B-B14F-4D97-AF65-F5344CB8AC3E}">
        <p14:creationId xmlns:p14="http://schemas.microsoft.com/office/powerpoint/2010/main" val="6363210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79B5F0FB-A4C4-4A2F-B3B3-5FB35F00FA84}"/>
              </a:ext>
            </a:extLst>
          </p:cNvPr>
          <p:cNvPicPr>
            <a:picLocks noChangeAspect="1"/>
          </p:cNvPicPr>
          <p:nvPr/>
        </p:nvPicPr>
        <p:blipFill rotWithShape="1">
          <a:blip r:embed="rId3"/>
          <a:srcRect l="277" t="53392" r="-277" b="10680"/>
          <a:stretch/>
        </p:blipFill>
        <p:spPr>
          <a:xfrm>
            <a:off x="1036423" y="3920203"/>
            <a:ext cx="10306491" cy="1611918"/>
          </a:xfrm>
          <a:prstGeom prst="rect">
            <a:avLst/>
          </a:prstGeom>
        </p:spPr>
      </p:pic>
      <p:pic>
        <p:nvPicPr>
          <p:cNvPr id="17" name="Imagen 16">
            <a:extLst>
              <a:ext uri="{FF2B5EF4-FFF2-40B4-BE49-F238E27FC236}">
                <a16:creationId xmlns:a16="http://schemas.microsoft.com/office/drawing/2014/main" id="{37FAE56A-926F-4A46-9677-68900CCC9BBC}"/>
              </a:ext>
            </a:extLst>
          </p:cNvPr>
          <p:cNvPicPr>
            <a:picLocks noChangeAspect="1"/>
          </p:cNvPicPr>
          <p:nvPr/>
        </p:nvPicPr>
        <p:blipFill rotWithShape="1">
          <a:blip r:embed="rId3"/>
          <a:srcRect b="62843"/>
          <a:stretch/>
        </p:blipFill>
        <p:spPr>
          <a:xfrm>
            <a:off x="1014651" y="1962082"/>
            <a:ext cx="10306491" cy="166704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614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4311"/>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11" name="CuadroTexto 10">
            <a:extLst>
              <a:ext uri="{FF2B5EF4-FFF2-40B4-BE49-F238E27FC236}">
                <a16:creationId xmlns:a16="http://schemas.microsoft.com/office/drawing/2014/main" id="{AEA67684-B682-47B0-9B0A-FD215707610D}"/>
              </a:ext>
            </a:extLst>
          </p:cNvPr>
          <p:cNvSpPr txBox="1"/>
          <p:nvPr/>
        </p:nvSpPr>
        <p:spPr>
          <a:xfrm>
            <a:off x="996610" y="846734"/>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Anticipation</a:t>
            </a:r>
            <a:r>
              <a:rPr lang="es-ES" sz="2400" dirty="0">
                <a:latin typeface="LiberationSerif-Regular"/>
              </a:rPr>
              <a:t> of </a:t>
            </a:r>
            <a:r>
              <a:rPr lang="es-ES" sz="2400" b="0" i="0" u="none" strike="noStrike" baseline="0" dirty="0" err="1">
                <a:latin typeface="LiberationSerif-Regular"/>
              </a:rPr>
              <a:t>chloroplast</a:t>
            </a:r>
            <a:r>
              <a:rPr lang="es-ES" sz="2400" b="0" i="0" u="none" strike="noStrike" baseline="0" dirty="0">
                <a:latin typeface="LiberationSerif-Regular"/>
              </a:rPr>
              <a:t> </a:t>
            </a:r>
            <a:r>
              <a:rPr lang="es-ES" sz="2400" b="0" i="0" u="none" strike="noStrike" baseline="0" dirty="0" err="1">
                <a:latin typeface="LiberationSerif-Regular"/>
              </a:rPr>
              <a:t>division</a:t>
            </a:r>
            <a:endParaRPr lang="es-ES" sz="2400" dirty="0">
              <a:latin typeface="LiberationSerif-Regular"/>
            </a:endParaRPr>
          </a:p>
        </p:txBody>
      </p:sp>
      <p:sp>
        <p:nvSpPr>
          <p:cNvPr id="19" name="Rectángulo 18">
            <a:extLst>
              <a:ext uri="{FF2B5EF4-FFF2-40B4-BE49-F238E27FC236}">
                <a16:creationId xmlns:a16="http://schemas.microsoft.com/office/drawing/2014/main" id="{69A45159-C6C0-48AA-ABC5-78BF63C9D8A7}"/>
              </a:ext>
            </a:extLst>
          </p:cNvPr>
          <p:cNvSpPr/>
          <p:nvPr/>
        </p:nvSpPr>
        <p:spPr>
          <a:xfrm>
            <a:off x="535523" y="1766677"/>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A1CA0A7F-4132-46B9-8C37-1473FF25CE4C}"/>
              </a:ext>
            </a:extLst>
          </p:cNvPr>
          <p:cNvSpPr/>
          <p:nvPr/>
        </p:nvSpPr>
        <p:spPr>
          <a:xfrm>
            <a:off x="10869493" y="1962082"/>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961BD5D4-DB2A-4029-A4F9-68249FB6BD66}"/>
              </a:ext>
            </a:extLst>
          </p:cNvPr>
          <p:cNvSpPr/>
          <p:nvPr/>
        </p:nvSpPr>
        <p:spPr>
          <a:xfrm>
            <a:off x="10892713" y="4292920"/>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CAE205-5797-4798-9741-357B094E9F7D}"/>
              </a:ext>
            </a:extLst>
          </p:cNvPr>
          <p:cNvSpPr/>
          <p:nvPr/>
        </p:nvSpPr>
        <p:spPr>
          <a:xfrm>
            <a:off x="9720163" y="2204788"/>
            <a:ext cx="828675" cy="72171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5BE35C87-9CF3-4AE4-8953-23EBAFDBA3CF}"/>
              </a:ext>
            </a:extLst>
          </p:cNvPr>
          <p:cNvSpPr txBox="1"/>
          <p:nvPr/>
        </p:nvSpPr>
        <p:spPr>
          <a:xfrm>
            <a:off x="1133888" y="1556764"/>
            <a:ext cx="11149126" cy="400110"/>
          </a:xfrm>
          <a:prstGeom prst="rect">
            <a:avLst/>
          </a:prstGeom>
          <a:noFill/>
        </p:spPr>
        <p:txBody>
          <a:bodyPr wrap="square" rtlCol="0">
            <a:spAutoFit/>
          </a:bodyPr>
          <a:lstStyle/>
          <a:p>
            <a:pPr algn="l"/>
            <a:r>
              <a:rPr lang="es-ES" sz="2000" dirty="0" err="1">
                <a:latin typeface="LiberationSerif-Regular"/>
              </a:rPr>
              <a:t>Confocal</a:t>
            </a:r>
            <a:r>
              <a:rPr lang="es-ES" sz="2000" dirty="0">
                <a:latin typeface="LiberationSerif-Regular"/>
              </a:rPr>
              <a:t> </a:t>
            </a:r>
            <a:r>
              <a:rPr lang="es-ES" sz="2000" dirty="0" err="1">
                <a:latin typeface="LiberationSerif-Regular"/>
              </a:rPr>
              <a:t>microscopy</a:t>
            </a:r>
            <a:r>
              <a:rPr lang="es-ES" sz="2000" dirty="0">
                <a:latin typeface="LiberationSerif-Regular"/>
              </a:rPr>
              <a:t> </a:t>
            </a:r>
            <a:r>
              <a:rPr lang="es-ES" sz="2000" dirty="0" err="1">
                <a:latin typeface="LiberationSerif-Regular"/>
              </a:rPr>
              <a:t>image</a:t>
            </a:r>
            <a:r>
              <a:rPr lang="es-ES" sz="2000" dirty="0">
                <a:latin typeface="LiberationSerif-Regular"/>
              </a:rPr>
              <a:t> of </a:t>
            </a:r>
            <a:r>
              <a:rPr lang="es-ES" sz="2000" i="1" dirty="0">
                <a:latin typeface="LiberationSerif-Regular"/>
              </a:rPr>
              <a:t>O. tauri </a:t>
            </a:r>
            <a:r>
              <a:rPr lang="es-ES" sz="2000" dirty="0" err="1">
                <a:latin typeface="LiberationSerif-Regular"/>
              </a:rPr>
              <a:t>with</a:t>
            </a:r>
            <a:r>
              <a:rPr lang="es-ES" sz="2000" dirty="0">
                <a:latin typeface="LiberationSerif-Regular"/>
              </a:rPr>
              <a:t> </a:t>
            </a:r>
            <a:r>
              <a:rPr lang="es-ES" sz="2000" dirty="0" err="1">
                <a:latin typeface="LiberationSerif-Regular"/>
              </a:rPr>
              <a:t>dyed</a:t>
            </a:r>
            <a:r>
              <a:rPr lang="es-ES" sz="2000" dirty="0">
                <a:latin typeface="LiberationSerif-Regular"/>
              </a:rPr>
              <a:t> </a:t>
            </a:r>
            <a:r>
              <a:rPr lang="es-ES" sz="2000" dirty="0" err="1">
                <a:latin typeface="LiberationSerif-Regular"/>
              </a:rPr>
              <a:t>nucleus</a:t>
            </a:r>
            <a:endParaRPr lang="es-ES" sz="2000" dirty="0">
              <a:latin typeface="LiberationSerif-Regular"/>
            </a:endParaRPr>
          </a:p>
        </p:txBody>
      </p:sp>
    </p:spTree>
    <p:extLst>
      <p:ext uri="{BB962C8B-B14F-4D97-AF65-F5344CB8AC3E}">
        <p14:creationId xmlns:p14="http://schemas.microsoft.com/office/powerpoint/2010/main" val="29633281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79B5F0FB-A4C4-4A2F-B3B3-5FB35F00FA84}"/>
              </a:ext>
            </a:extLst>
          </p:cNvPr>
          <p:cNvPicPr>
            <a:picLocks noChangeAspect="1"/>
          </p:cNvPicPr>
          <p:nvPr/>
        </p:nvPicPr>
        <p:blipFill rotWithShape="1">
          <a:blip r:embed="rId3"/>
          <a:srcRect l="277" t="53392" r="-277" b="10680"/>
          <a:stretch/>
        </p:blipFill>
        <p:spPr>
          <a:xfrm>
            <a:off x="1036423" y="3920203"/>
            <a:ext cx="10306491" cy="1611918"/>
          </a:xfrm>
          <a:prstGeom prst="rect">
            <a:avLst/>
          </a:prstGeom>
        </p:spPr>
      </p:pic>
      <p:pic>
        <p:nvPicPr>
          <p:cNvPr id="17" name="Imagen 16">
            <a:extLst>
              <a:ext uri="{FF2B5EF4-FFF2-40B4-BE49-F238E27FC236}">
                <a16:creationId xmlns:a16="http://schemas.microsoft.com/office/drawing/2014/main" id="{37FAE56A-926F-4A46-9677-68900CCC9BBC}"/>
              </a:ext>
            </a:extLst>
          </p:cNvPr>
          <p:cNvPicPr>
            <a:picLocks noChangeAspect="1"/>
          </p:cNvPicPr>
          <p:nvPr/>
        </p:nvPicPr>
        <p:blipFill rotWithShape="1">
          <a:blip r:embed="rId3"/>
          <a:srcRect b="62843"/>
          <a:stretch/>
        </p:blipFill>
        <p:spPr>
          <a:xfrm>
            <a:off x="1014651" y="1962082"/>
            <a:ext cx="10306491" cy="166704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614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4311"/>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11" name="CuadroTexto 10">
            <a:extLst>
              <a:ext uri="{FF2B5EF4-FFF2-40B4-BE49-F238E27FC236}">
                <a16:creationId xmlns:a16="http://schemas.microsoft.com/office/drawing/2014/main" id="{AEA67684-B682-47B0-9B0A-FD215707610D}"/>
              </a:ext>
            </a:extLst>
          </p:cNvPr>
          <p:cNvSpPr txBox="1"/>
          <p:nvPr/>
        </p:nvSpPr>
        <p:spPr>
          <a:xfrm>
            <a:off x="996610" y="846734"/>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Anticipation</a:t>
            </a:r>
            <a:r>
              <a:rPr lang="es-ES" sz="2400" dirty="0">
                <a:latin typeface="LiberationSerif-Regular"/>
              </a:rPr>
              <a:t> of </a:t>
            </a:r>
            <a:r>
              <a:rPr lang="es-ES" sz="2400" b="0" i="0" u="none" strike="noStrike" baseline="0" dirty="0" err="1">
                <a:latin typeface="LiberationSerif-Regular"/>
              </a:rPr>
              <a:t>chloroplast</a:t>
            </a:r>
            <a:r>
              <a:rPr lang="es-ES" sz="2400" b="0" i="0" u="none" strike="noStrike" baseline="0" dirty="0">
                <a:latin typeface="LiberationSerif-Regular"/>
              </a:rPr>
              <a:t> </a:t>
            </a:r>
            <a:r>
              <a:rPr lang="es-ES" sz="2400" b="0" i="0" u="none" strike="noStrike" baseline="0" dirty="0" err="1">
                <a:latin typeface="LiberationSerif-Regular"/>
              </a:rPr>
              <a:t>division</a:t>
            </a:r>
            <a:endParaRPr lang="es-ES" sz="2400" dirty="0">
              <a:latin typeface="LiberationSerif-Regular"/>
            </a:endParaRPr>
          </a:p>
        </p:txBody>
      </p:sp>
      <p:sp>
        <p:nvSpPr>
          <p:cNvPr id="19" name="Rectángulo 18">
            <a:extLst>
              <a:ext uri="{FF2B5EF4-FFF2-40B4-BE49-F238E27FC236}">
                <a16:creationId xmlns:a16="http://schemas.microsoft.com/office/drawing/2014/main" id="{69A45159-C6C0-48AA-ABC5-78BF63C9D8A7}"/>
              </a:ext>
            </a:extLst>
          </p:cNvPr>
          <p:cNvSpPr/>
          <p:nvPr/>
        </p:nvSpPr>
        <p:spPr>
          <a:xfrm>
            <a:off x="535523" y="1766677"/>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A1CA0A7F-4132-46B9-8C37-1473FF25CE4C}"/>
              </a:ext>
            </a:extLst>
          </p:cNvPr>
          <p:cNvSpPr/>
          <p:nvPr/>
        </p:nvSpPr>
        <p:spPr>
          <a:xfrm>
            <a:off x="10869493" y="1962082"/>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961BD5D4-DB2A-4029-A4F9-68249FB6BD66}"/>
              </a:ext>
            </a:extLst>
          </p:cNvPr>
          <p:cNvSpPr/>
          <p:nvPr/>
        </p:nvSpPr>
        <p:spPr>
          <a:xfrm>
            <a:off x="10892713" y="4292920"/>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CAE205-5797-4798-9741-357B094E9F7D}"/>
              </a:ext>
            </a:extLst>
          </p:cNvPr>
          <p:cNvSpPr/>
          <p:nvPr/>
        </p:nvSpPr>
        <p:spPr>
          <a:xfrm>
            <a:off x="9720163" y="2204788"/>
            <a:ext cx="828675" cy="72171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CA80D0E8-35EC-4CA2-ADE6-4CDCC70DA488}"/>
              </a:ext>
            </a:extLst>
          </p:cNvPr>
          <p:cNvSpPr/>
          <p:nvPr/>
        </p:nvSpPr>
        <p:spPr>
          <a:xfrm>
            <a:off x="8023244" y="3964476"/>
            <a:ext cx="977584" cy="63667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07DA53AA-FF45-4A18-8511-0B37B17E3F01}"/>
              </a:ext>
            </a:extLst>
          </p:cNvPr>
          <p:cNvSpPr/>
          <p:nvPr/>
        </p:nvSpPr>
        <p:spPr>
          <a:xfrm>
            <a:off x="8023244" y="4580497"/>
            <a:ext cx="977584" cy="529621"/>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EFBB01D4-BA83-43D6-91CB-35DD21CB69A2}"/>
              </a:ext>
            </a:extLst>
          </p:cNvPr>
          <p:cNvSpPr txBox="1"/>
          <p:nvPr/>
        </p:nvSpPr>
        <p:spPr>
          <a:xfrm>
            <a:off x="1133888" y="1556764"/>
            <a:ext cx="11149126" cy="400110"/>
          </a:xfrm>
          <a:prstGeom prst="rect">
            <a:avLst/>
          </a:prstGeom>
          <a:noFill/>
        </p:spPr>
        <p:txBody>
          <a:bodyPr wrap="square" rtlCol="0">
            <a:spAutoFit/>
          </a:bodyPr>
          <a:lstStyle/>
          <a:p>
            <a:pPr algn="l"/>
            <a:r>
              <a:rPr lang="es-ES" sz="2000" dirty="0" err="1">
                <a:latin typeface="LiberationSerif-Regular"/>
              </a:rPr>
              <a:t>Confocal</a:t>
            </a:r>
            <a:r>
              <a:rPr lang="es-ES" sz="2000" dirty="0">
                <a:latin typeface="LiberationSerif-Regular"/>
              </a:rPr>
              <a:t> </a:t>
            </a:r>
            <a:r>
              <a:rPr lang="es-ES" sz="2000" dirty="0" err="1">
                <a:latin typeface="LiberationSerif-Regular"/>
              </a:rPr>
              <a:t>microscopy</a:t>
            </a:r>
            <a:r>
              <a:rPr lang="es-ES" sz="2000" dirty="0">
                <a:latin typeface="LiberationSerif-Regular"/>
              </a:rPr>
              <a:t> </a:t>
            </a:r>
            <a:r>
              <a:rPr lang="es-ES" sz="2000" dirty="0" err="1">
                <a:latin typeface="LiberationSerif-Regular"/>
              </a:rPr>
              <a:t>image</a:t>
            </a:r>
            <a:r>
              <a:rPr lang="es-ES" sz="2000" dirty="0">
                <a:latin typeface="LiberationSerif-Regular"/>
              </a:rPr>
              <a:t> of </a:t>
            </a:r>
            <a:r>
              <a:rPr lang="es-ES" sz="2000" i="1" dirty="0">
                <a:latin typeface="LiberationSerif-Regular"/>
              </a:rPr>
              <a:t>O. tauri </a:t>
            </a:r>
            <a:r>
              <a:rPr lang="es-ES" sz="2000" dirty="0" err="1">
                <a:latin typeface="LiberationSerif-Regular"/>
              </a:rPr>
              <a:t>with</a:t>
            </a:r>
            <a:r>
              <a:rPr lang="es-ES" sz="2000" dirty="0">
                <a:latin typeface="LiberationSerif-Regular"/>
              </a:rPr>
              <a:t> </a:t>
            </a:r>
            <a:r>
              <a:rPr lang="es-ES" sz="2000" dirty="0" err="1">
                <a:latin typeface="LiberationSerif-Regular"/>
              </a:rPr>
              <a:t>dyed</a:t>
            </a:r>
            <a:r>
              <a:rPr lang="es-ES" sz="2000" dirty="0">
                <a:latin typeface="LiberationSerif-Regular"/>
              </a:rPr>
              <a:t> </a:t>
            </a:r>
            <a:r>
              <a:rPr lang="es-ES" sz="2000" dirty="0" err="1">
                <a:latin typeface="LiberationSerif-Regular"/>
              </a:rPr>
              <a:t>nucleus</a:t>
            </a:r>
            <a:endParaRPr lang="es-ES" sz="2000" dirty="0">
              <a:latin typeface="LiberationSerif-Regular"/>
            </a:endParaRPr>
          </a:p>
        </p:txBody>
      </p:sp>
    </p:spTree>
    <p:extLst>
      <p:ext uri="{BB962C8B-B14F-4D97-AF65-F5344CB8AC3E}">
        <p14:creationId xmlns:p14="http://schemas.microsoft.com/office/powerpoint/2010/main" val="289684525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79B5F0FB-A4C4-4A2F-B3B3-5FB35F00FA84}"/>
              </a:ext>
            </a:extLst>
          </p:cNvPr>
          <p:cNvPicPr>
            <a:picLocks noChangeAspect="1"/>
          </p:cNvPicPr>
          <p:nvPr/>
        </p:nvPicPr>
        <p:blipFill rotWithShape="1">
          <a:blip r:embed="rId3"/>
          <a:srcRect l="277" t="53392" r="-277" b="10680"/>
          <a:stretch/>
        </p:blipFill>
        <p:spPr>
          <a:xfrm>
            <a:off x="1036423" y="3920203"/>
            <a:ext cx="10306491" cy="1611918"/>
          </a:xfrm>
          <a:prstGeom prst="rect">
            <a:avLst/>
          </a:prstGeom>
        </p:spPr>
      </p:pic>
      <p:pic>
        <p:nvPicPr>
          <p:cNvPr id="17" name="Imagen 16">
            <a:extLst>
              <a:ext uri="{FF2B5EF4-FFF2-40B4-BE49-F238E27FC236}">
                <a16:creationId xmlns:a16="http://schemas.microsoft.com/office/drawing/2014/main" id="{37FAE56A-926F-4A46-9677-68900CCC9BBC}"/>
              </a:ext>
            </a:extLst>
          </p:cNvPr>
          <p:cNvPicPr>
            <a:picLocks noChangeAspect="1"/>
          </p:cNvPicPr>
          <p:nvPr/>
        </p:nvPicPr>
        <p:blipFill rotWithShape="1">
          <a:blip r:embed="rId3"/>
          <a:srcRect b="62843"/>
          <a:stretch/>
        </p:blipFill>
        <p:spPr>
          <a:xfrm>
            <a:off x="1014651" y="1962082"/>
            <a:ext cx="10306491" cy="166704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614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4311"/>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11" name="CuadroTexto 10">
            <a:extLst>
              <a:ext uri="{FF2B5EF4-FFF2-40B4-BE49-F238E27FC236}">
                <a16:creationId xmlns:a16="http://schemas.microsoft.com/office/drawing/2014/main" id="{AEA67684-B682-47B0-9B0A-FD215707610D}"/>
              </a:ext>
            </a:extLst>
          </p:cNvPr>
          <p:cNvSpPr txBox="1"/>
          <p:nvPr/>
        </p:nvSpPr>
        <p:spPr>
          <a:xfrm>
            <a:off x="996610" y="846734"/>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Anticipation</a:t>
            </a:r>
            <a:r>
              <a:rPr lang="es-ES" sz="2400" dirty="0">
                <a:latin typeface="LiberationSerif-Regular"/>
              </a:rPr>
              <a:t> of </a:t>
            </a:r>
            <a:r>
              <a:rPr lang="es-ES" sz="2400" b="0" i="0" u="none" strike="noStrike" baseline="0" dirty="0" err="1">
                <a:latin typeface="LiberationSerif-Regular"/>
              </a:rPr>
              <a:t>chloroplast</a:t>
            </a:r>
            <a:r>
              <a:rPr lang="es-ES" sz="2400" b="0" i="0" u="none" strike="noStrike" baseline="0" dirty="0">
                <a:latin typeface="LiberationSerif-Regular"/>
              </a:rPr>
              <a:t> </a:t>
            </a:r>
            <a:r>
              <a:rPr lang="es-ES" sz="2400" b="0" i="0" u="none" strike="noStrike" baseline="0" dirty="0" err="1">
                <a:latin typeface="LiberationSerif-Regular"/>
              </a:rPr>
              <a:t>division</a:t>
            </a:r>
            <a:endParaRPr lang="es-ES" sz="2400" dirty="0">
              <a:latin typeface="LiberationSerif-Regular"/>
            </a:endParaRPr>
          </a:p>
        </p:txBody>
      </p:sp>
      <p:sp>
        <p:nvSpPr>
          <p:cNvPr id="19" name="Rectángulo 18">
            <a:extLst>
              <a:ext uri="{FF2B5EF4-FFF2-40B4-BE49-F238E27FC236}">
                <a16:creationId xmlns:a16="http://schemas.microsoft.com/office/drawing/2014/main" id="{69A45159-C6C0-48AA-ABC5-78BF63C9D8A7}"/>
              </a:ext>
            </a:extLst>
          </p:cNvPr>
          <p:cNvSpPr/>
          <p:nvPr/>
        </p:nvSpPr>
        <p:spPr>
          <a:xfrm>
            <a:off x="535523" y="1766677"/>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A1CA0A7F-4132-46B9-8C37-1473FF25CE4C}"/>
              </a:ext>
            </a:extLst>
          </p:cNvPr>
          <p:cNvSpPr/>
          <p:nvPr/>
        </p:nvSpPr>
        <p:spPr>
          <a:xfrm>
            <a:off x="10869493" y="1962082"/>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961BD5D4-DB2A-4029-A4F9-68249FB6BD66}"/>
              </a:ext>
            </a:extLst>
          </p:cNvPr>
          <p:cNvSpPr/>
          <p:nvPr/>
        </p:nvSpPr>
        <p:spPr>
          <a:xfrm>
            <a:off x="10892713" y="4292920"/>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CAE205-5797-4798-9741-357B094E9F7D}"/>
              </a:ext>
            </a:extLst>
          </p:cNvPr>
          <p:cNvSpPr/>
          <p:nvPr/>
        </p:nvSpPr>
        <p:spPr>
          <a:xfrm>
            <a:off x="9720163" y="2204788"/>
            <a:ext cx="828675" cy="72171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CA80D0E8-35EC-4CA2-ADE6-4CDCC70DA488}"/>
              </a:ext>
            </a:extLst>
          </p:cNvPr>
          <p:cNvSpPr/>
          <p:nvPr/>
        </p:nvSpPr>
        <p:spPr>
          <a:xfrm>
            <a:off x="8023244" y="3964476"/>
            <a:ext cx="977584" cy="63667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07DA53AA-FF45-4A18-8511-0B37B17E3F01}"/>
              </a:ext>
            </a:extLst>
          </p:cNvPr>
          <p:cNvSpPr/>
          <p:nvPr/>
        </p:nvSpPr>
        <p:spPr>
          <a:xfrm>
            <a:off x="8023244" y="4580497"/>
            <a:ext cx="977584" cy="529621"/>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a:extLst>
              <a:ext uri="{FF2B5EF4-FFF2-40B4-BE49-F238E27FC236}">
                <a16:creationId xmlns:a16="http://schemas.microsoft.com/office/drawing/2014/main" id="{F4C0D866-BE85-49AE-B48E-4B283DA83AD6}"/>
              </a:ext>
            </a:extLst>
          </p:cNvPr>
          <p:cNvSpPr/>
          <p:nvPr/>
        </p:nvSpPr>
        <p:spPr>
          <a:xfrm>
            <a:off x="9718318" y="4013780"/>
            <a:ext cx="977584" cy="721716"/>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855298EF-7CEA-4827-B76C-4F771BF501B2}"/>
              </a:ext>
            </a:extLst>
          </p:cNvPr>
          <p:cNvSpPr txBox="1"/>
          <p:nvPr/>
        </p:nvSpPr>
        <p:spPr>
          <a:xfrm>
            <a:off x="1133888" y="1556764"/>
            <a:ext cx="11149126" cy="400110"/>
          </a:xfrm>
          <a:prstGeom prst="rect">
            <a:avLst/>
          </a:prstGeom>
          <a:noFill/>
        </p:spPr>
        <p:txBody>
          <a:bodyPr wrap="square" rtlCol="0">
            <a:spAutoFit/>
          </a:bodyPr>
          <a:lstStyle/>
          <a:p>
            <a:pPr algn="l"/>
            <a:r>
              <a:rPr lang="es-ES" sz="2000" dirty="0" err="1">
                <a:latin typeface="LiberationSerif-Regular"/>
              </a:rPr>
              <a:t>Confocal</a:t>
            </a:r>
            <a:r>
              <a:rPr lang="es-ES" sz="2000" dirty="0">
                <a:latin typeface="LiberationSerif-Regular"/>
              </a:rPr>
              <a:t> </a:t>
            </a:r>
            <a:r>
              <a:rPr lang="es-ES" sz="2000" dirty="0" err="1">
                <a:latin typeface="LiberationSerif-Regular"/>
              </a:rPr>
              <a:t>microscopy</a:t>
            </a:r>
            <a:r>
              <a:rPr lang="es-ES" sz="2000" dirty="0">
                <a:latin typeface="LiberationSerif-Regular"/>
              </a:rPr>
              <a:t> </a:t>
            </a:r>
            <a:r>
              <a:rPr lang="es-ES" sz="2000" dirty="0" err="1">
                <a:latin typeface="LiberationSerif-Regular"/>
              </a:rPr>
              <a:t>image</a:t>
            </a:r>
            <a:r>
              <a:rPr lang="es-ES" sz="2000" dirty="0">
                <a:latin typeface="LiberationSerif-Regular"/>
              </a:rPr>
              <a:t> of </a:t>
            </a:r>
            <a:r>
              <a:rPr lang="es-ES" sz="2000" i="1" dirty="0">
                <a:latin typeface="LiberationSerif-Regular"/>
              </a:rPr>
              <a:t>O. tauri </a:t>
            </a:r>
            <a:r>
              <a:rPr lang="es-ES" sz="2000" dirty="0" err="1">
                <a:latin typeface="LiberationSerif-Regular"/>
              </a:rPr>
              <a:t>with</a:t>
            </a:r>
            <a:r>
              <a:rPr lang="es-ES" sz="2000" dirty="0">
                <a:latin typeface="LiberationSerif-Regular"/>
              </a:rPr>
              <a:t> </a:t>
            </a:r>
            <a:r>
              <a:rPr lang="es-ES" sz="2000" dirty="0" err="1">
                <a:latin typeface="LiberationSerif-Regular"/>
              </a:rPr>
              <a:t>dyed</a:t>
            </a:r>
            <a:r>
              <a:rPr lang="es-ES" sz="2000" dirty="0">
                <a:latin typeface="LiberationSerif-Regular"/>
              </a:rPr>
              <a:t> </a:t>
            </a:r>
            <a:r>
              <a:rPr lang="es-ES" sz="2000" dirty="0" err="1">
                <a:latin typeface="LiberationSerif-Regular"/>
              </a:rPr>
              <a:t>nucleus</a:t>
            </a:r>
            <a:endParaRPr lang="es-ES" sz="2000" dirty="0">
              <a:latin typeface="LiberationSerif-Regular"/>
            </a:endParaRPr>
          </a:p>
        </p:txBody>
      </p:sp>
    </p:spTree>
    <p:extLst>
      <p:ext uri="{BB962C8B-B14F-4D97-AF65-F5344CB8AC3E}">
        <p14:creationId xmlns:p14="http://schemas.microsoft.com/office/powerpoint/2010/main" val="35120224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79B5F0FB-A4C4-4A2F-B3B3-5FB35F00FA84}"/>
              </a:ext>
            </a:extLst>
          </p:cNvPr>
          <p:cNvPicPr>
            <a:picLocks noChangeAspect="1"/>
          </p:cNvPicPr>
          <p:nvPr/>
        </p:nvPicPr>
        <p:blipFill rotWithShape="1">
          <a:blip r:embed="rId3"/>
          <a:srcRect l="277" t="53392" r="-277" b="10680"/>
          <a:stretch/>
        </p:blipFill>
        <p:spPr>
          <a:xfrm>
            <a:off x="1036423" y="3920203"/>
            <a:ext cx="10306491" cy="1611918"/>
          </a:xfrm>
          <a:prstGeom prst="rect">
            <a:avLst/>
          </a:prstGeom>
        </p:spPr>
      </p:pic>
      <p:pic>
        <p:nvPicPr>
          <p:cNvPr id="17" name="Imagen 16">
            <a:extLst>
              <a:ext uri="{FF2B5EF4-FFF2-40B4-BE49-F238E27FC236}">
                <a16:creationId xmlns:a16="http://schemas.microsoft.com/office/drawing/2014/main" id="{37FAE56A-926F-4A46-9677-68900CCC9BBC}"/>
              </a:ext>
            </a:extLst>
          </p:cNvPr>
          <p:cNvPicPr>
            <a:picLocks noChangeAspect="1"/>
          </p:cNvPicPr>
          <p:nvPr/>
        </p:nvPicPr>
        <p:blipFill rotWithShape="1">
          <a:blip r:embed="rId3"/>
          <a:srcRect b="62843"/>
          <a:stretch/>
        </p:blipFill>
        <p:spPr>
          <a:xfrm>
            <a:off x="1014651" y="1962082"/>
            <a:ext cx="10306491" cy="166704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614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4311"/>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11" name="CuadroTexto 10">
            <a:extLst>
              <a:ext uri="{FF2B5EF4-FFF2-40B4-BE49-F238E27FC236}">
                <a16:creationId xmlns:a16="http://schemas.microsoft.com/office/drawing/2014/main" id="{AEA67684-B682-47B0-9B0A-FD215707610D}"/>
              </a:ext>
            </a:extLst>
          </p:cNvPr>
          <p:cNvSpPr txBox="1"/>
          <p:nvPr/>
        </p:nvSpPr>
        <p:spPr>
          <a:xfrm>
            <a:off x="996610" y="846734"/>
            <a:ext cx="11149126" cy="461665"/>
          </a:xfrm>
          <a:prstGeom prst="rect">
            <a:avLst/>
          </a:prstGeom>
          <a:noFill/>
        </p:spPr>
        <p:txBody>
          <a:bodyPr wrap="square" rtlCol="0">
            <a:spAutoFit/>
          </a:bodyPr>
          <a:lstStyle/>
          <a:p>
            <a:pPr marL="285750" indent="-285750" algn="l">
              <a:buFont typeface="Arial" panose="020B0604020202020204" pitchFamily="34" charset="0"/>
              <a:buChar char="•"/>
            </a:pPr>
            <a:r>
              <a:rPr lang="es-ES" sz="2400" dirty="0" err="1">
                <a:latin typeface="LiberationSerif-Regular"/>
              </a:rPr>
              <a:t>Anticipation</a:t>
            </a:r>
            <a:r>
              <a:rPr lang="es-ES" sz="2400" dirty="0">
                <a:latin typeface="LiberationSerif-Regular"/>
              </a:rPr>
              <a:t> of </a:t>
            </a:r>
            <a:r>
              <a:rPr lang="es-ES" sz="2400" b="0" i="0" u="none" strike="noStrike" baseline="0" dirty="0" err="1">
                <a:latin typeface="LiberationSerif-Regular"/>
              </a:rPr>
              <a:t>chloroplast</a:t>
            </a:r>
            <a:r>
              <a:rPr lang="es-ES" sz="2400" b="0" i="0" u="none" strike="noStrike" baseline="0" dirty="0">
                <a:latin typeface="LiberationSerif-Regular"/>
              </a:rPr>
              <a:t> </a:t>
            </a:r>
            <a:r>
              <a:rPr lang="es-ES" sz="2400" b="0" i="0" u="none" strike="noStrike" baseline="0" dirty="0" err="1">
                <a:latin typeface="LiberationSerif-Regular"/>
              </a:rPr>
              <a:t>division</a:t>
            </a:r>
            <a:endParaRPr lang="es-ES" sz="2400" dirty="0">
              <a:latin typeface="LiberationSerif-Regular"/>
            </a:endParaRPr>
          </a:p>
        </p:txBody>
      </p:sp>
      <p:sp>
        <p:nvSpPr>
          <p:cNvPr id="19" name="Rectángulo 18">
            <a:extLst>
              <a:ext uri="{FF2B5EF4-FFF2-40B4-BE49-F238E27FC236}">
                <a16:creationId xmlns:a16="http://schemas.microsoft.com/office/drawing/2014/main" id="{69A45159-C6C0-48AA-ABC5-78BF63C9D8A7}"/>
              </a:ext>
            </a:extLst>
          </p:cNvPr>
          <p:cNvSpPr/>
          <p:nvPr/>
        </p:nvSpPr>
        <p:spPr>
          <a:xfrm>
            <a:off x="535523" y="1766677"/>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A1CA0A7F-4132-46B9-8C37-1473FF25CE4C}"/>
              </a:ext>
            </a:extLst>
          </p:cNvPr>
          <p:cNvSpPr/>
          <p:nvPr/>
        </p:nvSpPr>
        <p:spPr>
          <a:xfrm>
            <a:off x="10869493" y="1962082"/>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961BD5D4-DB2A-4029-A4F9-68249FB6BD66}"/>
              </a:ext>
            </a:extLst>
          </p:cNvPr>
          <p:cNvSpPr/>
          <p:nvPr/>
        </p:nvSpPr>
        <p:spPr>
          <a:xfrm>
            <a:off x="10892713" y="4292920"/>
            <a:ext cx="605354" cy="144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CAE205-5797-4798-9741-357B094E9F7D}"/>
              </a:ext>
            </a:extLst>
          </p:cNvPr>
          <p:cNvSpPr/>
          <p:nvPr/>
        </p:nvSpPr>
        <p:spPr>
          <a:xfrm>
            <a:off x="9720163" y="2204788"/>
            <a:ext cx="828675" cy="72171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CA80D0E8-35EC-4CA2-ADE6-4CDCC70DA488}"/>
              </a:ext>
            </a:extLst>
          </p:cNvPr>
          <p:cNvSpPr/>
          <p:nvPr/>
        </p:nvSpPr>
        <p:spPr>
          <a:xfrm>
            <a:off x="8023244" y="3964476"/>
            <a:ext cx="977584" cy="63667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07DA53AA-FF45-4A18-8511-0B37B17E3F01}"/>
              </a:ext>
            </a:extLst>
          </p:cNvPr>
          <p:cNvSpPr/>
          <p:nvPr/>
        </p:nvSpPr>
        <p:spPr>
          <a:xfrm>
            <a:off x="8023244" y="4580497"/>
            <a:ext cx="977584" cy="529621"/>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a:extLst>
              <a:ext uri="{FF2B5EF4-FFF2-40B4-BE49-F238E27FC236}">
                <a16:creationId xmlns:a16="http://schemas.microsoft.com/office/drawing/2014/main" id="{F4C0D866-BE85-49AE-B48E-4B283DA83AD6}"/>
              </a:ext>
            </a:extLst>
          </p:cNvPr>
          <p:cNvSpPr/>
          <p:nvPr/>
        </p:nvSpPr>
        <p:spPr>
          <a:xfrm>
            <a:off x="9718318" y="4013780"/>
            <a:ext cx="977584" cy="721716"/>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428ADDF4-405F-445D-93E9-9BE717335723}"/>
              </a:ext>
            </a:extLst>
          </p:cNvPr>
          <p:cNvSpPr/>
          <p:nvPr/>
        </p:nvSpPr>
        <p:spPr>
          <a:xfrm>
            <a:off x="-3610" y="0"/>
            <a:ext cx="12192000" cy="6884751"/>
          </a:xfrm>
          <a:prstGeom prst="rect">
            <a:avLst/>
          </a:prstGeom>
          <a:blipFill dpi="0" rotWithShape="1">
            <a:blip r:embed="rId4">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91290E30-4BF2-4D8C-BDC8-02A6E6193F11}"/>
              </a:ext>
            </a:extLst>
          </p:cNvPr>
          <p:cNvSpPr/>
          <p:nvPr/>
        </p:nvSpPr>
        <p:spPr>
          <a:xfrm>
            <a:off x="651465" y="2389271"/>
            <a:ext cx="11069516" cy="244207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CuadroTexto 20">
            <a:extLst>
              <a:ext uri="{FF2B5EF4-FFF2-40B4-BE49-F238E27FC236}">
                <a16:creationId xmlns:a16="http://schemas.microsoft.com/office/drawing/2014/main" id="{940A036A-51C5-4526-8765-ECCDC2568D0C}"/>
              </a:ext>
            </a:extLst>
          </p:cNvPr>
          <p:cNvSpPr txBox="1"/>
          <p:nvPr/>
        </p:nvSpPr>
        <p:spPr>
          <a:xfrm>
            <a:off x="914399" y="2806842"/>
            <a:ext cx="10626136" cy="1569660"/>
          </a:xfrm>
          <a:prstGeom prst="rect">
            <a:avLst/>
          </a:prstGeom>
          <a:noFill/>
        </p:spPr>
        <p:txBody>
          <a:bodyPr wrap="square" rtlCol="0">
            <a:spAutoFit/>
          </a:bodyPr>
          <a:lstStyle/>
          <a:p>
            <a:pPr algn="just"/>
            <a:r>
              <a:rPr lang="en-US" sz="3200" dirty="0">
                <a:solidFill>
                  <a:schemeClr val="bg1"/>
                </a:solidFill>
                <a:latin typeface="LiberationSerif-Regular"/>
              </a:rPr>
              <a:t>Cell division cycle is strongly influenced by the circadian clock and can anticipate cyclic changes, such as the reduced light period during winter photoperiods. </a:t>
            </a:r>
            <a:endParaRPr lang="es-ES" dirty="0">
              <a:solidFill>
                <a:schemeClr val="bg1"/>
              </a:solidFill>
            </a:endParaRPr>
          </a:p>
        </p:txBody>
      </p:sp>
    </p:spTree>
    <p:extLst>
      <p:ext uri="{BB962C8B-B14F-4D97-AF65-F5344CB8AC3E}">
        <p14:creationId xmlns:p14="http://schemas.microsoft.com/office/powerpoint/2010/main" val="4259996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46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6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b="1" dirty="0">
                <a:solidFill>
                  <a:schemeClr val="bg1"/>
                </a:solidFill>
                <a:latin typeface="+mj-lt"/>
              </a:rPr>
              <a:t>Chronobiology</a:t>
            </a:r>
          </a:p>
        </p:txBody>
      </p:sp>
      <p:pic>
        <p:nvPicPr>
          <p:cNvPr id="5" name="Imagen 4">
            <a:extLst>
              <a:ext uri="{FF2B5EF4-FFF2-40B4-BE49-F238E27FC236}">
                <a16:creationId xmlns:a16="http://schemas.microsoft.com/office/drawing/2014/main" id="{9CE63573-C7AF-43E8-879A-B23E80447696}"/>
              </a:ext>
            </a:extLst>
          </p:cNvPr>
          <p:cNvPicPr>
            <a:picLocks noChangeAspect="1"/>
          </p:cNvPicPr>
          <p:nvPr/>
        </p:nvPicPr>
        <p:blipFill>
          <a:blip r:embed="rId3"/>
          <a:stretch>
            <a:fillRect/>
          </a:stretch>
        </p:blipFill>
        <p:spPr>
          <a:xfrm>
            <a:off x="757514" y="884281"/>
            <a:ext cx="10676971" cy="5973719"/>
          </a:xfrm>
          <a:prstGeom prst="rect">
            <a:avLst/>
          </a:prstGeom>
        </p:spPr>
      </p:pic>
      <p:pic>
        <p:nvPicPr>
          <p:cNvPr id="12" name="Imagen 11">
            <a:extLst>
              <a:ext uri="{FF2B5EF4-FFF2-40B4-BE49-F238E27FC236}">
                <a16:creationId xmlns:a16="http://schemas.microsoft.com/office/drawing/2014/main" id="{F6E674F9-3F27-4B27-A524-A24318D24E73}"/>
              </a:ext>
            </a:extLst>
          </p:cNvPr>
          <p:cNvPicPr>
            <a:picLocks noChangeAspect="1"/>
          </p:cNvPicPr>
          <p:nvPr/>
        </p:nvPicPr>
        <p:blipFill rotWithShape="1">
          <a:blip r:embed="rId3"/>
          <a:srcRect l="17476" t="7157" r="62454" b="89981"/>
          <a:stretch/>
        </p:blipFill>
        <p:spPr>
          <a:xfrm>
            <a:off x="951529" y="1239073"/>
            <a:ext cx="2638425" cy="405514"/>
          </a:xfrm>
          <a:prstGeom prst="rect">
            <a:avLst/>
          </a:prstGeom>
        </p:spPr>
      </p:pic>
      <p:pic>
        <p:nvPicPr>
          <p:cNvPr id="13" name="Imagen 12">
            <a:extLst>
              <a:ext uri="{FF2B5EF4-FFF2-40B4-BE49-F238E27FC236}">
                <a16:creationId xmlns:a16="http://schemas.microsoft.com/office/drawing/2014/main" id="{997C801A-B4FB-43FE-9A75-EB11CF66F679}"/>
              </a:ext>
            </a:extLst>
          </p:cNvPr>
          <p:cNvPicPr>
            <a:picLocks noChangeAspect="1"/>
          </p:cNvPicPr>
          <p:nvPr/>
        </p:nvPicPr>
        <p:blipFill rotWithShape="1">
          <a:blip r:embed="rId3"/>
          <a:srcRect l="17476" t="7157" r="62454" b="89981"/>
          <a:stretch/>
        </p:blipFill>
        <p:spPr>
          <a:xfrm>
            <a:off x="1175364" y="1345995"/>
            <a:ext cx="1793795" cy="722566"/>
          </a:xfrm>
          <a:prstGeom prst="rect">
            <a:avLst/>
          </a:prstGeom>
        </p:spPr>
      </p:pic>
      <p:pic>
        <p:nvPicPr>
          <p:cNvPr id="14" name="Imagen 13">
            <a:extLst>
              <a:ext uri="{FF2B5EF4-FFF2-40B4-BE49-F238E27FC236}">
                <a16:creationId xmlns:a16="http://schemas.microsoft.com/office/drawing/2014/main" id="{354ADDA8-FAB8-4487-BC67-57663BBB39D6}"/>
              </a:ext>
            </a:extLst>
          </p:cNvPr>
          <p:cNvPicPr>
            <a:picLocks noChangeAspect="1"/>
          </p:cNvPicPr>
          <p:nvPr/>
        </p:nvPicPr>
        <p:blipFill rotWithShape="1">
          <a:blip r:embed="rId3"/>
          <a:srcRect l="17476" t="7157" r="62454" b="89981"/>
          <a:stretch/>
        </p:blipFill>
        <p:spPr>
          <a:xfrm>
            <a:off x="7974712" y="1564388"/>
            <a:ext cx="3257479" cy="762837"/>
          </a:xfrm>
          <a:prstGeom prst="rect">
            <a:avLst/>
          </a:prstGeom>
        </p:spPr>
      </p:pic>
      <p:sp>
        <p:nvSpPr>
          <p:cNvPr id="15" name="CuadroTexto 14">
            <a:extLst>
              <a:ext uri="{FF2B5EF4-FFF2-40B4-BE49-F238E27FC236}">
                <a16:creationId xmlns:a16="http://schemas.microsoft.com/office/drawing/2014/main" id="{E9775F83-B224-4660-AB76-6490A0BC993E}"/>
              </a:ext>
            </a:extLst>
          </p:cNvPr>
          <p:cNvSpPr txBox="1"/>
          <p:nvPr/>
        </p:nvSpPr>
        <p:spPr>
          <a:xfrm>
            <a:off x="8122668" y="1500556"/>
            <a:ext cx="2815414" cy="707886"/>
          </a:xfrm>
          <a:prstGeom prst="rect">
            <a:avLst/>
          </a:prstGeom>
          <a:noFill/>
        </p:spPr>
        <p:txBody>
          <a:bodyPr wrap="square" rtlCol="0">
            <a:spAutoFit/>
          </a:bodyPr>
          <a:lstStyle/>
          <a:p>
            <a:r>
              <a:rPr lang="es-ES" sz="2000" b="1" dirty="0"/>
              <a:t>Free-running</a:t>
            </a:r>
          </a:p>
          <a:p>
            <a:r>
              <a:rPr lang="es-ES" sz="2000" dirty="0"/>
              <a:t>(</a:t>
            </a:r>
            <a:r>
              <a:rPr lang="es-ES" sz="2000" dirty="0" err="1"/>
              <a:t>Constant</a:t>
            </a:r>
            <a:r>
              <a:rPr lang="es-ES" sz="2000" dirty="0"/>
              <a:t> </a:t>
            </a:r>
            <a:r>
              <a:rPr lang="es-ES" sz="2000" dirty="0" err="1"/>
              <a:t>signal</a:t>
            </a:r>
            <a:r>
              <a:rPr lang="es-ES" sz="2000" dirty="0"/>
              <a:t>)</a:t>
            </a:r>
          </a:p>
        </p:txBody>
      </p:sp>
      <p:sp>
        <p:nvSpPr>
          <p:cNvPr id="7" name="Rectángulo 6">
            <a:extLst>
              <a:ext uri="{FF2B5EF4-FFF2-40B4-BE49-F238E27FC236}">
                <a16:creationId xmlns:a16="http://schemas.microsoft.com/office/drawing/2014/main" id="{1522FF57-9811-43B4-8BAA-8996E17E4BF5}"/>
              </a:ext>
            </a:extLst>
          </p:cNvPr>
          <p:cNvSpPr/>
          <p:nvPr/>
        </p:nvSpPr>
        <p:spPr>
          <a:xfrm>
            <a:off x="1637233" y="3579955"/>
            <a:ext cx="2248776" cy="866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779F21D0-C38C-49EE-B4AB-4425864C8D59}"/>
              </a:ext>
            </a:extLst>
          </p:cNvPr>
          <p:cNvSpPr/>
          <p:nvPr/>
        </p:nvSpPr>
        <p:spPr>
          <a:xfrm>
            <a:off x="1796037" y="5355483"/>
            <a:ext cx="604216"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F8805C1-828D-434D-A813-0E09A541DFEA}"/>
              </a:ext>
            </a:extLst>
          </p:cNvPr>
          <p:cNvSpPr/>
          <p:nvPr/>
        </p:nvSpPr>
        <p:spPr>
          <a:xfrm>
            <a:off x="8310018" y="4250021"/>
            <a:ext cx="2658970"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8D26AA-CD56-4B64-87A5-49146DC07F06}"/>
              </a:ext>
            </a:extLst>
          </p:cNvPr>
          <p:cNvSpPr/>
          <p:nvPr/>
        </p:nvSpPr>
        <p:spPr>
          <a:xfrm>
            <a:off x="8347078" y="5379011"/>
            <a:ext cx="2658970"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8B87D477-F5F7-4F40-B7BC-732B5A96922F}"/>
              </a:ext>
            </a:extLst>
          </p:cNvPr>
          <p:cNvSpPr/>
          <p:nvPr/>
        </p:nvSpPr>
        <p:spPr>
          <a:xfrm>
            <a:off x="2706279" y="4036978"/>
            <a:ext cx="2051369"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2A9C2B79-2368-4748-8A19-F099C51FDE7B}"/>
              </a:ext>
            </a:extLst>
          </p:cNvPr>
          <p:cNvSpPr txBox="1"/>
          <p:nvPr/>
        </p:nvSpPr>
        <p:spPr>
          <a:xfrm>
            <a:off x="1632746" y="3655130"/>
            <a:ext cx="3076638" cy="400110"/>
          </a:xfrm>
          <a:prstGeom prst="rect">
            <a:avLst/>
          </a:prstGeom>
          <a:noFill/>
        </p:spPr>
        <p:txBody>
          <a:bodyPr wrap="square" rtlCol="0">
            <a:spAutoFit/>
          </a:bodyPr>
          <a:lstStyle/>
          <a:p>
            <a:r>
              <a:rPr lang="es-ES" sz="2000" b="1" dirty="0" err="1"/>
              <a:t>Biological</a:t>
            </a:r>
            <a:r>
              <a:rPr lang="es-ES" sz="2000" b="1" dirty="0"/>
              <a:t> </a:t>
            </a:r>
            <a:r>
              <a:rPr lang="es-ES" sz="2000" b="1" dirty="0" err="1"/>
              <a:t>rhythms</a:t>
            </a:r>
            <a:endParaRPr lang="es-ES" sz="2000" b="1" dirty="0"/>
          </a:p>
        </p:txBody>
      </p:sp>
      <p:sp>
        <p:nvSpPr>
          <p:cNvPr id="22" name="CuadroTexto 21">
            <a:extLst>
              <a:ext uri="{FF2B5EF4-FFF2-40B4-BE49-F238E27FC236}">
                <a16:creationId xmlns:a16="http://schemas.microsoft.com/office/drawing/2014/main" id="{FAD86DD0-09B3-4DE7-BC92-02DCEDD15496}"/>
              </a:ext>
            </a:extLst>
          </p:cNvPr>
          <p:cNvSpPr txBox="1"/>
          <p:nvPr/>
        </p:nvSpPr>
        <p:spPr>
          <a:xfrm>
            <a:off x="8275094" y="3903775"/>
            <a:ext cx="3190396" cy="707886"/>
          </a:xfrm>
          <a:prstGeom prst="rect">
            <a:avLst/>
          </a:prstGeom>
          <a:noFill/>
        </p:spPr>
        <p:txBody>
          <a:bodyPr wrap="square" rtlCol="0">
            <a:spAutoFit/>
          </a:bodyPr>
          <a:lstStyle/>
          <a:p>
            <a:r>
              <a:rPr lang="es-ES" sz="2000" b="1" dirty="0" err="1"/>
              <a:t>Process</a:t>
            </a:r>
            <a:r>
              <a:rPr lang="es-ES" sz="2000" b="1" dirty="0"/>
              <a:t> </a:t>
            </a:r>
            <a:r>
              <a:rPr lang="es-ES" sz="2000" b="1" dirty="0" err="1"/>
              <a:t>responding</a:t>
            </a:r>
            <a:r>
              <a:rPr lang="es-ES" sz="2000" b="1" dirty="0"/>
              <a:t> </a:t>
            </a:r>
            <a:r>
              <a:rPr lang="es-ES" sz="2000" b="1" dirty="0" err="1"/>
              <a:t>to</a:t>
            </a:r>
            <a:r>
              <a:rPr lang="es-ES" sz="2000" b="1" dirty="0"/>
              <a:t> </a:t>
            </a:r>
            <a:r>
              <a:rPr lang="es-ES" sz="2000" b="1" dirty="0" err="1"/>
              <a:t>rhythmic</a:t>
            </a:r>
            <a:r>
              <a:rPr lang="es-ES" sz="2000" b="1" dirty="0"/>
              <a:t> </a:t>
            </a:r>
            <a:r>
              <a:rPr lang="es-ES" sz="2000" b="1" dirty="0" err="1"/>
              <a:t>signals</a:t>
            </a:r>
            <a:endParaRPr lang="es-ES" sz="2000" b="1" dirty="0"/>
          </a:p>
        </p:txBody>
      </p:sp>
      <p:sp>
        <p:nvSpPr>
          <p:cNvPr id="23" name="CuadroTexto 22">
            <a:extLst>
              <a:ext uri="{FF2B5EF4-FFF2-40B4-BE49-F238E27FC236}">
                <a16:creationId xmlns:a16="http://schemas.microsoft.com/office/drawing/2014/main" id="{09234556-6079-4CB0-83C6-FBE792D4A2E0}"/>
              </a:ext>
            </a:extLst>
          </p:cNvPr>
          <p:cNvSpPr txBox="1"/>
          <p:nvPr/>
        </p:nvSpPr>
        <p:spPr>
          <a:xfrm>
            <a:off x="8292040" y="4996493"/>
            <a:ext cx="3190396" cy="707886"/>
          </a:xfrm>
          <a:prstGeom prst="rect">
            <a:avLst/>
          </a:prstGeom>
          <a:noFill/>
        </p:spPr>
        <p:txBody>
          <a:bodyPr wrap="square" rtlCol="0">
            <a:spAutoFit/>
          </a:bodyPr>
          <a:lstStyle/>
          <a:p>
            <a:r>
              <a:rPr lang="es-ES" sz="2000" b="1" dirty="0" err="1"/>
              <a:t>Self-sustained</a:t>
            </a:r>
            <a:r>
              <a:rPr lang="es-ES" sz="2000" b="1" dirty="0"/>
              <a:t> </a:t>
            </a:r>
            <a:r>
              <a:rPr lang="es-ES" sz="2000" b="1" dirty="0" err="1"/>
              <a:t>biological</a:t>
            </a:r>
            <a:r>
              <a:rPr lang="es-ES" sz="2000" b="1" dirty="0"/>
              <a:t> </a:t>
            </a:r>
            <a:r>
              <a:rPr lang="es-ES" sz="2000" b="1" dirty="0" err="1"/>
              <a:t>rhythm</a:t>
            </a:r>
            <a:endParaRPr lang="es-ES" sz="2000" b="1" dirty="0"/>
          </a:p>
        </p:txBody>
      </p:sp>
      <p:pic>
        <p:nvPicPr>
          <p:cNvPr id="24" name="Imagen 23">
            <a:extLst>
              <a:ext uri="{FF2B5EF4-FFF2-40B4-BE49-F238E27FC236}">
                <a16:creationId xmlns:a16="http://schemas.microsoft.com/office/drawing/2014/main" id="{378FBAF4-0332-46A6-B4C3-7BA1F7DA0DC4}"/>
              </a:ext>
            </a:extLst>
          </p:cNvPr>
          <p:cNvPicPr>
            <a:picLocks noChangeAspect="1"/>
          </p:cNvPicPr>
          <p:nvPr/>
        </p:nvPicPr>
        <p:blipFill rotWithShape="1">
          <a:blip r:embed="rId3"/>
          <a:srcRect l="17476" t="7157" r="62454" b="89981"/>
          <a:stretch/>
        </p:blipFill>
        <p:spPr>
          <a:xfrm>
            <a:off x="1007915" y="1482701"/>
            <a:ext cx="1249662" cy="1489290"/>
          </a:xfrm>
          <a:prstGeom prst="rect">
            <a:avLst/>
          </a:prstGeom>
        </p:spPr>
      </p:pic>
      <p:sp>
        <p:nvSpPr>
          <p:cNvPr id="6" name="CuadroTexto 5">
            <a:extLst>
              <a:ext uri="{FF2B5EF4-FFF2-40B4-BE49-F238E27FC236}">
                <a16:creationId xmlns:a16="http://schemas.microsoft.com/office/drawing/2014/main" id="{C76894A7-07DB-45A0-8F3E-DCE52680FFDA}"/>
              </a:ext>
            </a:extLst>
          </p:cNvPr>
          <p:cNvSpPr txBox="1"/>
          <p:nvPr/>
        </p:nvSpPr>
        <p:spPr>
          <a:xfrm>
            <a:off x="984454" y="1180680"/>
            <a:ext cx="3076638" cy="707886"/>
          </a:xfrm>
          <a:prstGeom prst="rect">
            <a:avLst/>
          </a:prstGeom>
          <a:noFill/>
        </p:spPr>
        <p:txBody>
          <a:bodyPr wrap="square" rtlCol="0">
            <a:spAutoFit/>
          </a:bodyPr>
          <a:lstStyle/>
          <a:p>
            <a:r>
              <a:rPr lang="es-ES" sz="2000" b="1" dirty="0" err="1"/>
              <a:t>Entrainment</a:t>
            </a:r>
            <a:r>
              <a:rPr lang="es-ES" sz="2000" b="1" dirty="0"/>
              <a:t> </a:t>
            </a:r>
            <a:r>
              <a:rPr lang="es-ES" sz="2000" b="1" dirty="0" err="1"/>
              <a:t>oscillation</a:t>
            </a:r>
            <a:endParaRPr lang="es-ES" sz="2000" b="1" dirty="0"/>
          </a:p>
          <a:p>
            <a:r>
              <a:rPr lang="es-ES" sz="2000" dirty="0"/>
              <a:t>(</a:t>
            </a:r>
            <a:r>
              <a:rPr lang="es-ES" sz="2000" dirty="0" err="1"/>
              <a:t>Rhythmic</a:t>
            </a:r>
            <a:r>
              <a:rPr lang="es-ES" sz="2000" dirty="0"/>
              <a:t> </a:t>
            </a:r>
            <a:r>
              <a:rPr lang="es-ES" sz="2000" dirty="0" err="1"/>
              <a:t>signal</a:t>
            </a:r>
            <a:r>
              <a:rPr lang="es-ES" sz="2000" dirty="0"/>
              <a:t>)</a:t>
            </a:r>
          </a:p>
        </p:txBody>
      </p:sp>
      <p:pic>
        <p:nvPicPr>
          <p:cNvPr id="5122" name="Picture 2" descr="Sun Icon Transparent PNGs for Free Download">
            <a:extLst>
              <a:ext uri="{FF2B5EF4-FFF2-40B4-BE49-F238E27FC236}">
                <a16:creationId xmlns:a16="http://schemas.microsoft.com/office/drawing/2014/main" id="{B4331BF4-BCEB-4F60-A500-14A1720D0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645" y="1956738"/>
            <a:ext cx="1004469" cy="6091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on PNG Transparent Images Free Download - Pngfre">
            <a:extLst>
              <a:ext uri="{FF2B5EF4-FFF2-40B4-BE49-F238E27FC236}">
                <a16:creationId xmlns:a16="http://schemas.microsoft.com/office/drawing/2014/main" id="{BD76C03C-6D27-430E-874D-9970F73AB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429807" y="2238067"/>
            <a:ext cx="456359" cy="456359"/>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6228D49D-40EB-45FD-95B9-49DC3D5F016E}"/>
              </a:ext>
            </a:extLst>
          </p:cNvPr>
          <p:cNvSpPr/>
          <p:nvPr/>
        </p:nvSpPr>
        <p:spPr>
          <a:xfrm>
            <a:off x="1007915" y="3434025"/>
            <a:ext cx="10170096" cy="3072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Imagen 27">
            <a:extLst>
              <a:ext uri="{FF2B5EF4-FFF2-40B4-BE49-F238E27FC236}">
                <a16:creationId xmlns:a16="http://schemas.microsoft.com/office/drawing/2014/main" id="{2A405260-F487-429B-A0E0-960379751770}"/>
              </a:ext>
            </a:extLst>
          </p:cNvPr>
          <p:cNvPicPr>
            <a:picLocks noChangeAspect="1"/>
          </p:cNvPicPr>
          <p:nvPr/>
        </p:nvPicPr>
        <p:blipFill rotWithShape="1">
          <a:blip r:embed="rId3"/>
          <a:srcRect l="17476" t="7157" r="62454" b="89981"/>
          <a:stretch/>
        </p:blipFill>
        <p:spPr>
          <a:xfrm>
            <a:off x="7974712" y="1239074"/>
            <a:ext cx="3203299" cy="1882800"/>
          </a:xfrm>
          <a:prstGeom prst="rect">
            <a:avLst/>
          </a:prstGeom>
        </p:spPr>
      </p:pic>
      <p:sp>
        <p:nvSpPr>
          <p:cNvPr id="25" name="CuadroTexto 24">
            <a:extLst>
              <a:ext uri="{FF2B5EF4-FFF2-40B4-BE49-F238E27FC236}">
                <a16:creationId xmlns:a16="http://schemas.microsoft.com/office/drawing/2014/main" id="{5F8D5263-ADFB-4F2D-98A0-E30BD9489A1F}"/>
              </a:ext>
            </a:extLst>
          </p:cNvPr>
          <p:cNvSpPr txBox="1"/>
          <p:nvPr/>
        </p:nvSpPr>
        <p:spPr>
          <a:xfrm>
            <a:off x="807195" y="704251"/>
            <a:ext cx="6101254"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Roenneberg</a:t>
            </a:r>
            <a:r>
              <a:rPr lang="es-ES" sz="2000" b="0" i="0" u="none" strike="noStrike" baseline="0" dirty="0">
                <a:solidFill>
                  <a:srgbClr val="347F70"/>
                </a:solidFill>
                <a:latin typeface="LiberationSerif-Regular"/>
              </a:rPr>
              <a:t> &amp; </a:t>
            </a:r>
            <a:r>
              <a:rPr lang="es-ES" sz="2000" b="0" i="0" u="none" strike="noStrike" baseline="0" dirty="0" err="1">
                <a:solidFill>
                  <a:srgbClr val="347F70"/>
                </a:solidFill>
                <a:latin typeface="LiberationSerif-Regular"/>
              </a:rPr>
              <a:t>Merrow</a:t>
            </a:r>
            <a:r>
              <a:rPr lang="es-ES" sz="2000" b="0" i="0" u="none" strike="noStrike" baseline="0" dirty="0">
                <a:solidFill>
                  <a:srgbClr val="347F70"/>
                </a:solidFill>
                <a:latin typeface="LiberationSerif-Regular"/>
              </a:rPr>
              <a:t>, 2005)</a:t>
            </a:r>
            <a:endParaRPr lang="es-ES" sz="2000" dirty="0"/>
          </a:p>
        </p:txBody>
      </p:sp>
    </p:spTree>
    <p:extLst>
      <p:ext uri="{BB962C8B-B14F-4D97-AF65-F5344CB8AC3E}">
        <p14:creationId xmlns:p14="http://schemas.microsoft.com/office/powerpoint/2010/main" val="41078206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47032" y="125167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68471"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427900"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EFCEF6B0-25C0-4303-96C1-6FF89CED7204}"/>
              </a:ext>
            </a:extLst>
          </p:cNvPr>
          <p:cNvPicPr>
            <a:picLocks noChangeAspect="1"/>
          </p:cNvPicPr>
          <p:nvPr/>
        </p:nvPicPr>
        <p:blipFill>
          <a:blip r:embed="rId3"/>
          <a:stretch>
            <a:fillRect/>
          </a:stretch>
        </p:blipFill>
        <p:spPr>
          <a:xfrm>
            <a:off x="1676400" y="2155182"/>
            <a:ext cx="8472487" cy="3394027"/>
          </a:xfrm>
          <a:prstGeom prst="rect">
            <a:avLst/>
          </a:prstGeom>
        </p:spPr>
      </p:pic>
      <p:sp>
        <p:nvSpPr>
          <p:cNvPr id="12" name="Rectángulo 11">
            <a:extLst>
              <a:ext uri="{FF2B5EF4-FFF2-40B4-BE49-F238E27FC236}">
                <a16:creationId xmlns:a16="http://schemas.microsoft.com/office/drawing/2014/main" id="{B319145E-4F0F-43E1-ACB0-32C514AAA2BB}"/>
              </a:ext>
            </a:extLst>
          </p:cNvPr>
          <p:cNvSpPr/>
          <p:nvPr/>
        </p:nvSpPr>
        <p:spPr>
          <a:xfrm>
            <a:off x="6665662" y="2329310"/>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B5DAFB18-8C2E-4E7F-BC6E-F94302847A7F}"/>
              </a:ext>
            </a:extLst>
          </p:cNvPr>
          <p:cNvSpPr/>
          <p:nvPr/>
        </p:nvSpPr>
        <p:spPr>
          <a:xfrm>
            <a:off x="2162176" y="2800874"/>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324726" y="2810399"/>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43995" y="2132769"/>
            <a:ext cx="1609205" cy="144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87D6E8FB-CA94-4EFF-9D7A-985006A8FD53}"/>
              </a:ext>
            </a:extLst>
          </p:cNvPr>
          <p:cNvPicPr>
            <a:picLocks noChangeAspect="1"/>
          </p:cNvPicPr>
          <p:nvPr/>
        </p:nvPicPr>
        <p:blipFill rotWithShape="1">
          <a:blip r:embed="rId3"/>
          <a:srcRect l="38386" r="41533" b="59746"/>
          <a:stretch/>
        </p:blipFill>
        <p:spPr>
          <a:xfrm>
            <a:off x="5230668" y="4407331"/>
            <a:ext cx="1701433" cy="1366228"/>
          </a:xfrm>
          <a:prstGeom prst="rect">
            <a:avLst/>
          </a:prstGeom>
        </p:spPr>
      </p:pic>
      <p:sp>
        <p:nvSpPr>
          <p:cNvPr id="16" name="Rectángulo 15">
            <a:extLst>
              <a:ext uri="{FF2B5EF4-FFF2-40B4-BE49-F238E27FC236}">
                <a16:creationId xmlns:a16="http://schemas.microsoft.com/office/drawing/2014/main" id="{D77FCF37-A5F7-4BF0-B032-93E81C980710}"/>
              </a:ext>
            </a:extLst>
          </p:cNvPr>
          <p:cNvSpPr/>
          <p:nvPr/>
        </p:nvSpPr>
        <p:spPr>
          <a:xfrm>
            <a:off x="5019675" y="4943997"/>
            <a:ext cx="1883749" cy="457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1515D6F-9029-42DD-9DB8-FA2765945630}"/>
              </a:ext>
            </a:extLst>
          </p:cNvPr>
          <p:cNvSpPr/>
          <p:nvPr/>
        </p:nvSpPr>
        <p:spPr>
          <a:xfrm>
            <a:off x="5644944" y="1492079"/>
            <a:ext cx="802263" cy="71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4AE5EDE3-4B5F-4DBD-9330-60D61F234833}"/>
              </a:ext>
            </a:extLst>
          </p:cNvPr>
          <p:cNvSpPr/>
          <p:nvPr/>
        </p:nvSpPr>
        <p:spPr>
          <a:xfrm>
            <a:off x="7040949" y="1721055"/>
            <a:ext cx="500650" cy="6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62D943D9-6ECD-479C-B164-E88BFCF0EA18}"/>
              </a:ext>
            </a:extLst>
          </p:cNvPr>
          <p:cNvPicPr>
            <a:picLocks noChangeAspect="1"/>
          </p:cNvPicPr>
          <p:nvPr/>
        </p:nvPicPr>
        <p:blipFill>
          <a:blip r:embed="rId3"/>
          <a:stretch>
            <a:fillRect/>
          </a:stretch>
        </p:blipFill>
        <p:spPr>
          <a:xfrm>
            <a:off x="1096923" y="1740294"/>
            <a:ext cx="9690139" cy="3881811"/>
          </a:xfrm>
          <a:prstGeom prst="rect">
            <a:avLst/>
          </a:prstGeom>
        </p:spPr>
      </p:pic>
      <p:sp>
        <p:nvSpPr>
          <p:cNvPr id="20" name="Rectángulo 19">
            <a:extLst>
              <a:ext uri="{FF2B5EF4-FFF2-40B4-BE49-F238E27FC236}">
                <a16:creationId xmlns:a16="http://schemas.microsoft.com/office/drawing/2014/main" id="{06817E80-03D7-4795-9C60-F771B5FD555B}"/>
              </a:ext>
            </a:extLst>
          </p:cNvPr>
          <p:cNvSpPr/>
          <p:nvPr/>
        </p:nvSpPr>
        <p:spPr>
          <a:xfrm>
            <a:off x="6089247" y="1769701"/>
            <a:ext cx="1371517" cy="106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AC98FC9-60F9-4554-8E25-5FC03EEC463C}"/>
              </a:ext>
            </a:extLst>
          </p:cNvPr>
          <p:cNvSpPr/>
          <p:nvPr/>
        </p:nvSpPr>
        <p:spPr>
          <a:xfrm>
            <a:off x="4679598" y="1625169"/>
            <a:ext cx="1694233" cy="165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Imagen 21">
            <a:extLst>
              <a:ext uri="{FF2B5EF4-FFF2-40B4-BE49-F238E27FC236}">
                <a16:creationId xmlns:a16="http://schemas.microsoft.com/office/drawing/2014/main" id="{50ED9E84-CA26-4DFE-A87E-537EAE494E7A}"/>
              </a:ext>
            </a:extLst>
          </p:cNvPr>
          <p:cNvPicPr>
            <a:picLocks noChangeAspect="1"/>
          </p:cNvPicPr>
          <p:nvPr/>
        </p:nvPicPr>
        <p:blipFill rotWithShape="1">
          <a:blip r:embed="rId3"/>
          <a:srcRect l="38386" r="41533" b="59746"/>
          <a:stretch/>
        </p:blipFill>
        <p:spPr>
          <a:xfrm>
            <a:off x="5094988" y="4480446"/>
            <a:ext cx="1945961" cy="1562577"/>
          </a:xfrm>
          <a:prstGeom prst="rect">
            <a:avLst/>
          </a:prstGeom>
        </p:spPr>
      </p:pic>
      <p:sp>
        <p:nvSpPr>
          <p:cNvPr id="27" name="CuadroTexto 26">
            <a:extLst>
              <a:ext uri="{FF2B5EF4-FFF2-40B4-BE49-F238E27FC236}">
                <a16:creationId xmlns:a16="http://schemas.microsoft.com/office/drawing/2014/main" id="{E2E5C2D4-CF73-4FD9-8F62-71E52C06B108}"/>
              </a:ext>
            </a:extLst>
          </p:cNvPr>
          <p:cNvSpPr txBox="1"/>
          <p:nvPr/>
        </p:nvSpPr>
        <p:spPr>
          <a:xfrm>
            <a:off x="1434135" y="1852432"/>
            <a:ext cx="838200" cy="523220"/>
          </a:xfrm>
          <a:prstGeom prst="rect">
            <a:avLst/>
          </a:prstGeom>
          <a:noFill/>
        </p:spPr>
        <p:txBody>
          <a:bodyPr wrap="square" rtlCol="0">
            <a:spAutoFit/>
          </a:bodyPr>
          <a:lstStyle/>
          <a:p>
            <a:r>
              <a:rPr lang="es-ES" sz="2800" b="1" dirty="0">
                <a:solidFill>
                  <a:srgbClr val="0000FF"/>
                </a:solidFill>
              </a:rPr>
              <a:t>LD</a:t>
            </a:r>
          </a:p>
        </p:txBody>
      </p:sp>
      <p:sp>
        <p:nvSpPr>
          <p:cNvPr id="28" name="CuadroTexto 27">
            <a:extLst>
              <a:ext uri="{FF2B5EF4-FFF2-40B4-BE49-F238E27FC236}">
                <a16:creationId xmlns:a16="http://schemas.microsoft.com/office/drawing/2014/main" id="{25B70D1A-FA2F-4F12-9539-A6A35114A51F}"/>
              </a:ext>
            </a:extLst>
          </p:cNvPr>
          <p:cNvSpPr txBox="1"/>
          <p:nvPr/>
        </p:nvSpPr>
        <p:spPr>
          <a:xfrm>
            <a:off x="7122499" y="1908393"/>
            <a:ext cx="838200" cy="523220"/>
          </a:xfrm>
          <a:prstGeom prst="rect">
            <a:avLst/>
          </a:prstGeom>
          <a:noFill/>
        </p:spPr>
        <p:txBody>
          <a:bodyPr wrap="square" rtlCol="0">
            <a:spAutoFit/>
          </a:bodyPr>
          <a:lstStyle/>
          <a:p>
            <a:r>
              <a:rPr lang="es-ES" sz="2800" b="1" dirty="0">
                <a:solidFill>
                  <a:srgbClr val="FF0000"/>
                </a:solidFill>
              </a:rPr>
              <a:t>SD</a:t>
            </a:r>
          </a:p>
        </p:txBody>
      </p:sp>
      <p:sp>
        <p:nvSpPr>
          <p:cNvPr id="26" name="Rectángulo 25">
            <a:extLst>
              <a:ext uri="{FF2B5EF4-FFF2-40B4-BE49-F238E27FC236}">
                <a16:creationId xmlns:a16="http://schemas.microsoft.com/office/drawing/2014/main" id="{ACCC9889-D76B-4B9D-BB49-8A87047EA6D4}"/>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ECA19887-797B-47A4-94D3-16EC768E250E}"/>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3" name="CuadroTexto 32">
            <a:extLst>
              <a:ext uri="{FF2B5EF4-FFF2-40B4-BE49-F238E27FC236}">
                <a16:creationId xmlns:a16="http://schemas.microsoft.com/office/drawing/2014/main" id="{A7AE5C6F-811F-4849-9548-A876D5210471}"/>
              </a:ext>
            </a:extLst>
          </p:cNvPr>
          <p:cNvSpPr txBox="1"/>
          <p:nvPr/>
        </p:nvSpPr>
        <p:spPr>
          <a:xfrm>
            <a:off x="603080" y="691068"/>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sp>
        <p:nvSpPr>
          <p:cNvPr id="5" name="CuadroTexto 4">
            <a:extLst>
              <a:ext uri="{FF2B5EF4-FFF2-40B4-BE49-F238E27FC236}">
                <a16:creationId xmlns:a16="http://schemas.microsoft.com/office/drawing/2014/main" id="{BA2D2590-1428-4A4A-96DA-3F5E930303E1}"/>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sp>
        <p:nvSpPr>
          <p:cNvPr id="29" name="CuadroTexto 28">
            <a:extLst>
              <a:ext uri="{FF2B5EF4-FFF2-40B4-BE49-F238E27FC236}">
                <a16:creationId xmlns:a16="http://schemas.microsoft.com/office/drawing/2014/main" id="{5D6A6A56-EECF-41E5-BFA9-2B38266525BF}"/>
              </a:ext>
            </a:extLst>
          </p:cNvPr>
          <p:cNvSpPr txBox="1"/>
          <p:nvPr/>
        </p:nvSpPr>
        <p:spPr>
          <a:xfrm>
            <a:off x="4705845" y="2614638"/>
            <a:ext cx="1791336" cy="707886"/>
          </a:xfrm>
          <a:prstGeom prst="rect">
            <a:avLst/>
          </a:prstGeom>
          <a:noFill/>
        </p:spPr>
        <p:txBody>
          <a:bodyPr wrap="square" rtlCol="0">
            <a:spAutoFit/>
          </a:bodyPr>
          <a:lstStyle/>
          <a:p>
            <a:r>
              <a:rPr lang="es-ES" sz="2000" b="1" dirty="0"/>
              <a:t>Cell </a:t>
            </a:r>
            <a:r>
              <a:rPr lang="es-ES" sz="2000" b="1" dirty="0" err="1"/>
              <a:t>division</a:t>
            </a:r>
            <a:r>
              <a:rPr lang="es-ES" sz="2000" b="1" dirty="0"/>
              <a:t> </a:t>
            </a:r>
            <a:r>
              <a:rPr lang="es-ES" sz="2000" b="1" dirty="0" err="1"/>
              <a:t>completed</a:t>
            </a:r>
            <a:endParaRPr lang="es-ES" sz="2000" b="1" dirty="0"/>
          </a:p>
        </p:txBody>
      </p:sp>
      <p:sp>
        <p:nvSpPr>
          <p:cNvPr id="32" name="CuadroTexto 31">
            <a:extLst>
              <a:ext uri="{FF2B5EF4-FFF2-40B4-BE49-F238E27FC236}">
                <a16:creationId xmlns:a16="http://schemas.microsoft.com/office/drawing/2014/main" id="{5372DD64-21CC-4B9F-B2CC-8ADA6BF3B637}"/>
              </a:ext>
            </a:extLst>
          </p:cNvPr>
          <p:cNvSpPr txBox="1"/>
          <p:nvPr/>
        </p:nvSpPr>
        <p:spPr>
          <a:xfrm>
            <a:off x="4381337" y="2722312"/>
            <a:ext cx="372847" cy="830997"/>
          </a:xfrm>
          <a:prstGeom prst="rect">
            <a:avLst/>
          </a:prstGeom>
          <a:noFill/>
        </p:spPr>
        <p:txBody>
          <a:bodyPr wrap="square" rtlCol="0">
            <a:spAutoFit/>
          </a:bodyPr>
          <a:lstStyle/>
          <a:p>
            <a:r>
              <a:rPr lang="es-ES" sz="4800" b="1" dirty="0">
                <a:solidFill>
                  <a:srgbClr val="00B050"/>
                </a:solidFill>
              </a:rPr>
              <a:t>*</a:t>
            </a:r>
            <a:endParaRPr lang="es-ES" b="1" dirty="0">
              <a:solidFill>
                <a:srgbClr val="00B050"/>
              </a:solidFill>
            </a:endParaRPr>
          </a:p>
        </p:txBody>
      </p:sp>
      <p:pic>
        <p:nvPicPr>
          <p:cNvPr id="36" name="Imagen 35">
            <a:extLst>
              <a:ext uri="{FF2B5EF4-FFF2-40B4-BE49-F238E27FC236}">
                <a16:creationId xmlns:a16="http://schemas.microsoft.com/office/drawing/2014/main" id="{D490D67D-8160-43BD-A650-E4145ED5815F}"/>
              </a:ext>
            </a:extLst>
          </p:cNvPr>
          <p:cNvPicPr>
            <a:picLocks noChangeAspect="1"/>
          </p:cNvPicPr>
          <p:nvPr/>
        </p:nvPicPr>
        <p:blipFill rotWithShape="1">
          <a:blip r:embed="rId3"/>
          <a:srcRect l="38386" r="41533" b="59746"/>
          <a:stretch/>
        </p:blipFill>
        <p:spPr>
          <a:xfrm>
            <a:off x="5125233" y="4586754"/>
            <a:ext cx="2015722" cy="1618598"/>
          </a:xfrm>
          <a:prstGeom prst="rect">
            <a:avLst/>
          </a:prstGeom>
        </p:spPr>
      </p:pic>
      <p:sp>
        <p:nvSpPr>
          <p:cNvPr id="37" name="Rectángulo 36">
            <a:extLst>
              <a:ext uri="{FF2B5EF4-FFF2-40B4-BE49-F238E27FC236}">
                <a16:creationId xmlns:a16="http://schemas.microsoft.com/office/drawing/2014/main" id="{071FBC4A-A42D-4ECD-9B44-6E03CF60DC7A}"/>
              </a:ext>
            </a:extLst>
          </p:cNvPr>
          <p:cNvSpPr/>
          <p:nvPr/>
        </p:nvSpPr>
        <p:spPr>
          <a:xfrm>
            <a:off x="4914240" y="5304614"/>
            <a:ext cx="2231715" cy="52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a:extLst>
              <a:ext uri="{FF2B5EF4-FFF2-40B4-BE49-F238E27FC236}">
                <a16:creationId xmlns:a16="http://schemas.microsoft.com/office/drawing/2014/main" id="{41171B97-0AD8-4C71-9A50-00EBB41BEC30}"/>
              </a:ext>
            </a:extLst>
          </p:cNvPr>
          <p:cNvPicPr>
            <a:picLocks noChangeAspect="1"/>
          </p:cNvPicPr>
          <p:nvPr/>
        </p:nvPicPr>
        <p:blipFill rotWithShape="1">
          <a:blip r:embed="rId3"/>
          <a:srcRect l="38386" r="41533" b="59746"/>
          <a:stretch/>
        </p:blipFill>
        <p:spPr>
          <a:xfrm>
            <a:off x="4989553" y="4623601"/>
            <a:ext cx="2305419" cy="1851216"/>
          </a:xfrm>
          <a:prstGeom prst="rect">
            <a:avLst/>
          </a:prstGeom>
        </p:spPr>
      </p:pic>
      <p:sp>
        <p:nvSpPr>
          <p:cNvPr id="42" name="CuadroTexto 41">
            <a:extLst>
              <a:ext uri="{FF2B5EF4-FFF2-40B4-BE49-F238E27FC236}">
                <a16:creationId xmlns:a16="http://schemas.microsoft.com/office/drawing/2014/main" id="{C6670A6C-A653-440C-829A-F26CC8DBE59C}"/>
              </a:ext>
            </a:extLst>
          </p:cNvPr>
          <p:cNvSpPr txBox="1"/>
          <p:nvPr/>
        </p:nvSpPr>
        <p:spPr>
          <a:xfrm>
            <a:off x="6962370" y="5699809"/>
            <a:ext cx="720492" cy="338554"/>
          </a:xfrm>
          <a:prstGeom prst="rect">
            <a:avLst/>
          </a:prstGeom>
          <a:noFill/>
        </p:spPr>
        <p:txBody>
          <a:bodyPr wrap="square" rtlCol="0">
            <a:spAutoFit/>
          </a:bodyPr>
          <a:lstStyle/>
          <a:p>
            <a:r>
              <a:rPr lang="es-ES" sz="1600" b="1" dirty="0"/>
              <a:t>|M</a:t>
            </a:r>
          </a:p>
        </p:txBody>
      </p:sp>
      <p:sp>
        <p:nvSpPr>
          <p:cNvPr id="45" name="CuadroTexto 44">
            <a:extLst>
              <a:ext uri="{FF2B5EF4-FFF2-40B4-BE49-F238E27FC236}">
                <a16:creationId xmlns:a16="http://schemas.microsoft.com/office/drawing/2014/main" id="{26C39CEE-17E8-423E-ADD6-946FC5C64A46}"/>
              </a:ext>
            </a:extLst>
          </p:cNvPr>
          <p:cNvSpPr txBox="1"/>
          <p:nvPr/>
        </p:nvSpPr>
        <p:spPr>
          <a:xfrm>
            <a:off x="8919591" y="1442596"/>
            <a:ext cx="1791336" cy="707886"/>
          </a:xfrm>
          <a:prstGeom prst="rect">
            <a:avLst/>
          </a:prstGeom>
          <a:noFill/>
        </p:spPr>
        <p:txBody>
          <a:bodyPr wrap="square" rtlCol="0">
            <a:spAutoFit/>
          </a:bodyPr>
          <a:lstStyle/>
          <a:p>
            <a:r>
              <a:rPr lang="es-ES" sz="2000" b="1" dirty="0"/>
              <a:t>Cell </a:t>
            </a:r>
            <a:r>
              <a:rPr lang="es-ES" sz="2000" b="1" dirty="0" err="1"/>
              <a:t>division</a:t>
            </a:r>
            <a:r>
              <a:rPr lang="es-ES" sz="2000" b="1" dirty="0"/>
              <a:t> </a:t>
            </a:r>
            <a:r>
              <a:rPr lang="es-ES" sz="2000" b="1" dirty="0" err="1"/>
              <a:t>completed</a:t>
            </a:r>
            <a:endParaRPr lang="es-ES" sz="2000" b="1" dirty="0"/>
          </a:p>
        </p:txBody>
      </p:sp>
      <p:sp>
        <p:nvSpPr>
          <p:cNvPr id="46" name="CuadroTexto 45">
            <a:extLst>
              <a:ext uri="{FF2B5EF4-FFF2-40B4-BE49-F238E27FC236}">
                <a16:creationId xmlns:a16="http://schemas.microsoft.com/office/drawing/2014/main" id="{FB4F2190-23AE-4F6E-8D1F-9D43EA4153D6}"/>
              </a:ext>
            </a:extLst>
          </p:cNvPr>
          <p:cNvSpPr txBox="1"/>
          <p:nvPr/>
        </p:nvSpPr>
        <p:spPr>
          <a:xfrm>
            <a:off x="8595083" y="1637358"/>
            <a:ext cx="372847" cy="830997"/>
          </a:xfrm>
          <a:prstGeom prst="rect">
            <a:avLst/>
          </a:prstGeom>
          <a:noFill/>
        </p:spPr>
        <p:txBody>
          <a:bodyPr wrap="square" rtlCol="0">
            <a:spAutoFit/>
          </a:bodyPr>
          <a:lstStyle/>
          <a:p>
            <a:r>
              <a:rPr lang="es-ES" sz="4800" b="1" dirty="0">
                <a:solidFill>
                  <a:srgbClr val="00B050"/>
                </a:solidFill>
              </a:rPr>
              <a:t>*</a:t>
            </a:r>
            <a:endParaRPr lang="es-ES" b="1" dirty="0">
              <a:solidFill>
                <a:srgbClr val="00B050"/>
              </a:solidFill>
            </a:endParaRPr>
          </a:p>
        </p:txBody>
      </p:sp>
    </p:spTree>
    <p:extLst>
      <p:ext uri="{BB962C8B-B14F-4D97-AF65-F5344CB8AC3E}">
        <p14:creationId xmlns:p14="http://schemas.microsoft.com/office/powerpoint/2010/main" val="364380877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47032" y="125167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68471"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427900" y="147657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EFCEF6B0-25C0-4303-96C1-6FF89CED7204}"/>
              </a:ext>
            </a:extLst>
          </p:cNvPr>
          <p:cNvPicPr>
            <a:picLocks noChangeAspect="1"/>
          </p:cNvPicPr>
          <p:nvPr/>
        </p:nvPicPr>
        <p:blipFill>
          <a:blip r:embed="rId3"/>
          <a:stretch>
            <a:fillRect/>
          </a:stretch>
        </p:blipFill>
        <p:spPr>
          <a:xfrm>
            <a:off x="1676400" y="2155182"/>
            <a:ext cx="8472487" cy="3394027"/>
          </a:xfrm>
          <a:prstGeom prst="rect">
            <a:avLst/>
          </a:prstGeom>
        </p:spPr>
      </p:pic>
      <p:sp>
        <p:nvSpPr>
          <p:cNvPr id="12" name="Rectángulo 11">
            <a:extLst>
              <a:ext uri="{FF2B5EF4-FFF2-40B4-BE49-F238E27FC236}">
                <a16:creationId xmlns:a16="http://schemas.microsoft.com/office/drawing/2014/main" id="{B319145E-4F0F-43E1-ACB0-32C514AAA2BB}"/>
              </a:ext>
            </a:extLst>
          </p:cNvPr>
          <p:cNvSpPr/>
          <p:nvPr/>
        </p:nvSpPr>
        <p:spPr>
          <a:xfrm>
            <a:off x="6665662" y="2329310"/>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B5DAFB18-8C2E-4E7F-BC6E-F94302847A7F}"/>
              </a:ext>
            </a:extLst>
          </p:cNvPr>
          <p:cNvSpPr/>
          <p:nvPr/>
        </p:nvSpPr>
        <p:spPr>
          <a:xfrm>
            <a:off x="2162176" y="2800874"/>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324726" y="2810399"/>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43995" y="2132769"/>
            <a:ext cx="1609205" cy="144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87D6E8FB-CA94-4EFF-9D7A-985006A8FD53}"/>
              </a:ext>
            </a:extLst>
          </p:cNvPr>
          <p:cNvPicPr>
            <a:picLocks noChangeAspect="1"/>
          </p:cNvPicPr>
          <p:nvPr/>
        </p:nvPicPr>
        <p:blipFill rotWithShape="1">
          <a:blip r:embed="rId3"/>
          <a:srcRect l="38386" r="41533" b="59746"/>
          <a:stretch/>
        </p:blipFill>
        <p:spPr>
          <a:xfrm>
            <a:off x="5230668" y="4407331"/>
            <a:ext cx="1701433" cy="1366228"/>
          </a:xfrm>
          <a:prstGeom prst="rect">
            <a:avLst/>
          </a:prstGeom>
        </p:spPr>
      </p:pic>
      <p:sp>
        <p:nvSpPr>
          <p:cNvPr id="16" name="Rectángulo 15">
            <a:extLst>
              <a:ext uri="{FF2B5EF4-FFF2-40B4-BE49-F238E27FC236}">
                <a16:creationId xmlns:a16="http://schemas.microsoft.com/office/drawing/2014/main" id="{D77FCF37-A5F7-4BF0-B032-93E81C980710}"/>
              </a:ext>
            </a:extLst>
          </p:cNvPr>
          <p:cNvSpPr/>
          <p:nvPr/>
        </p:nvSpPr>
        <p:spPr>
          <a:xfrm>
            <a:off x="5019675" y="4943997"/>
            <a:ext cx="1883749" cy="457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1515D6F-9029-42DD-9DB8-FA2765945630}"/>
              </a:ext>
            </a:extLst>
          </p:cNvPr>
          <p:cNvSpPr/>
          <p:nvPr/>
        </p:nvSpPr>
        <p:spPr>
          <a:xfrm>
            <a:off x="5644944" y="1492079"/>
            <a:ext cx="802263" cy="71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4AE5EDE3-4B5F-4DBD-9330-60D61F234833}"/>
              </a:ext>
            </a:extLst>
          </p:cNvPr>
          <p:cNvSpPr/>
          <p:nvPr/>
        </p:nvSpPr>
        <p:spPr>
          <a:xfrm>
            <a:off x="7040949" y="1721055"/>
            <a:ext cx="500650" cy="6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62D943D9-6ECD-479C-B164-E88BFCF0EA18}"/>
              </a:ext>
            </a:extLst>
          </p:cNvPr>
          <p:cNvPicPr>
            <a:picLocks noChangeAspect="1"/>
          </p:cNvPicPr>
          <p:nvPr/>
        </p:nvPicPr>
        <p:blipFill>
          <a:blip r:embed="rId3"/>
          <a:stretch>
            <a:fillRect/>
          </a:stretch>
        </p:blipFill>
        <p:spPr>
          <a:xfrm>
            <a:off x="1096923" y="1740294"/>
            <a:ext cx="9690139" cy="3881811"/>
          </a:xfrm>
          <a:prstGeom prst="rect">
            <a:avLst/>
          </a:prstGeom>
        </p:spPr>
      </p:pic>
      <p:sp>
        <p:nvSpPr>
          <p:cNvPr id="20" name="Rectángulo 19">
            <a:extLst>
              <a:ext uri="{FF2B5EF4-FFF2-40B4-BE49-F238E27FC236}">
                <a16:creationId xmlns:a16="http://schemas.microsoft.com/office/drawing/2014/main" id="{06817E80-03D7-4795-9C60-F771B5FD555B}"/>
              </a:ext>
            </a:extLst>
          </p:cNvPr>
          <p:cNvSpPr/>
          <p:nvPr/>
        </p:nvSpPr>
        <p:spPr>
          <a:xfrm>
            <a:off x="6089247" y="1769701"/>
            <a:ext cx="1371517" cy="106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AC98FC9-60F9-4554-8E25-5FC03EEC463C}"/>
              </a:ext>
            </a:extLst>
          </p:cNvPr>
          <p:cNvSpPr/>
          <p:nvPr/>
        </p:nvSpPr>
        <p:spPr>
          <a:xfrm>
            <a:off x="4679598" y="1625169"/>
            <a:ext cx="1694233" cy="165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Imagen 21">
            <a:extLst>
              <a:ext uri="{FF2B5EF4-FFF2-40B4-BE49-F238E27FC236}">
                <a16:creationId xmlns:a16="http://schemas.microsoft.com/office/drawing/2014/main" id="{50ED9E84-CA26-4DFE-A87E-537EAE494E7A}"/>
              </a:ext>
            </a:extLst>
          </p:cNvPr>
          <p:cNvPicPr>
            <a:picLocks noChangeAspect="1"/>
          </p:cNvPicPr>
          <p:nvPr/>
        </p:nvPicPr>
        <p:blipFill rotWithShape="1">
          <a:blip r:embed="rId3"/>
          <a:srcRect l="38386" r="41533" b="59746"/>
          <a:stretch/>
        </p:blipFill>
        <p:spPr>
          <a:xfrm>
            <a:off x="5094988" y="4480446"/>
            <a:ext cx="1945961" cy="1562577"/>
          </a:xfrm>
          <a:prstGeom prst="rect">
            <a:avLst/>
          </a:prstGeom>
        </p:spPr>
      </p:pic>
      <p:sp>
        <p:nvSpPr>
          <p:cNvPr id="27" name="CuadroTexto 26">
            <a:extLst>
              <a:ext uri="{FF2B5EF4-FFF2-40B4-BE49-F238E27FC236}">
                <a16:creationId xmlns:a16="http://schemas.microsoft.com/office/drawing/2014/main" id="{E2E5C2D4-CF73-4FD9-8F62-71E52C06B108}"/>
              </a:ext>
            </a:extLst>
          </p:cNvPr>
          <p:cNvSpPr txBox="1"/>
          <p:nvPr/>
        </p:nvSpPr>
        <p:spPr>
          <a:xfrm>
            <a:off x="1434135" y="1852432"/>
            <a:ext cx="838200" cy="523220"/>
          </a:xfrm>
          <a:prstGeom prst="rect">
            <a:avLst/>
          </a:prstGeom>
          <a:noFill/>
        </p:spPr>
        <p:txBody>
          <a:bodyPr wrap="square" rtlCol="0">
            <a:spAutoFit/>
          </a:bodyPr>
          <a:lstStyle/>
          <a:p>
            <a:r>
              <a:rPr lang="es-ES" sz="2800" b="1" dirty="0">
                <a:solidFill>
                  <a:srgbClr val="0000FF"/>
                </a:solidFill>
              </a:rPr>
              <a:t>LD</a:t>
            </a:r>
          </a:p>
        </p:txBody>
      </p:sp>
      <p:sp>
        <p:nvSpPr>
          <p:cNvPr id="28" name="CuadroTexto 27">
            <a:extLst>
              <a:ext uri="{FF2B5EF4-FFF2-40B4-BE49-F238E27FC236}">
                <a16:creationId xmlns:a16="http://schemas.microsoft.com/office/drawing/2014/main" id="{25B70D1A-FA2F-4F12-9539-A6A35114A51F}"/>
              </a:ext>
            </a:extLst>
          </p:cNvPr>
          <p:cNvSpPr txBox="1"/>
          <p:nvPr/>
        </p:nvSpPr>
        <p:spPr>
          <a:xfrm>
            <a:off x="7122499" y="1908393"/>
            <a:ext cx="838200" cy="523220"/>
          </a:xfrm>
          <a:prstGeom prst="rect">
            <a:avLst/>
          </a:prstGeom>
          <a:noFill/>
        </p:spPr>
        <p:txBody>
          <a:bodyPr wrap="square" rtlCol="0">
            <a:spAutoFit/>
          </a:bodyPr>
          <a:lstStyle/>
          <a:p>
            <a:r>
              <a:rPr lang="es-ES" sz="2800" b="1" dirty="0">
                <a:solidFill>
                  <a:srgbClr val="FF0000"/>
                </a:solidFill>
              </a:rPr>
              <a:t>SD</a:t>
            </a:r>
          </a:p>
        </p:txBody>
      </p:sp>
      <p:sp>
        <p:nvSpPr>
          <p:cNvPr id="26" name="Rectángulo 25">
            <a:extLst>
              <a:ext uri="{FF2B5EF4-FFF2-40B4-BE49-F238E27FC236}">
                <a16:creationId xmlns:a16="http://schemas.microsoft.com/office/drawing/2014/main" id="{ACCC9889-D76B-4B9D-BB49-8A87047EA6D4}"/>
              </a:ext>
            </a:extLst>
          </p:cNvPr>
          <p:cNvSpPr/>
          <p:nvPr/>
        </p:nvSpPr>
        <p:spPr>
          <a:xfrm>
            <a:off x="0" y="-935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ECA19887-797B-47A4-94D3-16EC768E250E}"/>
              </a:ext>
            </a:extLst>
          </p:cNvPr>
          <p:cNvSpPr txBox="1"/>
          <p:nvPr/>
        </p:nvSpPr>
        <p:spPr>
          <a:xfrm>
            <a:off x="838200" y="-17526"/>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3" name="CuadroTexto 32">
            <a:extLst>
              <a:ext uri="{FF2B5EF4-FFF2-40B4-BE49-F238E27FC236}">
                <a16:creationId xmlns:a16="http://schemas.microsoft.com/office/drawing/2014/main" id="{A7AE5C6F-811F-4849-9548-A876D5210471}"/>
              </a:ext>
            </a:extLst>
          </p:cNvPr>
          <p:cNvSpPr txBox="1"/>
          <p:nvPr/>
        </p:nvSpPr>
        <p:spPr>
          <a:xfrm>
            <a:off x="603080" y="691068"/>
            <a:ext cx="1114912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LiberationSerif-Regular"/>
              </a:rPr>
              <a:t>C</a:t>
            </a:r>
            <a:r>
              <a:rPr lang="en-US" sz="2400" b="0" i="0" u="none" strike="noStrike" baseline="0" dirty="0">
                <a:latin typeface="LiberationSerif-Regular"/>
              </a:rPr>
              <a:t>haracterization of </a:t>
            </a:r>
            <a:r>
              <a:rPr lang="en-US" sz="2400" b="0" i="1" u="none" strike="noStrike" baseline="0" dirty="0">
                <a:latin typeface="LiberationSerif-Regular"/>
              </a:rPr>
              <a:t>Ostreococcus</a:t>
            </a:r>
            <a:r>
              <a:rPr lang="en-US" sz="2400" b="0" i="0" u="none" strike="noStrike" baseline="0" dirty="0">
                <a:latin typeface="LiberationSerif-Regular"/>
              </a:rPr>
              <a:t> temporal progression of the cell division cycle under different photoperiods in our culture systems</a:t>
            </a:r>
            <a:endParaRPr lang="es-ES" sz="2400" dirty="0">
              <a:latin typeface="LiberationSerif-Regular"/>
            </a:endParaRPr>
          </a:p>
        </p:txBody>
      </p:sp>
      <p:sp>
        <p:nvSpPr>
          <p:cNvPr id="5" name="CuadroTexto 4">
            <a:extLst>
              <a:ext uri="{FF2B5EF4-FFF2-40B4-BE49-F238E27FC236}">
                <a16:creationId xmlns:a16="http://schemas.microsoft.com/office/drawing/2014/main" id="{BA2D2590-1428-4A4A-96DA-3F5E930303E1}"/>
              </a:ext>
            </a:extLst>
          </p:cNvPr>
          <p:cNvSpPr txBox="1"/>
          <p:nvPr/>
        </p:nvSpPr>
        <p:spPr>
          <a:xfrm>
            <a:off x="6741236" y="5370898"/>
            <a:ext cx="608154" cy="307777"/>
          </a:xfrm>
          <a:prstGeom prst="rect">
            <a:avLst/>
          </a:prstGeom>
          <a:noFill/>
        </p:spPr>
        <p:txBody>
          <a:bodyPr wrap="square" rtlCol="0">
            <a:spAutoFit/>
          </a:bodyPr>
          <a:lstStyle/>
          <a:p>
            <a:r>
              <a:rPr lang="es-ES" sz="1400" dirty="0"/>
              <a:t>|M</a:t>
            </a:r>
          </a:p>
        </p:txBody>
      </p:sp>
      <p:sp>
        <p:nvSpPr>
          <p:cNvPr id="29" name="CuadroTexto 28">
            <a:extLst>
              <a:ext uri="{FF2B5EF4-FFF2-40B4-BE49-F238E27FC236}">
                <a16:creationId xmlns:a16="http://schemas.microsoft.com/office/drawing/2014/main" id="{5D6A6A56-EECF-41E5-BFA9-2B38266525BF}"/>
              </a:ext>
            </a:extLst>
          </p:cNvPr>
          <p:cNvSpPr txBox="1"/>
          <p:nvPr/>
        </p:nvSpPr>
        <p:spPr>
          <a:xfrm>
            <a:off x="4705845" y="2614638"/>
            <a:ext cx="1791336" cy="707886"/>
          </a:xfrm>
          <a:prstGeom prst="rect">
            <a:avLst/>
          </a:prstGeom>
          <a:noFill/>
        </p:spPr>
        <p:txBody>
          <a:bodyPr wrap="square" rtlCol="0">
            <a:spAutoFit/>
          </a:bodyPr>
          <a:lstStyle/>
          <a:p>
            <a:r>
              <a:rPr lang="es-ES" sz="2000" b="1" dirty="0"/>
              <a:t>Cell </a:t>
            </a:r>
            <a:r>
              <a:rPr lang="es-ES" sz="2000" b="1" dirty="0" err="1"/>
              <a:t>division</a:t>
            </a:r>
            <a:r>
              <a:rPr lang="es-ES" sz="2000" b="1" dirty="0"/>
              <a:t> </a:t>
            </a:r>
            <a:r>
              <a:rPr lang="es-ES" sz="2000" b="1" dirty="0" err="1"/>
              <a:t>completed</a:t>
            </a:r>
            <a:endParaRPr lang="es-ES" sz="2000" b="1" dirty="0"/>
          </a:p>
        </p:txBody>
      </p:sp>
      <p:sp>
        <p:nvSpPr>
          <p:cNvPr id="32" name="CuadroTexto 31">
            <a:extLst>
              <a:ext uri="{FF2B5EF4-FFF2-40B4-BE49-F238E27FC236}">
                <a16:creationId xmlns:a16="http://schemas.microsoft.com/office/drawing/2014/main" id="{5372DD64-21CC-4B9F-B2CC-8ADA6BF3B637}"/>
              </a:ext>
            </a:extLst>
          </p:cNvPr>
          <p:cNvSpPr txBox="1"/>
          <p:nvPr/>
        </p:nvSpPr>
        <p:spPr>
          <a:xfrm>
            <a:off x="4381337" y="2722312"/>
            <a:ext cx="372847" cy="830997"/>
          </a:xfrm>
          <a:prstGeom prst="rect">
            <a:avLst/>
          </a:prstGeom>
          <a:noFill/>
        </p:spPr>
        <p:txBody>
          <a:bodyPr wrap="square" rtlCol="0">
            <a:spAutoFit/>
          </a:bodyPr>
          <a:lstStyle/>
          <a:p>
            <a:r>
              <a:rPr lang="es-ES" sz="4800" b="1" dirty="0">
                <a:solidFill>
                  <a:srgbClr val="00B050"/>
                </a:solidFill>
              </a:rPr>
              <a:t>*</a:t>
            </a:r>
            <a:endParaRPr lang="es-ES" b="1" dirty="0">
              <a:solidFill>
                <a:srgbClr val="00B050"/>
              </a:solidFill>
            </a:endParaRPr>
          </a:p>
        </p:txBody>
      </p:sp>
      <p:pic>
        <p:nvPicPr>
          <p:cNvPr id="36" name="Imagen 35">
            <a:extLst>
              <a:ext uri="{FF2B5EF4-FFF2-40B4-BE49-F238E27FC236}">
                <a16:creationId xmlns:a16="http://schemas.microsoft.com/office/drawing/2014/main" id="{D490D67D-8160-43BD-A650-E4145ED5815F}"/>
              </a:ext>
            </a:extLst>
          </p:cNvPr>
          <p:cNvPicPr>
            <a:picLocks noChangeAspect="1"/>
          </p:cNvPicPr>
          <p:nvPr/>
        </p:nvPicPr>
        <p:blipFill rotWithShape="1">
          <a:blip r:embed="rId3"/>
          <a:srcRect l="38386" r="41533" b="59746"/>
          <a:stretch/>
        </p:blipFill>
        <p:spPr>
          <a:xfrm>
            <a:off x="5125233" y="4586754"/>
            <a:ext cx="2015722" cy="1618598"/>
          </a:xfrm>
          <a:prstGeom prst="rect">
            <a:avLst/>
          </a:prstGeom>
        </p:spPr>
      </p:pic>
      <p:sp>
        <p:nvSpPr>
          <p:cNvPr id="37" name="Rectángulo 36">
            <a:extLst>
              <a:ext uri="{FF2B5EF4-FFF2-40B4-BE49-F238E27FC236}">
                <a16:creationId xmlns:a16="http://schemas.microsoft.com/office/drawing/2014/main" id="{071FBC4A-A42D-4ECD-9B44-6E03CF60DC7A}"/>
              </a:ext>
            </a:extLst>
          </p:cNvPr>
          <p:cNvSpPr/>
          <p:nvPr/>
        </p:nvSpPr>
        <p:spPr>
          <a:xfrm>
            <a:off x="4914240" y="5304614"/>
            <a:ext cx="2231715" cy="52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a:extLst>
              <a:ext uri="{FF2B5EF4-FFF2-40B4-BE49-F238E27FC236}">
                <a16:creationId xmlns:a16="http://schemas.microsoft.com/office/drawing/2014/main" id="{41171B97-0AD8-4C71-9A50-00EBB41BEC30}"/>
              </a:ext>
            </a:extLst>
          </p:cNvPr>
          <p:cNvPicPr>
            <a:picLocks noChangeAspect="1"/>
          </p:cNvPicPr>
          <p:nvPr/>
        </p:nvPicPr>
        <p:blipFill rotWithShape="1">
          <a:blip r:embed="rId3"/>
          <a:srcRect l="38386" r="41533" b="59746"/>
          <a:stretch/>
        </p:blipFill>
        <p:spPr>
          <a:xfrm>
            <a:off x="4989553" y="4623601"/>
            <a:ext cx="2305419" cy="1851216"/>
          </a:xfrm>
          <a:prstGeom prst="rect">
            <a:avLst/>
          </a:prstGeom>
        </p:spPr>
      </p:pic>
      <p:cxnSp>
        <p:nvCxnSpPr>
          <p:cNvPr id="41" name="Conector recto de flecha 40">
            <a:extLst>
              <a:ext uri="{FF2B5EF4-FFF2-40B4-BE49-F238E27FC236}">
                <a16:creationId xmlns:a16="http://schemas.microsoft.com/office/drawing/2014/main" id="{387F90DB-7A4D-4064-9C8B-CB40BCD74481}"/>
              </a:ext>
            </a:extLst>
          </p:cNvPr>
          <p:cNvCxnSpPr>
            <a:cxnSpLocks/>
          </p:cNvCxnSpPr>
          <p:nvPr/>
        </p:nvCxnSpPr>
        <p:spPr>
          <a:xfrm>
            <a:off x="4707531" y="5576722"/>
            <a:ext cx="38745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CuadroTexto 41">
            <a:extLst>
              <a:ext uri="{FF2B5EF4-FFF2-40B4-BE49-F238E27FC236}">
                <a16:creationId xmlns:a16="http://schemas.microsoft.com/office/drawing/2014/main" id="{C6670A6C-A653-440C-829A-F26CC8DBE59C}"/>
              </a:ext>
            </a:extLst>
          </p:cNvPr>
          <p:cNvSpPr txBox="1"/>
          <p:nvPr/>
        </p:nvSpPr>
        <p:spPr>
          <a:xfrm>
            <a:off x="6962370" y="5699809"/>
            <a:ext cx="720492" cy="338554"/>
          </a:xfrm>
          <a:prstGeom prst="rect">
            <a:avLst/>
          </a:prstGeom>
          <a:noFill/>
        </p:spPr>
        <p:txBody>
          <a:bodyPr wrap="square" rtlCol="0">
            <a:spAutoFit/>
          </a:bodyPr>
          <a:lstStyle/>
          <a:p>
            <a:r>
              <a:rPr lang="es-ES" sz="1600" b="1" dirty="0"/>
              <a:t>|M</a:t>
            </a:r>
          </a:p>
        </p:txBody>
      </p:sp>
      <p:sp>
        <p:nvSpPr>
          <p:cNvPr id="45" name="CuadroTexto 44">
            <a:extLst>
              <a:ext uri="{FF2B5EF4-FFF2-40B4-BE49-F238E27FC236}">
                <a16:creationId xmlns:a16="http://schemas.microsoft.com/office/drawing/2014/main" id="{26C39CEE-17E8-423E-ADD6-946FC5C64A46}"/>
              </a:ext>
            </a:extLst>
          </p:cNvPr>
          <p:cNvSpPr txBox="1"/>
          <p:nvPr/>
        </p:nvSpPr>
        <p:spPr>
          <a:xfrm>
            <a:off x="8919591" y="1442596"/>
            <a:ext cx="1791336" cy="707886"/>
          </a:xfrm>
          <a:prstGeom prst="rect">
            <a:avLst/>
          </a:prstGeom>
          <a:noFill/>
        </p:spPr>
        <p:txBody>
          <a:bodyPr wrap="square" rtlCol="0">
            <a:spAutoFit/>
          </a:bodyPr>
          <a:lstStyle/>
          <a:p>
            <a:r>
              <a:rPr lang="es-ES" sz="2000" b="1" dirty="0"/>
              <a:t>Cell </a:t>
            </a:r>
            <a:r>
              <a:rPr lang="es-ES" sz="2000" b="1" dirty="0" err="1"/>
              <a:t>division</a:t>
            </a:r>
            <a:r>
              <a:rPr lang="es-ES" sz="2000" b="1" dirty="0"/>
              <a:t> </a:t>
            </a:r>
            <a:r>
              <a:rPr lang="es-ES" sz="2000" b="1" dirty="0" err="1"/>
              <a:t>completed</a:t>
            </a:r>
            <a:endParaRPr lang="es-ES" sz="2000" b="1" dirty="0"/>
          </a:p>
        </p:txBody>
      </p:sp>
      <p:sp>
        <p:nvSpPr>
          <p:cNvPr id="46" name="CuadroTexto 45">
            <a:extLst>
              <a:ext uri="{FF2B5EF4-FFF2-40B4-BE49-F238E27FC236}">
                <a16:creationId xmlns:a16="http://schemas.microsoft.com/office/drawing/2014/main" id="{FB4F2190-23AE-4F6E-8D1F-9D43EA4153D6}"/>
              </a:ext>
            </a:extLst>
          </p:cNvPr>
          <p:cNvSpPr txBox="1"/>
          <p:nvPr/>
        </p:nvSpPr>
        <p:spPr>
          <a:xfrm>
            <a:off x="8595083" y="1637358"/>
            <a:ext cx="372847" cy="830997"/>
          </a:xfrm>
          <a:prstGeom prst="rect">
            <a:avLst/>
          </a:prstGeom>
          <a:noFill/>
        </p:spPr>
        <p:txBody>
          <a:bodyPr wrap="square" rtlCol="0">
            <a:spAutoFit/>
          </a:bodyPr>
          <a:lstStyle/>
          <a:p>
            <a:r>
              <a:rPr lang="es-ES" sz="4800" b="1" dirty="0">
                <a:solidFill>
                  <a:srgbClr val="00B050"/>
                </a:solidFill>
              </a:rPr>
              <a:t>*</a:t>
            </a:r>
            <a:endParaRPr lang="es-ES" b="1" dirty="0">
              <a:solidFill>
                <a:srgbClr val="00B050"/>
              </a:solidFill>
            </a:endParaRPr>
          </a:p>
        </p:txBody>
      </p:sp>
      <p:sp>
        <p:nvSpPr>
          <p:cNvPr id="2" name="Rectángulo 1">
            <a:extLst>
              <a:ext uri="{FF2B5EF4-FFF2-40B4-BE49-F238E27FC236}">
                <a16:creationId xmlns:a16="http://schemas.microsoft.com/office/drawing/2014/main" id="{93E7229C-E91E-4911-9EDF-BF9DAC12D61F}"/>
              </a:ext>
            </a:extLst>
          </p:cNvPr>
          <p:cNvSpPr/>
          <p:nvPr/>
        </p:nvSpPr>
        <p:spPr>
          <a:xfrm>
            <a:off x="5062813" y="5379290"/>
            <a:ext cx="1658918" cy="3724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87059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894632" y="1203522"/>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16071"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275500"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699900" y="1947781"/>
            <a:ext cx="5578173" cy="2881103"/>
          </a:xfrm>
          <a:prstGeom prst="rect">
            <a:avLst/>
          </a:prstGeom>
        </p:spPr>
      </p:pic>
      <p:sp>
        <p:nvSpPr>
          <p:cNvPr id="32" name="Rectángulo 31">
            <a:extLst>
              <a:ext uri="{FF2B5EF4-FFF2-40B4-BE49-F238E27FC236}">
                <a16:creationId xmlns:a16="http://schemas.microsoft.com/office/drawing/2014/main" id="{1A3E4D6B-BFE7-4045-96F9-65AE3DC5C6E6}"/>
              </a:ext>
            </a:extLst>
          </p:cNvPr>
          <p:cNvSpPr/>
          <p:nvPr/>
        </p:nvSpPr>
        <p:spPr>
          <a:xfrm>
            <a:off x="3107986" y="2687929"/>
            <a:ext cx="4057660" cy="3451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781695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894632" y="1203522"/>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16071"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275500"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699900" y="1947781"/>
            <a:ext cx="5578173" cy="2881103"/>
          </a:xfrm>
          <a:prstGeom prst="rect">
            <a:avLst/>
          </a:prstGeom>
        </p:spPr>
      </p:pic>
      <p:sp>
        <p:nvSpPr>
          <p:cNvPr id="32" name="Rectángulo 31">
            <a:extLst>
              <a:ext uri="{FF2B5EF4-FFF2-40B4-BE49-F238E27FC236}">
                <a16:creationId xmlns:a16="http://schemas.microsoft.com/office/drawing/2014/main" id="{1A3E4D6B-BFE7-4045-96F9-65AE3DC5C6E6}"/>
              </a:ext>
            </a:extLst>
          </p:cNvPr>
          <p:cNvSpPr/>
          <p:nvPr/>
        </p:nvSpPr>
        <p:spPr>
          <a:xfrm>
            <a:off x="4474028" y="2687929"/>
            <a:ext cx="2691617" cy="3451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766948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894632" y="1203522"/>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16071"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275500"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699900" y="1947781"/>
            <a:ext cx="5578173" cy="2881103"/>
          </a:xfrm>
          <a:prstGeom prst="rect">
            <a:avLst/>
          </a:prstGeom>
        </p:spPr>
      </p:pic>
    </p:spTree>
    <p:extLst>
      <p:ext uri="{BB962C8B-B14F-4D97-AF65-F5344CB8AC3E}">
        <p14:creationId xmlns:p14="http://schemas.microsoft.com/office/powerpoint/2010/main" val="246528943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894632" y="1203522"/>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16071"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275500"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699900" y="1947781"/>
            <a:ext cx="5578173" cy="2881103"/>
          </a:xfrm>
          <a:prstGeom prst="rect">
            <a:avLst/>
          </a:prstGeom>
        </p:spPr>
      </p:pic>
      <p:sp>
        <p:nvSpPr>
          <p:cNvPr id="2" name="CuadroTexto 1">
            <a:extLst>
              <a:ext uri="{FF2B5EF4-FFF2-40B4-BE49-F238E27FC236}">
                <a16:creationId xmlns:a16="http://schemas.microsoft.com/office/drawing/2014/main" id="{8196B31A-CF00-414A-A971-C4D87083C003}"/>
              </a:ext>
            </a:extLst>
          </p:cNvPr>
          <p:cNvSpPr txBox="1"/>
          <p:nvPr/>
        </p:nvSpPr>
        <p:spPr>
          <a:xfrm>
            <a:off x="7739742" y="3135080"/>
            <a:ext cx="3178629" cy="1323439"/>
          </a:xfrm>
          <a:prstGeom prst="rect">
            <a:avLst/>
          </a:prstGeom>
          <a:noFill/>
        </p:spPr>
        <p:txBody>
          <a:bodyPr wrap="square" rtlCol="0">
            <a:spAutoFit/>
          </a:bodyPr>
          <a:lstStyle/>
          <a:p>
            <a:r>
              <a:rPr lang="es-ES" sz="2800" b="1" dirty="0" err="1"/>
              <a:t>Rhythmic</a:t>
            </a:r>
            <a:r>
              <a:rPr lang="es-ES" sz="2800" b="1" dirty="0"/>
              <a:t> </a:t>
            </a:r>
            <a:r>
              <a:rPr lang="es-ES" sz="2800" b="1" dirty="0" err="1"/>
              <a:t>profile</a:t>
            </a:r>
            <a:r>
              <a:rPr lang="es-ES" sz="2800" b="1" dirty="0"/>
              <a:t> (24h </a:t>
            </a:r>
            <a:r>
              <a:rPr lang="es-ES" sz="2800" b="1" dirty="0" err="1"/>
              <a:t>period</a:t>
            </a:r>
            <a:r>
              <a:rPr lang="es-ES" sz="2800" b="1" dirty="0"/>
              <a:t>) </a:t>
            </a:r>
          </a:p>
          <a:p>
            <a:r>
              <a:rPr lang="es-ES" sz="2400" dirty="0" err="1"/>
              <a:t>with</a:t>
            </a:r>
            <a:r>
              <a:rPr lang="es-ES" sz="2400" dirty="0"/>
              <a:t> p-</a:t>
            </a:r>
            <a:r>
              <a:rPr lang="es-ES" sz="2400" dirty="0" err="1"/>
              <a:t>value</a:t>
            </a:r>
            <a:r>
              <a:rPr lang="es-ES" sz="2400" dirty="0"/>
              <a:t> &lt; 0.05</a:t>
            </a:r>
          </a:p>
        </p:txBody>
      </p:sp>
      <p:cxnSp>
        <p:nvCxnSpPr>
          <p:cNvPr id="11" name="Conector recto de flecha 10">
            <a:extLst>
              <a:ext uri="{FF2B5EF4-FFF2-40B4-BE49-F238E27FC236}">
                <a16:creationId xmlns:a16="http://schemas.microsoft.com/office/drawing/2014/main" id="{1DA99685-D87C-4BD0-8F00-45BBE14D9271}"/>
              </a:ext>
            </a:extLst>
          </p:cNvPr>
          <p:cNvCxnSpPr>
            <a:cxnSpLocks/>
          </p:cNvCxnSpPr>
          <p:nvPr/>
        </p:nvCxnSpPr>
        <p:spPr>
          <a:xfrm>
            <a:off x="5988428" y="3575263"/>
            <a:ext cx="1511829"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32D0BEB1-2820-4F63-9944-9D5180B14A02}"/>
              </a:ext>
            </a:extLst>
          </p:cNvPr>
          <p:cNvCxnSpPr>
            <a:cxnSpLocks/>
          </p:cNvCxnSpPr>
          <p:nvPr/>
        </p:nvCxnSpPr>
        <p:spPr>
          <a:xfrm>
            <a:off x="5959080" y="4071769"/>
            <a:ext cx="1562949"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578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894632" y="1203522"/>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16071"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275500"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699900" y="1947781"/>
            <a:ext cx="5578173" cy="2881103"/>
          </a:xfrm>
          <a:prstGeom prst="rect">
            <a:avLst/>
          </a:prstGeom>
        </p:spPr>
      </p:pic>
      <p:cxnSp>
        <p:nvCxnSpPr>
          <p:cNvPr id="16" name="Conector recto 15">
            <a:extLst>
              <a:ext uri="{FF2B5EF4-FFF2-40B4-BE49-F238E27FC236}">
                <a16:creationId xmlns:a16="http://schemas.microsoft.com/office/drawing/2014/main" id="{11C3C41B-1669-4C66-81DF-184FD403EFAF}"/>
              </a:ext>
            </a:extLst>
          </p:cNvPr>
          <p:cNvCxnSpPr>
            <a:cxnSpLocks/>
          </p:cNvCxnSpPr>
          <p:nvPr/>
        </p:nvCxnSpPr>
        <p:spPr>
          <a:xfrm>
            <a:off x="2400296" y="3054797"/>
            <a:ext cx="2237018"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81892478-815B-4260-9C46-05420A70EFDA}"/>
              </a:ext>
            </a:extLst>
          </p:cNvPr>
          <p:cNvCxnSpPr>
            <a:cxnSpLocks/>
          </p:cNvCxnSpPr>
          <p:nvPr/>
        </p:nvCxnSpPr>
        <p:spPr>
          <a:xfrm>
            <a:off x="2383971" y="3371541"/>
            <a:ext cx="2253343" cy="0"/>
          </a:xfrm>
          <a:prstGeom prst="line">
            <a:avLst/>
          </a:prstGeom>
          <a:ln w="38100">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E2EB5D6F-0AAA-45C7-8792-9B063A242879}"/>
              </a:ext>
            </a:extLst>
          </p:cNvPr>
          <p:cNvCxnSpPr/>
          <p:nvPr/>
        </p:nvCxnSpPr>
        <p:spPr>
          <a:xfrm>
            <a:off x="2422068" y="3054797"/>
            <a:ext cx="0" cy="2949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CuadroTexto 16">
            <a:extLst>
              <a:ext uri="{FF2B5EF4-FFF2-40B4-BE49-F238E27FC236}">
                <a16:creationId xmlns:a16="http://schemas.microsoft.com/office/drawing/2014/main" id="{55FE9A9B-18B1-456C-B92B-413C0E7E5B4C}"/>
              </a:ext>
            </a:extLst>
          </p:cNvPr>
          <p:cNvSpPr txBox="1"/>
          <p:nvPr/>
        </p:nvSpPr>
        <p:spPr>
          <a:xfrm>
            <a:off x="7739742" y="3135080"/>
            <a:ext cx="3178629" cy="1323439"/>
          </a:xfrm>
          <a:prstGeom prst="rect">
            <a:avLst/>
          </a:prstGeom>
          <a:noFill/>
        </p:spPr>
        <p:txBody>
          <a:bodyPr wrap="square" rtlCol="0">
            <a:spAutoFit/>
          </a:bodyPr>
          <a:lstStyle/>
          <a:p>
            <a:r>
              <a:rPr lang="es-ES" sz="2800" b="1" dirty="0" err="1"/>
              <a:t>Rhythmic</a:t>
            </a:r>
            <a:r>
              <a:rPr lang="es-ES" sz="2800" b="1" dirty="0"/>
              <a:t> </a:t>
            </a:r>
            <a:r>
              <a:rPr lang="es-ES" sz="2800" b="1" dirty="0" err="1"/>
              <a:t>profile</a:t>
            </a:r>
            <a:r>
              <a:rPr lang="es-ES" sz="2800" b="1" dirty="0"/>
              <a:t> (24h </a:t>
            </a:r>
            <a:r>
              <a:rPr lang="es-ES" sz="2800" b="1" dirty="0" err="1"/>
              <a:t>period</a:t>
            </a:r>
            <a:r>
              <a:rPr lang="es-ES" sz="2800" b="1" dirty="0"/>
              <a:t>) </a:t>
            </a:r>
          </a:p>
          <a:p>
            <a:r>
              <a:rPr lang="es-ES" sz="2400" dirty="0" err="1"/>
              <a:t>with</a:t>
            </a:r>
            <a:r>
              <a:rPr lang="es-ES" sz="2400" dirty="0"/>
              <a:t> p-</a:t>
            </a:r>
            <a:r>
              <a:rPr lang="es-ES" sz="2400" dirty="0" err="1"/>
              <a:t>value</a:t>
            </a:r>
            <a:r>
              <a:rPr lang="es-ES" sz="2400" dirty="0"/>
              <a:t> &lt; 0.05</a:t>
            </a:r>
          </a:p>
        </p:txBody>
      </p:sp>
      <p:cxnSp>
        <p:nvCxnSpPr>
          <p:cNvPr id="19" name="Conector recto de flecha 18">
            <a:extLst>
              <a:ext uri="{FF2B5EF4-FFF2-40B4-BE49-F238E27FC236}">
                <a16:creationId xmlns:a16="http://schemas.microsoft.com/office/drawing/2014/main" id="{C5A580A0-94CC-4F35-86EF-10D3BA742A45}"/>
              </a:ext>
            </a:extLst>
          </p:cNvPr>
          <p:cNvCxnSpPr>
            <a:cxnSpLocks/>
          </p:cNvCxnSpPr>
          <p:nvPr/>
        </p:nvCxnSpPr>
        <p:spPr>
          <a:xfrm>
            <a:off x="5988428" y="3575263"/>
            <a:ext cx="1511829"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946AB621-7DB9-46C6-BA58-069C568290F0}"/>
              </a:ext>
            </a:extLst>
          </p:cNvPr>
          <p:cNvCxnSpPr>
            <a:cxnSpLocks/>
          </p:cNvCxnSpPr>
          <p:nvPr/>
        </p:nvCxnSpPr>
        <p:spPr>
          <a:xfrm>
            <a:off x="5959080" y="4071769"/>
            <a:ext cx="1562949"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4520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894632" y="1203522"/>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16071"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275500" y="1428423"/>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699900" y="1947781"/>
            <a:ext cx="5578173" cy="2881103"/>
          </a:xfrm>
          <a:prstGeom prst="rect">
            <a:avLst/>
          </a:prstGeom>
        </p:spPr>
      </p:pic>
      <p:cxnSp>
        <p:nvCxnSpPr>
          <p:cNvPr id="16" name="Conector recto 15">
            <a:extLst>
              <a:ext uri="{FF2B5EF4-FFF2-40B4-BE49-F238E27FC236}">
                <a16:creationId xmlns:a16="http://schemas.microsoft.com/office/drawing/2014/main" id="{11C3C41B-1669-4C66-81DF-184FD403EFAF}"/>
              </a:ext>
            </a:extLst>
          </p:cNvPr>
          <p:cNvCxnSpPr>
            <a:cxnSpLocks/>
          </p:cNvCxnSpPr>
          <p:nvPr/>
        </p:nvCxnSpPr>
        <p:spPr>
          <a:xfrm>
            <a:off x="2400296" y="3054797"/>
            <a:ext cx="2237018"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81892478-815B-4260-9C46-05420A70EFDA}"/>
              </a:ext>
            </a:extLst>
          </p:cNvPr>
          <p:cNvCxnSpPr>
            <a:cxnSpLocks/>
          </p:cNvCxnSpPr>
          <p:nvPr/>
        </p:nvCxnSpPr>
        <p:spPr>
          <a:xfrm>
            <a:off x="2383971" y="3371541"/>
            <a:ext cx="2253343" cy="0"/>
          </a:xfrm>
          <a:prstGeom prst="line">
            <a:avLst/>
          </a:prstGeom>
          <a:ln w="38100">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E2EB5D6F-0AAA-45C7-8792-9B063A242879}"/>
              </a:ext>
            </a:extLst>
          </p:cNvPr>
          <p:cNvCxnSpPr/>
          <p:nvPr/>
        </p:nvCxnSpPr>
        <p:spPr>
          <a:xfrm>
            <a:off x="2422068" y="3054797"/>
            <a:ext cx="0" cy="2949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Conector recto 21">
            <a:extLst>
              <a:ext uri="{FF2B5EF4-FFF2-40B4-BE49-F238E27FC236}">
                <a16:creationId xmlns:a16="http://schemas.microsoft.com/office/drawing/2014/main" id="{1FF9EA4F-B8EC-451E-A626-D97641735462}"/>
              </a:ext>
            </a:extLst>
          </p:cNvPr>
          <p:cNvCxnSpPr>
            <a:cxnSpLocks/>
          </p:cNvCxnSpPr>
          <p:nvPr/>
        </p:nvCxnSpPr>
        <p:spPr>
          <a:xfrm>
            <a:off x="5250384" y="2930972"/>
            <a:ext cx="0" cy="1897912"/>
          </a:xfrm>
          <a:prstGeom prst="line">
            <a:avLst/>
          </a:prstGeom>
          <a:ln w="57150">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3" name="Conector recto 22">
            <a:extLst>
              <a:ext uri="{FF2B5EF4-FFF2-40B4-BE49-F238E27FC236}">
                <a16:creationId xmlns:a16="http://schemas.microsoft.com/office/drawing/2014/main" id="{93AC2240-A60E-4F4B-9089-95F620A04E0C}"/>
              </a:ext>
            </a:extLst>
          </p:cNvPr>
          <p:cNvCxnSpPr>
            <a:cxnSpLocks/>
          </p:cNvCxnSpPr>
          <p:nvPr/>
        </p:nvCxnSpPr>
        <p:spPr>
          <a:xfrm>
            <a:off x="5485788" y="2930972"/>
            <a:ext cx="0" cy="1695451"/>
          </a:xfrm>
          <a:prstGeom prst="line">
            <a:avLst/>
          </a:prstGeom>
          <a:ln w="57150">
            <a:prstDash val="sysDot"/>
          </a:ln>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3F2767D3-96D6-494D-AD3C-DF2F3864319D}"/>
              </a:ext>
            </a:extLst>
          </p:cNvPr>
          <p:cNvCxnSpPr>
            <a:cxnSpLocks/>
          </p:cNvCxnSpPr>
          <p:nvPr/>
        </p:nvCxnSpPr>
        <p:spPr>
          <a:xfrm flipH="1">
            <a:off x="5283042" y="2930972"/>
            <a:ext cx="2354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CuadroTexto 16">
            <a:extLst>
              <a:ext uri="{FF2B5EF4-FFF2-40B4-BE49-F238E27FC236}">
                <a16:creationId xmlns:a16="http://schemas.microsoft.com/office/drawing/2014/main" id="{55FE9A9B-18B1-456C-B92B-413C0E7E5B4C}"/>
              </a:ext>
            </a:extLst>
          </p:cNvPr>
          <p:cNvSpPr txBox="1"/>
          <p:nvPr/>
        </p:nvSpPr>
        <p:spPr>
          <a:xfrm>
            <a:off x="7739742" y="3135080"/>
            <a:ext cx="3178629" cy="1323439"/>
          </a:xfrm>
          <a:prstGeom prst="rect">
            <a:avLst/>
          </a:prstGeom>
          <a:noFill/>
        </p:spPr>
        <p:txBody>
          <a:bodyPr wrap="square" rtlCol="0">
            <a:spAutoFit/>
          </a:bodyPr>
          <a:lstStyle/>
          <a:p>
            <a:r>
              <a:rPr lang="es-ES" sz="2800" b="1" dirty="0" err="1"/>
              <a:t>Rhythmic</a:t>
            </a:r>
            <a:r>
              <a:rPr lang="es-ES" sz="2800" b="1" dirty="0"/>
              <a:t> </a:t>
            </a:r>
            <a:r>
              <a:rPr lang="es-ES" sz="2800" b="1" dirty="0" err="1"/>
              <a:t>profile</a:t>
            </a:r>
            <a:r>
              <a:rPr lang="es-ES" sz="2800" b="1" dirty="0"/>
              <a:t> (24h </a:t>
            </a:r>
            <a:r>
              <a:rPr lang="es-ES" sz="2800" b="1" dirty="0" err="1"/>
              <a:t>period</a:t>
            </a:r>
            <a:r>
              <a:rPr lang="es-ES" sz="2800" b="1" dirty="0"/>
              <a:t>) </a:t>
            </a:r>
          </a:p>
          <a:p>
            <a:r>
              <a:rPr lang="es-ES" sz="2400" dirty="0" err="1"/>
              <a:t>with</a:t>
            </a:r>
            <a:r>
              <a:rPr lang="es-ES" sz="2400" dirty="0"/>
              <a:t> p-</a:t>
            </a:r>
            <a:r>
              <a:rPr lang="es-ES" sz="2400" dirty="0" err="1"/>
              <a:t>value</a:t>
            </a:r>
            <a:r>
              <a:rPr lang="es-ES" sz="2400" dirty="0"/>
              <a:t> &lt; 0.05</a:t>
            </a:r>
          </a:p>
        </p:txBody>
      </p:sp>
      <p:cxnSp>
        <p:nvCxnSpPr>
          <p:cNvPr id="19" name="Conector recto de flecha 18">
            <a:extLst>
              <a:ext uri="{FF2B5EF4-FFF2-40B4-BE49-F238E27FC236}">
                <a16:creationId xmlns:a16="http://schemas.microsoft.com/office/drawing/2014/main" id="{C5A580A0-94CC-4F35-86EF-10D3BA742A45}"/>
              </a:ext>
            </a:extLst>
          </p:cNvPr>
          <p:cNvCxnSpPr>
            <a:cxnSpLocks/>
          </p:cNvCxnSpPr>
          <p:nvPr/>
        </p:nvCxnSpPr>
        <p:spPr>
          <a:xfrm>
            <a:off x="5988428" y="3575263"/>
            <a:ext cx="1511829"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946AB621-7DB9-46C6-BA58-069C568290F0}"/>
              </a:ext>
            </a:extLst>
          </p:cNvPr>
          <p:cNvCxnSpPr>
            <a:cxnSpLocks/>
          </p:cNvCxnSpPr>
          <p:nvPr/>
        </p:nvCxnSpPr>
        <p:spPr>
          <a:xfrm>
            <a:off x="5959080" y="4071769"/>
            <a:ext cx="1562949"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0FE46FE9-3451-4DC2-B8CD-55F7DE0FA44F}"/>
              </a:ext>
            </a:extLst>
          </p:cNvPr>
          <p:cNvSpPr txBox="1"/>
          <p:nvPr/>
        </p:nvSpPr>
        <p:spPr>
          <a:xfrm>
            <a:off x="1262131" y="5242551"/>
            <a:ext cx="6466114" cy="1200329"/>
          </a:xfrm>
          <a:prstGeom prst="rect">
            <a:avLst/>
          </a:prstGeom>
          <a:noFill/>
        </p:spPr>
        <p:txBody>
          <a:bodyPr wrap="square" rtlCol="0">
            <a:spAutoFit/>
          </a:bodyPr>
          <a:lstStyle/>
          <a:p>
            <a:r>
              <a:rPr lang="es-ES" sz="2400" b="1" dirty="0" err="1"/>
              <a:t>Amplitude</a:t>
            </a:r>
            <a:r>
              <a:rPr lang="es-ES" sz="2400" b="1" dirty="0"/>
              <a:t> </a:t>
            </a:r>
            <a:r>
              <a:rPr lang="es-ES" sz="2400" b="1" dirty="0" err="1"/>
              <a:t>reductions</a:t>
            </a:r>
            <a:r>
              <a:rPr lang="es-ES" sz="2400" b="1" dirty="0"/>
              <a:t> and </a:t>
            </a:r>
            <a:r>
              <a:rPr lang="es-ES" sz="2400" b="1" dirty="0" err="1"/>
              <a:t>phase</a:t>
            </a:r>
            <a:r>
              <a:rPr lang="es-ES" sz="2400" b="1" dirty="0"/>
              <a:t> </a:t>
            </a:r>
            <a:r>
              <a:rPr lang="es-ES" sz="2400" b="1" dirty="0" err="1"/>
              <a:t>shifts</a:t>
            </a:r>
            <a:r>
              <a:rPr lang="es-ES" sz="2400" b="1" dirty="0"/>
              <a:t> </a:t>
            </a:r>
            <a:r>
              <a:rPr lang="es-ES" sz="2400" b="1" dirty="0" err="1"/>
              <a:t>aligning</a:t>
            </a:r>
            <a:r>
              <a:rPr lang="es-ES" sz="2400" b="1" dirty="0"/>
              <a:t> </a:t>
            </a:r>
            <a:r>
              <a:rPr lang="es-ES" sz="2400" b="1" dirty="0" err="1"/>
              <a:t>with</a:t>
            </a:r>
            <a:r>
              <a:rPr lang="es-ES" sz="2400" b="1" dirty="0"/>
              <a:t> </a:t>
            </a:r>
            <a:r>
              <a:rPr lang="es-ES" sz="2400" b="1" dirty="0" err="1"/>
              <a:t>seasonal</a:t>
            </a:r>
            <a:r>
              <a:rPr lang="es-ES" sz="2400" b="1" dirty="0"/>
              <a:t> </a:t>
            </a:r>
            <a:r>
              <a:rPr lang="es-ES" sz="2400" b="1" dirty="0" err="1"/>
              <a:t>effects</a:t>
            </a:r>
            <a:r>
              <a:rPr lang="es-ES" sz="2400" b="1" dirty="0"/>
              <a:t> </a:t>
            </a:r>
            <a:r>
              <a:rPr lang="es-ES" sz="2400" b="1" dirty="0" err="1"/>
              <a:t>observed</a:t>
            </a:r>
            <a:r>
              <a:rPr lang="es-ES" sz="2400" b="1" dirty="0"/>
              <a:t> </a:t>
            </a:r>
            <a:r>
              <a:rPr lang="es-ES" sz="2400" b="1" dirty="0" err="1"/>
              <a:t>over</a:t>
            </a:r>
            <a:r>
              <a:rPr lang="es-ES" sz="2400" b="1" dirty="0"/>
              <a:t> </a:t>
            </a:r>
            <a:r>
              <a:rPr lang="es-ES" sz="2400" b="1" dirty="0" err="1"/>
              <a:t>rhythmic</a:t>
            </a:r>
            <a:r>
              <a:rPr lang="es-ES" sz="2400" b="1" dirty="0"/>
              <a:t> molecular </a:t>
            </a:r>
            <a:r>
              <a:rPr lang="es-ES" sz="2400" b="1" dirty="0" err="1"/>
              <a:t>dynamics</a:t>
            </a:r>
            <a:endParaRPr lang="es-ES" sz="2400" b="1" dirty="0"/>
          </a:p>
        </p:txBody>
      </p:sp>
    </p:spTree>
    <p:extLst>
      <p:ext uri="{BB962C8B-B14F-4D97-AF65-F5344CB8AC3E}">
        <p14:creationId xmlns:p14="http://schemas.microsoft.com/office/powerpoint/2010/main" val="13857651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32932" y="108336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54371" y="130826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838200" y="1827623"/>
            <a:ext cx="5578173" cy="2881103"/>
          </a:xfrm>
          <a:prstGeom prst="rect">
            <a:avLst/>
          </a:prstGeom>
        </p:spPr>
      </p:pic>
      <p:cxnSp>
        <p:nvCxnSpPr>
          <p:cNvPr id="16" name="Conector recto 15">
            <a:extLst>
              <a:ext uri="{FF2B5EF4-FFF2-40B4-BE49-F238E27FC236}">
                <a16:creationId xmlns:a16="http://schemas.microsoft.com/office/drawing/2014/main" id="{11C3C41B-1669-4C66-81DF-184FD403EFAF}"/>
              </a:ext>
            </a:extLst>
          </p:cNvPr>
          <p:cNvCxnSpPr>
            <a:cxnSpLocks/>
          </p:cNvCxnSpPr>
          <p:nvPr/>
        </p:nvCxnSpPr>
        <p:spPr>
          <a:xfrm>
            <a:off x="2538596" y="2934639"/>
            <a:ext cx="2237018"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81892478-815B-4260-9C46-05420A70EFDA}"/>
              </a:ext>
            </a:extLst>
          </p:cNvPr>
          <p:cNvCxnSpPr>
            <a:cxnSpLocks/>
          </p:cNvCxnSpPr>
          <p:nvPr/>
        </p:nvCxnSpPr>
        <p:spPr>
          <a:xfrm>
            <a:off x="2522271" y="3251383"/>
            <a:ext cx="2253343" cy="0"/>
          </a:xfrm>
          <a:prstGeom prst="line">
            <a:avLst/>
          </a:prstGeom>
          <a:ln w="38100">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E2EB5D6F-0AAA-45C7-8792-9B063A242879}"/>
              </a:ext>
            </a:extLst>
          </p:cNvPr>
          <p:cNvCxnSpPr/>
          <p:nvPr/>
        </p:nvCxnSpPr>
        <p:spPr>
          <a:xfrm>
            <a:off x="2560368" y="2934639"/>
            <a:ext cx="0" cy="2949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Conector recto 21">
            <a:extLst>
              <a:ext uri="{FF2B5EF4-FFF2-40B4-BE49-F238E27FC236}">
                <a16:creationId xmlns:a16="http://schemas.microsoft.com/office/drawing/2014/main" id="{1FF9EA4F-B8EC-451E-A626-D97641735462}"/>
              </a:ext>
            </a:extLst>
          </p:cNvPr>
          <p:cNvCxnSpPr>
            <a:cxnSpLocks/>
          </p:cNvCxnSpPr>
          <p:nvPr/>
        </p:nvCxnSpPr>
        <p:spPr>
          <a:xfrm>
            <a:off x="5388684" y="2810814"/>
            <a:ext cx="0" cy="1897912"/>
          </a:xfrm>
          <a:prstGeom prst="line">
            <a:avLst/>
          </a:prstGeom>
          <a:ln w="57150">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3" name="Conector recto 22">
            <a:extLst>
              <a:ext uri="{FF2B5EF4-FFF2-40B4-BE49-F238E27FC236}">
                <a16:creationId xmlns:a16="http://schemas.microsoft.com/office/drawing/2014/main" id="{93AC2240-A60E-4F4B-9089-95F620A04E0C}"/>
              </a:ext>
            </a:extLst>
          </p:cNvPr>
          <p:cNvCxnSpPr>
            <a:cxnSpLocks/>
          </p:cNvCxnSpPr>
          <p:nvPr/>
        </p:nvCxnSpPr>
        <p:spPr>
          <a:xfrm>
            <a:off x="5624088" y="2810814"/>
            <a:ext cx="0" cy="1695451"/>
          </a:xfrm>
          <a:prstGeom prst="line">
            <a:avLst/>
          </a:prstGeom>
          <a:ln w="57150">
            <a:prstDash val="sysDot"/>
          </a:ln>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3F2767D3-96D6-494D-AD3C-DF2F3864319D}"/>
              </a:ext>
            </a:extLst>
          </p:cNvPr>
          <p:cNvCxnSpPr>
            <a:cxnSpLocks/>
          </p:cNvCxnSpPr>
          <p:nvPr/>
        </p:nvCxnSpPr>
        <p:spPr>
          <a:xfrm flipH="1">
            <a:off x="5421342" y="2810814"/>
            <a:ext cx="2354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CuadroTexto 25">
            <a:extLst>
              <a:ext uri="{FF2B5EF4-FFF2-40B4-BE49-F238E27FC236}">
                <a16:creationId xmlns:a16="http://schemas.microsoft.com/office/drawing/2014/main" id="{35548862-7492-4375-855D-81770BA52962}"/>
              </a:ext>
            </a:extLst>
          </p:cNvPr>
          <p:cNvSpPr txBox="1"/>
          <p:nvPr/>
        </p:nvSpPr>
        <p:spPr>
          <a:xfrm>
            <a:off x="7718736" y="723189"/>
            <a:ext cx="1969864" cy="461665"/>
          </a:xfrm>
          <a:prstGeom prst="rect">
            <a:avLst/>
          </a:prstGeom>
          <a:noFill/>
        </p:spPr>
        <p:txBody>
          <a:bodyPr wrap="square" rtlCol="0">
            <a:spAutoFit/>
          </a:bodyPr>
          <a:lstStyle/>
          <a:p>
            <a:r>
              <a:rPr lang="es-ES" sz="2400" b="1" dirty="0"/>
              <a:t>S </a:t>
            </a:r>
            <a:r>
              <a:rPr lang="es-ES" sz="2400" b="1" dirty="0" err="1"/>
              <a:t>Phase</a:t>
            </a:r>
            <a:endParaRPr lang="es-ES" sz="2400" b="1" dirty="0"/>
          </a:p>
        </p:txBody>
      </p:sp>
      <p:pic>
        <p:nvPicPr>
          <p:cNvPr id="27" name="Imagen 26">
            <a:extLst>
              <a:ext uri="{FF2B5EF4-FFF2-40B4-BE49-F238E27FC236}">
                <a16:creationId xmlns:a16="http://schemas.microsoft.com/office/drawing/2014/main" id="{BAAFEB0B-4FE6-43F4-9690-777DDF39A796}"/>
              </a:ext>
            </a:extLst>
          </p:cNvPr>
          <p:cNvPicPr>
            <a:picLocks noChangeAspect="1"/>
          </p:cNvPicPr>
          <p:nvPr/>
        </p:nvPicPr>
        <p:blipFill rotWithShape="1">
          <a:blip r:embed="rId4"/>
          <a:srcRect l="1326" t="10917" r="2812" b="53366"/>
          <a:stretch/>
        </p:blipFill>
        <p:spPr>
          <a:xfrm>
            <a:off x="5956266" y="1147535"/>
            <a:ext cx="4268408" cy="2313704"/>
          </a:xfrm>
          <a:prstGeom prst="rect">
            <a:avLst/>
          </a:prstGeom>
        </p:spPr>
      </p:pic>
      <p:pic>
        <p:nvPicPr>
          <p:cNvPr id="28" name="Imagen 27">
            <a:extLst>
              <a:ext uri="{FF2B5EF4-FFF2-40B4-BE49-F238E27FC236}">
                <a16:creationId xmlns:a16="http://schemas.microsoft.com/office/drawing/2014/main" id="{6826FDA4-102F-4B0C-9337-3A0BF7592608}"/>
              </a:ext>
            </a:extLst>
          </p:cNvPr>
          <p:cNvPicPr>
            <a:picLocks noChangeAspect="1"/>
          </p:cNvPicPr>
          <p:nvPr/>
        </p:nvPicPr>
        <p:blipFill rotWithShape="1">
          <a:blip r:embed="rId4"/>
          <a:srcRect l="1650" t="55918" r="2488" b="8365"/>
          <a:stretch/>
        </p:blipFill>
        <p:spPr>
          <a:xfrm>
            <a:off x="6082796" y="3761945"/>
            <a:ext cx="4268408" cy="2408487"/>
          </a:xfrm>
          <a:prstGeom prst="rect">
            <a:avLst/>
          </a:prstGeom>
        </p:spPr>
      </p:pic>
      <p:sp>
        <p:nvSpPr>
          <p:cNvPr id="29" name="Rectángulo 28">
            <a:extLst>
              <a:ext uri="{FF2B5EF4-FFF2-40B4-BE49-F238E27FC236}">
                <a16:creationId xmlns:a16="http://schemas.microsoft.com/office/drawing/2014/main" id="{5AE22B63-ABF8-464C-9888-BBEEE11017E2}"/>
              </a:ext>
            </a:extLst>
          </p:cNvPr>
          <p:cNvSpPr/>
          <p:nvPr/>
        </p:nvSpPr>
        <p:spPr>
          <a:xfrm>
            <a:off x="5956266" y="2057431"/>
            <a:ext cx="4268408" cy="1122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8CFCF112-EE3D-4FA5-9181-528C2E225252}"/>
              </a:ext>
            </a:extLst>
          </p:cNvPr>
          <p:cNvSpPr/>
          <p:nvPr/>
        </p:nvSpPr>
        <p:spPr>
          <a:xfrm>
            <a:off x="6082796" y="4833164"/>
            <a:ext cx="4268408" cy="1122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01363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32932" y="1091535"/>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54371" y="1316436"/>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838200" y="1835794"/>
            <a:ext cx="5578173" cy="2881103"/>
          </a:xfrm>
          <a:prstGeom prst="rect">
            <a:avLst/>
          </a:prstGeom>
        </p:spPr>
      </p:pic>
      <p:cxnSp>
        <p:nvCxnSpPr>
          <p:cNvPr id="16" name="Conector recto 15">
            <a:extLst>
              <a:ext uri="{FF2B5EF4-FFF2-40B4-BE49-F238E27FC236}">
                <a16:creationId xmlns:a16="http://schemas.microsoft.com/office/drawing/2014/main" id="{11C3C41B-1669-4C66-81DF-184FD403EFAF}"/>
              </a:ext>
            </a:extLst>
          </p:cNvPr>
          <p:cNvCxnSpPr>
            <a:cxnSpLocks/>
          </p:cNvCxnSpPr>
          <p:nvPr/>
        </p:nvCxnSpPr>
        <p:spPr>
          <a:xfrm>
            <a:off x="2538596" y="2942810"/>
            <a:ext cx="2237018"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81892478-815B-4260-9C46-05420A70EFDA}"/>
              </a:ext>
            </a:extLst>
          </p:cNvPr>
          <p:cNvCxnSpPr>
            <a:cxnSpLocks/>
          </p:cNvCxnSpPr>
          <p:nvPr/>
        </p:nvCxnSpPr>
        <p:spPr>
          <a:xfrm>
            <a:off x="2522271" y="3259554"/>
            <a:ext cx="2253343" cy="0"/>
          </a:xfrm>
          <a:prstGeom prst="line">
            <a:avLst/>
          </a:prstGeom>
          <a:ln w="38100">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E2EB5D6F-0AAA-45C7-8792-9B063A242879}"/>
              </a:ext>
            </a:extLst>
          </p:cNvPr>
          <p:cNvCxnSpPr/>
          <p:nvPr/>
        </p:nvCxnSpPr>
        <p:spPr>
          <a:xfrm>
            <a:off x="2560368" y="2942810"/>
            <a:ext cx="0" cy="2949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Conector recto 21">
            <a:extLst>
              <a:ext uri="{FF2B5EF4-FFF2-40B4-BE49-F238E27FC236}">
                <a16:creationId xmlns:a16="http://schemas.microsoft.com/office/drawing/2014/main" id="{1FF9EA4F-B8EC-451E-A626-D97641735462}"/>
              </a:ext>
            </a:extLst>
          </p:cNvPr>
          <p:cNvCxnSpPr>
            <a:cxnSpLocks/>
          </p:cNvCxnSpPr>
          <p:nvPr/>
        </p:nvCxnSpPr>
        <p:spPr>
          <a:xfrm>
            <a:off x="5388684" y="2818985"/>
            <a:ext cx="0" cy="1897912"/>
          </a:xfrm>
          <a:prstGeom prst="line">
            <a:avLst/>
          </a:prstGeom>
          <a:ln w="57150">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3" name="Conector recto 22">
            <a:extLst>
              <a:ext uri="{FF2B5EF4-FFF2-40B4-BE49-F238E27FC236}">
                <a16:creationId xmlns:a16="http://schemas.microsoft.com/office/drawing/2014/main" id="{93AC2240-A60E-4F4B-9089-95F620A04E0C}"/>
              </a:ext>
            </a:extLst>
          </p:cNvPr>
          <p:cNvCxnSpPr>
            <a:cxnSpLocks/>
          </p:cNvCxnSpPr>
          <p:nvPr/>
        </p:nvCxnSpPr>
        <p:spPr>
          <a:xfrm>
            <a:off x="5624088" y="2818985"/>
            <a:ext cx="0" cy="1695451"/>
          </a:xfrm>
          <a:prstGeom prst="line">
            <a:avLst/>
          </a:prstGeom>
          <a:ln w="57150">
            <a:prstDash val="sysDot"/>
          </a:ln>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3F2767D3-96D6-494D-AD3C-DF2F3864319D}"/>
              </a:ext>
            </a:extLst>
          </p:cNvPr>
          <p:cNvCxnSpPr>
            <a:cxnSpLocks/>
          </p:cNvCxnSpPr>
          <p:nvPr/>
        </p:nvCxnSpPr>
        <p:spPr>
          <a:xfrm flipH="1">
            <a:off x="5421342" y="2818985"/>
            <a:ext cx="2354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CuadroTexto 25">
            <a:extLst>
              <a:ext uri="{FF2B5EF4-FFF2-40B4-BE49-F238E27FC236}">
                <a16:creationId xmlns:a16="http://schemas.microsoft.com/office/drawing/2014/main" id="{35548862-7492-4375-855D-81770BA52962}"/>
              </a:ext>
            </a:extLst>
          </p:cNvPr>
          <p:cNvSpPr txBox="1"/>
          <p:nvPr/>
        </p:nvSpPr>
        <p:spPr>
          <a:xfrm>
            <a:off x="7718736" y="731360"/>
            <a:ext cx="1969864" cy="461665"/>
          </a:xfrm>
          <a:prstGeom prst="rect">
            <a:avLst/>
          </a:prstGeom>
          <a:noFill/>
        </p:spPr>
        <p:txBody>
          <a:bodyPr wrap="square" rtlCol="0">
            <a:spAutoFit/>
          </a:bodyPr>
          <a:lstStyle/>
          <a:p>
            <a:r>
              <a:rPr lang="es-ES" sz="2400" b="1" dirty="0"/>
              <a:t>S </a:t>
            </a:r>
            <a:r>
              <a:rPr lang="es-ES" sz="2400" b="1" dirty="0" err="1"/>
              <a:t>Phase</a:t>
            </a:r>
            <a:endParaRPr lang="es-ES" sz="2400" b="1" dirty="0"/>
          </a:p>
        </p:txBody>
      </p:sp>
      <p:pic>
        <p:nvPicPr>
          <p:cNvPr id="27" name="Imagen 26">
            <a:extLst>
              <a:ext uri="{FF2B5EF4-FFF2-40B4-BE49-F238E27FC236}">
                <a16:creationId xmlns:a16="http://schemas.microsoft.com/office/drawing/2014/main" id="{BAAFEB0B-4FE6-43F4-9690-777DDF39A796}"/>
              </a:ext>
            </a:extLst>
          </p:cNvPr>
          <p:cNvPicPr>
            <a:picLocks noChangeAspect="1"/>
          </p:cNvPicPr>
          <p:nvPr/>
        </p:nvPicPr>
        <p:blipFill rotWithShape="1">
          <a:blip r:embed="rId4"/>
          <a:srcRect l="1326" t="10917" r="2812" b="53366"/>
          <a:stretch/>
        </p:blipFill>
        <p:spPr>
          <a:xfrm>
            <a:off x="5956266" y="1155706"/>
            <a:ext cx="4268408" cy="2313704"/>
          </a:xfrm>
          <a:prstGeom prst="rect">
            <a:avLst/>
          </a:prstGeom>
        </p:spPr>
      </p:pic>
      <p:pic>
        <p:nvPicPr>
          <p:cNvPr id="28" name="Imagen 27">
            <a:extLst>
              <a:ext uri="{FF2B5EF4-FFF2-40B4-BE49-F238E27FC236}">
                <a16:creationId xmlns:a16="http://schemas.microsoft.com/office/drawing/2014/main" id="{6826FDA4-102F-4B0C-9337-3A0BF7592608}"/>
              </a:ext>
            </a:extLst>
          </p:cNvPr>
          <p:cNvPicPr>
            <a:picLocks noChangeAspect="1"/>
          </p:cNvPicPr>
          <p:nvPr/>
        </p:nvPicPr>
        <p:blipFill rotWithShape="1">
          <a:blip r:embed="rId4"/>
          <a:srcRect l="1650" t="55918" r="2488" b="8365"/>
          <a:stretch/>
        </p:blipFill>
        <p:spPr>
          <a:xfrm>
            <a:off x="6082796" y="3770116"/>
            <a:ext cx="4268408" cy="2408487"/>
          </a:xfrm>
          <a:prstGeom prst="rect">
            <a:avLst/>
          </a:prstGeom>
        </p:spPr>
      </p:pic>
      <p:sp>
        <p:nvSpPr>
          <p:cNvPr id="17" name="Rectángulo 16">
            <a:extLst>
              <a:ext uri="{FF2B5EF4-FFF2-40B4-BE49-F238E27FC236}">
                <a16:creationId xmlns:a16="http://schemas.microsoft.com/office/drawing/2014/main" id="{C52BDE83-0D40-4A29-B78C-EF6AEA3BEF00}"/>
              </a:ext>
            </a:extLst>
          </p:cNvPr>
          <p:cNvSpPr/>
          <p:nvPr/>
        </p:nvSpPr>
        <p:spPr>
          <a:xfrm>
            <a:off x="5956266" y="2598556"/>
            <a:ext cx="4268408" cy="589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F353FB43-85FF-4BE1-BFC7-D0700A76037C}"/>
              </a:ext>
            </a:extLst>
          </p:cNvPr>
          <p:cNvSpPr/>
          <p:nvPr/>
        </p:nvSpPr>
        <p:spPr>
          <a:xfrm>
            <a:off x="6082796" y="5377349"/>
            <a:ext cx="4268408" cy="589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52942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46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6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b="1" dirty="0">
                <a:solidFill>
                  <a:schemeClr val="bg1"/>
                </a:solidFill>
                <a:latin typeface="+mj-lt"/>
              </a:rPr>
              <a:t>Chronobiology</a:t>
            </a:r>
          </a:p>
        </p:txBody>
      </p:sp>
      <p:pic>
        <p:nvPicPr>
          <p:cNvPr id="5" name="Imagen 4">
            <a:extLst>
              <a:ext uri="{FF2B5EF4-FFF2-40B4-BE49-F238E27FC236}">
                <a16:creationId xmlns:a16="http://schemas.microsoft.com/office/drawing/2014/main" id="{9CE63573-C7AF-43E8-879A-B23E80447696}"/>
              </a:ext>
            </a:extLst>
          </p:cNvPr>
          <p:cNvPicPr>
            <a:picLocks noChangeAspect="1"/>
          </p:cNvPicPr>
          <p:nvPr/>
        </p:nvPicPr>
        <p:blipFill>
          <a:blip r:embed="rId3"/>
          <a:stretch>
            <a:fillRect/>
          </a:stretch>
        </p:blipFill>
        <p:spPr>
          <a:xfrm>
            <a:off x="757514" y="884281"/>
            <a:ext cx="10676971" cy="5973719"/>
          </a:xfrm>
          <a:prstGeom prst="rect">
            <a:avLst/>
          </a:prstGeom>
        </p:spPr>
      </p:pic>
      <p:pic>
        <p:nvPicPr>
          <p:cNvPr id="12" name="Imagen 11">
            <a:extLst>
              <a:ext uri="{FF2B5EF4-FFF2-40B4-BE49-F238E27FC236}">
                <a16:creationId xmlns:a16="http://schemas.microsoft.com/office/drawing/2014/main" id="{F6E674F9-3F27-4B27-A524-A24318D24E73}"/>
              </a:ext>
            </a:extLst>
          </p:cNvPr>
          <p:cNvPicPr>
            <a:picLocks noChangeAspect="1"/>
          </p:cNvPicPr>
          <p:nvPr/>
        </p:nvPicPr>
        <p:blipFill rotWithShape="1">
          <a:blip r:embed="rId3"/>
          <a:srcRect l="17476" t="7157" r="62454" b="89981"/>
          <a:stretch/>
        </p:blipFill>
        <p:spPr>
          <a:xfrm>
            <a:off x="951529" y="1239073"/>
            <a:ext cx="2638425" cy="405514"/>
          </a:xfrm>
          <a:prstGeom prst="rect">
            <a:avLst/>
          </a:prstGeom>
        </p:spPr>
      </p:pic>
      <p:pic>
        <p:nvPicPr>
          <p:cNvPr id="13" name="Imagen 12">
            <a:extLst>
              <a:ext uri="{FF2B5EF4-FFF2-40B4-BE49-F238E27FC236}">
                <a16:creationId xmlns:a16="http://schemas.microsoft.com/office/drawing/2014/main" id="{997C801A-B4FB-43FE-9A75-EB11CF66F679}"/>
              </a:ext>
            </a:extLst>
          </p:cNvPr>
          <p:cNvPicPr>
            <a:picLocks noChangeAspect="1"/>
          </p:cNvPicPr>
          <p:nvPr/>
        </p:nvPicPr>
        <p:blipFill rotWithShape="1">
          <a:blip r:embed="rId3"/>
          <a:srcRect l="17476" t="7157" r="62454" b="89981"/>
          <a:stretch/>
        </p:blipFill>
        <p:spPr>
          <a:xfrm>
            <a:off x="1175364" y="1345995"/>
            <a:ext cx="1793795" cy="722566"/>
          </a:xfrm>
          <a:prstGeom prst="rect">
            <a:avLst/>
          </a:prstGeom>
        </p:spPr>
      </p:pic>
      <p:pic>
        <p:nvPicPr>
          <p:cNvPr id="14" name="Imagen 13">
            <a:extLst>
              <a:ext uri="{FF2B5EF4-FFF2-40B4-BE49-F238E27FC236}">
                <a16:creationId xmlns:a16="http://schemas.microsoft.com/office/drawing/2014/main" id="{354ADDA8-FAB8-4487-BC67-57663BBB39D6}"/>
              </a:ext>
            </a:extLst>
          </p:cNvPr>
          <p:cNvPicPr>
            <a:picLocks noChangeAspect="1"/>
          </p:cNvPicPr>
          <p:nvPr/>
        </p:nvPicPr>
        <p:blipFill rotWithShape="1">
          <a:blip r:embed="rId3"/>
          <a:srcRect l="17476" t="7157" r="62454" b="89981"/>
          <a:stretch/>
        </p:blipFill>
        <p:spPr>
          <a:xfrm>
            <a:off x="7974712" y="1564388"/>
            <a:ext cx="3257479" cy="762837"/>
          </a:xfrm>
          <a:prstGeom prst="rect">
            <a:avLst/>
          </a:prstGeom>
        </p:spPr>
      </p:pic>
      <p:sp>
        <p:nvSpPr>
          <p:cNvPr id="15" name="CuadroTexto 14">
            <a:extLst>
              <a:ext uri="{FF2B5EF4-FFF2-40B4-BE49-F238E27FC236}">
                <a16:creationId xmlns:a16="http://schemas.microsoft.com/office/drawing/2014/main" id="{E9775F83-B224-4660-AB76-6490A0BC993E}"/>
              </a:ext>
            </a:extLst>
          </p:cNvPr>
          <p:cNvSpPr txBox="1"/>
          <p:nvPr/>
        </p:nvSpPr>
        <p:spPr>
          <a:xfrm>
            <a:off x="8122668" y="1500556"/>
            <a:ext cx="2815414" cy="707886"/>
          </a:xfrm>
          <a:prstGeom prst="rect">
            <a:avLst/>
          </a:prstGeom>
          <a:noFill/>
        </p:spPr>
        <p:txBody>
          <a:bodyPr wrap="square" rtlCol="0">
            <a:spAutoFit/>
          </a:bodyPr>
          <a:lstStyle/>
          <a:p>
            <a:r>
              <a:rPr lang="es-ES" sz="2000" b="1" dirty="0"/>
              <a:t>Free-running</a:t>
            </a:r>
          </a:p>
          <a:p>
            <a:r>
              <a:rPr lang="es-ES" sz="2000" dirty="0"/>
              <a:t>(</a:t>
            </a:r>
            <a:r>
              <a:rPr lang="es-ES" sz="2000" dirty="0" err="1"/>
              <a:t>Constant</a:t>
            </a:r>
            <a:r>
              <a:rPr lang="es-ES" sz="2000" dirty="0"/>
              <a:t> </a:t>
            </a:r>
            <a:r>
              <a:rPr lang="es-ES" sz="2000" dirty="0" err="1"/>
              <a:t>signal</a:t>
            </a:r>
            <a:r>
              <a:rPr lang="es-ES" sz="2000" dirty="0"/>
              <a:t>)</a:t>
            </a:r>
          </a:p>
        </p:txBody>
      </p:sp>
      <p:sp>
        <p:nvSpPr>
          <p:cNvPr id="7" name="Rectángulo 6">
            <a:extLst>
              <a:ext uri="{FF2B5EF4-FFF2-40B4-BE49-F238E27FC236}">
                <a16:creationId xmlns:a16="http://schemas.microsoft.com/office/drawing/2014/main" id="{1522FF57-9811-43B4-8BAA-8996E17E4BF5}"/>
              </a:ext>
            </a:extLst>
          </p:cNvPr>
          <p:cNvSpPr/>
          <p:nvPr/>
        </p:nvSpPr>
        <p:spPr>
          <a:xfrm>
            <a:off x="1027475" y="3419015"/>
            <a:ext cx="2248776" cy="866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779F21D0-C38C-49EE-B4AB-4425864C8D59}"/>
              </a:ext>
            </a:extLst>
          </p:cNvPr>
          <p:cNvSpPr/>
          <p:nvPr/>
        </p:nvSpPr>
        <p:spPr>
          <a:xfrm>
            <a:off x="1796037" y="5355483"/>
            <a:ext cx="604216"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F8805C1-828D-434D-A813-0E09A541DFEA}"/>
              </a:ext>
            </a:extLst>
          </p:cNvPr>
          <p:cNvSpPr/>
          <p:nvPr/>
        </p:nvSpPr>
        <p:spPr>
          <a:xfrm>
            <a:off x="8310018" y="4250021"/>
            <a:ext cx="2658970"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8D26AA-CD56-4B64-87A5-49146DC07F06}"/>
              </a:ext>
            </a:extLst>
          </p:cNvPr>
          <p:cNvSpPr/>
          <p:nvPr/>
        </p:nvSpPr>
        <p:spPr>
          <a:xfrm>
            <a:off x="8347078" y="5379011"/>
            <a:ext cx="2658970"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2A9C2B79-2368-4748-8A19-F099C51FDE7B}"/>
              </a:ext>
            </a:extLst>
          </p:cNvPr>
          <p:cNvSpPr txBox="1"/>
          <p:nvPr/>
        </p:nvSpPr>
        <p:spPr>
          <a:xfrm>
            <a:off x="1027475" y="3471030"/>
            <a:ext cx="3076638" cy="400110"/>
          </a:xfrm>
          <a:prstGeom prst="rect">
            <a:avLst/>
          </a:prstGeom>
          <a:noFill/>
        </p:spPr>
        <p:txBody>
          <a:bodyPr wrap="square" rtlCol="0">
            <a:spAutoFit/>
          </a:bodyPr>
          <a:lstStyle/>
          <a:p>
            <a:r>
              <a:rPr lang="es-ES" sz="2000" b="1" dirty="0" err="1"/>
              <a:t>Biological</a:t>
            </a:r>
            <a:r>
              <a:rPr lang="es-ES" sz="2000" b="1" dirty="0"/>
              <a:t> </a:t>
            </a:r>
            <a:r>
              <a:rPr lang="es-ES" sz="2000" b="1" dirty="0" err="1"/>
              <a:t>rhythms</a:t>
            </a:r>
            <a:endParaRPr lang="es-ES" sz="2000" b="1" dirty="0"/>
          </a:p>
        </p:txBody>
      </p:sp>
      <p:sp>
        <p:nvSpPr>
          <p:cNvPr id="22" name="CuadroTexto 21">
            <a:extLst>
              <a:ext uri="{FF2B5EF4-FFF2-40B4-BE49-F238E27FC236}">
                <a16:creationId xmlns:a16="http://schemas.microsoft.com/office/drawing/2014/main" id="{FAD86DD0-09B3-4DE7-BC92-02DCEDD15496}"/>
              </a:ext>
            </a:extLst>
          </p:cNvPr>
          <p:cNvSpPr txBox="1"/>
          <p:nvPr/>
        </p:nvSpPr>
        <p:spPr>
          <a:xfrm>
            <a:off x="8275094" y="3903775"/>
            <a:ext cx="3190396" cy="707886"/>
          </a:xfrm>
          <a:prstGeom prst="rect">
            <a:avLst/>
          </a:prstGeom>
          <a:noFill/>
        </p:spPr>
        <p:txBody>
          <a:bodyPr wrap="square" rtlCol="0">
            <a:spAutoFit/>
          </a:bodyPr>
          <a:lstStyle/>
          <a:p>
            <a:r>
              <a:rPr lang="es-ES" sz="2000" b="1" dirty="0" err="1"/>
              <a:t>Process</a:t>
            </a:r>
            <a:r>
              <a:rPr lang="es-ES" sz="2000" b="1" dirty="0"/>
              <a:t> </a:t>
            </a:r>
            <a:r>
              <a:rPr lang="es-ES" sz="2000" b="1" dirty="0" err="1"/>
              <a:t>responding</a:t>
            </a:r>
            <a:r>
              <a:rPr lang="es-ES" sz="2000" b="1" dirty="0"/>
              <a:t> </a:t>
            </a:r>
            <a:r>
              <a:rPr lang="es-ES" sz="2000" b="1" dirty="0" err="1"/>
              <a:t>to</a:t>
            </a:r>
            <a:r>
              <a:rPr lang="es-ES" sz="2000" b="1" dirty="0"/>
              <a:t> </a:t>
            </a:r>
            <a:r>
              <a:rPr lang="es-ES" sz="2000" b="1" dirty="0" err="1"/>
              <a:t>rhythmic</a:t>
            </a:r>
            <a:r>
              <a:rPr lang="es-ES" sz="2000" b="1" dirty="0"/>
              <a:t> </a:t>
            </a:r>
            <a:r>
              <a:rPr lang="es-ES" sz="2000" b="1" dirty="0" err="1"/>
              <a:t>signals</a:t>
            </a:r>
            <a:endParaRPr lang="es-ES" sz="2000" b="1" dirty="0"/>
          </a:p>
        </p:txBody>
      </p:sp>
      <p:sp>
        <p:nvSpPr>
          <p:cNvPr id="23" name="CuadroTexto 22">
            <a:extLst>
              <a:ext uri="{FF2B5EF4-FFF2-40B4-BE49-F238E27FC236}">
                <a16:creationId xmlns:a16="http://schemas.microsoft.com/office/drawing/2014/main" id="{09234556-6079-4CB0-83C6-FBE792D4A2E0}"/>
              </a:ext>
            </a:extLst>
          </p:cNvPr>
          <p:cNvSpPr txBox="1"/>
          <p:nvPr/>
        </p:nvSpPr>
        <p:spPr>
          <a:xfrm>
            <a:off x="8292040" y="4996493"/>
            <a:ext cx="3190396" cy="707886"/>
          </a:xfrm>
          <a:prstGeom prst="rect">
            <a:avLst/>
          </a:prstGeom>
          <a:noFill/>
        </p:spPr>
        <p:txBody>
          <a:bodyPr wrap="square" rtlCol="0">
            <a:spAutoFit/>
          </a:bodyPr>
          <a:lstStyle/>
          <a:p>
            <a:r>
              <a:rPr lang="es-ES" sz="2000" b="1" dirty="0" err="1"/>
              <a:t>Self-sustained</a:t>
            </a:r>
            <a:r>
              <a:rPr lang="es-ES" sz="2000" b="1" dirty="0"/>
              <a:t> </a:t>
            </a:r>
            <a:r>
              <a:rPr lang="es-ES" sz="2000" b="1" dirty="0" err="1"/>
              <a:t>biological</a:t>
            </a:r>
            <a:r>
              <a:rPr lang="es-ES" sz="2000" b="1" dirty="0"/>
              <a:t> </a:t>
            </a:r>
            <a:r>
              <a:rPr lang="es-ES" sz="2000" b="1" dirty="0" err="1"/>
              <a:t>rhythm</a:t>
            </a:r>
            <a:endParaRPr lang="es-ES" sz="2000" b="1" dirty="0"/>
          </a:p>
        </p:txBody>
      </p:sp>
      <p:pic>
        <p:nvPicPr>
          <p:cNvPr id="24" name="Imagen 23">
            <a:extLst>
              <a:ext uri="{FF2B5EF4-FFF2-40B4-BE49-F238E27FC236}">
                <a16:creationId xmlns:a16="http://schemas.microsoft.com/office/drawing/2014/main" id="{378FBAF4-0332-46A6-B4C3-7BA1F7DA0DC4}"/>
              </a:ext>
            </a:extLst>
          </p:cNvPr>
          <p:cNvPicPr>
            <a:picLocks noChangeAspect="1"/>
          </p:cNvPicPr>
          <p:nvPr/>
        </p:nvPicPr>
        <p:blipFill rotWithShape="1">
          <a:blip r:embed="rId3"/>
          <a:srcRect l="17476" t="7157" r="62454" b="89981"/>
          <a:stretch/>
        </p:blipFill>
        <p:spPr>
          <a:xfrm>
            <a:off x="1007915" y="1482701"/>
            <a:ext cx="1249662" cy="1489290"/>
          </a:xfrm>
          <a:prstGeom prst="rect">
            <a:avLst/>
          </a:prstGeom>
        </p:spPr>
      </p:pic>
      <p:sp>
        <p:nvSpPr>
          <p:cNvPr id="6" name="CuadroTexto 5">
            <a:extLst>
              <a:ext uri="{FF2B5EF4-FFF2-40B4-BE49-F238E27FC236}">
                <a16:creationId xmlns:a16="http://schemas.microsoft.com/office/drawing/2014/main" id="{C76894A7-07DB-45A0-8F3E-DCE52680FFDA}"/>
              </a:ext>
            </a:extLst>
          </p:cNvPr>
          <p:cNvSpPr txBox="1"/>
          <p:nvPr/>
        </p:nvSpPr>
        <p:spPr>
          <a:xfrm>
            <a:off x="984454" y="1180680"/>
            <a:ext cx="3076638" cy="707886"/>
          </a:xfrm>
          <a:prstGeom prst="rect">
            <a:avLst/>
          </a:prstGeom>
          <a:noFill/>
        </p:spPr>
        <p:txBody>
          <a:bodyPr wrap="square" rtlCol="0">
            <a:spAutoFit/>
          </a:bodyPr>
          <a:lstStyle/>
          <a:p>
            <a:r>
              <a:rPr lang="es-ES" sz="2000" b="1" dirty="0" err="1"/>
              <a:t>Entrainment</a:t>
            </a:r>
            <a:r>
              <a:rPr lang="es-ES" sz="2000" b="1" dirty="0"/>
              <a:t> </a:t>
            </a:r>
            <a:r>
              <a:rPr lang="es-ES" sz="2000" b="1" dirty="0" err="1"/>
              <a:t>oscillation</a:t>
            </a:r>
            <a:endParaRPr lang="es-ES" sz="2000" b="1" dirty="0"/>
          </a:p>
          <a:p>
            <a:r>
              <a:rPr lang="es-ES" sz="2000" dirty="0"/>
              <a:t>(</a:t>
            </a:r>
            <a:r>
              <a:rPr lang="es-ES" sz="2000" dirty="0" err="1"/>
              <a:t>Rhythmic</a:t>
            </a:r>
            <a:r>
              <a:rPr lang="es-ES" sz="2000" dirty="0"/>
              <a:t> </a:t>
            </a:r>
            <a:r>
              <a:rPr lang="es-ES" sz="2000" dirty="0" err="1"/>
              <a:t>signal</a:t>
            </a:r>
            <a:r>
              <a:rPr lang="es-ES" sz="2000" dirty="0"/>
              <a:t>)</a:t>
            </a:r>
          </a:p>
        </p:txBody>
      </p:sp>
      <p:pic>
        <p:nvPicPr>
          <p:cNvPr id="5122" name="Picture 2" descr="Sun Icon Transparent PNGs for Free Download">
            <a:extLst>
              <a:ext uri="{FF2B5EF4-FFF2-40B4-BE49-F238E27FC236}">
                <a16:creationId xmlns:a16="http://schemas.microsoft.com/office/drawing/2014/main" id="{B4331BF4-BCEB-4F60-A500-14A1720D0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645" y="1956738"/>
            <a:ext cx="1004469" cy="6091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on PNG Transparent Images Free Download - Pngfre">
            <a:extLst>
              <a:ext uri="{FF2B5EF4-FFF2-40B4-BE49-F238E27FC236}">
                <a16:creationId xmlns:a16="http://schemas.microsoft.com/office/drawing/2014/main" id="{BD76C03C-6D27-430E-874D-9970F73AB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429807" y="2238067"/>
            <a:ext cx="456359" cy="456359"/>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6228D49D-40EB-45FD-95B9-49DC3D5F016E}"/>
              </a:ext>
            </a:extLst>
          </p:cNvPr>
          <p:cNvSpPr/>
          <p:nvPr/>
        </p:nvSpPr>
        <p:spPr>
          <a:xfrm>
            <a:off x="8122667" y="3434025"/>
            <a:ext cx="3055343" cy="3072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Imagen 27">
            <a:extLst>
              <a:ext uri="{FF2B5EF4-FFF2-40B4-BE49-F238E27FC236}">
                <a16:creationId xmlns:a16="http://schemas.microsoft.com/office/drawing/2014/main" id="{2A405260-F487-429B-A0E0-960379751770}"/>
              </a:ext>
            </a:extLst>
          </p:cNvPr>
          <p:cNvPicPr>
            <a:picLocks noChangeAspect="1"/>
          </p:cNvPicPr>
          <p:nvPr/>
        </p:nvPicPr>
        <p:blipFill rotWithShape="1">
          <a:blip r:embed="rId3"/>
          <a:srcRect l="17476" t="7157" r="62454" b="89981"/>
          <a:stretch/>
        </p:blipFill>
        <p:spPr>
          <a:xfrm>
            <a:off x="7974712" y="1239074"/>
            <a:ext cx="3203299" cy="1882800"/>
          </a:xfrm>
          <a:prstGeom prst="rect">
            <a:avLst/>
          </a:prstGeom>
        </p:spPr>
      </p:pic>
      <p:sp>
        <p:nvSpPr>
          <p:cNvPr id="25" name="Rectángulo 24">
            <a:extLst>
              <a:ext uri="{FF2B5EF4-FFF2-40B4-BE49-F238E27FC236}">
                <a16:creationId xmlns:a16="http://schemas.microsoft.com/office/drawing/2014/main" id="{DE10D246-9ACD-4972-8FDE-2285A6D5B937}"/>
              </a:ext>
            </a:extLst>
          </p:cNvPr>
          <p:cNvSpPr/>
          <p:nvPr/>
        </p:nvSpPr>
        <p:spPr>
          <a:xfrm>
            <a:off x="1027475" y="5270650"/>
            <a:ext cx="604216"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79511FFA-C4DF-45BE-B565-E85D5E583F58}"/>
              </a:ext>
            </a:extLst>
          </p:cNvPr>
          <p:cNvSpPr txBox="1"/>
          <p:nvPr/>
        </p:nvSpPr>
        <p:spPr>
          <a:xfrm>
            <a:off x="807195" y="704251"/>
            <a:ext cx="6101254"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Roenneberg</a:t>
            </a:r>
            <a:r>
              <a:rPr lang="es-ES" sz="2000" b="0" i="0" u="none" strike="noStrike" baseline="0" dirty="0">
                <a:solidFill>
                  <a:srgbClr val="347F70"/>
                </a:solidFill>
                <a:latin typeface="LiberationSerif-Regular"/>
              </a:rPr>
              <a:t> &amp; </a:t>
            </a:r>
            <a:r>
              <a:rPr lang="es-ES" sz="2000" b="0" i="0" u="none" strike="noStrike" baseline="0" dirty="0" err="1">
                <a:solidFill>
                  <a:srgbClr val="347F70"/>
                </a:solidFill>
                <a:latin typeface="LiberationSerif-Regular"/>
              </a:rPr>
              <a:t>Merrow</a:t>
            </a:r>
            <a:r>
              <a:rPr lang="es-ES" sz="2000" b="0" i="0" u="none" strike="noStrike" baseline="0" dirty="0">
                <a:solidFill>
                  <a:srgbClr val="347F70"/>
                </a:solidFill>
                <a:latin typeface="LiberationSerif-Regular"/>
              </a:rPr>
              <a:t>, 2005)</a:t>
            </a:r>
            <a:endParaRPr lang="es-ES" sz="2000" dirty="0"/>
          </a:p>
        </p:txBody>
      </p:sp>
    </p:spTree>
    <p:extLst>
      <p:ext uri="{BB962C8B-B14F-4D97-AF65-F5344CB8AC3E}">
        <p14:creationId xmlns:p14="http://schemas.microsoft.com/office/powerpoint/2010/main" val="291791143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32932" y="1091535"/>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54371" y="1316436"/>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838200" y="1835794"/>
            <a:ext cx="5578173" cy="2881103"/>
          </a:xfrm>
          <a:prstGeom prst="rect">
            <a:avLst/>
          </a:prstGeom>
        </p:spPr>
      </p:pic>
      <p:cxnSp>
        <p:nvCxnSpPr>
          <p:cNvPr id="16" name="Conector recto 15">
            <a:extLst>
              <a:ext uri="{FF2B5EF4-FFF2-40B4-BE49-F238E27FC236}">
                <a16:creationId xmlns:a16="http://schemas.microsoft.com/office/drawing/2014/main" id="{11C3C41B-1669-4C66-81DF-184FD403EFAF}"/>
              </a:ext>
            </a:extLst>
          </p:cNvPr>
          <p:cNvCxnSpPr>
            <a:cxnSpLocks/>
          </p:cNvCxnSpPr>
          <p:nvPr/>
        </p:nvCxnSpPr>
        <p:spPr>
          <a:xfrm>
            <a:off x="2538596" y="2942810"/>
            <a:ext cx="2237018"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81892478-815B-4260-9C46-05420A70EFDA}"/>
              </a:ext>
            </a:extLst>
          </p:cNvPr>
          <p:cNvCxnSpPr>
            <a:cxnSpLocks/>
          </p:cNvCxnSpPr>
          <p:nvPr/>
        </p:nvCxnSpPr>
        <p:spPr>
          <a:xfrm>
            <a:off x="2522271" y="3259554"/>
            <a:ext cx="2253343" cy="0"/>
          </a:xfrm>
          <a:prstGeom prst="line">
            <a:avLst/>
          </a:prstGeom>
          <a:ln w="38100">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E2EB5D6F-0AAA-45C7-8792-9B063A242879}"/>
              </a:ext>
            </a:extLst>
          </p:cNvPr>
          <p:cNvCxnSpPr/>
          <p:nvPr/>
        </p:nvCxnSpPr>
        <p:spPr>
          <a:xfrm>
            <a:off x="2560368" y="2942810"/>
            <a:ext cx="0" cy="2949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Conector recto 21">
            <a:extLst>
              <a:ext uri="{FF2B5EF4-FFF2-40B4-BE49-F238E27FC236}">
                <a16:creationId xmlns:a16="http://schemas.microsoft.com/office/drawing/2014/main" id="{1FF9EA4F-B8EC-451E-A626-D97641735462}"/>
              </a:ext>
            </a:extLst>
          </p:cNvPr>
          <p:cNvCxnSpPr>
            <a:cxnSpLocks/>
          </p:cNvCxnSpPr>
          <p:nvPr/>
        </p:nvCxnSpPr>
        <p:spPr>
          <a:xfrm>
            <a:off x="5388684" y="2818985"/>
            <a:ext cx="0" cy="1897912"/>
          </a:xfrm>
          <a:prstGeom prst="line">
            <a:avLst/>
          </a:prstGeom>
          <a:ln w="57150">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3" name="Conector recto 22">
            <a:extLst>
              <a:ext uri="{FF2B5EF4-FFF2-40B4-BE49-F238E27FC236}">
                <a16:creationId xmlns:a16="http://schemas.microsoft.com/office/drawing/2014/main" id="{93AC2240-A60E-4F4B-9089-95F620A04E0C}"/>
              </a:ext>
            </a:extLst>
          </p:cNvPr>
          <p:cNvCxnSpPr>
            <a:cxnSpLocks/>
          </p:cNvCxnSpPr>
          <p:nvPr/>
        </p:nvCxnSpPr>
        <p:spPr>
          <a:xfrm>
            <a:off x="5624088" y="2818985"/>
            <a:ext cx="0" cy="1695451"/>
          </a:xfrm>
          <a:prstGeom prst="line">
            <a:avLst/>
          </a:prstGeom>
          <a:ln w="57150">
            <a:prstDash val="sysDot"/>
          </a:ln>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3F2767D3-96D6-494D-AD3C-DF2F3864319D}"/>
              </a:ext>
            </a:extLst>
          </p:cNvPr>
          <p:cNvCxnSpPr>
            <a:cxnSpLocks/>
          </p:cNvCxnSpPr>
          <p:nvPr/>
        </p:nvCxnSpPr>
        <p:spPr>
          <a:xfrm flipH="1">
            <a:off x="5421342" y="2818985"/>
            <a:ext cx="2354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CuadroTexto 25">
            <a:extLst>
              <a:ext uri="{FF2B5EF4-FFF2-40B4-BE49-F238E27FC236}">
                <a16:creationId xmlns:a16="http://schemas.microsoft.com/office/drawing/2014/main" id="{35548862-7492-4375-855D-81770BA52962}"/>
              </a:ext>
            </a:extLst>
          </p:cNvPr>
          <p:cNvSpPr txBox="1"/>
          <p:nvPr/>
        </p:nvSpPr>
        <p:spPr>
          <a:xfrm>
            <a:off x="7718736" y="731360"/>
            <a:ext cx="1969864" cy="461665"/>
          </a:xfrm>
          <a:prstGeom prst="rect">
            <a:avLst/>
          </a:prstGeom>
          <a:noFill/>
        </p:spPr>
        <p:txBody>
          <a:bodyPr wrap="square" rtlCol="0">
            <a:spAutoFit/>
          </a:bodyPr>
          <a:lstStyle/>
          <a:p>
            <a:r>
              <a:rPr lang="es-ES" sz="2400" b="1" dirty="0"/>
              <a:t>S </a:t>
            </a:r>
            <a:r>
              <a:rPr lang="es-ES" sz="2400" b="1" dirty="0" err="1"/>
              <a:t>Phase</a:t>
            </a:r>
            <a:endParaRPr lang="es-ES" sz="2400" b="1" dirty="0"/>
          </a:p>
        </p:txBody>
      </p:sp>
      <p:pic>
        <p:nvPicPr>
          <p:cNvPr id="27" name="Imagen 26">
            <a:extLst>
              <a:ext uri="{FF2B5EF4-FFF2-40B4-BE49-F238E27FC236}">
                <a16:creationId xmlns:a16="http://schemas.microsoft.com/office/drawing/2014/main" id="{BAAFEB0B-4FE6-43F4-9690-777DDF39A796}"/>
              </a:ext>
            </a:extLst>
          </p:cNvPr>
          <p:cNvPicPr>
            <a:picLocks noChangeAspect="1"/>
          </p:cNvPicPr>
          <p:nvPr/>
        </p:nvPicPr>
        <p:blipFill rotWithShape="1">
          <a:blip r:embed="rId4"/>
          <a:srcRect l="1326" t="10917" r="2812" b="53366"/>
          <a:stretch/>
        </p:blipFill>
        <p:spPr>
          <a:xfrm>
            <a:off x="5956266" y="1155706"/>
            <a:ext cx="4268408" cy="2313704"/>
          </a:xfrm>
          <a:prstGeom prst="rect">
            <a:avLst/>
          </a:prstGeom>
        </p:spPr>
      </p:pic>
      <p:pic>
        <p:nvPicPr>
          <p:cNvPr id="28" name="Imagen 27">
            <a:extLst>
              <a:ext uri="{FF2B5EF4-FFF2-40B4-BE49-F238E27FC236}">
                <a16:creationId xmlns:a16="http://schemas.microsoft.com/office/drawing/2014/main" id="{6826FDA4-102F-4B0C-9337-3A0BF7592608}"/>
              </a:ext>
            </a:extLst>
          </p:cNvPr>
          <p:cNvPicPr>
            <a:picLocks noChangeAspect="1"/>
          </p:cNvPicPr>
          <p:nvPr/>
        </p:nvPicPr>
        <p:blipFill rotWithShape="1">
          <a:blip r:embed="rId4"/>
          <a:srcRect l="1650" t="55918" r="2488" b="8365"/>
          <a:stretch/>
        </p:blipFill>
        <p:spPr>
          <a:xfrm>
            <a:off x="6082796" y="3770116"/>
            <a:ext cx="4268408" cy="2408487"/>
          </a:xfrm>
          <a:prstGeom prst="rect">
            <a:avLst/>
          </a:prstGeom>
        </p:spPr>
      </p:pic>
    </p:spTree>
    <p:extLst>
      <p:ext uri="{BB962C8B-B14F-4D97-AF65-F5344CB8AC3E}">
        <p14:creationId xmlns:p14="http://schemas.microsoft.com/office/powerpoint/2010/main" val="6542464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32932" y="1091535"/>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54371" y="1316436"/>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838200" y="1835794"/>
            <a:ext cx="5578173" cy="2881103"/>
          </a:xfrm>
          <a:prstGeom prst="rect">
            <a:avLst/>
          </a:prstGeom>
        </p:spPr>
      </p:pic>
      <p:cxnSp>
        <p:nvCxnSpPr>
          <p:cNvPr id="16" name="Conector recto 15">
            <a:extLst>
              <a:ext uri="{FF2B5EF4-FFF2-40B4-BE49-F238E27FC236}">
                <a16:creationId xmlns:a16="http://schemas.microsoft.com/office/drawing/2014/main" id="{11C3C41B-1669-4C66-81DF-184FD403EFAF}"/>
              </a:ext>
            </a:extLst>
          </p:cNvPr>
          <p:cNvCxnSpPr>
            <a:cxnSpLocks/>
          </p:cNvCxnSpPr>
          <p:nvPr/>
        </p:nvCxnSpPr>
        <p:spPr>
          <a:xfrm>
            <a:off x="2538596" y="2942810"/>
            <a:ext cx="2237018"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81892478-815B-4260-9C46-05420A70EFDA}"/>
              </a:ext>
            </a:extLst>
          </p:cNvPr>
          <p:cNvCxnSpPr>
            <a:cxnSpLocks/>
          </p:cNvCxnSpPr>
          <p:nvPr/>
        </p:nvCxnSpPr>
        <p:spPr>
          <a:xfrm>
            <a:off x="2522271" y="3259554"/>
            <a:ext cx="2253343" cy="0"/>
          </a:xfrm>
          <a:prstGeom prst="line">
            <a:avLst/>
          </a:prstGeom>
          <a:ln w="38100">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E2EB5D6F-0AAA-45C7-8792-9B063A242879}"/>
              </a:ext>
            </a:extLst>
          </p:cNvPr>
          <p:cNvCxnSpPr/>
          <p:nvPr/>
        </p:nvCxnSpPr>
        <p:spPr>
          <a:xfrm>
            <a:off x="2560368" y="2942810"/>
            <a:ext cx="0" cy="2949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Conector recto 21">
            <a:extLst>
              <a:ext uri="{FF2B5EF4-FFF2-40B4-BE49-F238E27FC236}">
                <a16:creationId xmlns:a16="http://schemas.microsoft.com/office/drawing/2014/main" id="{1FF9EA4F-B8EC-451E-A626-D97641735462}"/>
              </a:ext>
            </a:extLst>
          </p:cNvPr>
          <p:cNvCxnSpPr>
            <a:cxnSpLocks/>
          </p:cNvCxnSpPr>
          <p:nvPr/>
        </p:nvCxnSpPr>
        <p:spPr>
          <a:xfrm>
            <a:off x="5388684" y="2818985"/>
            <a:ext cx="0" cy="1897912"/>
          </a:xfrm>
          <a:prstGeom prst="line">
            <a:avLst/>
          </a:prstGeom>
          <a:ln w="57150">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3" name="Conector recto 22">
            <a:extLst>
              <a:ext uri="{FF2B5EF4-FFF2-40B4-BE49-F238E27FC236}">
                <a16:creationId xmlns:a16="http://schemas.microsoft.com/office/drawing/2014/main" id="{93AC2240-A60E-4F4B-9089-95F620A04E0C}"/>
              </a:ext>
            </a:extLst>
          </p:cNvPr>
          <p:cNvCxnSpPr>
            <a:cxnSpLocks/>
          </p:cNvCxnSpPr>
          <p:nvPr/>
        </p:nvCxnSpPr>
        <p:spPr>
          <a:xfrm>
            <a:off x="5624088" y="2818985"/>
            <a:ext cx="0" cy="1695451"/>
          </a:xfrm>
          <a:prstGeom prst="line">
            <a:avLst/>
          </a:prstGeom>
          <a:ln w="57150">
            <a:prstDash val="sysDot"/>
          </a:ln>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3F2767D3-96D6-494D-AD3C-DF2F3864319D}"/>
              </a:ext>
            </a:extLst>
          </p:cNvPr>
          <p:cNvCxnSpPr>
            <a:cxnSpLocks/>
          </p:cNvCxnSpPr>
          <p:nvPr/>
        </p:nvCxnSpPr>
        <p:spPr>
          <a:xfrm flipH="1">
            <a:off x="5421342" y="2818985"/>
            <a:ext cx="2354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CuadroTexto 25">
            <a:extLst>
              <a:ext uri="{FF2B5EF4-FFF2-40B4-BE49-F238E27FC236}">
                <a16:creationId xmlns:a16="http://schemas.microsoft.com/office/drawing/2014/main" id="{35548862-7492-4375-855D-81770BA52962}"/>
              </a:ext>
            </a:extLst>
          </p:cNvPr>
          <p:cNvSpPr txBox="1"/>
          <p:nvPr/>
        </p:nvSpPr>
        <p:spPr>
          <a:xfrm>
            <a:off x="7718736" y="731360"/>
            <a:ext cx="1969864" cy="461665"/>
          </a:xfrm>
          <a:prstGeom prst="rect">
            <a:avLst/>
          </a:prstGeom>
          <a:noFill/>
        </p:spPr>
        <p:txBody>
          <a:bodyPr wrap="square" rtlCol="0">
            <a:spAutoFit/>
          </a:bodyPr>
          <a:lstStyle/>
          <a:p>
            <a:r>
              <a:rPr lang="es-ES" sz="2400" b="1" dirty="0"/>
              <a:t>S </a:t>
            </a:r>
            <a:r>
              <a:rPr lang="es-ES" sz="2400" b="1" dirty="0" err="1"/>
              <a:t>Phase</a:t>
            </a:r>
            <a:endParaRPr lang="es-ES" sz="2400" b="1" dirty="0"/>
          </a:p>
        </p:txBody>
      </p:sp>
      <p:pic>
        <p:nvPicPr>
          <p:cNvPr id="27" name="Imagen 26">
            <a:extLst>
              <a:ext uri="{FF2B5EF4-FFF2-40B4-BE49-F238E27FC236}">
                <a16:creationId xmlns:a16="http://schemas.microsoft.com/office/drawing/2014/main" id="{BAAFEB0B-4FE6-43F4-9690-777DDF39A796}"/>
              </a:ext>
            </a:extLst>
          </p:cNvPr>
          <p:cNvPicPr>
            <a:picLocks noChangeAspect="1"/>
          </p:cNvPicPr>
          <p:nvPr/>
        </p:nvPicPr>
        <p:blipFill rotWithShape="1">
          <a:blip r:embed="rId4"/>
          <a:srcRect l="1326" t="10917" r="2812" b="53366"/>
          <a:stretch/>
        </p:blipFill>
        <p:spPr>
          <a:xfrm>
            <a:off x="5956266" y="1155706"/>
            <a:ext cx="4268408" cy="2313704"/>
          </a:xfrm>
          <a:prstGeom prst="rect">
            <a:avLst/>
          </a:prstGeom>
        </p:spPr>
      </p:pic>
      <p:pic>
        <p:nvPicPr>
          <p:cNvPr id="28" name="Imagen 27">
            <a:extLst>
              <a:ext uri="{FF2B5EF4-FFF2-40B4-BE49-F238E27FC236}">
                <a16:creationId xmlns:a16="http://schemas.microsoft.com/office/drawing/2014/main" id="{6826FDA4-102F-4B0C-9337-3A0BF7592608}"/>
              </a:ext>
            </a:extLst>
          </p:cNvPr>
          <p:cNvPicPr>
            <a:picLocks noChangeAspect="1"/>
          </p:cNvPicPr>
          <p:nvPr/>
        </p:nvPicPr>
        <p:blipFill rotWithShape="1">
          <a:blip r:embed="rId4"/>
          <a:srcRect l="1650" t="55918" r="2488" b="8365"/>
          <a:stretch/>
        </p:blipFill>
        <p:spPr>
          <a:xfrm>
            <a:off x="6082796" y="3770116"/>
            <a:ext cx="4268408" cy="2408487"/>
          </a:xfrm>
          <a:prstGeom prst="rect">
            <a:avLst/>
          </a:prstGeom>
        </p:spPr>
      </p:pic>
      <p:cxnSp>
        <p:nvCxnSpPr>
          <p:cNvPr id="3" name="Conector recto 2">
            <a:extLst>
              <a:ext uri="{FF2B5EF4-FFF2-40B4-BE49-F238E27FC236}">
                <a16:creationId xmlns:a16="http://schemas.microsoft.com/office/drawing/2014/main" id="{57E36627-112B-48EF-9B2E-CF020A621A47}"/>
              </a:ext>
            </a:extLst>
          </p:cNvPr>
          <p:cNvCxnSpPr/>
          <p:nvPr/>
        </p:nvCxnSpPr>
        <p:spPr>
          <a:xfrm>
            <a:off x="8041334" y="5276442"/>
            <a:ext cx="587829" cy="0"/>
          </a:xfrm>
          <a:prstGeom prst="line">
            <a:avLst/>
          </a:prstGeom>
          <a:ln w="57150">
            <a:headEnd type="triangl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490569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32932" y="1091535"/>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54371" y="1316436"/>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838200" y="1835794"/>
            <a:ext cx="5578173" cy="2881103"/>
          </a:xfrm>
          <a:prstGeom prst="rect">
            <a:avLst/>
          </a:prstGeom>
        </p:spPr>
      </p:pic>
      <p:cxnSp>
        <p:nvCxnSpPr>
          <p:cNvPr id="16" name="Conector recto 15">
            <a:extLst>
              <a:ext uri="{FF2B5EF4-FFF2-40B4-BE49-F238E27FC236}">
                <a16:creationId xmlns:a16="http://schemas.microsoft.com/office/drawing/2014/main" id="{11C3C41B-1669-4C66-81DF-184FD403EFAF}"/>
              </a:ext>
            </a:extLst>
          </p:cNvPr>
          <p:cNvCxnSpPr>
            <a:cxnSpLocks/>
          </p:cNvCxnSpPr>
          <p:nvPr/>
        </p:nvCxnSpPr>
        <p:spPr>
          <a:xfrm>
            <a:off x="2538596" y="2942810"/>
            <a:ext cx="2237018"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81892478-815B-4260-9C46-05420A70EFDA}"/>
              </a:ext>
            </a:extLst>
          </p:cNvPr>
          <p:cNvCxnSpPr>
            <a:cxnSpLocks/>
          </p:cNvCxnSpPr>
          <p:nvPr/>
        </p:nvCxnSpPr>
        <p:spPr>
          <a:xfrm>
            <a:off x="2522271" y="3259554"/>
            <a:ext cx="2253343" cy="0"/>
          </a:xfrm>
          <a:prstGeom prst="line">
            <a:avLst/>
          </a:prstGeom>
          <a:ln w="38100">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E2EB5D6F-0AAA-45C7-8792-9B063A242879}"/>
              </a:ext>
            </a:extLst>
          </p:cNvPr>
          <p:cNvCxnSpPr/>
          <p:nvPr/>
        </p:nvCxnSpPr>
        <p:spPr>
          <a:xfrm>
            <a:off x="2560368" y="2942810"/>
            <a:ext cx="0" cy="2949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Conector recto 21">
            <a:extLst>
              <a:ext uri="{FF2B5EF4-FFF2-40B4-BE49-F238E27FC236}">
                <a16:creationId xmlns:a16="http://schemas.microsoft.com/office/drawing/2014/main" id="{1FF9EA4F-B8EC-451E-A626-D97641735462}"/>
              </a:ext>
            </a:extLst>
          </p:cNvPr>
          <p:cNvCxnSpPr>
            <a:cxnSpLocks/>
          </p:cNvCxnSpPr>
          <p:nvPr/>
        </p:nvCxnSpPr>
        <p:spPr>
          <a:xfrm>
            <a:off x="5388684" y="2818985"/>
            <a:ext cx="0" cy="1897912"/>
          </a:xfrm>
          <a:prstGeom prst="line">
            <a:avLst/>
          </a:prstGeom>
          <a:ln w="57150">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3" name="Conector recto 22">
            <a:extLst>
              <a:ext uri="{FF2B5EF4-FFF2-40B4-BE49-F238E27FC236}">
                <a16:creationId xmlns:a16="http://schemas.microsoft.com/office/drawing/2014/main" id="{93AC2240-A60E-4F4B-9089-95F620A04E0C}"/>
              </a:ext>
            </a:extLst>
          </p:cNvPr>
          <p:cNvCxnSpPr>
            <a:cxnSpLocks/>
          </p:cNvCxnSpPr>
          <p:nvPr/>
        </p:nvCxnSpPr>
        <p:spPr>
          <a:xfrm>
            <a:off x="5624088" y="2818985"/>
            <a:ext cx="0" cy="1695451"/>
          </a:xfrm>
          <a:prstGeom prst="line">
            <a:avLst/>
          </a:prstGeom>
          <a:ln w="57150">
            <a:prstDash val="sysDot"/>
          </a:ln>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3F2767D3-96D6-494D-AD3C-DF2F3864319D}"/>
              </a:ext>
            </a:extLst>
          </p:cNvPr>
          <p:cNvCxnSpPr>
            <a:cxnSpLocks/>
          </p:cNvCxnSpPr>
          <p:nvPr/>
        </p:nvCxnSpPr>
        <p:spPr>
          <a:xfrm flipH="1">
            <a:off x="5421342" y="2818985"/>
            <a:ext cx="2354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CuadroTexto 25">
            <a:extLst>
              <a:ext uri="{FF2B5EF4-FFF2-40B4-BE49-F238E27FC236}">
                <a16:creationId xmlns:a16="http://schemas.microsoft.com/office/drawing/2014/main" id="{35548862-7492-4375-855D-81770BA52962}"/>
              </a:ext>
            </a:extLst>
          </p:cNvPr>
          <p:cNvSpPr txBox="1"/>
          <p:nvPr/>
        </p:nvSpPr>
        <p:spPr>
          <a:xfrm>
            <a:off x="7718736" y="731360"/>
            <a:ext cx="1969864" cy="461665"/>
          </a:xfrm>
          <a:prstGeom prst="rect">
            <a:avLst/>
          </a:prstGeom>
          <a:noFill/>
        </p:spPr>
        <p:txBody>
          <a:bodyPr wrap="square" rtlCol="0">
            <a:spAutoFit/>
          </a:bodyPr>
          <a:lstStyle/>
          <a:p>
            <a:r>
              <a:rPr lang="es-ES" sz="2400" b="1" dirty="0"/>
              <a:t>S </a:t>
            </a:r>
            <a:r>
              <a:rPr lang="es-ES" sz="2400" b="1" dirty="0" err="1"/>
              <a:t>Phase</a:t>
            </a:r>
            <a:endParaRPr lang="es-ES" sz="2400" b="1" dirty="0"/>
          </a:p>
        </p:txBody>
      </p:sp>
      <p:pic>
        <p:nvPicPr>
          <p:cNvPr id="27" name="Imagen 26">
            <a:extLst>
              <a:ext uri="{FF2B5EF4-FFF2-40B4-BE49-F238E27FC236}">
                <a16:creationId xmlns:a16="http://schemas.microsoft.com/office/drawing/2014/main" id="{BAAFEB0B-4FE6-43F4-9690-777DDF39A796}"/>
              </a:ext>
            </a:extLst>
          </p:cNvPr>
          <p:cNvPicPr>
            <a:picLocks noChangeAspect="1"/>
          </p:cNvPicPr>
          <p:nvPr/>
        </p:nvPicPr>
        <p:blipFill rotWithShape="1">
          <a:blip r:embed="rId4"/>
          <a:srcRect l="1326" t="10917" r="2812" b="53366"/>
          <a:stretch/>
        </p:blipFill>
        <p:spPr>
          <a:xfrm>
            <a:off x="5956266" y="1155706"/>
            <a:ext cx="4268408" cy="2313704"/>
          </a:xfrm>
          <a:prstGeom prst="rect">
            <a:avLst/>
          </a:prstGeom>
        </p:spPr>
      </p:pic>
      <p:pic>
        <p:nvPicPr>
          <p:cNvPr id="28" name="Imagen 27">
            <a:extLst>
              <a:ext uri="{FF2B5EF4-FFF2-40B4-BE49-F238E27FC236}">
                <a16:creationId xmlns:a16="http://schemas.microsoft.com/office/drawing/2014/main" id="{6826FDA4-102F-4B0C-9337-3A0BF7592608}"/>
              </a:ext>
            </a:extLst>
          </p:cNvPr>
          <p:cNvPicPr>
            <a:picLocks noChangeAspect="1"/>
          </p:cNvPicPr>
          <p:nvPr/>
        </p:nvPicPr>
        <p:blipFill rotWithShape="1">
          <a:blip r:embed="rId4"/>
          <a:srcRect l="1650" t="55918" r="2488" b="8365"/>
          <a:stretch/>
        </p:blipFill>
        <p:spPr>
          <a:xfrm>
            <a:off x="6082796" y="3770116"/>
            <a:ext cx="4268408" cy="2408487"/>
          </a:xfrm>
          <a:prstGeom prst="rect">
            <a:avLst/>
          </a:prstGeom>
        </p:spPr>
      </p:pic>
      <p:cxnSp>
        <p:nvCxnSpPr>
          <p:cNvPr id="3" name="Conector recto 2">
            <a:extLst>
              <a:ext uri="{FF2B5EF4-FFF2-40B4-BE49-F238E27FC236}">
                <a16:creationId xmlns:a16="http://schemas.microsoft.com/office/drawing/2014/main" id="{57E36627-112B-48EF-9B2E-CF020A621A47}"/>
              </a:ext>
            </a:extLst>
          </p:cNvPr>
          <p:cNvCxnSpPr/>
          <p:nvPr/>
        </p:nvCxnSpPr>
        <p:spPr>
          <a:xfrm>
            <a:off x="8041334" y="5276442"/>
            <a:ext cx="587829" cy="0"/>
          </a:xfrm>
          <a:prstGeom prst="line">
            <a:avLst/>
          </a:prstGeom>
          <a:ln w="57150">
            <a:headEnd type="triangl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65124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32932" y="108336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454371" y="130826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838200" y="1827623"/>
            <a:ext cx="5578173" cy="2881103"/>
          </a:xfrm>
          <a:prstGeom prst="rect">
            <a:avLst/>
          </a:prstGeom>
        </p:spPr>
      </p:pic>
      <p:cxnSp>
        <p:nvCxnSpPr>
          <p:cNvPr id="16" name="Conector recto 15">
            <a:extLst>
              <a:ext uri="{FF2B5EF4-FFF2-40B4-BE49-F238E27FC236}">
                <a16:creationId xmlns:a16="http://schemas.microsoft.com/office/drawing/2014/main" id="{11C3C41B-1669-4C66-81DF-184FD403EFAF}"/>
              </a:ext>
            </a:extLst>
          </p:cNvPr>
          <p:cNvCxnSpPr>
            <a:cxnSpLocks/>
          </p:cNvCxnSpPr>
          <p:nvPr/>
        </p:nvCxnSpPr>
        <p:spPr>
          <a:xfrm>
            <a:off x="2538596" y="2934639"/>
            <a:ext cx="2237018"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81892478-815B-4260-9C46-05420A70EFDA}"/>
              </a:ext>
            </a:extLst>
          </p:cNvPr>
          <p:cNvCxnSpPr>
            <a:cxnSpLocks/>
          </p:cNvCxnSpPr>
          <p:nvPr/>
        </p:nvCxnSpPr>
        <p:spPr>
          <a:xfrm>
            <a:off x="2522271" y="3251383"/>
            <a:ext cx="2253343" cy="0"/>
          </a:xfrm>
          <a:prstGeom prst="line">
            <a:avLst/>
          </a:prstGeom>
          <a:ln w="38100">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E2EB5D6F-0AAA-45C7-8792-9B063A242879}"/>
              </a:ext>
            </a:extLst>
          </p:cNvPr>
          <p:cNvCxnSpPr/>
          <p:nvPr/>
        </p:nvCxnSpPr>
        <p:spPr>
          <a:xfrm>
            <a:off x="2560368" y="2934639"/>
            <a:ext cx="0" cy="2949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Conector recto 21">
            <a:extLst>
              <a:ext uri="{FF2B5EF4-FFF2-40B4-BE49-F238E27FC236}">
                <a16:creationId xmlns:a16="http://schemas.microsoft.com/office/drawing/2014/main" id="{1FF9EA4F-B8EC-451E-A626-D97641735462}"/>
              </a:ext>
            </a:extLst>
          </p:cNvPr>
          <p:cNvCxnSpPr>
            <a:cxnSpLocks/>
          </p:cNvCxnSpPr>
          <p:nvPr/>
        </p:nvCxnSpPr>
        <p:spPr>
          <a:xfrm>
            <a:off x="5388684" y="2810814"/>
            <a:ext cx="0" cy="1897912"/>
          </a:xfrm>
          <a:prstGeom prst="line">
            <a:avLst/>
          </a:prstGeom>
          <a:ln w="57150">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3" name="Conector recto 22">
            <a:extLst>
              <a:ext uri="{FF2B5EF4-FFF2-40B4-BE49-F238E27FC236}">
                <a16:creationId xmlns:a16="http://schemas.microsoft.com/office/drawing/2014/main" id="{93AC2240-A60E-4F4B-9089-95F620A04E0C}"/>
              </a:ext>
            </a:extLst>
          </p:cNvPr>
          <p:cNvCxnSpPr>
            <a:cxnSpLocks/>
          </p:cNvCxnSpPr>
          <p:nvPr/>
        </p:nvCxnSpPr>
        <p:spPr>
          <a:xfrm>
            <a:off x="5624088" y="2810814"/>
            <a:ext cx="0" cy="1695451"/>
          </a:xfrm>
          <a:prstGeom prst="line">
            <a:avLst/>
          </a:prstGeom>
          <a:ln w="57150">
            <a:prstDash val="sysDot"/>
          </a:ln>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3F2767D3-96D6-494D-AD3C-DF2F3864319D}"/>
              </a:ext>
            </a:extLst>
          </p:cNvPr>
          <p:cNvCxnSpPr>
            <a:cxnSpLocks/>
          </p:cNvCxnSpPr>
          <p:nvPr/>
        </p:nvCxnSpPr>
        <p:spPr>
          <a:xfrm flipH="1">
            <a:off x="5421342" y="2810814"/>
            <a:ext cx="2354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CuadroTexto 25">
            <a:extLst>
              <a:ext uri="{FF2B5EF4-FFF2-40B4-BE49-F238E27FC236}">
                <a16:creationId xmlns:a16="http://schemas.microsoft.com/office/drawing/2014/main" id="{35548862-7492-4375-855D-81770BA52962}"/>
              </a:ext>
            </a:extLst>
          </p:cNvPr>
          <p:cNvSpPr txBox="1"/>
          <p:nvPr/>
        </p:nvSpPr>
        <p:spPr>
          <a:xfrm>
            <a:off x="7718736" y="723189"/>
            <a:ext cx="1969864" cy="461665"/>
          </a:xfrm>
          <a:prstGeom prst="rect">
            <a:avLst/>
          </a:prstGeom>
          <a:noFill/>
        </p:spPr>
        <p:txBody>
          <a:bodyPr wrap="square" rtlCol="0">
            <a:spAutoFit/>
          </a:bodyPr>
          <a:lstStyle/>
          <a:p>
            <a:r>
              <a:rPr lang="es-ES" sz="2400" b="1" dirty="0"/>
              <a:t>S </a:t>
            </a:r>
            <a:r>
              <a:rPr lang="es-ES" sz="2400" b="1" dirty="0" err="1"/>
              <a:t>Phase</a:t>
            </a:r>
            <a:endParaRPr lang="es-ES" sz="2400" b="1" dirty="0"/>
          </a:p>
        </p:txBody>
      </p:sp>
      <p:pic>
        <p:nvPicPr>
          <p:cNvPr id="27" name="Imagen 26">
            <a:extLst>
              <a:ext uri="{FF2B5EF4-FFF2-40B4-BE49-F238E27FC236}">
                <a16:creationId xmlns:a16="http://schemas.microsoft.com/office/drawing/2014/main" id="{BAAFEB0B-4FE6-43F4-9690-777DDF39A796}"/>
              </a:ext>
            </a:extLst>
          </p:cNvPr>
          <p:cNvPicPr>
            <a:picLocks noChangeAspect="1"/>
          </p:cNvPicPr>
          <p:nvPr/>
        </p:nvPicPr>
        <p:blipFill rotWithShape="1">
          <a:blip r:embed="rId4"/>
          <a:srcRect l="1326" t="10917" r="2812" b="53366"/>
          <a:stretch/>
        </p:blipFill>
        <p:spPr>
          <a:xfrm>
            <a:off x="5956266" y="1147535"/>
            <a:ext cx="4268408" cy="2313704"/>
          </a:xfrm>
          <a:prstGeom prst="rect">
            <a:avLst/>
          </a:prstGeom>
        </p:spPr>
      </p:pic>
      <p:pic>
        <p:nvPicPr>
          <p:cNvPr id="28" name="Imagen 27">
            <a:extLst>
              <a:ext uri="{FF2B5EF4-FFF2-40B4-BE49-F238E27FC236}">
                <a16:creationId xmlns:a16="http://schemas.microsoft.com/office/drawing/2014/main" id="{6826FDA4-102F-4B0C-9337-3A0BF7592608}"/>
              </a:ext>
            </a:extLst>
          </p:cNvPr>
          <p:cNvPicPr>
            <a:picLocks noChangeAspect="1"/>
          </p:cNvPicPr>
          <p:nvPr/>
        </p:nvPicPr>
        <p:blipFill rotWithShape="1">
          <a:blip r:embed="rId4"/>
          <a:srcRect l="1650" t="55918" r="2488" b="8365"/>
          <a:stretch/>
        </p:blipFill>
        <p:spPr>
          <a:xfrm>
            <a:off x="6082796" y="3761945"/>
            <a:ext cx="4268408" cy="2408487"/>
          </a:xfrm>
          <a:prstGeom prst="rect">
            <a:avLst/>
          </a:prstGeom>
        </p:spPr>
      </p:pic>
      <p:sp>
        <p:nvSpPr>
          <p:cNvPr id="24" name="CuadroTexto 23">
            <a:extLst>
              <a:ext uri="{FF2B5EF4-FFF2-40B4-BE49-F238E27FC236}">
                <a16:creationId xmlns:a16="http://schemas.microsoft.com/office/drawing/2014/main" id="{0498EB32-3922-43A2-9A52-B17884ED9617}"/>
              </a:ext>
            </a:extLst>
          </p:cNvPr>
          <p:cNvSpPr txBox="1"/>
          <p:nvPr/>
        </p:nvSpPr>
        <p:spPr>
          <a:xfrm>
            <a:off x="419220" y="5139377"/>
            <a:ext cx="4593629" cy="1200329"/>
          </a:xfrm>
          <a:prstGeom prst="rect">
            <a:avLst/>
          </a:prstGeom>
          <a:noFill/>
        </p:spPr>
        <p:txBody>
          <a:bodyPr wrap="square" rtlCol="0">
            <a:spAutoFit/>
          </a:bodyPr>
          <a:lstStyle/>
          <a:p>
            <a:r>
              <a:rPr lang="es-ES" sz="2400" dirty="0"/>
              <a:t>Gene </a:t>
            </a:r>
            <a:r>
              <a:rPr lang="es-ES" sz="2400" dirty="0" err="1"/>
              <a:t>expression</a:t>
            </a:r>
            <a:r>
              <a:rPr lang="es-ES" sz="2400" dirty="0"/>
              <a:t> </a:t>
            </a:r>
            <a:r>
              <a:rPr lang="es-ES" sz="2400" dirty="0" err="1"/>
              <a:t>profiles</a:t>
            </a:r>
            <a:r>
              <a:rPr lang="es-ES" sz="2400" dirty="0"/>
              <a:t> </a:t>
            </a:r>
            <a:r>
              <a:rPr lang="en-US" sz="2400" b="1" i="0" u="none" strike="noStrike" baseline="0" dirty="0">
                <a:latin typeface="LiberationSerif-Regular"/>
              </a:rPr>
              <a:t>did not maintain their rhythmicity in</a:t>
            </a:r>
            <a:r>
              <a:rPr lang="es-ES" sz="2400" b="1" dirty="0"/>
              <a:t> DD </a:t>
            </a:r>
            <a:r>
              <a:rPr lang="es-ES" sz="2400" dirty="0"/>
              <a:t>after LD and SD </a:t>
            </a:r>
            <a:r>
              <a:rPr lang="es-ES" sz="2400" dirty="0" err="1"/>
              <a:t>entrainment</a:t>
            </a:r>
            <a:endParaRPr lang="es-ES" sz="2400" dirty="0"/>
          </a:p>
        </p:txBody>
      </p:sp>
      <p:cxnSp>
        <p:nvCxnSpPr>
          <p:cNvPr id="31" name="Conector recto de flecha 30">
            <a:extLst>
              <a:ext uri="{FF2B5EF4-FFF2-40B4-BE49-F238E27FC236}">
                <a16:creationId xmlns:a16="http://schemas.microsoft.com/office/drawing/2014/main" id="{3BAA2697-3215-4BD3-B64D-A3C295D7EDF7}"/>
              </a:ext>
            </a:extLst>
          </p:cNvPr>
          <p:cNvCxnSpPr>
            <a:cxnSpLocks/>
          </p:cNvCxnSpPr>
          <p:nvPr/>
        </p:nvCxnSpPr>
        <p:spPr>
          <a:xfrm flipH="1">
            <a:off x="4687628" y="5632663"/>
            <a:ext cx="1395168" cy="0"/>
          </a:xfrm>
          <a:prstGeom prst="straightConnector1">
            <a:avLst/>
          </a:prstGeom>
          <a:ln w="57150">
            <a:gradFill flip="none" rotWithShape="1">
              <a:gsLst>
                <a:gs pos="55000">
                  <a:srgbClr val="4F565F"/>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1867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5032932" y="108336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661199" y="2108791"/>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0F0F1F9-E724-420D-877D-C1320ECD2BE0}"/>
              </a:ext>
            </a:extLst>
          </p:cNvPr>
          <p:cNvPicPr>
            <a:picLocks noChangeAspect="1"/>
          </p:cNvPicPr>
          <p:nvPr/>
        </p:nvPicPr>
        <p:blipFill rotWithShape="1">
          <a:blip r:embed="rId3"/>
          <a:srcRect b="19815"/>
          <a:stretch/>
        </p:blipFill>
        <p:spPr>
          <a:xfrm>
            <a:off x="838200" y="1827623"/>
            <a:ext cx="5578173" cy="2881103"/>
          </a:xfrm>
          <a:prstGeom prst="rect">
            <a:avLst/>
          </a:prstGeom>
        </p:spPr>
      </p:pic>
      <p:cxnSp>
        <p:nvCxnSpPr>
          <p:cNvPr id="16" name="Conector recto 15">
            <a:extLst>
              <a:ext uri="{FF2B5EF4-FFF2-40B4-BE49-F238E27FC236}">
                <a16:creationId xmlns:a16="http://schemas.microsoft.com/office/drawing/2014/main" id="{11C3C41B-1669-4C66-81DF-184FD403EFAF}"/>
              </a:ext>
            </a:extLst>
          </p:cNvPr>
          <p:cNvCxnSpPr>
            <a:cxnSpLocks/>
          </p:cNvCxnSpPr>
          <p:nvPr/>
        </p:nvCxnSpPr>
        <p:spPr>
          <a:xfrm>
            <a:off x="2745424" y="3735165"/>
            <a:ext cx="2237018"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81892478-815B-4260-9C46-05420A70EFDA}"/>
              </a:ext>
            </a:extLst>
          </p:cNvPr>
          <p:cNvCxnSpPr>
            <a:cxnSpLocks/>
          </p:cNvCxnSpPr>
          <p:nvPr/>
        </p:nvCxnSpPr>
        <p:spPr>
          <a:xfrm>
            <a:off x="2729099" y="4051909"/>
            <a:ext cx="2253343" cy="0"/>
          </a:xfrm>
          <a:prstGeom prst="line">
            <a:avLst/>
          </a:prstGeom>
          <a:ln w="38100">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E2EB5D6F-0AAA-45C7-8792-9B063A242879}"/>
              </a:ext>
            </a:extLst>
          </p:cNvPr>
          <p:cNvCxnSpPr/>
          <p:nvPr/>
        </p:nvCxnSpPr>
        <p:spPr>
          <a:xfrm>
            <a:off x="2767196" y="3735165"/>
            <a:ext cx="0" cy="2949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Conector recto 21">
            <a:extLst>
              <a:ext uri="{FF2B5EF4-FFF2-40B4-BE49-F238E27FC236}">
                <a16:creationId xmlns:a16="http://schemas.microsoft.com/office/drawing/2014/main" id="{1FF9EA4F-B8EC-451E-A626-D97641735462}"/>
              </a:ext>
            </a:extLst>
          </p:cNvPr>
          <p:cNvCxnSpPr>
            <a:cxnSpLocks/>
          </p:cNvCxnSpPr>
          <p:nvPr/>
        </p:nvCxnSpPr>
        <p:spPr>
          <a:xfrm>
            <a:off x="5388684" y="2810814"/>
            <a:ext cx="0" cy="1897912"/>
          </a:xfrm>
          <a:prstGeom prst="line">
            <a:avLst/>
          </a:prstGeom>
          <a:ln w="57150">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3" name="Conector recto 22">
            <a:extLst>
              <a:ext uri="{FF2B5EF4-FFF2-40B4-BE49-F238E27FC236}">
                <a16:creationId xmlns:a16="http://schemas.microsoft.com/office/drawing/2014/main" id="{93AC2240-A60E-4F4B-9089-95F620A04E0C}"/>
              </a:ext>
            </a:extLst>
          </p:cNvPr>
          <p:cNvCxnSpPr>
            <a:cxnSpLocks/>
          </p:cNvCxnSpPr>
          <p:nvPr/>
        </p:nvCxnSpPr>
        <p:spPr>
          <a:xfrm>
            <a:off x="5830916" y="3611340"/>
            <a:ext cx="0" cy="1695451"/>
          </a:xfrm>
          <a:prstGeom prst="line">
            <a:avLst/>
          </a:prstGeom>
          <a:ln w="57150">
            <a:prstDash val="sysDot"/>
          </a:ln>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3F2767D3-96D6-494D-AD3C-DF2F3864319D}"/>
              </a:ext>
            </a:extLst>
          </p:cNvPr>
          <p:cNvCxnSpPr>
            <a:cxnSpLocks/>
          </p:cNvCxnSpPr>
          <p:nvPr/>
        </p:nvCxnSpPr>
        <p:spPr>
          <a:xfrm flipH="1">
            <a:off x="5628170" y="3611340"/>
            <a:ext cx="2354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CuadroTexto 25">
            <a:extLst>
              <a:ext uri="{FF2B5EF4-FFF2-40B4-BE49-F238E27FC236}">
                <a16:creationId xmlns:a16="http://schemas.microsoft.com/office/drawing/2014/main" id="{35548862-7492-4375-855D-81770BA52962}"/>
              </a:ext>
            </a:extLst>
          </p:cNvPr>
          <p:cNvSpPr txBox="1"/>
          <p:nvPr/>
        </p:nvSpPr>
        <p:spPr>
          <a:xfrm>
            <a:off x="7718736" y="723189"/>
            <a:ext cx="1969864" cy="461665"/>
          </a:xfrm>
          <a:prstGeom prst="rect">
            <a:avLst/>
          </a:prstGeom>
          <a:noFill/>
        </p:spPr>
        <p:txBody>
          <a:bodyPr wrap="square" rtlCol="0">
            <a:spAutoFit/>
          </a:bodyPr>
          <a:lstStyle/>
          <a:p>
            <a:r>
              <a:rPr lang="es-ES" sz="2400" b="1" dirty="0"/>
              <a:t>S </a:t>
            </a:r>
            <a:r>
              <a:rPr lang="es-ES" sz="2400" b="1" dirty="0" err="1"/>
              <a:t>Phase</a:t>
            </a:r>
            <a:endParaRPr lang="es-ES" sz="2400" b="1" dirty="0"/>
          </a:p>
        </p:txBody>
      </p:sp>
      <p:pic>
        <p:nvPicPr>
          <p:cNvPr id="27" name="Imagen 26">
            <a:extLst>
              <a:ext uri="{FF2B5EF4-FFF2-40B4-BE49-F238E27FC236}">
                <a16:creationId xmlns:a16="http://schemas.microsoft.com/office/drawing/2014/main" id="{BAAFEB0B-4FE6-43F4-9690-777DDF39A796}"/>
              </a:ext>
            </a:extLst>
          </p:cNvPr>
          <p:cNvPicPr>
            <a:picLocks noChangeAspect="1"/>
          </p:cNvPicPr>
          <p:nvPr/>
        </p:nvPicPr>
        <p:blipFill rotWithShape="1">
          <a:blip r:embed="rId4"/>
          <a:srcRect l="1326" t="10917" r="2812" b="53366"/>
          <a:stretch/>
        </p:blipFill>
        <p:spPr>
          <a:xfrm>
            <a:off x="5956266" y="1147535"/>
            <a:ext cx="4268408" cy="2313704"/>
          </a:xfrm>
          <a:prstGeom prst="rect">
            <a:avLst/>
          </a:prstGeom>
        </p:spPr>
      </p:pic>
      <p:pic>
        <p:nvPicPr>
          <p:cNvPr id="28" name="Imagen 27">
            <a:extLst>
              <a:ext uri="{FF2B5EF4-FFF2-40B4-BE49-F238E27FC236}">
                <a16:creationId xmlns:a16="http://schemas.microsoft.com/office/drawing/2014/main" id="{6826FDA4-102F-4B0C-9337-3A0BF7592608}"/>
              </a:ext>
            </a:extLst>
          </p:cNvPr>
          <p:cNvPicPr>
            <a:picLocks noChangeAspect="1"/>
          </p:cNvPicPr>
          <p:nvPr/>
        </p:nvPicPr>
        <p:blipFill rotWithShape="1">
          <a:blip r:embed="rId4"/>
          <a:srcRect l="1650" t="55918" r="2488" b="8365"/>
          <a:stretch/>
        </p:blipFill>
        <p:spPr>
          <a:xfrm>
            <a:off x="6082796" y="3761945"/>
            <a:ext cx="4268408" cy="2408487"/>
          </a:xfrm>
          <a:prstGeom prst="rect">
            <a:avLst/>
          </a:prstGeom>
        </p:spPr>
      </p:pic>
      <p:sp>
        <p:nvSpPr>
          <p:cNvPr id="24" name="CuadroTexto 23">
            <a:extLst>
              <a:ext uri="{FF2B5EF4-FFF2-40B4-BE49-F238E27FC236}">
                <a16:creationId xmlns:a16="http://schemas.microsoft.com/office/drawing/2014/main" id="{0498EB32-3922-43A2-9A52-B17884ED9617}"/>
              </a:ext>
            </a:extLst>
          </p:cNvPr>
          <p:cNvSpPr txBox="1"/>
          <p:nvPr/>
        </p:nvSpPr>
        <p:spPr>
          <a:xfrm>
            <a:off x="419220" y="5139377"/>
            <a:ext cx="4593629" cy="1200329"/>
          </a:xfrm>
          <a:prstGeom prst="rect">
            <a:avLst/>
          </a:prstGeom>
          <a:noFill/>
        </p:spPr>
        <p:txBody>
          <a:bodyPr wrap="square" rtlCol="0">
            <a:spAutoFit/>
          </a:bodyPr>
          <a:lstStyle/>
          <a:p>
            <a:r>
              <a:rPr lang="es-ES" sz="2400" dirty="0"/>
              <a:t>Gene </a:t>
            </a:r>
            <a:r>
              <a:rPr lang="es-ES" sz="2400" dirty="0" err="1"/>
              <a:t>expression</a:t>
            </a:r>
            <a:r>
              <a:rPr lang="es-ES" sz="2400" dirty="0"/>
              <a:t> </a:t>
            </a:r>
            <a:r>
              <a:rPr lang="es-ES" sz="2400" dirty="0" err="1"/>
              <a:t>profiles</a:t>
            </a:r>
            <a:r>
              <a:rPr lang="es-ES" sz="2400" dirty="0"/>
              <a:t> </a:t>
            </a:r>
            <a:r>
              <a:rPr lang="en-US" sz="2400" b="1" i="0" u="none" strike="noStrike" baseline="0" dirty="0">
                <a:latin typeface="LiberationSerif-Regular"/>
              </a:rPr>
              <a:t>did not maintain their rhythmicity in</a:t>
            </a:r>
            <a:r>
              <a:rPr lang="es-ES" sz="2400" b="1" dirty="0"/>
              <a:t> DD </a:t>
            </a:r>
            <a:r>
              <a:rPr lang="es-ES" sz="2400" dirty="0"/>
              <a:t>after LD and SD </a:t>
            </a:r>
            <a:r>
              <a:rPr lang="es-ES" sz="2400" dirty="0" err="1"/>
              <a:t>entrainment</a:t>
            </a:r>
            <a:endParaRPr lang="es-ES" sz="2400" dirty="0"/>
          </a:p>
        </p:txBody>
      </p:sp>
      <p:cxnSp>
        <p:nvCxnSpPr>
          <p:cNvPr id="31" name="Conector recto de flecha 30">
            <a:extLst>
              <a:ext uri="{FF2B5EF4-FFF2-40B4-BE49-F238E27FC236}">
                <a16:creationId xmlns:a16="http://schemas.microsoft.com/office/drawing/2014/main" id="{3BAA2697-3215-4BD3-B64D-A3C295D7EDF7}"/>
              </a:ext>
            </a:extLst>
          </p:cNvPr>
          <p:cNvCxnSpPr>
            <a:cxnSpLocks/>
          </p:cNvCxnSpPr>
          <p:nvPr/>
        </p:nvCxnSpPr>
        <p:spPr>
          <a:xfrm flipH="1">
            <a:off x="4687628" y="5632663"/>
            <a:ext cx="1395168" cy="0"/>
          </a:xfrm>
          <a:prstGeom prst="straightConnector1">
            <a:avLst/>
          </a:prstGeom>
          <a:ln w="57150">
            <a:gradFill flip="none" rotWithShape="1">
              <a:gsLst>
                <a:gs pos="55000">
                  <a:srgbClr val="4F565F"/>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E170035D-67A3-4CF7-BB66-E3E7D0642785}"/>
              </a:ext>
            </a:extLst>
          </p:cNvPr>
          <p:cNvSpPr/>
          <p:nvPr/>
        </p:nvSpPr>
        <p:spPr>
          <a:xfrm>
            <a:off x="-3610" y="0"/>
            <a:ext cx="12192000" cy="6884751"/>
          </a:xfrm>
          <a:prstGeom prst="rect">
            <a:avLst/>
          </a:prstGeom>
          <a:blipFill dpi="0" rotWithShape="1">
            <a:blip r:embed="rId5">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1E6F336D-C31B-44C6-BEC6-F20A1BFF75BA}"/>
              </a:ext>
            </a:extLst>
          </p:cNvPr>
          <p:cNvSpPr/>
          <p:nvPr/>
        </p:nvSpPr>
        <p:spPr>
          <a:xfrm>
            <a:off x="677847" y="2367404"/>
            <a:ext cx="11069516" cy="2771971"/>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 name="CuadroTexto 28">
            <a:extLst>
              <a:ext uri="{FF2B5EF4-FFF2-40B4-BE49-F238E27FC236}">
                <a16:creationId xmlns:a16="http://schemas.microsoft.com/office/drawing/2014/main" id="{022FEBE9-477E-42F7-8BE3-925ADB52F6B2}"/>
              </a:ext>
            </a:extLst>
          </p:cNvPr>
          <p:cNvSpPr txBox="1"/>
          <p:nvPr/>
        </p:nvSpPr>
        <p:spPr>
          <a:xfrm>
            <a:off x="858293" y="2514660"/>
            <a:ext cx="10626136" cy="2554545"/>
          </a:xfrm>
          <a:prstGeom prst="rect">
            <a:avLst/>
          </a:prstGeom>
          <a:noFill/>
        </p:spPr>
        <p:txBody>
          <a:bodyPr wrap="square" rtlCol="0">
            <a:spAutoFit/>
          </a:bodyPr>
          <a:lstStyle/>
          <a:p>
            <a:pPr algn="just"/>
            <a:r>
              <a:rPr lang="en-US" sz="3200" dirty="0">
                <a:solidFill>
                  <a:schemeClr val="bg1"/>
                </a:solidFill>
                <a:latin typeface="LiberationSerif-Regular"/>
              </a:rPr>
              <a:t>T</a:t>
            </a:r>
            <a:r>
              <a:rPr lang="en-US" sz="3200" b="0" i="0" u="none" strike="noStrike" baseline="0" dirty="0">
                <a:solidFill>
                  <a:schemeClr val="bg1"/>
                </a:solidFill>
                <a:latin typeface="LiberationSerif-Regular"/>
              </a:rPr>
              <a:t>he cell division cycle, possesses a complex regulatory mechanism comprising light-dependence and robust circadian clock transcriptional regulation that allow </a:t>
            </a:r>
            <a:r>
              <a:rPr lang="en-US" sz="3200" b="0" i="1" u="none" strike="noStrike" baseline="0" dirty="0">
                <a:solidFill>
                  <a:schemeClr val="bg1"/>
                </a:solidFill>
                <a:latin typeface="LiberationSerif-Regular"/>
              </a:rPr>
              <a:t>Ostreococcus</a:t>
            </a:r>
            <a:r>
              <a:rPr lang="en-US" sz="3200" b="0" i="0" u="none" strike="noStrike" baseline="0" dirty="0">
                <a:solidFill>
                  <a:schemeClr val="bg1"/>
                </a:solidFill>
                <a:latin typeface="LiberationSerif-Regular"/>
              </a:rPr>
              <a:t> to anticipate cyclic changes like the short day in winter photoperiods. </a:t>
            </a:r>
            <a:endParaRPr lang="es-ES" dirty="0"/>
          </a:p>
        </p:txBody>
      </p:sp>
    </p:spTree>
    <p:extLst>
      <p:ext uri="{BB962C8B-B14F-4D97-AF65-F5344CB8AC3E}">
        <p14:creationId xmlns:p14="http://schemas.microsoft.com/office/powerpoint/2010/main" val="40884621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58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584"/>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B319145E-4F0F-43E1-ACB0-32C514AAA2BB}"/>
              </a:ext>
            </a:extLst>
          </p:cNvPr>
          <p:cNvSpPr/>
          <p:nvPr/>
        </p:nvSpPr>
        <p:spPr>
          <a:xfrm>
            <a:off x="6589462" y="2481187"/>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248526" y="2962276"/>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17683" y="2832541"/>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622933AA-A22E-4A6B-A86F-59667FA96F39}"/>
              </a:ext>
            </a:extLst>
          </p:cNvPr>
          <p:cNvSpPr txBox="1"/>
          <p:nvPr/>
        </p:nvSpPr>
        <p:spPr>
          <a:xfrm>
            <a:off x="642257" y="1015558"/>
            <a:ext cx="11028306" cy="4031873"/>
          </a:xfrm>
          <a:prstGeom prst="rect">
            <a:avLst/>
          </a:prstGeom>
          <a:noFill/>
        </p:spPr>
        <p:txBody>
          <a:bodyPr wrap="square" rtlCol="0">
            <a:spAutoFit/>
          </a:bodyPr>
          <a:lstStyle/>
          <a:p>
            <a:pPr algn="l"/>
            <a:r>
              <a:rPr lang="es-ES" sz="3200" dirty="0" err="1">
                <a:latin typeface="LiberationSerif-Regular"/>
              </a:rPr>
              <a:t>Physiological</a:t>
            </a:r>
            <a:r>
              <a:rPr lang="es-ES" sz="3200" dirty="0">
                <a:latin typeface="LiberationSerif-Regular"/>
              </a:rPr>
              <a:t> </a:t>
            </a:r>
            <a:r>
              <a:rPr lang="es-ES" sz="3200" dirty="0" err="1">
                <a:latin typeface="LiberationSerif-Regular"/>
              </a:rPr>
              <a:t>processes</a:t>
            </a:r>
            <a:r>
              <a:rPr lang="es-ES" sz="3200" dirty="0">
                <a:latin typeface="LiberationSerif-Regular"/>
              </a:rPr>
              <a:t> </a:t>
            </a:r>
            <a:r>
              <a:rPr lang="es-ES" sz="3200" dirty="0" err="1">
                <a:latin typeface="LiberationSerif-Regular"/>
              </a:rPr>
              <a:t>presenting</a:t>
            </a:r>
            <a:r>
              <a:rPr lang="es-ES" sz="3200" dirty="0">
                <a:latin typeface="LiberationSerif-Regular"/>
              </a:rPr>
              <a:t> </a:t>
            </a:r>
            <a:r>
              <a:rPr lang="es-ES" sz="3200" dirty="0" err="1">
                <a:latin typeface="LiberationSerif-Regular"/>
              </a:rPr>
              <a:t>robust</a:t>
            </a:r>
            <a:r>
              <a:rPr lang="es-ES" sz="3200" dirty="0">
                <a:latin typeface="LiberationSerif-Regular"/>
              </a:rPr>
              <a:t> </a:t>
            </a:r>
            <a:r>
              <a:rPr lang="es-ES" sz="3200" dirty="0" err="1">
                <a:latin typeface="LiberationSerif-Regular"/>
              </a:rPr>
              <a:t>rhythmic</a:t>
            </a:r>
            <a:r>
              <a:rPr lang="es-ES" sz="3200" dirty="0">
                <a:latin typeface="LiberationSerif-Regular"/>
              </a:rPr>
              <a:t> molecular </a:t>
            </a:r>
            <a:r>
              <a:rPr lang="es-ES" sz="3200" dirty="0" err="1">
                <a:latin typeface="LiberationSerif-Regular"/>
              </a:rPr>
              <a:t>dynamics</a:t>
            </a:r>
            <a:r>
              <a:rPr lang="es-ES" sz="3200" dirty="0">
                <a:latin typeface="LiberationSerif-Regular"/>
              </a:rPr>
              <a:t> and </a:t>
            </a:r>
            <a:r>
              <a:rPr lang="es-ES" sz="3200" dirty="0" err="1">
                <a:latin typeface="LiberationSerif-Regular"/>
              </a:rPr>
              <a:t>different</a:t>
            </a:r>
            <a:r>
              <a:rPr lang="es-ES" sz="3200" dirty="0">
                <a:latin typeface="LiberationSerif-Regular"/>
              </a:rPr>
              <a:t> </a:t>
            </a:r>
            <a:r>
              <a:rPr lang="es-ES" sz="3200" dirty="0" err="1">
                <a:latin typeface="LiberationSerif-Regular"/>
              </a:rPr>
              <a:t>transcript</a:t>
            </a:r>
            <a:r>
              <a:rPr lang="es-ES" sz="3200" dirty="0">
                <a:latin typeface="LiberationSerif-Regular"/>
              </a:rPr>
              <a:t>-protein </a:t>
            </a:r>
            <a:r>
              <a:rPr lang="es-ES" sz="3200" dirty="0" err="1">
                <a:latin typeface="LiberationSerif-Regular"/>
              </a:rPr>
              <a:t>offsets</a:t>
            </a:r>
            <a:r>
              <a:rPr lang="es-ES" sz="3200" dirty="0">
                <a:latin typeface="LiberationSerif-Regular"/>
              </a:rPr>
              <a:t> are </a:t>
            </a:r>
            <a:r>
              <a:rPr lang="es-ES" sz="3200" dirty="0" err="1">
                <a:latin typeface="LiberationSerif-Regular"/>
              </a:rPr>
              <a:t>studied</a:t>
            </a:r>
            <a:r>
              <a:rPr lang="es-ES" sz="3200" dirty="0">
                <a:latin typeface="LiberationSerif-Regular"/>
              </a:rPr>
              <a:t> </a:t>
            </a:r>
            <a:r>
              <a:rPr lang="es-ES" sz="3200" dirty="0" err="1">
                <a:latin typeface="LiberationSerif-Regular"/>
              </a:rPr>
              <a:t>now</a:t>
            </a:r>
            <a:r>
              <a:rPr lang="es-ES" sz="3200" dirty="0">
                <a:latin typeface="LiberationSerif-Regular"/>
              </a:rPr>
              <a:t> in </a:t>
            </a:r>
            <a:r>
              <a:rPr lang="es-ES" sz="3200" dirty="0" err="1">
                <a:latin typeface="LiberationSerif-Regular"/>
              </a:rPr>
              <a:t>detail</a:t>
            </a:r>
            <a:r>
              <a:rPr lang="es-ES" sz="3200" dirty="0">
                <a:latin typeface="LiberationSerif-Regular"/>
              </a:rPr>
              <a:t>: </a:t>
            </a:r>
          </a:p>
          <a:p>
            <a:pPr algn="l"/>
            <a:endParaRPr lang="es-ES" sz="3200" dirty="0">
              <a:latin typeface="LiberationSerif-Regular"/>
            </a:endParaRPr>
          </a:p>
          <a:p>
            <a:pPr marL="2628900" lvl="5" indent="-342900">
              <a:buFont typeface="Arial" panose="020B0604020202020204" pitchFamily="34" charset="0"/>
              <a:buChar char="•"/>
            </a:pPr>
            <a:r>
              <a:rPr lang="es-ES" sz="3200" dirty="0">
                <a:latin typeface="LiberationSerif-Regular"/>
              </a:rPr>
              <a:t>Cell </a:t>
            </a:r>
            <a:r>
              <a:rPr lang="es-ES" sz="3200" dirty="0" err="1">
                <a:latin typeface="LiberationSerif-Regular"/>
              </a:rPr>
              <a:t>division</a:t>
            </a:r>
            <a:r>
              <a:rPr lang="es-ES" sz="3200" dirty="0">
                <a:latin typeface="LiberationSerif-Regular"/>
              </a:rPr>
              <a:t> </a:t>
            </a:r>
            <a:r>
              <a:rPr lang="es-ES" sz="3200" dirty="0" err="1">
                <a:latin typeface="LiberationSerif-Regular"/>
              </a:rPr>
              <a:t>cycle</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Photosynthesis</a:t>
            </a:r>
            <a:r>
              <a:rPr lang="es-ES" sz="3200" dirty="0">
                <a:latin typeface="LiberationSerif-Regular"/>
              </a:rPr>
              <a:t> and </a:t>
            </a:r>
            <a:r>
              <a:rPr lang="es-ES" sz="3200" dirty="0" err="1">
                <a:latin typeface="LiberationSerif-Regular"/>
              </a:rPr>
              <a:t>starch</a:t>
            </a:r>
            <a:r>
              <a:rPr lang="es-ES" sz="3200" dirty="0">
                <a:latin typeface="LiberationSerif-Regular"/>
              </a:rPr>
              <a:t> </a:t>
            </a:r>
            <a:r>
              <a:rPr lang="es-ES" sz="3200" dirty="0" err="1">
                <a:latin typeface="LiberationSerif-Regular"/>
              </a:rPr>
              <a:t>metabolism</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Carotenoid</a:t>
            </a:r>
            <a:r>
              <a:rPr lang="es-ES" sz="3200" dirty="0">
                <a:latin typeface="LiberationSerif-Regular"/>
              </a:rPr>
              <a:t> </a:t>
            </a:r>
            <a:r>
              <a:rPr lang="es-ES" sz="3200" dirty="0" err="1">
                <a:latin typeface="LiberationSerif-Regular"/>
              </a:rPr>
              <a:t>biosynthesis</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Nitrate</a:t>
            </a:r>
            <a:r>
              <a:rPr lang="es-ES" sz="3200" dirty="0">
                <a:latin typeface="LiberationSerif-Regular"/>
              </a:rPr>
              <a:t> </a:t>
            </a:r>
            <a:r>
              <a:rPr lang="es-ES" sz="3200" dirty="0" err="1">
                <a:latin typeface="LiberationSerif-Regular"/>
              </a:rPr>
              <a:t>assimilation</a:t>
            </a:r>
            <a:endParaRPr lang="es-ES" sz="2400" dirty="0">
              <a:latin typeface="LiberationSerif-Regular"/>
            </a:endParaRPr>
          </a:p>
        </p:txBody>
      </p:sp>
      <p:sp>
        <p:nvSpPr>
          <p:cNvPr id="2" name="Rectángulo: esquinas redondeadas 1">
            <a:extLst>
              <a:ext uri="{FF2B5EF4-FFF2-40B4-BE49-F238E27FC236}">
                <a16:creationId xmlns:a16="http://schemas.microsoft.com/office/drawing/2014/main" id="{3986D3A1-4C50-49CC-8C84-19A139A1FA75}"/>
              </a:ext>
            </a:extLst>
          </p:cNvPr>
          <p:cNvSpPr/>
          <p:nvPr/>
        </p:nvSpPr>
        <p:spPr>
          <a:xfrm>
            <a:off x="2852098" y="3484790"/>
            <a:ext cx="7130102" cy="595559"/>
          </a:xfrm>
          <a:prstGeom prst="roundRect">
            <a:avLst/>
          </a:prstGeom>
          <a:noFill/>
          <a:ln w="762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356528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15" name="Rectángulo 14">
            <a:extLst>
              <a:ext uri="{FF2B5EF4-FFF2-40B4-BE49-F238E27FC236}">
                <a16:creationId xmlns:a16="http://schemas.microsoft.com/office/drawing/2014/main" id="{26EC4C5A-1672-4133-AF40-CB72D940AD97}"/>
              </a:ext>
            </a:extLst>
          </p:cNvPr>
          <p:cNvSpPr/>
          <p:nvPr/>
        </p:nvSpPr>
        <p:spPr>
          <a:xfrm>
            <a:off x="11374744" y="144953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8" name="Rectángulo 47">
            <a:extLst>
              <a:ext uri="{FF2B5EF4-FFF2-40B4-BE49-F238E27FC236}">
                <a16:creationId xmlns:a16="http://schemas.microsoft.com/office/drawing/2014/main" id="{CDF3CA3B-BF28-47AA-AA30-569D8FC670EC}"/>
              </a:ext>
            </a:extLst>
          </p:cNvPr>
          <p:cNvSpPr/>
          <p:nvPr/>
        </p:nvSpPr>
        <p:spPr>
          <a:xfrm>
            <a:off x="11350881" y="3301809"/>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BE83AB19-20AC-4C00-8BE2-D27A59E57AEC}"/>
              </a:ext>
            </a:extLst>
          </p:cNvPr>
          <p:cNvSpPr/>
          <p:nvPr/>
        </p:nvSpPr>
        <p:spPr>
          <a:xfrm>
            <a:off x="4824610" y="213864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Rectángulo 29">
            <a:extLst>
              <a:ext uri="{FF2B5EF4-FFF2-40B4-BE49-F238E27FC236}">
                <a16:creationId xmlns:a16="http://schemas.microsoft.com/office/drawing/2014/main" id="{9E9ED086-D19E-4D61-9779-74FB6CFA97E7}"/>
              </a:ext>
            </a:extLst>
          </p:cNvPr>
          <p:cNvSpPr/>
          <p:nvPr/>
        </p:nvSpPr>
        <p:spPr>
          <a:xfrm>
            <a:off x="4246049"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DD429C7D-2B58-4E59-8D2C-CA71173A59F1}"/>
              </a:ext>
            </a:extLst>
          </p:cNvPr>
          <p:cNvSpPr/>
          <p:nvPr/>
        </p:nvSpPr>
        <p:spPr>
          <a:xfrm>
            <a:off x="6205478"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8CB9EA2C-43DB-4EB8-9343-A198AC96F39D}"/>
              </a:ext>
            </a:extLst>
          </p:cNvPr>
          <p:cNvSpPr/>
          <p:nvPr/>
        </p:nvSpPr>
        <p:spPr>
          <a:xfrm>
            <a:off x="6443240" y="2959103"/>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18D0269A-ED4A-42B6-9BD0-D1281FCA7EFA}"/>
              </a:ext>
            </a:extLst>
          </p:cNvPr>
          <p:cNvSpPr/>
          <p:nvPr/>
        </p:nvSpPr>
        <p:spPr>
          <a:xfrm>
            <a:off x="4771461" y="3310457"/>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0" name="Imagen 49">
            <a:extLst>
              <a:ext uri="{FF2B5EF4-FFF2-40B4-BE49-F238E27FC236}">
                <a16:creationId xmlns:a16="http://schemas.microsoft.com/office/drawing/2014/main" id="{D2AE1B09-D9A6-436F-9E82-641216358CEA}"/>
              </a:ext>
            </a:extLst>
          </p:cNvPr>
          <p:cNvPicPr>
            <a:picLocks noChangeAspect="1"/>
          </p:cNvPicPr>
          <p:nvPr/>
        </p:nvPicPr>
        <p:blipFill rotWithShape="1">
          <a:blip r:embed="rId3"/>
          <a:srcRect l="1" r="47296" b="76485"/>
          <a:stretch/>
        </p:blipFill>
        <p:spPr>
          <a:xfrm>
            <a:off x="211460" y="2481821"/>
            <a:ext cx="6667685" cy="1719445"/>
          </a:xfrm>
          <a:prstGeom prst="rect">
            <a:avLst/>
          </a:prstGeom>
        </p:spPr>
      </p:pic>
      <p:sp>
        <p:nvSpPr>
          <p:cNvPr id="51" name="CuadroTexto 50">
            <a:extLst>
              <a:ext uri="{FF2B5EF4-FFF2-40B4-BE49-F238E27FC236}">
                <a16:creationId xmlns:a16="http://schemas.microsoft.com/office/drawing/2014/main" id="{83B50C88-9345-4B2A-9ADA-CE445C0FBB10}"/>
              </a:ext>
            </a:extLst>
          </p:cNvPr>
          <p:cNvSpPr txBox="1"/>
          <p:nvPr/>
        </p:nvSpPr>
        <p:spPr>
          <a:xfrm>
            <a:off x="923624" y="2029554"/>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52" name="Imagen 51">
            <a:extLst>
              <a:ext uri="{FF2B5EF4-FFF2-40B4-BE49-F238E27FC236}">
                <a16:creationId xmlns:a16="http://schemas.microsoft.com/office/drawing/2014/main" id="{FB366AB4-AB79-4041-9071-1FF1129884E4}"/>
              </a:ext>
            </a:extLst>
          </p:cNvPr>
          <p:cNvPicPr>
            <a:picLocks noChangeAspect="1"/>
          </p:cNvPicPr>
          <p:nvPr/>
        </p:nvPicPr>
        <p:blipFill rotWithShape="1">
          <a:blip r:embed="rId3"/>
          <a:srcRect t="76189" r="48058"/>
          <a:stretch/>
        </p:blipFill>
        <p:spPr>
          <a:xfrm>
            <a:off x="173360" y="4682552"/>
            <a:ext cx="6667686" cy="1797401"/>
          </a:xfrm>
          <a:prstGeom prst="rect">
            <a:avLst/>
          </a:prstGeom>
        </p:spPr>
      </p:pic>
      <p:sp>
        <p:nvSpPr>
          <p:cNvPr id="53" name="CuadroTexto 52">
            <a:extLst>
              <a:ext uri="{FF2B5EF4-FFF2-40B4-BE49-F238E27FC236}">
                <a16:creationId xmlns:a16="http://schemas.microsoft.com/office/drawing/2014/main" id="{CE838065-BDAB-48FE-A95E-CFF7D2A64CB8}"/>
              </a:ext>
            </a:extLst>
          </p:cNvPr>
          <p:cNvSpPr txBox="1"/>
          <p:nvPr/>
        </p:nvSpPr>
        <p:spPr>
          <a:xfrm>
            <a:off x="1030787" y="4293827"/>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54" name="Conector recto de flecha 53">
            <a:extLst>
              <a:ext uri="{FF2B5EF4-FFF2-40B4-BE49-F238E27FC236}">
                <a16:creationId xmlns:a16="http://schemas.microsoft.com/office/drawing/2014/main" id="{6B6EA63D-2F31-47E8-A347-2900906009B6}"/>
              </a:ext>
            </a:extLst>
          </p:cNvPr>
          <p:cNvCxnSpPr>
            <a:cxnSpLocks/>
          </p:cNvCxnSpPr>
          <p:nvPr/>
        </p:nvCxnSpPr>
        <p:spPr>
          <a:xfrm>
            <a:off x="11165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960E1F76-E406-4300-AD06-2E575B08C52C}"/>
              </a:ext>
            </a:extLst>
          </p:cNvPr>
          <p:cNvCxnSpPr>
            <a:cxnSpLocks/>
          </p:cNvCxnSpPr>
          <p:nvPr/>
        </p:nvCxnSpPr>
        <p:spPr>
          <a:xfrm>
            <a:off x="14403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EB0EE044-EC29-4037-9F0C-F1B0E4717394}"/>
              </a:ext>
            </a:extLst>
          </p:cNvPr>
          <p:cNvCxnSpPr>
            <a:cxnSpLocks/>
          </p:cNvCxnSpPr>
          <p:nvPr/>
        </p:nvCxnSpPr>
        <p:spPr>
          <a:xfrm>
            <a:off x="17737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BED6C5C2-F125-4D0A-A2C1-8E960A9C382F}"/>
              </a:ext>
            </a:extLst>
          </p:cNvPr>
          <p:cNvCxnSpPr>
            <a:cxnSpLocks/>
          </p:cNvCxnSpPr>
          <p:nvPr/>
        </p:nvCxnSpPr>
        <p:spPr>
          <a:xfrm>
            <a:off x="21071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6CB37C2F-CBC1-4748-BF61-C178783B1DED}"/>
              </a:ext>
            </a:extLst>
          </p:cNvPr>
          <p:cNvCxnSpPr>
            <a:cxnSpLocks/>
          </p:cNvCxnSpPr>
          <p:nvPr/>
        </p:nvCxnSpPr>
        <p:spPr>
          <a:xfrm>
            <a:off x="24500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C233F001-ADB0-4392-967E-FFF9306D0D27}"/>
              </a:ext>
            </a:extLst>
          </p:cNvPr>
          <p:cNvCxnSpPr>
            <a:cxnSpLocks/>
          </p:cNvCxnSpPr>
          <p:nvPr/>
        </p:nvCxnSpPr>
        <p:spPr>
          <a:xfrm>
            <a:off x="27262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C4F42F0F-E82E-457E-88BB-151ED0B6BFBA}"/>
              </a:ext>
            </a:extLst>
          </p:cNvPr>
          <p:cNvCxnSpPr>
            <a:cxnSpLocks/>
          </p:cNvCxnSpPr>
          <p:nvPr/>
        </p:nvCxnSpPr>
        <p:spPr>
          <a:xfrm>
            <a:off x="305009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198DD931-A58A-4D82-9E7B-471DE111EFBF}"/>
              </a:ext>
            </a:extLst>
          </p:cNvPr>
          <p:cNvCxnSpPr>
            <a:cxnSpLocks/>
          </p:cNvCxnSpPr>
          <p:nvPr/>
        </p:nvCxnSpPr>
        <p:spPr>
          <a:xfrm>
            <a:off x="33834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9F2E922-4AC7-41FE-8C99-7E66A2D1D88C}"/>
              </a:ext>
            </a:extLst>
          </p:cNvPr>
          <p:cNvCxnSpPr>
            <a:cxnSpLocks/>
          </p:cNvCxnSpPr>
          <p:nvPr/>
        </p:nvCxnSpPr>
        <p:spPr>
          <a:xfrm>
            <a:off x="36967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98D8B975-20B4-4B9B-A4F3-47929AEC38E9}"/>
              </a:ext>
            </a:extLst>
          </p:cNvPr>
          <p:cNvCxnSpPr>
            <a:cxnSpLocks/>
          </p:cNvCxnSpPr>
          <p:nvPr/>
        </p:nvCxnSpPr>
        <p:spPr>
          <a:xfrm>
            <a:off x="40396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008D6EEF-B9F3-405B-B9F7-270D39DA9651}"/>
              </a:ext>
            </a:extLst>
          </p:cNvPr>
          <p:cNvCxnSpPr>
            <a:cxnSpLocks/>
          </p:cNvCxnSpPr>
          <p:nvPr/>
        </p:nvCxnSpPr>
        <p:spPr>
          <a:xfrm>
            <a:off x="43550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5654F1F1-F36C-423F-83FB-12A456B028CA}"/>
              </a:ext>
            </a:extLst>
          </p:cNvPr>
          <p:cNvCxnSpPr>
            <a:cxnSpLocks/>
          </p:cNvCxnSpPr>
          <p:nvPr/>
        </p:nvCxnSpPr>
        <p:spPr>
          <a:xfrm>
            <a:off x="46788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A2D60BC6-4136-482F-BAE3-05CE6AFA96B8}"/>
              </a:ext>
            </a:extLst>
          </p:cNvPr>
          <p:cNvCxnSpPr>
            <a:cxnSpLocks/>
          </p:cNvCxnSpPr>
          <p:nvPr/>
        </p:nvCxnSpPr>
        <p:spPr>
          <a:xfrm>
            <a:off x="50122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C0E757E2-6FBD-4855-9FBA-29AB803D82E8}"/>
              </a:ext>
            </a:extLst>
          </p:cNvPr>
          <p:cNvCxnSpPr>
            <a:cxnSpLocks/>
          </p:cNvCxnSpPr>
          <p:nvPr/>
        </p:nvCxnSpPr>
        <p:spPr>
          <a:xfrm>
            <a:off x="53456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8C39E31A-4C0F-49CF-977E-13E73E976CBC}"/>
              </a:ext>
            </a:extLst>
          </p:cNvPr>
          <p:cNvCxnSpPr>
            <a:cxnSpLocks/>
          </p:cNvCxnSpPr>
          <p:nvPr/>
        </p:nvCxnSpPr>
        <p:spPr>
          <a:xfrm>
            <a:off x="56885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1C2143B2-81E1-483D-BC33-9603DE29B116}"/>
              </a:ext>
            </a:extLst>
          </p:cNvPr>
          <p:cNvCxnSpPr>
            <a:cxnSpLocks/>
          </p:cNvCxnSpPr>
          <p:nvPr/>
        </p:nvCxnSpPr>
        <p:spPr>
          <a:xfrm>
            <a:off x="59647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10FDC3D3-D806-4820-BCFC-AB71B1765D55}"/>
              </a:ext>
            </a:extLst>
          </p:cNvPr>
          <p:cNvCxnSpPr>
            <a:cxnSpLocks/>
          </p:cNvCxnSpPr>
          <p:nvPr/>
        </p:nvCxnSpPr>
        <p:spPr>
          <a:xfrm>
            <a:off x="628859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a:extLst>
              <a:ext uri="{FF2B5EF4-FFF2-40B4-BE49-F238E27FC236}">
                <a16:creationId xmlns:a16="http://schemas.microsoft.com/office/drawing/2014/main" id="{9E06003C-6858-43C2-B8E1-EA126C4BB55F}"/>
              </a:ext>
            </a:extLst>
          </p:cNvPr>
          <p:cNvCxnSpPr>
            <a:cxnSpLocks/>
          </p:cNvCxnSpPr>
          <p:nvPr/>
        </p:nvCxnSpPr>
        <p:spPr>
          <a:xfrm>
            <a:off x="66219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a:extLst>
              <a:ext uri="{FF2B5EF4-FFF2-40B4-BE49-F238E27FC236}">
                <a16:creationId xmlns:a16="http://schemas.microsoft.com/office/drawing/2014/main" id="{234D9292-7608-4EE2-B848-F85EB6101925}"/>
              </a:ext>
            </a:extLst>
          </p:cNvPr>
          <p:cNvCxnSpPr>
            <a:cxnSpLocks/>
          </p:cNvCxnSpPr>
          <p:nvPr/>
        </p:nvCxnSpPr>
        <p:spPr>
          <a:xfrm>
            <a:off x="11831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a:extLst>
              <a:ext uri="{FF2B5EF4-FFF2-40B4-BE49-F238E27FC236}">
                <a16:creationId xmlns:a16="http://schemas.microsoft.com/office/drawing/2014/main" id="{D98A09DD-5C07-4243-A30F-CB5ABE74E7C1}"/>
              </a:ext>
            </a:extLst>
          </p:cNvPr>
          <p:cNvCxnSpPr>
            <a:cxnSpLocks/>
          </p:cNvCxnSpPr>
          <p:nvPr/>
        </p:nvCxnSpPr>
        <p:spPr>
          <a:xfrm>
            <a:off x="15070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ector recto de flecha 75">
            <a:extLst>
              <a:ext uri="{FF2B5EF4-FFF2-40B4-BE49-F238E27FC236}">
                <a16:creationId xmlns:a16="http://schemas.microsoft.com/office/drawing/2014/main" id="{74F68E3B-5279-4707-9F8B-5CC61CD126A9}"/>
              </a:ext>
            </a:extLst>
          </p:cNvPr>
          <p:cNvCxnSpPr>
            <a:cxnSpLocks/>
          </p:cNvCxnSpPr>
          <p:nvPr/>
        </p:nvCxnSpPr>
        <p:spPr>
          <a:xfrm>
            <a:off x="18404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recto de flecha 76">
            <a:extLst>
              <a:ext uri="{FF2B5EF4-FFF2-40B4-BE49-F238E27FC236}">
                <a16:creationId xmlns:a16="http://schemas.microsoft.com/office/drawing/2014/main" id="{0AB15C26-4AD5-4310-947F-C3B3AAD834C8}"/>
              </a:ext>
            </a:extLst>
          </p:cNvPr>
          <p:cNvCxnSpPr>
            <a:cxnSpLocks/>
          </p:cNvCxnSpPr>
          <p:nvPr/>
        </p:nvCxnSpPr>
        <p:spPr>
          <a:xfrm>
            <a:off x="21737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recto de flecha 77">
            <a:extLst>
              <a:ext uri="{FF2B5EF4-FFF2-40B4-BE49-F238E27FC236}">
                <a16:creationId xmlns:a16="http://schemas.microsoft.com/office/drawing/2014/main" id="{94CE16E3-ABB1-4206-8C17-11B835BDDACD}"/>
              </a:ext>
            </a:extLst>
          </p:cNvPr>
          <p:cNvCxnSpPr>
            <a:cxnSpLocks/>
          </p:cNvCxnSpPr>
          <p:nvPr/>
        </p:nvCxnSpPr>
        <p:spPr>
          <a:xfrm>
            <a:off x="25166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DFFBCBCB-C458-4D2B-A38E-20CFAA2C90AC}"/>
              </a:ext>
            </a:extLst>
          </p:cNvPr>
          <p:cNvCxnSpPr>
            <a:cxnSpLocks/>
          </p:cNvCxnSpPr>
          <p:nvPr/>
        </p:nvCxnSpPr>
        <p:spPr>
          <a:xfrm>
            <a:off x="27929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B98B5530-533E-4778-9FFB-CD5B9B80C51F}"/>
              </a:ext>
            </a:extLst>
          </p:cNvPr>
          <p:cNvCxnSpPr>
            <a:cxnSpLocks/>
          </p:cNvCxnSpPr>
          <p:nvPr/>
        </p:nvCxnSpPr>
        <p:spPr>
          <a:xfrm>
            <a:off x="311677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ector recto de flecha 80">
            <a:extLst>
              <a:ext uri="{FF2B5EF4-FFF2-40B4-BE49-F238E27FC236}">
                <a16:creationId xmlns:a16="http://schemas.microsoft.com/office/drawing/2014/main" id="{A856CD90-3197-48A3-816F-DF7AAAE6EA62}"/>
              </a:ext>
            </a:extLst>
          </p:cNvPr>
          <p:cNvCxnSpPr>
            <a:cxnSpLocks/>
          </p:cNvCxnSpPr>
          <p:nvPr/>
        </p:nvCxnSpPr>
        <p:spPr>
          <a:xfrm>
            <a:off x="34501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a:extLst>
              <a:ext uri="{FF2B5EF4-FFF2-40B4-BE49-F238E27FC236}">
                <a16:creationId xmlns:a16="http://schemas.microsoft.com/office/drawing/2014/main" id="{8C0A00B9-25D2-458E-8D0F-AC0C1EE841D8}"/>
              </a:ext>
            </a:extLst>
          </p:cNvPr>
          <p:cNvCxnSpPr>
            <a:cxnSpLocks/>
          </p:cNvCxnSpPr>
          <p:nvPr/>
        </p:nvCxnSpPr>
        <p:spPr>
          <a:xfrm>
            <a:off x="37634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DFEC64CB-C62B-45B5-89A4-E4B330006AB2}"/>
              </a:ext>
            </a:extLst>
          </p:cNvPr>
          <p:cNvCxnSpPr>
            <a:cxnSpLocks/>
          </p:cNvCxnSpPr>
          <p:nvPr/>
        </p:nvCxnSpPr>
        <p:spPr>
          <a:xfrm>
            <a:off x="41063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CC82BCF8-F852-4F43-8AAD-6642FF760565}"/>
              </a:ext>
            </a:extLst>
          </p:cNvPr>
          <p:cNvCxnSpPr>
            <a:cxnSpLocks/>
          </p:cNvCxnSpPr>
          <p:nvPr/>
        </p:nvCxnSpPr>
        <p:spPr>
          <a:xfrm>
            <a:off x="44216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82CE3E9E-CC46-4761-AFDD-9A2945467EC3}"/>
              </a:ext>
            </a:extLst>
          </p:cNvPr>
          <p:cNvCxnSpPr>
            <a:cxnSpLocks/>
          </p:cNvCxnSpPr>
          <p:nvPr/>
        </p:nvCxnSpPr>
        <p:spPr>
          <a:xfrm>
            <a:off x="47455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F708A7DE-9176-457E-B95B-9842945CE17B}"/>
              </a:ext>
            </a:extLst>
          </p:cNvPr>
          <p:cNvCxnSpPr>
            <a:cxnSpLocks/>
          </p:cNvCxnSpPr>
          <p:nvPr/>
        </p:nvCxnSpPr>
        <p:spPr>
          <a:xfrm>
            <a:off x="50789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id="{5FA06C50-890A-4657-87E1-D0B8FDFEDFCB}"/>
              </a:ext>
            </a:extLst>
          </p:cNvPr>
          <p:cNvCxnSpPr>
            <a:cxnSpLocks/>
          </p:cNvCxnSpPr>
          <p:nvPr/>
        </p:nvCxnSpPr>
        <p:spPr>
          <a:xfrm>
            <a:off x="54122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87">
            <a:extLst>
              <a:ext uri="{FF2B5EF4-FFF2-40B4-BE49-F238E27FC236}">
                <a16:creationId xmlns:a16="http://schemas.microsoft.com/office/drawing/2014/main" id="{48C88EAD-2592-475C-87DB-2BB970626BDE}"/>
              </a:ext>
            </a:extLst>
          </p:cNvPr>
          <p:cNvCxnSpPr>
            <a:cxnSpLocks/>
          </p:cNvCxnSpPr>
          <p:nvPr/>
        </p:nvCxnSpPr>
        <p:spPr>
          <a:xfrm>
            <a:off x="57551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918930E3-56D3-4A5E-B3EC-C1E9427F0F00}"/>
              </a:ext>
            </a:extLst>
          </p:cNvPr>
          <p:cNvCxnSpPr>
            <a:cxnSpLocks/>
          </p:cNvCxnSpPr>
          <p:nvPr/>
        </p:nvCxnSpPr>
        <p:spPr>
          <a:xfrm>
            <a:off x="60314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B13A6E98-36DC-4C35-B6D5-D89F1EC20703}"/>
              </a:ext>
            </a:extLst>
          </p:cNvPr>
          <p:cNvCxnSpPr>
            <a:cxnSpLocks/>
          </p:cNvCxnSpPr>
          <p:nvPr/>
        </p:nvCxnSpPr>
        <p:spPr>
          <a:xfrm>
            <a:off x="635527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9E602F73-4A75-45AD-90AD-6B72C06472FE}"/>
              </a:ext>
            </a:extLst>
          </p:cNvPr>
          <p:cNvCxnSpPr>
            <a:cxnSpLocks/>
          </p:cNvCxnSpPr>
          <p:nvPr/>
        </p:nvCxnSpPr>
        <p:spPr>
          <a:xfrm>
            <a:off x="66886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uadroTexto 91">
            <a:extLst>
              <a:ext uri="{FF2B5EF4-FFF2-40B4-BE49-F238E27FC236}">
                <a16:creationId xmlns:a16="http://schemas.microsoft.com/office/drawing/2014/main" id="{B245FCB7-A457-4D4A-8E1E-8BA61B341D81}"/>
              </a:ext>
            </a:extLst>
          </p:cNvPr>
          <p:cNvSpPr txBox="1"/>
          <p:nvPr/>
        </p:nvSpPr>
        <p:spPr>
          <a:xfrm>
            <a:off x="4731177" y="4426729"/>
            <a:ext cx="2830286" cy="400110"/>
          </a:xfrm>
          <a:prstGeom prst="rect">
            <a:avLst/>
          </a:prstGeom>
          <a:noFill/>
        </p:spPr>
        <p:txBody>
          <a:bodyPr wrap="square" rtlCol="0">
            <a:spAutoFit/>
          </a:bodyPr>
          <a:lstStyle/>
          <a:p>
            <a:r>
              <a:rPr lang="es-ES" sz="2000" b="1" dirty="0"/>
              <a:t>ZT = Zeitgeber Time</a:t>
            </a:r>
          </a:p>
        </p:txBody>
      </p:sp>
      <p:sp>
        <p:nvSpPr>
          <p:cNvPr id="93" name="CuadroTexto 92">
            <a:extLst>
              <a:ext uri="{FF2B5EF4-FFF2-40B4-BE49-F238E27FC236}">
                <a16:creationId xmlns:a16="http://schemas.microsoft.com/office/drawing/2014/main" id="{53F605F4-F7BE-4125-9778-C8C8D9AD8FAC}"/>
              </a:ext>
            </a:extLst>
          </p:cNvPr>
          <p:cNvSpPr txBox="1"/>
          <p:nvPr/>
        </p:nvSpPr>
        <p:spPr>
          <a:xfrm>
            <a:off x="907021" y="923346"/>
            <a:ext cx="2398178" cy="1384995"/>
          </a:xfrm>
          <a:prstGeom prst="rect">
            <a:avLst/>
          </a:prstGeom>
          <a:noFill/>
        </p:spPr>
        <p:txBody>
          <a:bodyPr wrap="square" rtlCol="0">
            <a:spAutoFit/>
          </a:bodyPr>
          <a:lstStyle/>
          <a:p>
            <a:r>
              <a:rPr lang="es-ES" sz="2400" b="1" dirty="0" err="1"/>
              <a:t>Samples</a:t>
            </a:r>
            <a:r>
              <a:rPr lang="es-ES" sz="2400" b="1" dirty="0"/>
              <a:t> </a:t>
            </a:r>
            <a:r>
              <a:rPr lang="es-ES" sz="2400" b="1" dirty="0" err="1"/>
              <a:t>taken</a:t>
            </a:r>
            <a:r>
              <a:rPr lang="es-ES" sz="2400" b="1" dirty="0"/>
              <a:t> </a:t>
            </a:r>
            <a:r>
              <a:rPr lang="es-ES" sz="2400" b="1" dirty="0" err="1"/>
              <a:t>every</a:t>
            </a:r>
            <a:r>
              <a:rPr lang="es-ES" sz="2400" b="1" dirty="0"/>
              <a:t> 4h</a:t>
            </a:r>
          </a:p>
          <a:p>
            <a:pPr algn="ctr"/>
            <a:endParaRPr lang="es-ES" dirty="0"/>
          </a:p>
          <a:p>
            <a:pPr algn="ctr"/>
            <a:endParaRPr lang="es-ES" dirty="0"/>
          </a:p>
        </p:txBody>
      </p:sp>
    </p:spTree>
    <p:extLst>
      <p:ext uri="{BB962C8B-B14F-4D97-AF65-F5344CB8AC3E}">
        <p14:creationId xmlns:p14="http://schemas.microsoft.com/office/powerpoint/2010/main" val="91892771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12616178" y="158416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14008501"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26EC4C5A-1672-4133-AF40-CB72D940AD97}"/>
              </a:ext>
            </a:extLst>
          </p:cNvPr>
          <p:cNvSpPr/>
          <p:nvPr/>
        </p:nvSpPr>
        <p:spPr>
          <a:xfrm>
            <a:off x="11374744" y="144953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Rectángulo 44">
            <a:extLst>
              <a:ext uri="{FF2B5EF4-FFF2-40B4-BE49-F238E27FC236}">
                <a16:creationId xmlns:a16="http://schemas.microsoft.com/office/drawing/2014/main" id="{0ABD4BF3-CF17-42BC-811E-FD83323EB273}"/>
              </a:ext>
            </a:extLst>
          </p:cNvPr>
          <p:cNvSpPr/>
          <p:nvPr/>
        </p:nvSpPr>
        <p:spPr>
          <a:xfrm>
            <a:off x="14010735"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CDF3CA3B-BF28-47AA-AA30-569D8FC670EC}"/>
              </a:ext>
            </a:extLst>
          </p:cNvPr>
          <p:cNvSpPr/>
          <p:nvPr/>
        </p:nvSpPr>
        <p:spPr>
          <a:xfrm>
            <a:off x="11350881" y="3301809"/>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BE83AB19-20AC-4C00-8BE2-D27A59E57AEC}"/>
              </a:ext>
            </a:extLst>
          </p:cNvPr>
          <p:cNvSpPr/>
          <p:nvPr/>
        </p:nvSpPr>
        <p:spPr>
          <a:xfrm>
            <a:off x="4824610" y="213864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Rectángulo 29">
            <a:extLst>
              <a:ext uri="{FF2B5EF4-FFF2-40B4-BE49-F238E27FC236}">
                <a16:creationId xmlns:a16="http://schemas.microsoft.com/office/drawing/2014/main" id="{9E9ED086-D19E-4D61-9779-74FB6CFA97E7}"/>
              </a:ext>
            </a:extLst>
          </p:cNvPr>
          <p:cNvSpPr/>
          <p:nvPr/>
        </p:nvSpPr>
        <p:spPr>
          <a:xfrm>
            <a:off x="4246049"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DD429C7D-2B58-4E59-8D2C-CA71173A59F1}"/>
              </a:ext>
            </a:extLst>
          </p:cNvPr>
          <p:cNvSpPr/>
          <p:nvPr/>
        </p:nvSpPr>
        <p:spPr>
          <a:xfrm>
            <a:off x="6205478"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8CB9EA2C-43DB-4EB8-9343-A198AC96F39D}"/>
              </a:ext>
            </a:extLst>
          </p:cNvPr>
          <p:cNvSpPr/>
          <p:nvPr/>
        </p:nvSpPr>
        <p:spPr>
          <a:xfrm>
            <a:off x="6443240" y="2959103"/>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18D0269A-ED4A-42B6-9BD0-D1281FCA7EFA}"/>
              </a:ext>
            </a:extLst>
          </p:cNvPr>
          <p:cNvSpPr/>
          <p:nvPr/>
        </p:nvSpPr>
        <p:spPr>
          <a:xfrm>
            <a:off x="4771461" y="3310457"/>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0" name="Imagen 49">
            <a:extLst>
              <a:ext uri="{FF2B5EF4-FFF2-40B4-BE49-F238E27FC236}">
                <a16:creationId xmlns:a16="http://schemas.microsoft.com/office/drawing/2014/main" id="{D2AE1B09-D9A6-436F-9E82-641216358CEA}"/>
              </a:ext>
            </a:extLst>
          </p:cNvPr>
          <p:cNvPicPr>
            <a:picLocks noChangeAspect="1"/>
          </p:cNvPicPr>
          <p:nvPr/>
        </p:nvPicPr>
        <p:blipFill rotWithShape="1">
          <a:blip r:embed="rId3"/>
          <a:srcRect l="1" r="47296" b="76485"/>
          <a:stretch/>
        </p:blipFill>
        <p:spPr>
          <a:xfrm>
            <a:off x="211460" y="2481821"/>
            <a:ext cx="6667685" cy="1719445"/>
          </a:xfrm>
          <a:prstGeom prst="rect">
            <a:avLst/>
          </a:prstGeom>
        </p:spPr>
      </p:pic>
      <p:sp>
        <p:nvSpPr>
          <p:cNvPr id="51" name="CuadroTexto 50">
            <a:extLst>
              <a:ext uri="{FF2B5EF4-FFF2-40B4-BE49-F238E27FC236}">
                <a16:creationId xmlns:a16="http://schemas.microsoft.com/office/drawing/2014/main" id="{83B50C88-9345-4B2A-9ADA-CE445C0FBB10}"/>
              </a:ext>
            </a:extLst>
          </p:cNvPr>
          <p:cNvSpPr txBox="1"/>
          <p:nvPr/>
        </p:nvSpPr>
        <p:spPr>
          <a:xfrm>
            <a:off x="923624" y="2029554"/>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52" name="Imagen 51">
            <a:extLst>
              <a:ext uri="{FF2B5EF4-FFF2-40B4-BE49-F238E27FC236}">
                <a16:creationId xmlns:a16="http://schemas.microsoft.com/office/drawing/2014/main" id="{FB366AB4-AB79-4041-9071-1FF1129884E4}"/>
              </a:ext>
            </a:extLst>
          </p:cNvPr>
          <p:cNvPicPr>
            <a:picLocks noChangeAspect="1"/>
          </p:cNvPicPr>
          <p:nvPr/>
        </p:nvPicPr>
        <p:blipFill rotWithShape="1">
          <a:blip r:embed="rId3"/>
          <a:srcRect t="76189" r="48058"/>
          <a:stretch/>
        </p:blipFill>
        <p:spPr>
          <a:xfrm>
            <a:off x="173360" y="4682552"/>
            <a:ext cx="6667686" cy="1797401"/>
          </a:xfrm>
          <a:prstGeom prst="rect">
            <a:avLst/>
          </a:prstGeom>
        </p:spPr>
      </p:pic>
      <p:sp>
        <p:nvSpPr>
          <p:cNvPr id="53" name="CuadroTexto 52">
            <a:extLst>
              <a:ext uri="{FF2B5EF4-FFF2-40B4-BE49-F238E27FC236}">
                <a16:creationId xmlns:a16="http://schemas.microsoft.com/office/drawing/2014/main" id="{CE838065-BDAB-48FE-A95E-CFF7D2A64CB8}"/>
              </a:ext>
            </a:extLst>
          </p:cNvPr>
          <p:cNvSpPr txBox="1"/>
          <p:nvPr/>
        </p:nvSpPr>
        <p:spPr>
          <a:xfrm>
            <a:off x="1030787" y="4293827"/>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54" name="Conector recto de flecha 53">
            <a:extLst>
              <a:ext uri="{FF2B5EF4-FFF2-40B4-BE49-F238E27FC236}">
                <a16:creationId xmlns:a16="http://schemas.microsoft.com/office/drawing/2014/main" id="{6B6EA63D-2F31-47E8-A347-2900906009B6}"/>
              </a:ext>
            </a:extLst>
          </p:cNvPr>
          <p:cNvCxnSpPr>
            <a:cxnSpLocks/>
          </p:cNvCxnSpPr>
          <p:nvPr/>
        </p:nvCxnSpPr>
        <p:spPr>
          <a:xfrm>
            <a:off x="11165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960E1F76-E406-4300-AD06-2E575B08C52C}"/>
              </a:ext>
            </a:extLst>
          </p:cNvPr>
          <p:cNvCxnSpPr>
            <a:cxnSpLocks/>
          </p:cNvCxnSpPr>
          <p:nvPr/>
        </p:nvCxnSpPr>
        <p:spPr>
          <a:xfrm>
            <a:off x="14403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EB0EE044-EC29-4037-9F0C-F1B0E4717394}"/>
              </a:ext>
            </a:extLst>
          </p:cNvPr>
          <p:cNvCxnSpPr>
            <a:cxnSpLocks/>
          </p:cNvCxnSpPr>
          <p:nvPr/>
        </p:nvCxnSpPr>
        <p:spPr>
          <a:xfrm>
            <a:off x="17737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BED6C5C2-F125-4D0A-A2C1-8E960A9C382F}"/>
              </a:ext>
            </a:extLst>
          </p:cNvPr>
          <p:cNvCxnSpPr>
            <a:cxnSpLocks/>
          </p:cNvCxnSpPr>
          <p:nvPr/>
        </p:nvCxnSpPr>
        <p:spPr>
          <a:xfrm>
            <a:off x="21071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6CB37C2F-CBC1-4748-BF61-C178783B1DED}"/>
              </a:ext>
            </a:extLst>
          </p:cNvPr>
          <p:cNvCxnSpPr>
            <a:cxnSpLocks/>
          </p:cNvCxnSpPr>
          <p:nvPr/>
        </p:nvCxnSpPr>
        <p:spPr>
          <a:xfrm>
            <a:off x="24500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C233F001-ADB0-4392-967E-FFF9306D0D27}"/>
              </a:ext>
            </a:extLst>
          </p:cNvPr>
          <p:cNvCxnSpPr>
            <a:cxnSpLocks/>
          </p:cNvCxnSpPr>
          <p:nvPr/>
        </p:nvCxnSpPr>
        <p:spPr>
          <a:xfrm>
            <a:off x="27262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C4F42F0F-E82E-457E-88BB-151ED0B6BFBA}"/>
              </a:ext>
            </a:extLst>
          </p:cNvPr>
          <p:cNvCxnSpPr>
            <a:cxnSpLocks/>
          </p:cNvCxnSpPr>
          <p:nvPr/>
        </p:nvCxnSpPr>
        <p:spPr>
          <a:xfrm>
            <a:off x="305009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198DD931-A58A-4D82-9E7B-471DE111EFBF}"/>
              </a:ext>
            </a:extLst>
          </p:cNvPr>
          <p:cNvCxnSpPr>
            <a:cxnSpLocks/>
          </p:cNvCxnSpPr>
          <p:nvPr/>
        </p:nvCxnSpPr>
        <p:spPr>
          <a:xfrm>
            <a:off x="33834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9F2E922-4AC7-41FE-8C99-7E66A2D1D88C}"/>
              </a:ext>
            </a:extLst>
          </p:cNvPr>
          <p:cNvCxnSpPr>
            <a:cxnSpLocks/>
          </p:cNvCxnSpPr>
          <p:nvPr/>
        </p:nvCxnSpPr>
        <p:spPr>
          <a:xfrm>
            <a:off x="36967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98D8B975-20B4-4B9B-A4F3-47929AEC38E9}"/>
              </a:ext>
            </a:extLst>
          </p:cNvPr>
          <p:cNvCxnSpPr>
            <a:cxnSpLocks/>
          </p:cNvCxnSpPr>
          <p:nvPr/>
        </p:nvCxnSpPr>
        <p:spPr>
          <a:xfrm>
            <a:off x="40396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008D6EEF-B9F3-405B-B9F7-270D39DA9651}"/>
              </a:ext>
            </a:extLst>
          </p:cNvPr>
          <p:cNvCxnSpPr>
            <a:cxnSpLocks/>
          </p:cNvCxnSpPr>
          <p:nvPr/>
        </p:nvCxnSpPr>
        <p:spPr>
          <a:xfrm>
            <a:off x="43550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5654F1F1-F36C-423F-83FB-12A456B028CA}"/>
              </a:ext>
            </a:extLst>
          </p:cNvPr>
          <p:cNvCxnSpPr>
            <a:cxnSpLocks/>
          </p:cNvCxnSpPr>
          <p:nvPr/>
        </p:nvCxnSpPr>
        <p:spPr>
          <a:xfrm>
            <a:off x="46788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A2D60BC6-4136-482F-BAE3-05CE6AFA96B8}"/>
              </a:ext>
            </a:extLst>
          </p:cNvPr>
          <p:cNvCxnSpPr>
            <a:cxnSpLocks/>
          </p:cNvCxnSpPr>
          <p:nvPr/>
        </p:nvCxnSpPr>
        <p:spPr>
          <a:xfrm>
            <a:off x="50122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C0E757E2-6FBD-4855-9FBA-29AB803D82E8}"/>
              </a:ext>
            </a:extLst>
          </p:cNvPr>
          <p:cNvCxnSpPr>
            <a:cxnSpLocks/>
          </p:cNvCxnSpPr>
          <p:nvPr/>
        </p:nvCxnSpPr>
        <p:spPr>
          <a:xfrm>
            <a:off x="53456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8C39E31A-4C0F-49CF-977E-13E73E976CBC}"/>
              </a:ext>
            </a:extLst>
          </p:cNvPr>
          <p:cNvCxnSpPr>
            <a:cxnSpLocks/>
          </p:cNvCxnSpPr>
          <p:nvPr/>
        </p:nvCxnSpPr>
        <p:spPr>
          <a:xfrm>
            <a:off x="56885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1C2143B2-81E1-483D-BC33-9603DE29B116}"/>
              </a:ext>
            </a:extLst>
          </p:cNvPr>
          <p:cNvCxnSpPr>
            <a:cxnSpLocks/>
          </p:cNvCxnSpPr>
          <p:nvPr/>
        </p:nvCxnSpPr>
        <p:spPr>
          <a:xfrm>
            <a:off x="59647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10FDC3D3-D806-4820-BCFC-AB71B1765D55}"/>
              </a:ext>
            </a:extLst>
          </p:cNvPr>
          <p:cNvCxnSpPr>
            <a:cxnSpLocks/>
          </p:cNvCxnSpPr>
          <p:nvPr/>
        </p:nvCxnSpPr>
        <p:spPr>
          <a:xfrm>
            <a:off x="628859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a:extLst>
              <a:ext uri="{FF2B5EF4-FFF2-40B4-BE49-F238E27FC236}">
                <a16:creationId xmlns:a16="http://schemas.microsoft.com/office/drawing/2014/main" id="{9E06003C-6858-43C2-B8E1-EA126C4BB55F}"/>
              </a:ext>
            </a:extLst>
          </p:cNvPr>
          <p:cNvCxnSpPr>
            <a:cxnSpLocks/>
          </p:cNvCxnSpPr>
          <p:nvPr/>
        </p:nvCxnSpPr>
        <p:spPr>
          <a:xfrm>
            <a:off x="66219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a:extLst>
              <a:ext uri="{FF2B5EF4-FFF2-40B4-BE49-F238E27FC236}">
                <a16:creationId xmlns:a16="http://schemas.microsoft.com/office/drawing/2014/main" id="{234D9292-7608-4EE2-B848-F85EB6101925}"/>
              </a:ext>
            </a:extLst>
          </p:cNvPr>
          <p:cNvCxnSpPr>
            <a:cxnSpLocks/>
          </p:cNvCxnSpPr>
          <p:nvPr/>
        </p:nvCxnSpPr>
        <p:spPr>
          <a:xfrm>
            <a:off x="11831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a:extLst>
              <a:ext uri="{FF2B5EF4-FFF2-40B4-BE49-F238E27FC236}">
                <a16:creationId xmlns:a16="http://schemas.microsoft.com/office/drawing/2014/main" id="{D98A09DD-5C07-4243-A30F-CB5ABE74E7C1}"/>
              </a:ext>
            </a:extLst>
          </p:cNvPr>
          <p:cNvCxnSpPr>
            <a:cxnSpLocks/>
          </p:cNvCxnSpPr>
          <p:nvPr/>
        </p:nvCxnSpPr>
        <p:spPr>
          <a:xfrm>
            <a:off x="15070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ector recto de flecha 75">
            <a:extLst>
              <a:ext uri="{FF2B5EF4-FFF2-40B4-BE49-F238E27FC236}">
                <a16:creationId xmlns:a16="http://schemas.microsoft.com/office/drawing/2014/main" id="{74F68E3B-5279-4707-9F8B-5CC61CD126A9}"/>
              </a:ext>
            </a:extLst>
          </p:cNvPr>
          <p:cNvCxnSpPr>
            <a:cxnSpLocks/>
          </p:cNvCxnSpPr>
          <p:nvPr/>
        </p:nvCxnSpPr>
        <p:spPr>
          <a:xfrm>
            <a:off x="18404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recto de flecha 76">
            <a:extLst>
              <a:ext uri="{FF2B5EF4-FFF2-40B4-BE49-F238E27FC236}">
                <a16:creationId xmlns:a16="http://schemas.microsoft.com/office/drawing/2014/main" id="{0AB15C26-4AD5-4310-947F-C3B3AAD834C8}"/>
              </a:ext>
            </a:extLst>
          </p:cNvPr>
          <p:cNvCxnSpPr>
            <a:cxnSpLocks/>
          </p:cNvCxnSpPr>
          <p:nvPr/>
        </p:nvCxnSpPr>
        <p:spPr>
          <a:xfrm>
            <a:off x="21737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recto de flecha 77">
            <a:extLst>
              <a:ext uri="{FF2B5EF4-FFF2-40B4-BE49-F238E27FC236}">
                <a16:creationId xmlns:a16="http://schemas.microsoft.com/office/drawing/2014/main" id="{94CE16E3-ABB1-4206-8C17-11B835BDDACD}"/>
              </a:ext>
            </a:extLst>
          </p:cNvPr>
          <p:cNvCxnSpPr>
            <a:cxnSpLocks/>
          </p:cNvCxnSpPr>
          <p:nvPr/>
        </p:nvCxnSpPr>
        <p:spPr>
          <a:xfrm>
            <a:off x="25166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DFFBCBCB-C458-4D2B-A38E-20CFAA2C90AC}"/>
              </a:ext>
            </a:extLst>
          </p:cNvPr>
          <p:cNvCxnSpPr>
            <a:cxnSpLocks/>
          </p:cNvCxnSpPr>
          <p:nvPr/>
        </p:nvCxnSpPr>
        <p:spPr>
          <a:xfrm>
            <a:off x="27929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B98B5530-533E-4778-9FFB-CD5B9B80C51F}"/>
              </a:ext>
            </a:extLst>
          </p:cNvPr>
          <p:cNvCxnSpPr>
            <a:cxnSpLocks/>
          </p:cNvCxnSpPr>
          <p:nvPr/>
        </p:nvCxnSpPr>
        <p:spPr>
          <a:xfrm>
            <a:off x="311677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ector recto de flecha 80">
            <a:extLst>
              <a:ext uri="{FF2B5EF4-FFF2-40B4-BE49-F238E27FC236}">
                <a16:creationId xmlns:a16="http://schemas.microsoft.com/office/drawing/2014/main" id="{A856CD90-3197-48A3-816F-DF7AAAE6EA62}"/>
              </a:ext>
            </a:extLst>
          </p:cNvPr>
          <p:cNvCxnSpPr>
            <a:cxnSpLocks/>
          </p:cNvCxnSpPr>
          <p:nvPr/>
        </p:nvCxnSpPr>
        <p:spPr>
          <a:xfrm>
            <a:off x="34501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a:extLst>
              <a:ext uri="{FF2B5EF4-FFF2-40B4-BE49-F238E27FC236}">
                <a16:creationId xmlns:a16="http://schemas.microsoft.com/office/drawing/2014/main" id="{8C0A00B9-25D2-458E-8D0F-AC0C1EE841D8}"/>
              </a:ext>
            </a:extLst>
          </p:cNvPr>
          <p:cNvCxnSpPr>
            <a:cxnSpLocks/>
          </p:cNvCxnSpPr>
          <p:nvPr/>
        </p:nvCxnSpPr>
        <p:spPr>
          <a:xfrm>
            <a:off x="37634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DFEC64CB-C62B-45B5-89A4-E4B330006AB2}"/>
              </a:ext>
            </a:extLst>
          </p:cNvPr>
          <p:cNvCxnSpPr>
            <a:cxnSpLocks/>
          </p:cNvCxnSpPr>
          <p:nvPr/>
        </p:nvCxnSpPr>
        <p:spPr>
          <a:xfrm>
            <a:off x="41063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CC82BCF8-F852-4F43-8AAD-6642FF760565}"/>
              </a:ext>
            </a:extLst>
          </p:cNvPr>
          <p:cNvCxnSpPr>
            <a:cxnSpLocks/>
          </p:cNvCxnSpPr>
          <p:nvPr/>
        </p:nvCxnSpPr>
        <p:spPr>
          <a:xfrm>
            <a:off x="44216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82CE3E9E-CC46-4761-AFDD-9A2945467EC3}"/>
              </a:ext>
            </a:extLst>
          </p:cNvPr>
          <p:cNvCxnSpPr>
            <a:cxnSpLocks/>
          </p:cNvCxnSpPr>
          <p:nvPr/>
        </p:nvCxnSpPr>
        <p:spPr>
          <a:xfrm>
            <a:off x="47455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F708A7DE-9176-457E-B95B-9842945CE17B}"/>
              </a:ext>
            </a:extLst>
          </p:cNvPr>
          <p:cNvCxnSpPr>
            <a:cxnSpLocks/>
          </p:cNvCxnSpPr>
          <p:nvPr/>
        </p:nvCxnSpPr>
        <p:spPr>
          <a:xfrm>
            <a:off x="50789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id="{5FA06C50-890A-4657-87E1-D0B8FDFEDFCB}"/>
              </a:ext>
            </a:extLst>
          </p:cNvPr>
          <p:cNvCxnSpPr>
            <a:cxnSpLocks/>
          </p:cNvCxnSpPr>
          <p:nvPr/>
        </p:nvCxnSpPr>
        <p:spPr>
          <a:xfrm>
            <a:off x="54122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87">
            <a:extLst>
              <a:ext uri="{FF2B5EF4-FFF2-40B4-BE49-F238E27FC236}">
                <a16:creationId xmlns:a16="http://schemas.microsoft.com/office/drawing/2014/main" id="{48C88EAD-2592-475C-87DB-2BB970626BDE}"/>
              </a:ext>
            </a:extLst>
          </p:cNvPr>
          <p:cNvCxnSpPr>
            <a:cxnSpLocks/>
          </p:cNvCxnSpPr>
          <p:nvPr/>
        </p:nvCxnSpPr>
        <p:spPr>
          <a:xfrm>
            <a:off x="57551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918930E3-56D3-4A5E-B3EC-C1E9427F0F00}"/>
              </a:ext>
            </a:extLst>
          </p:cNvPr>
          <p:cNvCxnSpPr>
            <a:cxnSpLocks/>
          </p:cNvCxnSpPr>
          <p:nvPr/>
        </p:nvCxnSpPr>
        <p:spPr>
          <a:xfrm>
            <a:off x="60314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B13A6E98-36DC-4C35-B6D5-D89F1EC20703}"/>
              </a:ext>
            </a:extLst>
          </p:cNvPr>
          <p:cNvCxnSpPr>
            <a:cxnSpLocks/>
          </p:cNvCxnSpPr>
          <p:nvPr/>
        </p:nvCxnSpPr>
        <p:spPr>
          <a:xfrm>
            <a:off x="635527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9E602F73-4A75-45AD-90AD-6B72C06472FE}"/>
              </a:ext>
            </a:extLst>
          </p:cNvPr>
          <p:cNvCxnSpPr>
            <a:cxnSpLocks/>
          </p:cNvCxnSpPr>
          <p:nvPr/>
        </p:nvCxnSpPr>
        <p:spPr>
          <a:xfrm>
            <a:off x="66886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uadroTexto 91">
            <a:extLst>
              <a:ext uri="{FF2B5EF4-FFF2-40B4-BE49-F238E27FC236}">
                <a16:creationId xmlns:a16="http://schemas.microsoft.com/office/drawing/2014/main" id="{B245FCB7-A457-4D4A-8E1E-8BA61B341D81}"/>
              </a:ext>
            </a:extLst>
          </p:cNvPr>
          <p:cNvSpPr txBox="1"/>
          <p:nvPr/>
        </p:nvSpPr>
        <p:spPr>
          <a:xfrm>
            <a:off x="4731177" y="4426729"/>
            <a:ext cx="2830286" cy="400110"/>
          </a:xfrm>
          <a:prstGeom prst="rect">
            <a:avLst/>
          </a:prstGeom>
          <a:noFill/>
        </p:spPr>
        <p:txBody>
          <a:bodyPr wrap="square" rtlCol="0">
            <a:spAutoFit/>
          </a:bodyPr>
          <a:lstStyle/>
          <a:p>
            <a:r>
              <a:rPr lang="es-ES" sz="2000" b="1" dirty="0"/>
              <a:t>ZT = Zeitgeber Time</a:t>
            </a:r>
          </a:p>
        </p:txBody>
      </p:sp>
      <p:sp>
        <p:nvSpPr>
          <p:cNvPr id="93" name="CuadroTexto 92">
            <a:extLst>
              <a:ext uri="{FF2B5EF4-FFF2-40B4-BE49-F238E27FC236}">
                <a16:creationId xmlns:a16="http://schemas.microsoft.com/office/drawing/2014/main" id="{53F605F4-F7BE-4125-9778-C8C8D9AD8FAC}"/>
              </a:ext>
            </a:extLst>
          </p:cNvPr>
          <p:cNvSpPr txBox="1"/>
          <p:nvPr/>
        </p:nvSpPr>
        <p:spPr>
          <a:xfrm>
            <a:off x="907021" y="923346"/>
            <a:ext cx="2398178" cy="1384995"/>
          </a:xfrm>
          <a:prstGeom prst="rect">
            <a:avLst/>
          </a:prstGeom>
          <a:noFill/>
        </p:spPr>
        <p:txBody>
          <a:bodyPr wrap="square" rtlCol="0">
            <a:spAutoFit/>
          </a:bodyPr>
          <a:lstStyle/>
          <a:p>
            <a:r>
              <a:rPr lang="es-ES" sz="2400" b="1" dirty="0" err="1"/>
              <a:t>Samples</a:t>
            </a:r>
            <a:r>
              <a:rPr lang="es-ES" sz="2400" b="1" dirty="0"/>
              <a:t> </a:t>
            </a:r>
            <a:r>
              <a:rPr lang="es-ES" sz="2400" b="1" dirty="0" err="1"/>
              <a:t>taken</a:t>
            </a:r>
            <a:r>
              <a:rPr lang="es-ES" sz="2400" b="1" dirty="0"/>
              <a:t> </a:t>
            </a:r>
            <a:r>
              <a:rPr lang="es-ES" sz="2400" b="1" dirty="0" err="1"/>
              <a:t>every</a:t>
            </a:r>
            <a:r>
              <a:rPr lang="es-ES" sz="2400" b="1" dirty="0"/>
              <a:t> 4h</a:t>
            </a:r>
          </a:p>
          <a:p>
            <a:pPr algn="ctr"/>
            <a:endParaRPr lang="es-ES" dirty="0"/>
          </a:p>
          <a:p>
            <a:pPr algn="ctr"/>
            <a:endParaRPr lang="es-ES" dirty="0"/>
          </a:p>
        </p:txBody>
      </p:sp>
      <p:cxnSp>
        <p:nvCxnSpPr>
          <p:cNvPr id="94" name="Conector recto de flecha 93">
            <a:extLst>
              <a:ext uri="{FF2B5EF4-FFF2-40B4-BE49-F238E27FC236}">
                <a16:creationId xmlns:a16="http://schemas.microsoft.com/office/drawing/2014/main" id="{A7FDD90B-80DA-416C-959F-239CC0500A59}"/>
              </a:ext>
            </a:extLst>
          </p:cNvPr>
          <p:cNvCxnSpPr>
            <a:cxnSpLocks/>
          </p:cNvCxnSpPr>
          <p:nvPr/>
        </p:nvCxnSpPr>
        <p:spPr>
          <a:xfrm>
            <a:off x="3102402" y="1317593"/>
            <a:ext cx="1962150" cy="0"/>
          </a:xfrm>
          <a:prstGeom prst="straightConnector1">
            <a:avLst/>
          </a:prstGeom>
          <a:ln w="57150">
            <a:gradFill flip="none" rotWithShape="1">
              <a:gsLst>
                <a:gs pos="59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5" name="CuadroTexto 94">
            <a:extLst>
              <a:ext uri="{FF2B5EF4-FFF2-40B4-BE49-F238E27FC236}">
                <a16:creationId xmlns:a16="http://schemas.microsoft.com/office/drawing/2014/main" id="{A7C4190C-D807-42FE-B3A1-8BA37DE36FF9}"/>
              </a:ext>
            </a:extLst>
          </p:cNvPr>
          <p:cNvSpPr txBox="1"/>
          <p:nvPr/>
        </p:nvSpPr>
        <p:spPr>
          <a:xfrm>
            <a:off x="5245329" y="927850"/>
            <a:ext cx="6399960" cy="1107996"/>
          </a:xfrm>
          <a:prstGeom prst="rect">
            <a:avLst/>
          </a:prstGeom>
          <a:noFill/>
        </p:spPr>
        <p:txBody>
          <a:bodyPr wrap="square" rtlCol="0">
            <a:spAutoFit/>
          </a:bodyPr>
          <a:lstStyle/>
          <a:p>
            <a:r>
              <a:rPr lang="es-ES" sz="2400" dirty="0"/>
              <a:t>Pulse </a:t>
            </a:r>
            <a:r>
              <a:rPr lang="es-ES" sz="2400" dirty="0" err="1"/>
              <a:t>amplitude</a:t>
            </a:r>
            <a:r>
              <a:rPr lang="es-ES" sz="2400" dirty="0"/>
              <a:t> </a:t>
            </a:r>
            <a:r>
              <a:rPr lang="es-ES" sz="2400" dirty="0" err="1"/>
              <a:t>modulation</a:t>
            </a:r>
            <a:r>
              <a:rPr lang="es-ES" sz="2400" dirty="0"/>
              <a:t> (PAM) </a:t>
            </a:r>
            <a:r>
              <a:rPr lang="es-ES" sz="2400" dirty="0" err="1"/>
              <a:t>to</a:t>
            </a:r>
            <a:r>
              <a:rPr lang="es-ES" sz="2400" dirty="0"/>
              <a:t> </a:t>
            </a:r>
            <a:r>
              <a:rPr lang="es-ES" sz="2400" dirty="0" err="1"/>
              <a:t>estimate</a:t>
            </a:r>
            <a:r>
              <a:rPr lang="es-ES" sz="2400" dirty="0"/>
              <a:t> </a:t>
            </a:r>
            <a:r>
              <a:rPr lang="es-ES" sz="2400" b="1" dirty="0" err="1"/>
              <a:t>maximum</a:t>
            </a:r>
            <a:r>
              <a:rPr lang="es-ES" sz="2400" b="1" dirty="0"/>
              <a:t> quantum </a:t>
            </a:r>
            <a:r>
              <a:rPr lang="es-ES" sz="2400" b="1" dirty="0" err="1"/>
              <a:t>efficiency</a:t>
            </a:r>
            <a:r>
              <a:rPr lang="es-ES" sz="2400" b="1" dirty="0"/>
              <a:t> (</a:t>
            </a:r>
            <a:r>
              <a:rPr lang="es-ES" sz="2400" b="1" dirty="0" err="1"/>
              <a:t>Fv</a:t>
            </a:r>
            <a:r>
              <a:rPr lang="es-ES" sz="2400" b="1" dirty="0"/>
              <a:t>/Fm)</a:t>
            </a:r>
          </a:p>
          <a:p>
            <a:pPr algn="ctr"/>
            <a:endParaRPr lang="es-ES" dirty="0"/>
          </a:p>
        </p:txBody>
      </p:sp>
    </p:spTree>
    <p:extLst>
      <p:ext uri="{BB962C8B-B14F-4D97-AF65-F5344CB8AC3E}">
        <p14:creationId xmlns:p14="http://schemas.microsoft.com/office/powerpoint/2010/main" val="14626056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26EC4C5A-1672-4133-AF40-CB72D940AD97}"/>
              </a:ext>
            </a:extLst>
          </p:cNvPr>
          <p:cNvSpPr/>
          <p:nvPr/>
        </p:nvSpPr>
        <p:spPr>
          <a:xfrm>
            <a:off x="11374744" y="144953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7" name="Imagen 46">
            <a:extLst>
              <a:ext uri="{FF2B5EF4-FFF2-40B4-BE49-F238E27FC236}">
                <a16:creationId xmlns:a16="http://schemas.microsoft.com/office/drawing/2014/main" id="{4DC76C9E-8719-4F66-9948-580441862719}"/>
              </a:ext>
            </a:extLst>
          </p:cNvPr>
          <p:cNvPicPr>
            <a:picLocks noChangeAspect="1"/>
          </p:cNvPicPr>
          <p:nvPr/>
        </p:nvPicPr>
        <p:blipFill rotWithShape="1">
          <a:blip r:embed="rId3"/>
          <a:srcRect t="18210" r="50908" b="-327"/>
          <a:stretch/>
        </p:blipFill>
        <p:spPr>
          <a:xfrm>
            <a:off x="7018323" y="2001336"/>
            <a:ext cx="4987349" cy="2319175"/>
          </a:xfrm>
          <a:prstGeom prst="rect">
            <a:avLst/>
          </a:prstGeom>
        </p:spPr>
      </p:pic>
      <p:sp>
        <p:nvSpPr>
          <p:cNvPr id="48" name="Rectángulo 47">
            <a:extLst>
              <a:ext uri="{FF2B5EF4-FFF2-40B4-BE49-F238E27FC236}">
                <a16:creationId xmlns:a16="http://schemas.microsoft.com/office/drawing/2014/main" id="{CDF3CA3B-BF28-47AA-AA30-569D8FC670EC}"/>
              </a:ext>
            </a:extLst>
          </p:cNvPr>
          <p:cNvSpPr/>
          <p:nvPr/>
        </p:nvSpPr>
        <p:spPr>
          <a:xfrm>
            <a:off x="11350881" y="3301809"/>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BE83AB19-20AC-4C00-8BE2-D27A59E57AEC}"/>
              </a:ext>
            </a:extLst>
          </p:cNvPr>
          <p:cNvSpPr/>
          <p:nvPr/>
        </p:nvSpPr>
        <p:spPr>
          <a:xfrm>
            <a:off x="4824610" y="213864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Rectángulo 29">
            <a:extLst>
              <a:ext uri="{FF2B5EF4-FFF2-40B4-BE49-F238E27FC236}">
                <a16:creationId xmlns:a16="http://schemas.microsoft.com/office/drawing/2014/main" id="{9E9ED086-D19E-4D61-9779-74FB6CFA97E7}"/>
              </a:ext>
            </a:extLst>
          </p:cNvPr>
          <p:cNvSpPr/>
          <p:nvPr/>
        </p:nvSpPr>
        <p:spPr>
          <a:xfrm>
            <a:off x="4246049"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DD429C7D-2B58-4E59-8D2C-CA71173A59F1}"/>
              </a:ext>
            </a:extLst>
          </p:cNvPr>
          <p:cNvSpPr/>
          <p:nvPr/>
        </p:nvSpPr>
        <p:spPr>
          <a:xfrm>
            <a:off x="6205478"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8CB9EA2C-43DB-4EB8-9343-A198AC96F39D}"/>
              </a:ext>
            </a:extLst>
          </p:cNvPr>
          <p:cNvSpPr/>
          <p:nvPr/>
        </p:nvSpPr>
        <p:spPr>
          <a:xfrm>
            <a:off x="6443240" y="2959103"/>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18D0269A-ED4A-42B6-9BD0-D1281FCA7EFA}"/>
              </a:ext>
            </a:extLst>
          </p:cNvPr>
          <p:cNvSpPr/>
          <p:nvPr/>
        </p:nvSpPr>
        <p:spPr>
          <a:xfrm>
            <a:off x="4771461" y="3310457"/>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0" name="Imagen 49">
            <a:extLst>
              <a:ext uri="{FF2B5EF4-FFF2-40B4-BE49-F238E27FC236}">
                <a16:creationId xmlns:a16="http://schemas.microsoft.com/office/drawing/2014/main" id="{D2AE1B09-D9A6-436F-9E82-641216358CEA}"/>
              </a:ext>
            </a:extLst>
          </p:cNvPr>
          <p:cNvPicPr>
            <a:picLocks noChangeAspect="1"/>
          </p:cNvPicPr>
          <p:nvPr/>
        </p:nvPicPr>
        <p:blipFill rotWithShape="1">
          <a:blip r:embed="rId4"/>
          <a:srcRect l="1" r="47296" b="76485"/>
          <a:stretch/>
        </p:blipFill>
        <p:spPr>
          <a:xfrm>
            <a:off x="211460" y="2481821"/>
            <a:ext cx="6667685" cy="1719445"/>
          </a:xfrm>
          <a:prstGeom prst="rect">
            <a:avLst/>
          </a:prstGeom>
        </p:spPr>
      </p:pic>
      <p:sp>
        <p:nvSpPr>
          <p:cNvPr id="51" name="CuadroTexto 50">
            <a:extLst>
              <a:ext uri="{FF2B5EF4-FFF2-40B4-BE49-F238E27FC236}">
                <a16:creationId xmlns:a16="http://schemas.microsoft.com/office/drawing/2014/main" id="{83B50C88-9345-4B2A-9ADA-CE445C0FBB10}"/>
              </a:ext>
            </a:extLst>
          </p:cNvPr>
          <p:cNvSpPr txBox="1"/>
          <p:nvPr/>
        </p:nvSpPr>
        <p:spPr>
          <a:xfrm>
            <a:off x="923624" y="2029554"/>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52" name="Imagen 51">
            <a:extLst>
              <a:ext uri="{FF2B5EF4-FFF2-40B4-BE49-F238E27FC236}">
                <a16:creationId xmlns:a16="http://schemas.microsoft.com/office/drawing/2014/main" id="{FB366AB4-AB79-4041-9071-1FF1129884E4}"/>
              </a:ext>
            </a:extLst>
          </p:cNvPr>
          <p:cNvPicPr>
            <a:picLocks noChangeAspect="1"/>
          </p:cNvPicPr>
          <p:nvPr/>
        </p:nvPicPr>
        <p:blipFill rotWithShape="1">
          <a:blip r:embed="rId4"/>
          <a:srcRect t="76189" r="48058"/>
          <a:stretch/>
        </p:blipFill>
        <p:spPr>
          <a:xfrm>
            <a:off x="173360" y="4682552"/>
            <a:ext cx="6667686" cy="1797401"/>
          </a:xfrm>
          <a:prstGeom prst="rect">
            <a:avLst/>
          </a:prstGeom>
        </p:spPr>
      </p:pic>
      <p:sp>
        <p:nvSpPr>
          <p:cNvPr id="53" name="CuadroTexto 52">
            <a:extLst>
              <a:ext uri="{FF2B5EF4-FFF2-40B4-BE49-F238E27FC236}">
                <a16:creationId xmlns:a16="http://schemas.microsoft.com/office/drawing/2014/main" id="{CE838065-BDAB-48FE-A95E-CFF7D2A64CB8}"/>
              </a:ext>
            </a:extLst>
          </p:cNvPr>
          <p:cNvSpPr txBox="1"/>
          <p:nvPr/>
        </p:nvSpPr>
        <p:spPr>
          <a:xfrm>
            <a:off x="1030787" y="4293827"/>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54" name="Conector recto de flecha 53">
            <a:extLst>
              <a:ext uri="{FF2B5EF4-FFF2-40B4-BE49-F238E27FC236}">
                <a16:creationId xmlns:a16="http://schemas.microsoft.com/office/drawing/2014/main" id="{6B6EA63D-2F31-47E8-A347-2900906009B6}"/>
              </a:ext>
            </a:extLst>
          </p:cNvPr>
          <p:cNvCxnSpPr>
            <a:cxnSpLocks/>
          </p:cNvCxnSpPr>
          <p:nvPr/>
        </p:nvCxnSpPr>
        <p:spPr>
          <a:xfrm>
            <a:off x="11165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960E1F76-E406-4300-AD06-2E575B08C52C}"/>
              </a:ext>
            </a:extLst>
          </p:cNvPr>
          <p:cNvCxnSpPr>
            <a:cxnSpLocks/>
          </p:cNvCxnSpPr>
          <p:nvPr/>
        </p:nvCxnSpPr>
        <p:spPr>
          <a:xfrm>
            <a:off x="14403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EB0EE044-EC29-4037-9F0C-F1B0E4717394}"/>
              </a:ext>
            </a:extLst>
          </p:cNvPr>
          <p:cNvCxnSpPr>
            <a:cxnSpLocks/>
          </p:cNvCxnSpPr>
          <p:nvPr/>
        </p:nvCxnSpPr>
        <p:spPr>
          <a:xfrm>
            <a:off x="17737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BED6C5C2-F125-4D0A-A2C1-8E960A9C382F}"/>
              </a:ext>
            </a:extLst>
          </p:cNvPr>
          <p:cNvCxnSpPr>
            <a:cxnSpLocks/>
          </p:cNvCxnSpPr>
          <p:nvPr/>
        </p:nvCxnSpPr>
        <p:spPr>
          <a:xfrm>
            <a:off x="21071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6CB37C2F-CBC1-4748-BF61-C178783B1DED}"/>
              </a:ext>
            </a:extLst>
          </p:cNvPr>
          <p:cNvCxnSpPr>
            <a:cxnSpLocks/>
          </p:cNvCxnSpPr>
          <p:nvPr/>
        </p:nvCxnSpPr>
        <p:spPr>
          <a:xfrm>
            <a:off x="24500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C233F001-ADB0-4392-967E-FFF9306D0D27}"/>
              </a:ext>
            </a:extLst>
          </p:cNvPr>
          <p:cNvCxnSpPr>
            <a:cxnSpLocks/>
          </p:cNvCxnSpPr>
          <p:nvPr/>
        </p:nvCxnSpPr>
        <p:spPr>
          <a:xfrm>
            <a:off x="27262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C4F42F0F-E82E-457E-88BB-151ED0B6BFBA}"/>
              </a:ext>
            </a:extLst>
          </p:cNvPr>
          <p:cNvCxnSpPr>
            <a:cxnSpLocks/>
          </p:cNvCxnSpPr>
          <p:nvPr/>
        </p:nvCxnSpPr>
        <p:spPr>
          <a:xfrm>
            <a:off x="305009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198DD931-A58A-4D82-9E7B-471DE111EFBF}"/>
              </a:ext>
            </a:extLst>
          </p:cNvPr>
          <p:cNvCxnSpPr>
            <a:cxnSpLocks/>
          </p:cNvCxnSpPr>
          <p:nvPr/>
        </p:nvCxnSpPr>
        <p:spPr>
          <a:xfrm>
            <a:off x="33834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9F2E922-4AC7-41FE-8C99-7E66A2D1D88C}"/>
              </a:ext>
            </a:extLst>
          </p:cNvPr>
          <p:cNvCxnSpPr>
            <a:cxnSpLocks/>
          </p:cNvCxnSpPr>
          <p:nvPr/>
        </p:nvCxnSpPr>
        <p:spPr>
          <a:xfrm>
            <a:off x="36967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98D8B975-20B4-4B9B-A4F3-47929AEC38E9}"/>
              </a:ext>
            </a:extLst>
          </p:cNvPr>
          <p:cNvCxnSpPr>
            <a:cxnSpLocks/>
          </p:cNvCxnSpPr>
          <p:nvPr/>
        </p:nvCxnSpPr>
        <p:spPr>
          <a:xfrm>
            <a:off x="40396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008D6EEF-B9F3-405B-B9F7-270D39DA9651}"/>
              </a:ext>
            </a:extLst>
          </p:cNvPr>
          <p:cNvCxnSpPr>
            <a:cxnSpLocks/>
          </p:cNvCxnSpPr>
          <p:nvPr/>
        </p:nvCxnSpPr>
        <p:spPr>
          <a:xfrm>
            <a:off x="43550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5654F1F1-F36C-423F-83FB-12A456B028CA}"/>
              </a:ext>
            </a:extLst>
          </p:cNvPr>
          <p:cNvCxnSpPr>
            <a:cxnSpLocks/>
          </p:cNvCxnSpPr>
          <p:nvPr/>
        </p:nvCxnSpPr>
        <p:spPr>
          <a:xfrm>
            <a:off x="46788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A2D60BC6-4136-482F-BAE3-05CE6AFA96B8}"/>
              </a:ext>
            </a:extLst>
          </p:cNvPr>
          <p:cNvCxnSpPr>
            <a:cxnSpLocks/>
          </p:cNvCxnSpPr>
          <p:nvPr/>
        </p:nvCxnSpPr>
        <p:spPr>
          <a:xfrm>
            <a:off x="50122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C0E757E2-6FBD-4855-9FBA-29AB803D82E8}"/>
              </a:ext>
            </a:extLst>
          </p:cNvPr>
          <p:cNvCxnSpPr>
            <a:cxnSpLocks/>
          </p:cNvCxnSpPr>
          <p:nvPr/>
        </p:nvCxnSpPr>
        <p:spPr>
          <a:xfrm>
            <a:off x="53456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8C39E31A-4C0F-49CF-977E-13E73E976CBC}"/>
              </a:ext>
            </a:extLst>
          </p:cNvPr>
          <p:cNvCxnSpPr>
            <a:cxnSpLocks/>
          </p:cNvCxnSpPr>
          <p:nvPr/>
        </p:nvCxnSpPr>
        <p:spPr>
          <a:xfrm>
            <a:off x="56885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1C2143B2-81E1-483D-BC33-9603DE29B116}"/>
              </a:ext>
            </a:extLst>
          </p:cNvPr>
          <p:cNvCxnSpPr>
            <a:cxnSpLocks/>
          </p:cNvCxnSpPr>
          <p:nvPr/>
        </p:nvCxnSpPr>
        <p:spPr>
          <a:xfrm>
            <a:off x="59647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10FDC3D3-D806-4820-BCFC-AB71B1765D55}"/>
              </a:ext>
            </a:extLst>
          </p:cNvPr>
          <p:cNvCxnSpPr>
            <a:cxnSpLocks/>
          </p:cNvCxnSpPr>
          <p:nvPr/>
        </p:nvCxnSpPr>
        <p:spPr>
          <a:xfrm>
            <a:off x="628859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a:extLst>
              <a:ext uri="{FF2B5EF4-FFF2-40B4-BE49-F238E27FC236}">
                <a16:creationId xmlns:a16="http://schemas.microsoft.com/office/drawing/2014/main" id="{9E06003C-6858-43C2-B8E1-EA126C4BB55F}"/>
              </a:ext>
            </a:extLst>
          </p:cNvPr>
          <p:cNvCxnSpPr>
            <a:cxnSpLocks/>
          </p:cNvCxnSpPr>
          <p:nvPr/>
        </p:nvCxnSpPr>
        <p:spPr>
          <a:xfrm>
            <a:off x="66219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a:extLst>
              <a:ext uri="{FF2B5EF4-FFF2-40B4-BE49-F238E27FC236}">
                <a16:creationId xmlns:a16="http://schemas.microsoft.com/office/drawing/2014/main" id="{234D9292-7608-4EE2-B848-F85EB6101925}"/>
              </a:ext>
            </a:extLst>
          </p:cNvPr>
          <p:cNvCxnSpPr>
            <a:cxnSpLocks/>
          </p:cNvCxnSpPr>
          <p:nvPr/>
        </p:nvCxnSpPr>
        <p:spPr>
          <a:xfrm>
            <a:off x="11831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a:extLst>
              <a:ext uri="{FF2B5EF4-FFF2-40B4-BE49-F238E27FC236}">
                <a16:creationId xmlns:a16="http://schemas.microsoft.com/office/drawing/2014/main" id="{D98A09DD-5C07-4243-A30F-CB5ABE74E7C1}"/>
              </a:ext>
            </a:extLst>
          </p:cNvPr>
          <p:cNvCxnSpPr>
            <a:cxnSpLocks/>
          </p:cNvCxnSpPr>
          <p:nvPr/>
        </p:nvCxnSpPr>
        <p:spPr>
          <a:xfrm>
            <a:off x="15070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ector recto de flecha 75">
            <a:extLst>
              <a:ext uri="{FF2B5EF4-FFF2-40B4-BE49-F238E27FC236}">
                <a16:creationId xmlns:a16="http://schemas.microsoft.com/office/drawing/2014/main" id="{74F68E3B-5279-4707-9F8B-5CC61CD126A9}"/>
              </a:ext>
            </a:extLst>
          </p:cNvPr>
          <p:cNvCxnSpPr>
            <a:cxnSpLocks/>
          </p:cNvCxnSpPr>
          <p:nvPr/>
        </p:nvCxnSpPr>
        <p:spPr>
          <a:xfrm>
            <a:off x="18404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recto de flecha 76">
            <a:extLst>
              <a:ext uri="{FF2B5EF4-FFF2-40B4-BE49-F238E27FC236}">
                <a16:creationId xmlns:a16="http://schemas.microsoft.com/office/drawing/2014/main" id="{0AB15C26-4AD5-4310-947F-C3B3AAD834C8}"/>
              </a:ext>
            </a:extLst>
          </p:cNvPr>
          <p:cNvCxnSpPr>
            <a:cxnSpLocks/>
          </p:cNvCxnSpPr>
          <p:nvPr/>
        </p:nvCxnSpPr>
        <p:spPr>
          <a:xfrm>
            <a:off x="21737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recto de flecha 77">
            <a:extLst>
              <a:ext uri="{FF2B5EF4-FFF2-40B4-BE49-F238E27FC236}">
                <a16:creationId xmlns:a16="http://schemas.microsoft.com/office/drawing/2014/main" id="{94CE16E3-ABB1-4206-8C17-11B835BDDACD}"/>
              </a:ext>
            </a:extLst>
          </p:cNvPr>
          <p:cNvCxnSpPr>
            <a:cxnSpLocks/>
          </p:cNvCxnSpPr>
          <p:nvPr/>
        </p:nvCxnSpPr>
        <p:spPr>
          <a:xfrm>
            <a:off x="25166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DFFBCBCB-C458-4D2B-A38E-20CFAA2C90AC}"/>
              </a:ext>
            </a:extLst>
          </p:cNvPr>
          <p:cNvCxnSpPr>
            <a:cxnSpLocks/>
          </p:cNvCxnSpPr>
          <p:nvPr/>
        </p:nvCxnSpPr>
        <p:spPr>
          <a:xfrm>
            <a:off x="27929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B98B5530-533E-4778-9FFB-CD5B9B80C51F}"/>
              </a:ext>
            </a:extLst>
          </p:cNvPr>
          <p:cNvCxnSpPr>
            <a:cxnSpLocks/>
          </p:cNvCxnSpPr>
          <p:nvPr/>
        </p:nvCxnSpPr>
        <p:spPr>
          <a:xfrm>
            <a:off x="311677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ector recto de flecha 80">
            <a:extLst>
              <a:ext uri="{FF2B5EF4-FFF2-40B4-BE49-F238E27FC236}">
                <a16:creationId xmlns:a16="http://schemas.microsoft.com/office/drawing/2014/main" id="{A856CD90-3197-48A3-816F-DF7AAAE6EA62}"/>
              </a:ext>
            </a:extLst>
          </p:cNvPr>
          <p:cNvCxnSpPr>
            <a:cxnSpLocks/>
          </p:cNvCxnSpPr>
          <p:nvPr/>
        </p:nvCxnSpPr>
        <p:spPr>
          <a:xfrm>
            <a:off x="34501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a:extLst>
              <a:ext uri="{FF2B5EF4-FFF2-40B4-BE49-F238E27FC236}">
                <a16:creationId xmlns:a16="http://schemas.microsoft.com/office/drawing/2014/main" id="{8C0A00B9-25D2-458E-8D0F-AC0C1EE841D8}"/>
              </a:ext>
            </a:extLst>
          </p:cNvPr>
          <p:cNvCxnSpPr>
            <a:cxnSpLocks/>
          </p:cNvCxnSpPr>
          <p:nvPr/>
        </p:nvCxnSpPr>
        <p:spPr>
          <a:xfrm>
            <a:off x="37634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DFEC64CB-C62B-45B5-89A4-E4B330006AB2}"/>
              </a:ext>
            </a:extLst>
          </p:cNvPr>
          <p:cNvCxnSpPr>
            <a:cxnSpLocks/>
          </p:cNvCxnSpPr>
          <p:nvPr/>
        </p:nvCxnSpPr>
        <p:spPr>
          <a:xfrm>
            <a:off x="41063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CC82BCF8-F852-4F43-8AAD-6642FF760565}"/>
              </a:ext>
            </a:extLst>
          </p:cNvPr>
          <p:cNvCxnSpPr>
            <a:cxnSpLocks/>
          </p:cNvCxnSpPr>
          <p:nvPr/>
        </p:nvCxnSpPr>
        <p:spPr>
          <a:xfrm>
            <a:off x="44216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82CE3E9E-CC46-4761-AFDD-9A2945467EC3}"/>
              </a:ext>
            </a:extLst>
          </p:cNvPr>
          <p:cNvCxnSpPr>
            <a:cxnSpLocks/>
          </p:cNvCxnSpPr>
          <p:nvPr/>
        </p:nvCxnSpPr>
        <p:spPr>
          <a:xfrm>
            <a:off x="47455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F708A7DE-9176-457E-B95B-9842945CE17B}"/>
              </a:ext>
            </a:extLst>
          </p:cNvPr>
          <p:cNvCxnSpPr>
            <a:cxnSpLocks/>
          </p:cNvCxnSpPr>
          <p:nvPr/>
        </p:nvCxnSpPr>
        <p:spPr>
          <a:xfrm>
            <a:off x="50789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id="{5FA06C50-890A-4657-87E1-D0B8FDFEDFCB}"/>
              </a:ext>
            </a:extLst>
          </p:cNvPr>
          <p:cNvCxnSpPr>
            <a:cxnSpLocks/>
          </p:cNvCxnSpPr>
          <p:nvPr/>
        </p:nvCxnSpPr>
        <p:spPr>
          <a:xfrm>
            <a:off x="54122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87">
            <a:extLst>
              <a:ext uri="{FF2B5EF4-FFF2-40B4-BE49-F238E27FC236}">
                <a16:creationId xmlns:a16="http://schemas.microsoft.com/office/drawing/2014/main" id="{48C88EAD-2592-475C-87DB-2BB970626BDE}"/>
              </a:ext>
            </a:extLst>
          </p:cNvPr>
          <p:cNvCxnSpPr>
            <a:cxnSpLocks/>
          </p:cNvCxnSpPr>
          <p:nvPr/>
        </p:nvCxnSpPr>
        <p:spPr>
          <a:xfrm>
            <a:off x="57551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918930E3-56D3-4A5E-B3EC-C1E9427F0F00}"/>
              </a:ext>
            </a:extLst>
          </p:cNvPr>
          <p:cNvCxnSpPr>
            <a:cxnSpLocks/>
          </p:cNvCxnSpPr>
          <p:nvPr/>
        </p:nvCxnSpPr>
        <p:spPr>
          <a:xfrm>
            <a:off x="60314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B13A6E98-36DC-4C35-B6D5-D89F1EC20703}"/>
              </a:ext>
            </a:extLst>
          </p:cNvPr>
          <p:cNvCxnSpPr>
            <a:cxnSpLocks/>
          </p:cNvCxnSpPr>
          <p:nvPr/>
        </p:nvCxnSpPr>
        <p:spPr>
          <a:xfrm>
            <a:off x="635527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9E602F73-4A75-45AD-90AD-6B72C06472FE}"/>
              </a:ext>
            </a:extLst>
          </p:cNvPr>
          <p:cNvCxnSpPr>
            <a:cxnSpLocks/>
          </p:cNvCxnSpPr>
          <p:nvPr/>
        </p:nvCxnSpPr>
        <p:spPr>
          <a:xfrm>
            <a:off x="66886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uadroTexto 91">
            <a:extLst>
              <a:ext uri="{FF2B5EF4-FFF2-40B4-BE49-F238E27FC236}">
                <a16:creationId xmlns:a16="http://schemas.microsoft.com/office/drawing/2014/main" id="{B245FCB7-A457-4D4A-8E1E-8BA61B341D81}"/>
              </a:ext>
            </a:extLst>
          </p:cNvPr>
          <p:cNvSpPr txBox="1"/>
          <p:nvPr/>
        </p:nvSpPr>
        <p:spPr>
          <a:xfrm>
            <a:off x="4731177" y="4426729"/>
            <a:ext cx="2830286" cy="400110"/>
          </a:xfrm>
          <a:prstGeom prst="rect">
            <a:avLst/>
          </a:prstGeom>
          <a:noFill/>
        </p:spPr>
        <p:txBody>
          <a:bodyPr wrap="square" rtlCol="0">
            <a:spAutoFit/>
          </a:bodyPr>
          <a:lstStyle/>
          <a:p>
            <a:r>
              <a:rPr lang="es-ES" sz="2000" b="1" dirty="0"/>
              <a:t>ZT = Zeitgeber Time</a:t>
            </a:r>
          </a:p>
        </p:txBody>
      </p:sp>
      <p:sp>
        <p:nvSpPr>
          <p:cNvPr id="93" name="CuadroTexto 92">
            <a:extLst>
              <a:ext uri="{FF2B5EF4-FFF2-40B4-BE49-F238E27FC236}">
                <a16:creationId xmlns:a16="http://schemas.microsoft.com/office/drawing/2014/main" id="{53F605F4-F7BE-4125-9778-C8C8D9AD8FAC}"/>
              </a:ext>
            </a:extLst>
          </p:cNvPr>
          <p:cNvSpPr txBox="1"/>
          <p:nvPr/>
        </p:nvSpPr>
        <p:spPr>
          <a:xfrm>
            <a:off x="907021" y="923346"/>
            <a:ext cx="2398178" cy="1384995"/>
          </a:xfrm>
          <a:prstGeom prst="rect">
            <a:avLst/>
          </a:prstGeom>
          <a:noFill/>
        </p:spPr>
        <p:txBody>
          <a:bodyPr wrap="square" rtlCol="0">
            <a:spAutoFit/>
          </a:bodyPr>
          <a:lstStyle/>
          <a:p>
            <a:r>
              <a:rPr lang="es-ES" sz="2400" b="1" dirty="0" err="1"/>
              <a:t>Samples</a:t>
            </a:r>
            <a:r>
              <a:rPr lang="es-ES" sz="2400" b="1" dirty="0"/>
              <a:t> </a:t>
            </a:r>
            <a:r>
              <a:rPr lang="es-ES" sz="2400" b="1" dirty="0" err="1"/>
              <a:t>taken</a:t>
            </a:r>
            <a:r>
              <a:rPr lang="es-ES" sz="2400" b="1" dirty="0"/>
              <a:t> </a:t>
            </a:r>
            <a:r>
              <a:rPr lang="es-ES" sz="2400" b="1" dirty="0" err="1"/>
              <a:t>every</a:t>
            </a:r>
            <a:r>
              <a:rPr lang="es-ES" sz="2400" b="1" dirty="0"/>
              <a:t> 4h</a:t>
            </a:r>
          </a:p>
          <a:p>
            <a:pPr algn="ctr"/>
            <a:endParaRPr lang="es-ES" dirty="0"/>
          </a:p>
          <a:p>
            <a:pPr algn="ctr"/>
            <a:endParaRPr lang="es-ES" dirty="0"/>
          </a:p>
        </p:txBody>
      </p:sp>
      <p:cxnSp>
        <p:nvCxnSpPr>
          <p:cNvPr id="94" name="Conector recto de flecha 93">
            <a:extLst>
              <a:ext uri="{FF2B5EF4-FFF2-40B4-BE49-F238E27FC236}">
                <a16:creationId xmlns:a16="http://schemas.microsoft.com/office/drawing/2014/main" id="{A7FDD90B-80DA-416C-959F-239CC0500A59}"/>
              </a:ext>
            </a:extLst>
          </p:cNvPr>
          <p:cNvCxnSpPr>
            <a:cxnSpLocks/>
          </p:cNvCxnSpPr>
          <p:nvPr/>
        </p:nvCxnSpPr>
        <p:spPr>
          <a:xfrm>
            <a:off x="3102402" y="1317593"/>
            <a:ext cx="1962150" cy="0"/>
          </a:xfrm>
          <a:prstGeom prst="straightConnector1">
            <a:avLst/>
          </a:prstGeom>
          <a:ln w="57150">
            <a:gradFill flip="none" rotWithShape="1">
              <a:gsLst>
                <a:gs pos="59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5" name="CuadroTexto 94">
            <a:extLst>
              <a:ext uri="{FF2B5EF4-FFF2-40B4-BE49-F238E27FC236}">
                <a16:creationId xmlns:a16="http://schemas.microsoft.com/office/drawing/2014/main" id="{A7C4190C-D807-42FE-B3A1-8BA37DE36FF9}"/>
              </a:ext>
            </a:extLst>
          </p:cNvPr>
          <p:cNvSpPr txBox="1"/>
          <p:nvPr/>
        </p:nvSpPr>
        <p:spPr>
          <a:xfrm>
            <a:off x="5245329" y="927850"/>
            <a:ext cx="6399960" cy="1107996"/>
          </a:xfrm>
          <a:prstGeom prst="rect">
            <a:avLst/>
          </a:prstGeom>
          <a:noFill/>
        </p:spPr>
        <p:txBody>
          <a:bodyPr wrap="square" rtlCol="0">
            <a:spAutoFit/>
          </a:bodyPr>
          <a:lstStyle/>
          <a:p>
            <a:r>
              <a:rPr lang="es-ES" sz="2400" dirty="0"/>
              <a:t>Pulse </a:t>
            </a:r>
            <a:r>
              <a:rPr lang="es-ES" sz="2400" dirty="0" err="1"/>
              <a:t>amplitude</a:t>
            </a:r>
            <a:r>
              <a:rPr lang="es-ES" sz="2400" dirty="0"/>
              <a:t> </a:t>
            </a:r>
            <a:r>
              <a:rPr lang="es-ES" sz="2400" dirty="0" err="1"/>
              <a:t>modulation</a:t>
            </a:r>
            <a:r>
              <a:rPr lang="es-ES" sz="2400" dirty="0"/>
              <a:t> (PAM) </a:t>
            </a:r>
            <a:r>
              <a:rPr lang="es-ES" sz="2400" dirty="0" err="1"/>
              <a:t>to</a:t>
            </a:r>
            <a:r>
              <a:rPr lang="es-ES" sz="2400" dirty="0"/>
              <a:t> </a:t>
            </a:r>
            <a:r>
              <a:rPr lang="es-ES" sz="2400" dirty="0" err="1"/>
              <a:t>estimate</a:t>
            </a:r>
            <a:r>
              <a:rPr lang="es-ES" sz="2400" dirty="0"/>
              <a:t> </a:t>
            </a:r>
            <a:r>
              <a:rPr lang="es-ES" sz="2400" b="1" dirty="0" err="1"/>
              <a:t>maximum</a:t>
            </a:r>
            <a:r>
              <a:rPr lang="es-ES" sz="2400" b="1" dirty="0"/>
              <a:t> quantum </a:t>
            </a:r>
            <a:r>
              <a:rPr lang="es-ES" sz="2400" b="1" dirty="0" err="1"/>
              <a:t>efficiency</a:t>
            </a:r>
            <a:r>
              <a:rPr lang="es-ES" sz="2400" b="1" dirty="0"/>
              <a:t> (</a:t>
            </a:r>
            <a:r>
              <a:rPr lang="es-ES" sz="2400" b="1" dirty="0" err="1"/>
              <a:t>Fv</a:t>
            </a:r>
            <a:r>
              <a:rPr lang="es-ES" sz="2400" b="1" dirty="0"/>
              <a:t>/Fm)</a:t>
            </a:r>
          </a:p>
          <a:p>
            <a:pPr algn="ctr"/>
            <a:endParaRPr lang="es-ES" dirty="0"/>
          </a:p>
        </p:txBody>
      </p:sp>
      <p:pic>
        <p:nvPicPr>
          <p:cNvPr id="97" name="Imagen 96">
            <a:extLst>
              <a:ext uri="{FF2B5EF4-FFF2-40B4-BE49-F238E27FC236}">
                <a16:creationId xmlns:a16="http://schemas.microsoft.com/office/drawing/2014/main" id="{E9108122-332E-40C1-B98B-67CCDA72DBF8}"/>
              </a:ext>
            </a:extLst>
          </p:cNvPr>
          <p:cNvPicPr>
            <a:picLocks noChangeAspect="1"/>
          </p:cNvPicPr>
          <p:nvPr/>
        </p:nvPicPr>
        <p:blipFill rotWithShape="1">
          <a:blip r:embed="rId3"/>
          <a:srcRect l="49350" t="17897" r="1558" b="-14"/>
          <a:stretch/>
        </p:blipFill>
        <p:spPr>
          <a:xfrm>
            <a:off x="7018323" y="4318299"/>
            <a:ext cx="4987349" cy="2319175"/>
          </a:xfrm>
          <a:prstGeom prst="rect">
            <a:avLst/>
          </a:prstGeom>
        </p:spPr>
      </p:pic>
    </p:spTree>
    <p:extLst>
      <p:ext uri="{BB962C8B-B14F-4D97-AF65-F5344CB8AC3E}">
        <p14:creationId xmlns:p14="http://schemas.microsoft.com/office/powerpoint/2010/main" val="411667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26EC4C5A-1672-4133-AF40-CB72D940AD97}"/>
              </a:ext>
            </a:extLst>
          </p:cNvPr>
          <p:cNvSpPr/>
          <p:nvPr/>
        </p:nvSpPr>
        <p:spPr>
          <a:xfrm>
            <a:off x="11374744" y="144953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7" name="Imagen 46">
            <a:extLst>
              <a:ext uri="{FF2B5EF4-FFF2-40B4-BE49-F238E27FC236}">
                <a16:creationId xmlns:a16="http://schemas.microsoft.com/office/drawing/2014/main" id="{4DC76C9E-8719-4F66-9948-580441862719}"/>
              </a:ext>
            </a:extLst>
          </p:cNvPr>
          <p:cNvPicPr>
            <a:picLocks noChangeAspect="1"/>
          </p:cNvPicPr>
          <p:nvPr/>
        </p:nvPicPr>
        <p:blipFill rotWithShape="1">
          <a:blip r:embed="rId3"/>
          <a:srcRect t="18210" r="50908" b="-327"/>
          <a:stretch/>
        </p:blipFill>
        <p:spPr>
          <a:xfrm>
            <a:off x="7018323" y="2001336"/>
            <a:ext cx="4987349" cy="2319175"/>
          </a:xfrm>
          <a:prstGeom prst="rect">
            <a:avLst/>
          </a:prstGeom>
        </p:spPr>
      </p:pic>
      <p:sp>
        <p:nvSpPr>
          <p:cNvPr id="48" name="Rectángulo 47">
            <a:extLst>
              <a:ext uri="{FF2B5EF4-FFF2-40B4-BE49-F238E27FC236}">
                <a16:creationId xmlns:a16="http://schemas.microsoft.com/office/drawing/2014/main" id="{CDF3CA3B-BF28-47AA-AA30-569D8FC670EC}"/>
              </a:ext>
            </a:extLst>
          </p:cNvPr>
          <p:cNvSpPr/>
          <p:nvPr/>
        </p:nvSpPr>
        <p:spPr>
          <a:xfrm>
            <a:off x="11350881" y="3301809"/>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CuadroTexto 92">
            <a:extLst>
              <a:ext uri="{FF2B5EF4-FFF2-40B4-BE49-F238E27FC236}">
                <a16:creationId xmlns:a16="http://schemas.microsoft.com/office/drawing/2014/main" id="{53F605F4-F7BE-4125-9778-C8C8D9AD8FAC}"/>
              </a:ext>
            </a:extLst>
          </p:cNvPr>
          <p:cNvSpPr txBox="1"/>
          <p:nvPr/>
        </p:nvSpPr>
        <p:spPr>
          <a:xfrm>
            <a:off x="648191" y="1030730"/>
            <a:ext cx="1507786" cy="738664"/>
          </a:xfrm>
          <a:prstGeom prst="rect">
            <a:avLst/>
          </a:prstGeom>
          <a:noFill/>
        </p:spPr>
        <p:txBody>
          <a:bodyPr wrap="square" rtlCol="0">
            <a:spAutoFit/>
          </a:bodyPr>
          <a:lstStyle/>
          <a:p>
            <a:pPr algn="ctr"/>
            <a:r>
              <a:rPr lang="es-ES" sz="2400" b="1" dirty="0" err="1"/>
              <a:t>Fv</a:t>
            </a:r>
            <a:r>
              <a:rPr lang="es-ES" sz="2400" b="1" dirty="0"/>
              <a:t>/Fm</a:t>
            </a:r>
          </a:p>
          <a:p>
            <a:pPr algn="ctr"/>
            <a:endParaRPr lang="es-ES" dirty="0"/>
          </a:p>
        </p:txBody>
      </p:sp>
      <p:cxnSp>
        <p:nvCxnSpPr>
          <p:cNvPr id="94" name="Conector recto de flecha 93">
            <a:extLst>
              <a:ext uri="{FF2B5EF4-FFF2-40B4-BE49-F238E27FC236}">
                <a16:creationId xmlns:a16="http://schemas.microsoft.com/office/drawing/2014/main" id="{A7FDD90B-80DA-416C-959F-239CC0500A59}"/>
              </a:ext>
            </a:extLst>
          </p:cNvPr>
          <p:cNvCxnSpPr>
            <a:cxnSpLocks/>
          </p:cNvCxnSpPr>
          <p:nvPr/>
        </p:nvCxnSpPr>
        <p:spPr>
          <a:xfrm>
            <a:off x="1967231" y="1295540"/>
            <a:ext cx="1016318" cy="0"/>
          </a:xfrm>
          <a:prstGeom prst="straightConnector1">
            <a:avLst/>
          </a:prstGeom>
          <a:ln w="57150">
            <a:gradFill flip="none" rotWithShape="1">
              <a:gsLst>
                <a:gs pos="59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5" name="CuadroTexto 94">
            <a:extLst>
              <a:ext uri="{FF2B5EF4-FFF2-40B4-BE49-F238E27FC236}">
                <a16:creationId xmlns:a16="http://schemas.microsoft.com/office/drawing/2014/main" id="{A7C4190C-D807-42FE-B3A1-8BA37DE36FF9}"/>
              </a:ext>
            </a:extLst>
          </p:cNvPr>
          <p:cNvSpPr txBox="1"/>
          <p:nvPr/>
        </p:nvSpPr>
        <p:spPr>
          <a:xfrm>
            <a:off x="3092212" y="901414"/>
            <a:ext cx="3419147" cy="830997"/>
          </a:xfrm>
          <a:prstGeom prst="rect">
            <a:avLst/>
          </a:prstGeom>
          <a:noFill/>
        </p:spPr>
        <p:txBody>
          <a:bodyPr wrap="square" rtlCol="0">
            <a:spAutoFit/>
          </a:bodyPr>
          <a:lstStyle/>
          <a:p>
            <a:r>
              <a:rPr lang="en-US" sz="2400" dirty="0"/>
              <a:t>Integrity and efficiency of </a:t>
            </a:r>
            <a:r>
              <a:rPr lang="en-US" sz="2400" b="1" dirty="0"/>
              <a:t>Photosystem II (PSII) </a:t>
            </a:r>
            <a:endParaRPr lang="es-ES" b="1" dirty="0"/>
          </a:p>
        </p:txBody>
      </p:sp>
      <p:pic>
        <p:nvPicPr>
          <p:cNvPr id="97" name="Imagen 96">
            <a:extLst>
              <a:ext uri="{FF2B5EF4-FFF2-40B4-BE49-F238E27FC236}">
                <a16:creationId xmlns:a16="http://schemas.microsoft.com/office/drawing/2014/main" id="{E9108122-332E-40C1-B98B-67CCDA72DBF8}"/>
              </a:ext>
            </a:extLst>
          </p:cNvPr>
          <p:cNvPicPr>
            <a:picLocks noChangeAspect="1"/>
          </p:cNvPicPr>
          <p:nvPr/>
        </p:nvPicPr>
        <p:blipFill rotWithShape="1">
          <a:blip r:embed="rId3"/>
          <a:srcRect l="49350" t="17897" r="1558" b="-14"/>
          <a:stretch/>
        </p:blipFill>
        <p:spPr>
          <a:xfrm>
            <a:off x="7018323" y="4318299"/>
            <a:ext cx="4987349" cy="2319175"/>
          </a:xfrm>
          <a:prstGeom prst="rect">
            <a:avLst/>
          </a:prstGeom>
        </p:spPr>
      </p:pic>
      <p:sp>
        <p:nvSpPr>
          <p:cNvPr id="69" name="Rectángulo 68">
            <a:extLst>
              <a:ext uri="{FF2B5EF4-FFF2-40B4-BE49-F238E27FC236}">
                <a16:creationId xmlns:a16="http://schemas.microsoft.com/office/drawing/2014/main" id="{AC94DF78-17FD-4C1F-A9DA-3F1C619112CD}"/>
              </a:ext>
            </a:extLst>
          </p:cNvPr>
          <p:cNvSpPr/>
          <p:nvPr/>
        </p:nvSpPr>
        <p:spPr>
          <a:xfrm>
            <a:off x="3703301" y="3872359"/>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1732679" y="3027161"/>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1967231" y="3099266"/>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2696725" y="3578529"/>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1342895" y="5249674"/>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Rectángulo 100">
            <a:extLst>
              <a:ext uri="{FF2B5EF4-FFF2-40B4-BE49-F238E27FC236}">
                <a16:creationId xmlns:a16="http://schemas.microsoft.com/office/drawing/2014/main" id="{02D5F317-A52F-4E66-BABA-2F046CAAE66D}"/>
              </a:ext>
            </a:extLst>
          </p:cNvPr>
          <p:cNvSpPr/>
          <p:nvPr/>
        </p:nvSpPr>
        <p:spPr>
          <a:xfrm>
            <a:off x="3351536" y="4034626"/>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CuadroTexto 101">
            <a:extLst>
              <a:ext uri="{FF2B5EF4-FFF2-40B4-BE49-F238E27FC236}">
                <a16:creationId xmlns:a16="http://schemas.microsoft.com/office/drawing/2014/main" id="{D9B0D3BF-1EA4-4279-AD0F-760EE42B5521}"/>
              </a:ext>
            </a:extLst>
          </p:cNvPr>
          <p:cNvSpPr txBox="1"/>
          <p:nvPr/>
        </p:nvSpPr>
        <p:spPr>
          <a:xfrm>
            <a:off x="2098499" y="5390173"/>
            <a:ext cx="1770100" cy="369332"/>
          </a:xfrm>
          <a:prstGeom prst="rect">
            <a:avLst/>
          </a:prstGeom>
          <a:noFill/>
        </p:spPr>
        <p:txBody>
          <a:bodyPr wrap="square" rtlCol="0">
            <a:spAutoFit/>
          </a:bodyPr>
          <a:lstStyle/>
          <a:p>
            <a:r>
              <a:rPr lang="es-ES" dirty="0"/>
              <a:t>PSII</a:t>
            </a:r>
          </a:p>
        </p:txBody>
      </p:sp>
      <p:pic>
        <p:nvPicPr>
          <p:cNvPr id="103" name="Imagen 102">
            <a:extLst>
              <a:ext uri="{FF2B5EF4-FFF2-40B4-BE49-F238E27FC236}">
                <a16:creationId xmlns:a16="http://schemas.microsoft.com/office/drawing/2014/main" id="{39EB2DCD-08B0-40B7-B9E2-C06B79BFCDC9}"/>
              </a:ext>
            </a:extLst>
          </p:cNvPr>
          <p:cNvPicPr>
            <a:picLocks noChangeAspect="1"/>
          </p:cNvPicPr>
          <p:nvPr/>
        </p:nvPicPr>
        <p:blipFill rotWithShape="1">
          <a:blip r:embed="rId4"/>
          <a:srcRect l="-1499" r="70802" b="19671"/>
          <a:stretch/>
        </p:blipFill>
        <p:spPr>
          <a:xfrm>
            <a:off x="236097" y="905541"/>
            <a:ext cx="4747137" cy="5834367"/>
          </a:xfrm>
          <a:prstGeom prst="rect">
            <a:avLst/>
          </a:prstGeom>
        </p:spPr>
      </p:pic>
    </p:spTree>
    <p:extLst>
      <p:ext uri="{BB962C8B-B14F-4D97-AF65-F5344CB8AC3E}">
        <p14:creationId xmlns:p14="http://schemas.microsoft.com/office/powerpoint/2010/main" val="711074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46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6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b="1" dirty="0">
                <a:solidFill>
                  <a:schemeClr val="bg1"/>
                </a:solidFill>
                <a:latin typeface="+mj-lt"/>
              </a:rPr>
              <a:t>Chronobiology</a:t>
            </a:r>
          </a:p>
        </p:txBody>
      </p:sp>
      <p:pic>
        <p:nvPicPr>
          <p:cNvPr id="5" name="Imagen 4">
            <a:extLst>
              <a:ext uri="{FF2B5EF4-FFF2-40B4-BE49-F238E27FC236}">
                <a16:creationId xmlns:a16="http://schemas.microsoft.com/office/drawing/2014/main" id="{9CE63573-C7AF-43E8-879A-B23E80447696}"/>
              </a:ext>
            </a:extLst>
          </p:cNvPr>
          <p:cNvPicPr>
            <a:picLocks noChangeAspect="1"/>
          </p:cNvPicPr>
          <p:nvPr/>
        </p:nvPicPr>
        <p:blipFill>
          <a:blip r:embed="rId3"/>
          <a:stretch>
            <a:fillRect/>
          </a:stretch>
        </p:blipFill>
        <p:spPr>
          <a:xfrm>
            <a:off x="757514" y="884281"/>
            <a:ext cx="10676971" cy="5973719"/>
          </a:xfrm>
          <a:prstGeom prst="rect">
            <a:avLst/>
          </a:prstGeom>
        </p:spPr>
      </p:pic>
      <p:pic>
        <p:nvPicPr>
          <p:cNvPr id="12" name="Imagen 11">
            <a:extLst>
              <a:ext uri="{FF2B5EF4-FFF2-40B4-BE49-F238E27FC236}">
                <a16:creationId xmlns:a16="http://schemas.microsoft.com/office/drawing/2014/main" id="{F6E674F9-3F27-4B27-A524-A24318D24E73}"/>
              </a:ext>
            </a:extLst>
          </p:cNvPr>
          <p:cNvPicPr>
            <a:picLocks noChangeAspect="1"/>
          </p:cNvPicPr>
          <p:nvPr/>
        </p:nvPicPr>
        <p:blipFill rotWithShape="1">
          <a:blip r:embed="rId3"/>
          <a:srcRect l="17476" t="7157" r="62454" b="89981"/>
          <a:stretch/>
        </p:blipFill>
        <p:spPr>
          <a:xfrm>
            <a:off x="951529" y="1239073"/>
            <a:ext cx="2638425" cy="405514"/>
          </a:xfrm>
          <a:prstGeom prst="rect">
            <a:avLst/>
          </a:prstGeom>
        </p:spPr>
      </p:pic>
      <p:pic>
        <p:nvPicPr>
          <p:cNvPr id="13" name="Imagen 12">
            <a:extLst>
              <a:ext uri="{FF2B5EF4-FFF2-40B4-BE49-F238E27FC236}">
                <a16:creationId xmlns:a16="http://schemas.microsoft.com/office/drawing/2014/main" id="{997C801A-B4FB-43FE-9A75-EB11CF66F679}"/>
              </a:ext>
            </a:extLst>
          </p:cNvPr>
          <p:cNvPicPr>
            <a:picLocks noChangeAspect="1"/>
          </p:cNvPicPr>
          <p:nvPr/>
        </p:nvPicPr>
        <p:blipFill rotWithShape="1">
          <a:blip r:embed="rId3"/>
          <a:srcRect l="17476" t="7157" r="62454" b="89981"/>
          <a:stretch/>
        </p:blipFill>
        <p:spPr>
          <a:xfrm>
            <a:off x="1175364" y="1345995"/>
            <a:ext cx="1793795" cy="722566"/>
          </a:xfrm>
          <a:prstGeom prst="rect">
            <a:avLst/>
          </a:prstGeom>
        </p:spPr>
      </p:pic>
      <p:pic>
        <p:nvPicPr>
          <p:cNvPr id="14" name="Imagen 13">
            <a:extLst>
              <a:ext uri="{FF2B5EF4-FFF2-40B4-BE49-F238E27FC236}">
                <a16:creationId xmlns:a16="http://schemas.microsoft.com/office/drawing/2014/main" id="{354ADDA8-FAB8-4487-BC67-57663BBB39D6}"/>
              </a:ext>
            </a:extLst>
          </p:cNvPr>
          <p:cNvPicPr>
            <a:picLocks noChangeAspect="1"/>
          </p:cNvPicPr>
          <p:nvPr/>
        </p:nvPicPr>
        <p:blipFill rotWithShape="1">
          <a:blip r:embed="rId3"/>
          <a:srcRect l="17476" t="7157" r="62454" b="89981"/>
          <a:stretch/>
        </p:blipFill>
        <p:spPr>
          <a:xfrm>
            <a:off x="7967876" y="1183096"/>
            <a:ext cx="3257479" cy="762837"/>
          </a:xfrm>
          <a:prstGeom prst="rect">
            <a:avLst/>
          </a:prstGeom>
        </p:spPr>
      </p:pic>
      <p:sp>
        <p:nvSpPr>
          <p:cNvPr id="15" name="CuadroTexto 14">
            <a:extLst>
              <a:ext uri="{FF2B5EF4-FFF2-40B4-BE49-F238E27FC236}">
                <a16:creationId xmlns:a16="http://schemas.microsoft.com/office/drawing/2014/main" id="{E9775F83-B224-4660-AB76-6490A0BC993E}"/>
              </a:ext>
            </a:extLst>
          </p:cNvPr>
          <p:cNvSpPr txBox="1"/>
          <p:nvPr/>
        </p:nvSpPr>
        <p:spPr>
          <a:xfrm>
            <a:off x="7992281" y="1159947"/>
            <a:ext cx="2815414" cy="707886"/>
          </a:xfrm>
          <a:prstGeom prst="rect">
            <a:avLst/>
          </a:prstGeom>
          <a:noFill/>
        </p:spPr>
        <p:txBody>
          <a:bodyPr wrap="square" rtlCol="0">
            <a:spAutoFit/>
          </a:bodyPr>
          <a:lstStyle/>
          <a:p>
            <a:r>
              <a:rPr lang="es-ES" sz="2000" b="1" dirty="0"/>
              <a:t>Free-running</a:t>
            </a:r>
          </a:p>
          <a:p>
            <a:r>
              <a:rPr lang="es-ES" sz="2000" dirty="0"/>
              <a:t>(</a:t>
            </a:r>
            <a:r>
              <a:rPr lang="es-ES" sz="2000" dirty="0" err="1"/>
              <a:t>Constant</a:t>
            </a:r>
            <a:r>
              <a:rPr lang="es-ES" sz="2000" dirty="0"/>
              <a:t> </a:t>
            </a:r>
            <a:r>
              <a:rPr lang="es-ES" sz="2000" dirty="0" err="1"/>
              <a:t>signal</a:t>
            </a:r>
            <a:r>
              <a:rPr lang="es-ES" sz="2000" dirty="0"/>
              <a:t>)</a:t>
            </a:r>
          </a:p>
        </p:txBody>
      </p:sp>
      <p:sp>
        <p:nvSpPr>
          <p:cNvPr id="7" name="Rectángulo 6">
            <a:extLst>
              <a:ext uri="{FF2B5EF4-FFF2-40B4-BE49-F238E27FC236}">
                <a16:creationId xmlns:a16="http://schemas.microsoft.com/office/drawing/2014/main" id="{1522FF57-9811-43B4-8BAA-8996E17E4BF5}"/>
              </a:ext>
            </a:extLst>
          </p:cNvPr>
          <p:cNvSpPr/>
          <p:nvPr/>
        </p:nvSpPr>
        <p:spPr>
          <a:xfrm>
            <a:off x="1027475" y="3419518"/>
            <a:ext cx="2248776" cy="866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779F21D0-C38C-49EE-B4AB-4425864C8D59}"/>
              </a:ext>
            </a:extLst>
          </p:cNvPr>
          <p:cNvSpPr/>
          <p:nvPr/>
        </p:nvSpPr>
        <p:spPr>
          <a:xfrm>
            <a:off x="1027475" y="5270650"/>
            <a:ext cx="604216"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F8805C1-828D-434D-A813-0E09A541DFEA}"/>
              </a:ext>
            </a:extLst>
          </p:cNvPr>
          <p:cNvSpPr/>
          <p:nvPr/>
        </p:nvSpPr>
        <p:spPr>
          <a:xfrm>
            <a:off x="8310018" y="4250021"/>
            <a:ext cx="2658970"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8D26AA-CD56-4B64-87A5-49146DC07F06}"/>
              </a:ext>
            </a:extLst>
          </p:cNvPr>
          <p:cNvSpPr/>
          <p:nvPr/>
        </p:nvSpPr>
        <p:spPr>
          <a:xfrm>
            <a:off x="8347078" y="5379011"/>
            <a:ext cx="2658970"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2A9C2B79-2368-4748-8A19-F099C51FDE7B}"/>
              </a:ext>
            </a:extLst>
          </p:cNvPr>
          <p:cNvSpPr txBox="1"/>
          <p:nvPr/>
        </p:nvSpPr>
        <p:spPr>
          <a:xfrm>
            <a:off x="1027475" y="3471030"/>
            <a:ext cx="3076638" cy="400110"/>
          </a:xfrm>
          <a:prstGeom prst="rect">
            <a:avLst/>
          </a:prstGeom>
          <a:noFill/>
        </p:spPr>
        <p:txBody>
          <a:bodyPr wrap="square" rtlCol="0">
            <a:spAutoFit/>
          </a:bodyPr>
          <a:lstStyle/>
          <a:p>
            <a:r>
              <a:rPr lang="es-ES" sz="2000" b="1" dirty="0" err="1"/>
              <a:t>Biological</a:t>
            </a:r>
            <a:r>
              <a:rPr lang="es-ES" sz="2000" b="1" dirty="0"/>
              <a:t> </a:t>
            </a:r>
            <a:r>
              <a:rPr lang="es-ES" sz="2000" b="1" dirty="0" err="1"/>
              <a:t>rhythms</a:t>
            </a:r>
            <a:endParaRPr lang="es-ES" sz="2000" b="1" dirty="0"/>
          </a:p>
        </p:txBody>
      </p:sp>
      <p:sp>
        <p:nvSpPr>
          <p:cNvPr id="22" name="CuadroTexto 21">
            <a:extLst>
              <a:ext uri="{FF2B5EF4-FFF2-40B4-BE49-F238E27FC236}">
                <a16:creationId xmlns:a16="http://schemas.microsoft.com/office/drawing/2014/main" id="{FAD86DD0-09B3-4DE7-BC92-02DCEDD15496}"/>
              </a:ext>
            </a:extLst>
          </p:cNvPr>
          <p:cNvSpPr txBox="1"/>
          <p:nvPr/>
        </p:nvSpPr>
        <p:spPr>
          <a:xfrm>
            <a:off x="8275094" y="3903775"/>
            <a:ext cx="3190396" cy="707886"/>
          </a:xfrm>
          <a:prstGeom prst="rect">
            <a:avLst/>
          </a:prstGeom>
          <a:noFill/>
        </p:spPr>
        <p:txBody>
          <a:bodyPr wrap="square" rtlCol="0">
            <a:spAutoFit/>
          </a:bodyPr>
          <a:lstStyle/>
          <a:p>
            <a:r>
              <a:rPr lang="es-ES" sz="2000" b="1" dirty="0" err="1"/>
              <a:t>Process</a:t>
            </a:r>
            <a:r>
              <a:rPr lang="es-ES" sz="2000" b="1" dirty="0"/>
              <a:t> </a:t>
            </a:r>
            <a:r>
              <a:rPr lang="es-ES" sz="2000" b="1" dirty="0" err="1"/>
              <a:t>responding</a:t>
            </a:r>
            <a:r>
              <a:rPr lang="es-ES" sz="2000" b="1" dirty="0"/>
              <a:t> </a:t>
            </a:r>
            <a:r>
              <a:rPr lang="es-ES" sz="2000" b="1" dirty="0" err="1"/>
              <a:t>to</a:t>
            </a:r>
            <a:r>
              <a:rPr lang="es-ES" sz="2000" b="1" dirty="0"/>
              <a:t> </a:t>
            </a:r>
            <a:r>
              <a:rPr lang="es-ES" sz="2000" b="1" dirty="0" err="1"/>
              <a:t>rhythmic</a:t>
            </a:r>
            <a:r>
              <a:rPr lang="es-ES" sz="2000" b="1" dirty="0"/>
              <a:t> </a:t>
            </a:r>
            <a:r>
              <a:rPr lang="es-ES" sz="2000" b="1" dirty="0" err="1"/>
              <a:t>signals</a:t>
            </a:r>
            <a:endParaRPr lang="es-ES" sz="2000" b="1" dirty="0"/>
          </a:p>
        </p:txBody>
      </p:sp>
      <p:sp>
        <p:nvSpPr>
          <p:cNvPr id="23" name="CuadroTexto 22">
            <a:extLst>
              <a:ext uri="{FF2B5EF4-FFF2-40B4-BE49-F238E27FC236}">
                <a16:creationId xmlns:a16="http://schemas.microsoft.com/office/drawing/2014/main" id="{09234556-6079-4CB0-83C6-FBE792D4A2E0}"/>
              </a:ext>
            </a:extLst>
          </p:cNvPr>
          <p:cNvSpPr txBox="1"/>
          <p:nvPr/>
        </p:nvSpPr>
        <p:spPr>
          <a:xfrm>
            <a:off x="8292040" y="4996493"/>
            <a:ext cx="3190396" cy="707886"/>
          </a:xfrm>
          <a:prstGeom prst="rect">
            <a:avLst/>
          </a:prstGeom>
          <a:noFill/>
        </p:spPr>
        <p:txBody>
          <a:bodyPr wrap="square" rtlCol="0">
            <a:spAutoFit/>
          </a:bodyPr>
          <a:lstStyle/>
          <a:p>
            <a:r>
              <a:rPr lang="es-ES" sz="2000" b="1" dirty="0" err="1"/>
              <a:t>Self-sustained</a:t>
            </a:r>
            <a:r>
              <a:rPr lang="es-ES" sz="2000" b="1" dirty="0"/>
              <a:t> </a:t>
            </a:r>
            <a:r>
              <a:rPr lang="es-ES" sz="2000" b="1" dirty="0" err="1"/>
              <a:t>biological</a:t>
            </a:r>
            <a:r>
              <a:rPr lang="es-ES" sz="2000" b="1" dirty="0"/>
              <a:t> </a:t>
            </a:r>
            <a:r>
              <a:rPr lang="es-ES" sz="2000" b="1" dirty="0" err="1"/>
              <a:t>rhythm</a:t>
            </a:r>
            <a:endParaRPr lang="es-ES" sz="2000" b="1" dirty="0"/>
          </a:p>
        </p:txBody>
      </p:sp>
      <p:pic>
        <p:nvPicPr>
          <p:cNvPr id="24" name="Imagen 23">
            <a:extLst>
              <a:ext uri="{FF2B5EF4-FFF2-40B4-BE49-F238E27FC236}">
                <a16:creationId xmlns:a16="http://schemas.microsoft.com/office/drawing/2014/main" id="{378FBAF4-0332-46A6-B4C3-7BA1F7DA0DC4}"/>
              </a:ext>
            </a:extLst>
          </p:cNvPr>
          <p:cNvPicPr>
            <a:picLocks noChangeAspect="1"/>
          </p:cNvPicPr>
          <p:nvPr/>
        </p:nvPicPr>
        <p:blipFill rotWithShape="1">
          <a:blip r:embed="rId3"/>
          <a:srcRect l="17476" t="7157" r="62454" b="89981"/>
          <a:stretch/>
        </p:blipFill>
        <p:spPr>
          <a:xfrm>
            <a:off x="1007915" y="1482701"/>
            <a:ext cx="1249662" cy="1489290"/>
          </a:xfrm>
          <a:prstGeom prst="rect">
            <a:avLst/>
          </a:prstGeom>
        </p:spPr>
      </p:pic>
      <p:sp>
        <p:nvSpPr>
          <p:cNvPr id="6" name="CuadroTexto 5">
            <a:extLst>
              <a:ext uri="{FF2B5EF4-FFF2-40B4-BE49-F238E27FC236}">
                <a16:creationId xmlns:a16="http://schemas.microsoft.com/office/drawing/2014/main" id="{C76894A7-07DB-45A0-8F3E-DCE52680FFDA}"/>
              </a:ext>
            </a:extLst>
          </p:cNvPr>
          <p:cNvSpPr txBox="1"/>
          <p:nvPr/>
        </p:nvSpPr>
        <p:spPr>
          <a:xfrm>
            <a:off x="984454" y="1180680"/>
            <a:ext cx="3076638" cy="707886"/>
          </a:xfrm>
          <a:prstGeom prst="rect">
            <a:avLst/>
          </a:prstGeom>
          <a:noFill/>
        </p:spPr>
        <p:txBody>
          <a:bodyPr wrap="square" rtlCol="0">
            <a:spAutoFit/>
          </a:bodyPr>
          <a:lstStyle/>
          <a:p>
            <a:r>
              <a:rPr lang="es-ES" sz="2000" b="1" dirty="0" err="1"/>
              <a:t>Entrainment</a:t>
            </a:r>
            <a:r>
              <a:rPr lang="es-ES" sz="2000" b="1" dirty="0"/>
              <a:t> </a:t>
            </a:r>
            <a:r>
              <a:rPr lang="es-ES" sz="2000" b="1" dirty="0" err="1"/>
              <a:t>oscillation</a:t>
            </a:r>
            <a:endParaRPr lang="es-ES" sz="2000" b="1" dirty="0"/>
          </a:p>
          <a:p>
            <a:r>
              <a:rPr lang="es-ES" sz="2000" dirty="0"/>
              <a:t>(</a:t>
            </a:r>
            <a:r>
              <a:rPr lang="es-ES" sz="2000" dirty="0" err="1"/>
              <a:t>Rhythmic</a:t>
            </a:r>
            <a:r>
              <a:rPr lang="es-ES" sz="2000" dirty="0"/>
              <a:t> </a:t>
            </a:r>
            <a:r>
              <a:rPr lang="es-ES" sz="2000" dirty="0" err="1"/>
              <a:t>signal</a:t>
            </a:r>
            <a:r>
              <a:rPr lang="es-ES" sz="2000" dirty="0"/>
              <a:t>)</a:t>
            </a:r>
          </a:p>
        </p:txBody>
      </p:sp>
      <p:pic>
        <p:nvPicPr>
          <p:cNvPr id="5122" name="Picture 2" descr="Sun Icon Transparent PNGs for Free Download">
            <a:extLst>
              <a:ext uri="{FF2B5EF4-FFF2-40B4-BE49-F238E27FC236}">
                <a16:creationId xmlns:a16="http://schemas.microsoft.com/office/drawing/2014/main" id="{B4331BF4-BCEB-4F60-A500-14A1720D0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645" y="1956738"/>
            <a:ext cx="1004469" cy="6091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on PNG Transparent Images Free Download - Pngfre">
            <a:extLst>
              <a:ext uri="{FF2B5EF4-FFF2-40B4-BE49-F238E27FC236}">
                <a16:creationId xmlns:a16="http://schemas.microsoft.com/office/drawing/2014/main" id="{BD76C03C-6D27-430E-874D-9970F73AB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429807" y="2238067"/>
            <a:ext cx="456359" cy="456359"/>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6228D49D-40EB-45FD-95B9-49DC3D5F016E}"/>
              </a:ext>
            </a:extLst>
          </p:cNvPr>
          <p:cNvSpPr/>
          <p:nvPr/>
        </p:nvSpPr>
        <p:spPr>
          <a:xfrm>
            <a:off x="8122667" y="3434025"/>
            <a:ext cx="3055343" cy="3072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CFF9BF0F-75B8-4C5C-B17A-AC4701CEC33E}"/>
              </a:ext>
            </a:extLst>
          </p:cNvPr>
          <p:cNvSpPr txBox="1"/>
          <p:nvPr/>
        </p:nvSpPr>
        <p:spPr>
          <a:xfrm>
            <a:off x="807195" y="704251"/>
            <a:ext cx="6101254"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Roenneberg</a:t>
            </a:r>
            <a:r>
              <a:rPr lang="es-ES" sz="2000" b="0" i="0" u="none" strike="noStrike" baseline="0" dirty="0">
                <a:solidFill>
                  <a:srgbClr val="347F70"/>
                </a:solidFill>
                <a:latin typeface="LiberationSerif-Regular"/>
              </a:rPr>
              <a:t> &amp; </a:t>
            </a:r>
            <a:r>
              <a:rPr lang="es-ES" sz="2000" b="0" i="0" u="none" strike="noStrike" baseline="0" dirty="0" err="1">
                <a:solidFill>
                  <a:srgbClr val="347F70"/>
                </a:solidFill>
                <a:latin typeface="LiberationSerif-Regular"/>
              </a:rPr>
              <a:t>Merrow</a:t>
            </a:r>
            <a:r>
              <a:rPr lang="es-ES" sz="2000" b="0" i="0" u="none" strike="noStrike" baseline="0" dirty="0">
                <a:solidFill>
                  <a:srgbClr val="347F70"/>
                </a:solidFill>
                <a:latin typeface="LiberationSerif-Regular"/>
              </a:rPr>
              <a:t>, 2005)</a:t>
            </a:r>
            <a:endParaRPr lang="es-ES" sz="2000" dirty="0"/>
          </a:p>
        </p:txBody>
      </p:sp>
    </p:spTree>
    <p:extLst>
      <p:ext uri="{BB962C8B-B14F-4D97-AF65-F5344CB8AC3E}">
        <p14:creationId xmlns:p14="http://schemas.microsoft.com/office/powerpoint/2010/main" val="22843516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26EC4C5A-1672-4133-AF40-CB72D940AD97}"/>
              </a:ext>
            </a:extLst>
          </p:cNvPr>
          <p:cNvSpPr/>
          <p:nvPr/>
        </p:nvSpPr>
        <p:spPr>
          <a:xfrm>
            <a:off x="11374744" y="144953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7" name="Imagen 46">
            <a:extLst>
              <a:ext uri="{FF2B5EF4-FFF2-40B4-BE49-F238E27FC236}">
                <a16:creationId xmlns:a16="http://schemas.microsoft.com/office/drawing/2014/main" id="{4DC76C9E-8719-4F66-9948-580441862719}"/>
              </a:ext>
            </a:extLst>
          </p:cNvPr>
          <p:cNvPicPr>
            <a:picLocks noChangeAspect="1"/>
          </p:cNvPicPr>
          <p:nvPr/>
        </p:nvPicPr>
        <p:blipFill rotWithShape="1">
          <a:blip r:embed="rId3"/>
          <a:srcRect t="18210" r="50908" b="-327"/>
          <a:stretch/>
        </p:blipFill>
        <p:spPr>
          <a:xfrm>
            <a:off x="7018323" y="2001336"/>
            <a:ext cx="4987349" cy="2319175"/>
          </a:xfrm>
          <a:prstGeom prst="rect">
            <a:avLst/>
          </a:prstGeom>
        </p:spPr>
      </p:pic>
      <p:sp>
        <p:nvSpPr>
          <p:cNvPr id="48" name="Rectángulo 47">
            <a:extLst>
              <a:ext uri="{FF2B5EF4-FFF2-40B4-BE49-F238E27FC236}">
                <a16:creationId xmlns:a16="http://schemas.microsoft.com/office/drawing/2014/main" id="{CDF3CA3B-BF28-47AA-AA30-569D8FC670EC}"/>
              </a:ext>
            </a:extLst>
          </p:cNvPr>
          <p:cNvSpPr/>
          <p:nvPr/>
        </p:nvSpPr>
        <p:spPr>
          <a:xfrm>
            <a:off x="11350881" y="3301809"/>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CuadroTexto 92">
            <a:extLst>
              <a:ext uri="{FF2B5EF4-FFF2-40B4-BE49-F238E27FC236}">
                <a16:creationId xmlns:a16="http://schemas.microsoft.com/office/drawing/2014/main" id="{53F605F4-F7BE-4125-9778-C8C8D9AD8FAC}"/>
              </a:ext>
            </a:extLst>
          </p:cNvPr>
          <p:cNvSpPr txBox="1"/>
          <p:nvPr/>
        </p:nvSpPr>
        <p:spPr>
          <a:xfrm>
            <a:off x="648191" y="1030730"/>
            <a:ext cx="1507786" cy="738664"/>
          </a:xfrm>
          <a:prstGeom prst="rect">
            <a:avLst/>
          </a:prstGeom>
          <a:noFill/>
        </p:spPr>
        <p:txBody>
          <a:bodyPr wrap="square" rtlCol="0">
            <a:spAutoFit/>
          </a:bodyPr>
          <a:lstStyle/>
          <a:p>
            <a:pPr algn="ctr"/>
            <a:r>
              <a:rPr lang="es-ES" sz="2400" b="1" dirty="0" err="1"/>
              <a:t>Fv</a:t>
            </a:r>
            <a:r>
              <a:rPr lang="es-ES" sz="2400" b="1" dirty="0"/>
              <a:t>/Fm</a:t>
            </a:r>
          </a:p>
          <a:p>
            <a:pPr algn="ctr"/>
            <a:endParaRPr lang="es-ES" dirty="0"/>
          </a:p>
        </p:txBody>
      </p:sp>
      <p:cxnSp>
        <p:nvCxnSpPr>
          <p:cNvPr id="94" name="Conector recto de flecha 93">
            <a:extLst>
              <a:ext uri="{FF2B5EF4-FFF2-40B4-BE49-F238E27FC236}">
                <a16:creationId xmlns:a16="http://schemas.microsoft.com/office/drawing/2014/main" id="{A7FDD90B-80DA-416C-959F-239CC0500A59}"/>
              </a:ext>
            </a:extLst>
          </p:cNvPr>
          <p:cNvCxnSpPr>
            <a:cxnSpLocks/>
          </p:cNvCxnSpPr>
          <p:nvPr/>
        </p:nvCxnSpPr>
        <p:spPr>
          <a:xfrm>
            <a:off x="1967231" y="1295540"/>
            <a:ext cx="1016318" cy="0"/>
          </a:xfrm>
          <a:prstGeom prst="straightConnector1">
            <a:avLst/>
          </a:prstGeom>
          <a:ln w="57150">
            <a:gradFill flip="none" rotWithShape="1">
              <a:gsLst>
                <a:gs pos="59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5" name="CuadroTexto 94">
            <a:extLst>
              <a:ext uri="{FF2B5EF4-FFF2-40B4-BE49-F238E27FC236}">
                <a16:creationId xmlns:a16="http://schemas.microsoft.com/office/drawing/2014/main" id="{A7C4190C-D807-42FE-B3A1-8BA37DE36FF9}"/>
              </a:ext>
            </a:extLst>
          </p:cNvPr>
          <p:cNvSpPr txBox="1"/>
          <p:nvPr/>
        </p:nvSpPr>
        <p:spPr>
          <a:xfrm>
            <a:off x="3092212" y="901414"/>
            <a:ext cx="3419147" cy="830997"/>
          </a:xfrm>
          <a:prstGeom prst="rect">
            <a:avLst/>
          </a:prstGeom>
          <a:noFill/>
        </p:spPr>
        <p:txBody>
          <a:bodyPr wrap="square" rtlCol="0">
            <a:spAutoFit/>
          </a:bodyPr>
          <a:lstStyle/>
          <a:p>
            <a:r>
              <a:rPr lang="en-US" sz="2400" dirty="0"/>
              <a:t>Integrity and efficiency of </a:t>
            </a:r>
            <a:r>
              <a:rPr lang="en-US" sz="2400" b="1" dirty="0"/>
              <a:t>Photosystem II (PSII) </a:t>
            </a:r>
            <a:endParaRPr lang="es-ES" b="1" dirty="0"/>
          </a:p>
        </p:txBody>
      </p:sp>
      <p:pic>
        <p:nvPicPr>
          <p:cNvPr id="97" name="Imagen 96">
            <a:extLst>
              <a:ext uri="{FF2B5EF4-FFF2-40B4-BE49-F238E27FC236}">
                <a16:creationId xmlns:a16="http://schemas.microsoft.com/office/drawing/2014/main" id="{E9108122-332E-40C1-B98B-67CCDA72DBF8}"/>
              </a:ext>
            </a:extLst>
          </p:cNvPr>
          <p:cNvPicPr>
            <a:picLocks noChangeAspect="1"/>
          </p:cNvPicPr>
          <p:nvPr/>
        </p:nvPicPr>
        <p:blipFill rotWithShape="1">
          <a:blip r:embed="rId3"/>
          <a:srcRect l="49350" t="17897" r="1558" b="-14"/>
          <a:stretch/>
        </p:blipFill>
        <p:spPr>
          <a:xfrm>
            <a:off x="7018323" y="4318299"/>
            <a:ext cx="4987349" cy="2319175"/>
          </a:xfrm>
          <a:prstGeom prst="rect">
            <a:avLst/>
          </a:prstGeom>
        </p:spPr>
      </p:pic>
      <p:sp>
        <p:nvSpPr>
          <p:cNvPr id="69" name="Rectángulo 68">
            <a:extLst>
              <a:ext uri="{FF2B5EF4-FFF2-40B4-BE49-F238E27FC236}">
                <a16:creationId xmlns:a16="http://schemas.microsoft.com/office/drawing/2014/main" id="{AC94DF78-17FD-4C1F-A9DA-3F1C619112CD}"/>
              </a:ext>
            </a:extLst>
          </p:cNvPr>
          <p:cNvSpPr/>
          <p:nvPr/>
        </p:nvSpPr>
        <p:spPr>
          <a:xfrm>
            <a:off x="3703301" y="3872359"/>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1732679" y="3027161"/>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1967231" y="3099266"/>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2696725" y="3578529"/>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1342895" y="5249674"/>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Rectángulo 100">
            <a:extLst>
              <a:ext uri="{FF2B5EF4-FFF2-40B4-BE49-F238E27FC236}">
                <a16:creationId xmlns:a16="http://schemas.microsoft.com/office/drawing/2014/main" id="{02D5F317-A52F-4E66-BABA-2F046CAAE66D}"/>
              </a:ext>
            </a:extLst>
          </p:cNvPr>
          <p:cNvSpPr/>
          <p:nvPr/>
        </p:nvSpPr>
        <p:spPr>
          <a:xfrm>
            <a:off x="3351536" y="4034626"/>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CuadroTexto 101">
            <a:extLst>
              <a:ext uri="{FF2B5EF4-FFF2-40B4-BE49-F238E27FC236}">
                <a16:creationId xmlns:a16="http://schemas.microsoft.com/office/drawing/2014/main" id="{D9B0D3BF-1EA4-4279-AD0F-760EE42B5521}"/>
              </a:ext>
            </a:extLst>
          </p:cNvPr>
          <p:cNvSpPr txBox="1"/>
          <p:nvPr/>
        </p:nvSpPr>
        <p:spPr>
          <a:xfrm>
            <a:off x="2098499" y="5390173"/>
            <a:ext cx="1770100" cy="369332"/>
          </a:xfrm>
          <a:prstGeom prst="rect">
            <a:avLst/>
          </a:prstGeom>
          <a:noFill/>
        </p:spPr>
        <p:txBody>
          <a:bodyPr wrap="square" rtlCol="0">
            <a:spAutoFit/>
          </a:bodyPr>
          <a:lstStyle/>
          <a:p>
            <a:r>
              <a:rPr lang="es-ES" dirty="0"/>
              <a:t>PSII</a:t>
            </a:r>
          </a:p>
        </p:txBody>
      </p:sp>
      <p:pic>
        <p:nvPicPr>
          <p:cNvPr id="103" name="Imagen 102">
            <a:extLst>
              <a:ext uri="{FF2B5EF4-FFF2-40B4-BE49-F238E27FC236}">
                <a16:creationId xmlns:a16="http://schemas.microsoft.com/office/drawing/2014/main" id="{39EB2DCD-08B0-40B7-B9E2-C06B79BFCDC9}"/>
              </a:ext>
            </a:extLst>
          </p:cNvPr>
          <p:cNvPicPr>
            <a:picLocks noChangeAspect="1"/>
          </p:cNvPicPr>
          <p:nvPr/>
        </p:nvPicPr>
        <p:blipFill rotWithShape="1">
          <a:blip r:embed="rId4"/>
          <a:srcRect l="-1499" r="70802" b="19671"/>
          <a:stretch/>
        </p:blipFill>
        <p:spPr>
          <a:xfrm>
            <a:off x="236097" y="905541"/>
            <a:ext cx="4747137" cy="5834367"/>
          </a:xfrm>
          <a:prstGeom prst="rect">
            <a:avLst/>
          </a:prstGeom>
        </p:spPr>
      </p:pic>
      <p:cxnSp>
        <p:nvCxnSpPr>
          <p:cNvPr id="23" name="Conector recto de flecha 22">
            <a:extLst>
              <a:ext uri="{FF2B5EF4-FFF2-40B4-BE49-F238E27FC236}">
                <a16:creationId xmlns:a16="http://schemas.microsoft.com/office/drawing/2014/main" id="{1421DBA2-7616-4A20-8F69-07A1DAAB5AD0}"/>
              </a:ext>
            </a:extLst>
          </p:cNvPr>
          <p:cNvCxnSpPr>
            <a:cxnSpLocks/>
          </p:cNvCxnSpPr>
          <p:nvPr/>
        </p:nvCxnSpPr>
        <p:spPr>
          <a:xfrm>
            <a:off x="6563948" y="1295540"/>
            <a:ext cx="1016318" cy="0"/>
          </a:xfrm>
          <a:prstGeom prst="straightConnector1">
            <a:avLst/>
          </a:prstGeom>
          <a:ln w="57150">
            <a:gradFill flip="none" rotWithShape="1">
              <a:gsLst>
                <a:gs pos="59000">
                  <a:srgbClr val="535A63"/>
                </a:gs>
                <a:gs pos="0">
                  <a:schemeClr val="accent1">
                    <a:lumMod val="5000"/>
                    <a:lumOff val="95000"/>
                  </a:schemeClr>
                </a:gs>
                <a:gs pos="100000">
                  <a:srgbClr val="222A35"/>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90096623-CDD0-4C2D-BF39-054D00E89E51}"/>
              </a:ext>
            </a:extLst>
          </p:cNvPr>
          <p:cNvSpPr txBox="1"/>
          <p:nvPr/>
        </p:nvSpPr>
        <p:spPr>
          <a:xfrm>
            <a:off x="7688929" y="1032044"/>
            <a:ext cx="3419147" cy="461665"/>
          </a:xfrm>
          <a:prstGeom prst="rect">
            <a:avLst/>
          </a:prstGeom>
          <a:noFill/>
        </p:spPr>
        <p:txBody>
          <a:bodyPr wrap="square" rtlCol="0">
            <a:spAutoFit/>
          </a:bodyPr>
          <a:lstStyle/>
          <a:p>
            <a:r>
              <a:rPr lang="es-ES" sz="2400" b="1" dirty="0" err="1"/>
              <a:t>Photosynthetic</a:t>
            </a:r>
            <a:r>
              <a:rPr lang="es-ES" sz="2400" b="1" dirty="0"/>
              <a:t> </a:t>
            </a:r>
            <a:r>
              <a:rPr lang="es-ES" sz="2400" b="1" dirty="0" err="1"/>
              <a:t>efficiency</a:t>
            </a:r>
            <a:endParaRPr lang="es-ES" sz="2400" b="1" dirty="0"/>
          </a:p>
        </p:txBody>
      </p:sp>
    </p:spTree>
    <p:extLst>
      <p:ext uri="{BB962C8B-B14F-4D97-AF65-F5344CB8AC3E}">
        <p14:creationId xmlns:p14="http://schemas.microsoft.com/office/powerpoint/2010/main" val="20544622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26EC4C5A-1672-4133-AF40-CB72D940AD97}"/>
              </a:ext>
            </a:extLst>
          </p:cNvPr>
          <p:cNvSpPr/>
          <p:nvPr/>
        </p:nvSpPr>
        <p:spPr>
          <a:xfrm>
            <a:off x="11305432" y="1298351"/>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7" name="Imagen 46">
            <a:extLst>
              <a:ext uri="{FF2B5EF4-FFF2-40B4-BE49-F238E27FC236}">
                <a16:creationId xmlns:a16="http://schemas.microsoft.com/office/drawing/2014/main" id="{4DC76C9E-8719-4F66-9948-580441862719}"/>
              </a:ext>
            </a:extLst>
          </p:cNvPr>
          <p:cNvPicPr>
            <a:picLocks noChangeAspect="1"/>
          </p:cNvPicPr>
          <p:nvPr/>
        </p:nvPicPr>
        <p:blipFill rotWithShape="1">
          <a:blip r:embed="rId3"/>
          <a:srcRect t="18210" r="50908" b="-327"/>
          <a:stretch/>
        </p:blipFill>
        <p:spPr>
          <a:xfrm>
            <a:off x="6949011" y="1850154"/>
            <a:ext cx="4987349" cy="2319175"/>
          </a:xfrm>
          <a:prstGeom prst="rect">
            <a:avLst/>
          </a:prstGeom>
        </p:spPr>
      </p:pic>
      <p:sp>
        <p:nvSpPr>
          <p:cNvPr id="48" name="Rectángulo 47">
            <a:extLst>
              <a:ext uri="{FF2B5EF4-FFF2-40B4-BE49-F238E27FC236}">
                <a16:creationId xmlns:a16="http://schemas.microsoft.com/office/drawing/2014/main" id="{CDF3CA3B-BF28-47AA-AA30-569D8FC670EC}"/>
              </a:ext>
            </a:extLst>
          </p:cNvPr>
          <p:cNvSpPr/>
          <p:nvPr/>
        </p:nvSpPr>
        <p:spPr>
          <a:xfrm>
            <a:off x="11281569" y="315062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7" name="Imagen 96">
            <a:extLst>
              <a:ext uri="{FF2B5EF4-FFF2-40B4-BE49-F238E27FC236}">
                <a16:creationId xmlns:a16="http://schemas.microsoft.com/office/drawing/2014/main" id="{E9108122-332E-40C1-B98B-67CCDA72DBF8}"/>
              </a:ext>
            </a:extLst>
          </p:cNvPr>
          <p:cNvPicPr>
            <a:picLocks noChangeAspect="1"/>
          </p:cNvPicPr>
          <p:nvPr/>
        </p:nvPicPr>
        <p:blipFill rotWithShape="1">
          <a:blip r:embed="rId3"/>
          <a:srcRect l="49350" t="17897" r="1558" b="-14"/>
          <a:stretch/>
        </p:blipFill>
        <p:spPr>
          <a:xfrm>
            <a:off x="6949011" y="4167117"/>
            <a:ext cx="4987349" cy="2319175"/>
          </a:xfrm>
          <a:prstGeom prst="rect">
            <a:avLst/>
          </a:prstGeom>
        </p:spPr>
      </p:pic>
      <p:sp>
        <p:nvSpPr>
          <p:cNvPr id="69" name="Rectángulo 68">
            <a:extLst>
              <a:ext uri="{FF2B5EF4-FFF2-40B4-BE49-F238E27FC236}">
                <a16:creationId xmlns:a16="http://schemas.microsoft.com/office/drawing/2014/main" id="{AC94DF78-17FD-4C1F-A9DA-3F1C619112CD}"/>
              </a:ext>
            </a:extLst>
          </p:cNvPr>
          <p:cNvSpPr/>
          <p:nvPr/>
        </p:nvSpPr>
        <p:spPr>
          <a:xfrm>
            <a:off x="3633989" y="372117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1663367" y="2875979"/>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1897919" y="2948084"/>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2627413" y="3427347"/>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1273583" y="5098492"/>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Rectángulo 100">
            <a:extLst>
              <a:ext uri="{FF2B5EF4-FFF2-40B4-BE49-F238E27FC236}">
                <a16:creationId xmlns:a16="http://schemas.microsoft.com/office/drawing/2014/main" id="{02D5F317-A52F-4E66-BABA-2F046CAAE66D}"/>
              </a:ext>
            </a:extLst>
          </p:cNvPr>
          <p:cNvSpPr/>
          <p:nvPr/>
        </p:nvSpPr>
        <p:spPr>
          <a:xfrm>
            <a:off x="3282224" y="3883444"/>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CuadroTexto 101">
            <a:extLst>
              <a:ext uri="{FF2B5EF4-FFF2-40B4-BE49-F238E27FC236}">
                <a16:creationId xmlns:a16="http://schemas.microsoft.com/office/drawing/2014/main" id="{D9B0D3BF-1EA4-4279-AD0F-760EE42B5521}"/>
              </a:ext>
            </a:extLst>
          </p:cNvPr>
          <p:cNvSpPr txBox="1"/>
          <p:nvPr/>
        </p:nvSpPr>
        <p:spPr>
          <a:xfrm>
            <a:off x="2029187" y="5238991"/>
            <a:ext cx="1770100" cy="369332"/>
          </a:xfrm>
          <a:prstGeom prst="rect">
            <a:avLst/>
          </a:prstGeom>
          <a:noFill/>
        </p:spPr>
        <p:txBody>
          <a:bodyPr wrap="square" rtlCol="0">
            <a:spAutoFit/>
          </a:bodyPr>
          <a:lstStyle/>
          <a:p>
            <a:r>
              <a:rPr lang="es-ES" dirty="0"/>
              <a:t>PSII</a:t>
            </a:r>
          </a:p>
        </p:txBody>
      </p:sp>
      <p:pic>
        <p:nvPicPr>
          <p:cNvPr id="103" name="Imagen 102">
            <a:extLst>
              <a:ext uri="{FF2B5EF4-FFF2-40B4-BE49-F238E27FC236}">
                <a16:creationId xmlns:a16="http://schemas.microsoft.com/office/drawing/2014/main" id="{39EB2DCD-08B0-40B7-B9E2-C06B79BFCDC9}"/>
              </a:ext>
            </a:extLst>
          </p:cNvPr>
          <p:cNvPicPr>
            <a:picLocks noChangeAspect="1"/>
          </p:cNvPicPr>
          <p:nvPr/>
        </p:nvPicPr>
        <p:blipFill rotWithShape="1">
          <a:blip r:embed="rId4"/>
          <a:srcRect l="-1499" r="70802" b="19671"/>
          <a:stretch/>
        </p:blipFill>
        <p:spPr>
          <a:xfrm>
            <a:off x="-133671" y="2104866"/>
            <a:ext cx="2905446" cy="3570876"/>
          </a:xfrm>
          <a:prstGeom prst="rect">
            <a:avLst/>
          </a:prstGeom>
        </p:spPr>
      </p:pic>
      <p:sp>
        <p:nvSpPr>
          <p:cNvPr id="24" name="CuadroTexto 23">
            <a:extLst>
              <a:ext uri="{FF2B5EF4-FFF2-40B4-BE49-F238E27FC236}">
                <a16:creationId xmlns:a16="http://schemas.microsoft.com/office/drawing/2014/main" id="{90096623-CDD0-4C2D-BF39-054D00E89E51}"/>
              </a:ext>
            </a:extLst>
          </p:cNvPr>
          <p:cNvSpPr txBox="1"/>
          <p:nvPr/>
        </p:nvSpPr>
        <p:spPr>
          <a:xfrm>
            <a:off x="1036634" y="881341"/>
            <a:ext cx="10037974"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Characterization</a:t>
            </a:r>
            <a:r>
              <a:rPr lang="es-ES" sz="2400" dirty="0"/>
              <a:t> of </a:t>
            </a:r>
            <a:r>
              <a:rPr lang="es-ES" sz="2400" dirty="0" err="1"/>
              <a:t>changes</a:t>
            </a:r>
            <a:r>
              <a:rPr lang="es-ES" sz="2400" dirty="0"/>
              <a:t> in </a:t>
            </a:r>
            <a:r>
              <a:rPr lang="es-ES" sz="2400" b="1" dirty="0" err="1"/>
              <a:t>photosynthetic</a:t>
            </a:r>
            <a:r>
              <a:rPr lang="es-ES" sz="2400" b="1" dirty="0"/>
              <a:t> </a:t>
            </a:r>
            <a:r>
              <a:rPr lang="es-ES" sz="2400" b="1" dirty="0" err="1"/>
              <a:t>efficiency</a:t>
            </a:r>
            <a:r>
              <a:rPr lang="es-ES" sz="2400" b="1" dirty="0"/>
              <a:t> </a:t>
            </a:r>
            <a:r>
              <a:rPr lang="es-ES" sz="2400" dirty="0" err="1"/>
              <a:t>during</a:t>
            </a:r>
            <a:r>
              <a:rPr lang="es-ES" sz="2400" dirty="0"/>
              <a:t> </a:t>
            </a:r>
            <a:r>
              <a:rPr lang="es-ES" sz="2400" dirty="0" err="1"/>
              <a:t>diel</a:t>
            </a:r>
            <a:r>
              <a:rPr lang="es-ES" sz="2400" dirty="0"/>
              <a:t> </a:t>
            </a:r>
            <a:r>
              <a:rPr lang="es-ES" sz="2400" dirty="0" err="1"/>
              <a:t>cycles</a:t>
            </a:r>
            <a:endParaRPr lang="es-ES" sz="2400" dirty="0"/>
          </a:p>
        </p:txBody>
      </p:sp>
      <p:sp>
        <p:nvSpPr>
          <p:cNvPr id="25" name="Rectángulo 24">
            <a:extLst>
              <a:ext uri="{FF2B5EF4-FFF2-40B4-BE49-F238E27FC236}">
                <a16:creationId xmlns:a16="http://schemas.microsoft.com/office/drawing/2014/main" id="{084506D6-B7BC-4054-B71C-C10AE60449EE}"/>
              </a:ext>
            </a:extLst>
          </p:cNvPr>
          <p:cNvSpPr/>
          <p:nvPr/>
        </p:nvSpPr>
        <p:spPr>
          <a:xfrm>
            <a:off x="10172837" y="1817230"/>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CuadroTexto 53">
            <a:extLst>
              <a:ext uri="{FF2B5EF4-FFF2-40B4-BE49-F238E27FC236}">
                <a16:creationId xmlns:a16="http://schemas.microsoft.com/office/drawing/2014/main" id="{604B948C-DA0B-4702-BAF1-9B9D3CC23530}"/>
              </a:ext>
            </a:extLst>
          </p:cNvPr>
          <p:cNvSpPr txBox="1"/>
          <p:nvPr/>
        </p:nvSpPr>
        <p:spPr>
          <a:xfrm>
            <a:off x="3151490" y="2428627"/>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55" name="Conector recto de flecha 54">
            <a:extLst>
              <a:ext uri="{FF2B5EF4-FFF2-40B4-BE49-F238E27FC236}">
                <a16:creationId xmlns:a16="http://schemas.microsoft.com/office/drawing/2014/main" id="{FF2F8B1C-7544-4B1D-8054-B4BB3F288237}"/>
              </a:ext>
            </a:extLst>
          </p:cNvPr>
          <p:cNvCxnSpPr>
            <a:cxnSpLocks/>
          </p:cNvCxnSpPr>
          <p:nvPr/>
        </p:nvCxnSpPr>
        <p:spPr>
          <a:xfrm flipH="1">
            <a:off x="5325999" y="3033288"/>
            <a:ext cx="1825726"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6747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26EC4C5A-1672-4133-AF40-CB72D940AD97}"/>
              </a:ext>
            </a:extLst>
          </p:cNvPr>
          <p:cNvSpPr/>
          <p:nvPr/>
        </p:nvSpPr>
        <p:spPr>
          <a:xfrm>
            <a:off x="11305432" y="1298351"/>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7" name="Imagen 46">
            <a:extLst>
              <a:ext uri="{FF2B5EF4-FFF2-40B4-BE49-F238E27FC236}">
                <a16:creationId xmlns:a16="http://schemas.microsoft.com/office/drawing/2014/main" id="{4DC76C9E-8719-4F66-9948-580441862719}"/>
              </a:ext>
            </a:extLst>
          </p:cNvPr>
          <p:cNvPicPr>
            <a:picLocks noChangeAspect="1"/>
          </p:cNvPicPr>
          <p:nvPr/>
        </p:nvPicPr>
        <p:blipFill rotWithShape="1">
          <a:blip r:embed="rId3"/>
          <a:srcRect t="18210" r="50908" b="-327"/>
          <a:stretch/>
        </p:blipFill>
        <p:spPr>
          <a:xfrm>
            <a:off x="6949011" y="1850154"/>
            <a:ext cx="4987349" cy="2319175"/>
          </a:xfrm>
          <a:prstGeom prst="rect">
            <a:avLst/>
          </a:prstGeom>
        </p:spPr>
      </p:pic>
      <p:sp>
        <p:nvSpPr>
          <p:cNvPr id="48" name="Rectángulo 47">
            <a:extLst>
              <a:ext uri="{FF2B5EF4-FFF2-40B4-BE49-F238E27FC236}">
                <a16:creationId xmlns:a16="http://schemas.microsoft.com/office/drawing/2014/main" id="{CDF3CA3B-BF28-47AA-AA30-569D8FC670EC}"/>
              </a:ext>
            </a:extLst>
          </p:cNvPr>
          <p:cNvSpPr/>
          <p:nvPr/>
        </p:nvSpPr>
        <p:spPr>
          <a:xfrm>
            <a:off x="11281569" y="315062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68">
            <a:extLst>
              <a:ext uri="{FF2B5EF4-FFF2-40B4-BE49-F238E27FC236}">
                <a16:creationId xmlns:a16="http://schemas.microsoft.com/office/drawing/2014/main" id="{AC94DF78-17FD-4C1F-A9DA-3F1C619112CD}"/>
              </a:ext>
            </a:extLst>
          </p:cNvPr>
          <p:cNvSpPr/>
          <p:nvPr/>
        </p:nvSpPr>
        <p:spPr>
          <a:xfrm>
            <a:off x="3633989" y="372117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1663367" y="2875979"/>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1897919" y="2948084"/>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2627413" y="3427347"/>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1273583" y="5098492"/>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Rectángulo 100">
            <a:extLst>
              <a:ext uri="{FF2B5EF4-FFF2-40B4-BE49-F238E27FC236}">
                <a16:creationId xmlns:a16="http://schemas.microsoft.com/office/drawing/2014/main" id="{02D5F317-A52F-4E66-BABA-2F046CAAE66D}"/>
              </a:ext>
            </a:extLst>
          </p:cNvPr>
          <p:cNvSpPr/>
          <p:nvPr/>
        </p:nvSpPr>
        <p:spPr>
          <a:xfrm>
            <a:off x="3282224" y="3883444"/>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CuadroTexto 101">
            <a:extLst>
              <a:ext uri="{FF2B5EF4-FFF2-40B4-BE49-F238E27FC236}">
                <a16:creationId xmlns:a16="http://schemas.microsoft.com/office/drawing/2014/main" id="{D9B0D3BF-1EA4-4279-AD0F-760EE42B5521}"/>
              </a:ext>
            </a:extLst>
          </p:cNvPr>
          <p:cNvSpPr txBox="1"/>
          <p:nvPr/>
        </p:nvSpPr>
        <p:spPr>
          <a:xfrm>
            <a:off x="2029187" y="5238991"/>
            <a:ext cx="1770100" cy="369332"/>
          </a:xfrm>
          <a:prstGeom prst="rect">
            <a:avLst/>
          </a:prstGeom>
          <a:noFill/>
        </p:spPr>
        <p:txBody>
          <a:bodyPr wrap="square" rtlCol="0">
            <a:spAutoFit/>
          </a:bodyPr>
          <a:lstStyle/>
          <a:p>
            <a:r>
              <a:rPr lang="es-ES" dirty="0"/>
              <a:t>PSII</a:t>
            </a:r>
          </a:p>
        </p:txBody>
      </p:sp>
      <p:pic>
        <p:nvPicPr>
          <p:cNvPr id="103" name="Imagen 102">
            <a:extLst>
              <a:ext uri="{FF2B5EF4-FFF2-40B4-BE49-F238E27FC236}">
                <a16:creationId xmlns:a16="http://schemas.microsoft.com/office/drawing/2014/main" id="{39EB2DCD-08B0-40B7-B9E2-C06B79BFCDC9}"/>
              </a:ext>
            </a:extLst>
          </p:cNvPr>
          <p:cNvPicPr>
            <a:picLocks noChangeAspect="1"/>
          </p:cNvPicPr>
          <p:nvPr/>
        </p:nvPicPr>
        <p:blipFill rotWithShape="1">
          <a:blip r:embed="rId4"/>
          <a:srcRect l="-1499" r="70802" b="19671"/>
          <a:stretch/>
        </p:blipFill>
        <p:spPr>
          <a:xfrm>
            <a:off x="-133671" y="2104866"/>
            <a:ext cx="2905446" cy="3570876"/>
          </a:xfrm>
          <a:prstGeom prst="rect">
            <a:avLst/>
          </a:prstGeom>
        </p:spPr>
      </p:pic>
      <p:sp>
        <p:nvSpPr>
          <p:cNvPr id="24" name="CuadroTexto 23">
            <a:extLst>
              <a:ext uri="{FF2B5EF4-FFF2-40B4-BE49-F238E27FC236}">
                <a16:creationId xmlns:a16="http://schemas.microsoft.com/office/drawing/2014/main" id="{90096623-CDD0-4C2D-BF39-054D00E89E51}"/>
              </a:ext>
            </a:extLst>
          </p:cNvPr>
          <p:cNvSpPr txBox="1"/>
          <p:nvPr/>
        </p:nvSpPr>
        <p:spPr>
          <a:xfrm>
            <a:off x="1036634" y="881341"/>
            <a:ext cx="10037974"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Characterization</a:t>
            </a:r>
            <a:r>
              <a:rPr lang="es-ES" sz="2400" dirty="0"/>
              <a:t> of </a:t>
            </a:r>
            <a:r>
              <a:rPr lang="es-ES" sz="2400" dirty="0" err="1"/>
              <a:t>changes</a:t>
            </a:r>
            <a:r>
              <a:rPr lang="es-ES" sz="2400" dirty="0"/>
              <a:t> in </a:t>
            </a:r>
            <a:r>
              <a:rPr lang="es-ES" sz="2400" dirty="0" err="1"/>
              <a:t>photosynthetic</a:t>
            </a:r>
            <a:r>
              <a:rPr lang="es-ES" sz="2400" dirty="0"/>
              <a:t> </a:t>
            </a:r>
            <a:r>
              <a:rPr lang="es-ES" sz="2400" dirty="0" err="1"/>
              <a:t>efficiency</a:t>
            </a:r>
            <a:r>
              <a:rPr lang="es-ES" sz="2400" dirty="0"/>
              <a:t> </a:t>
            </a:r>
            <a:r>
              <a:rPr lang="es-ES" sz="2400" dirty="0" err="1"/>
              <a:t>during</a:t>
            </a:r>
            <a:r>
              <a:rPr lang="es-ES" sz="2400" dirty="0"/>
              <a:t> </a:t>
            </a:r>
            <a:r>
              <a:rPr lang="es-ES" sz="2400" dirty="0" err="1"/>
              <a:t>diel</a:t>
            </a:r>
            <a:r>
              <a:rPr lang="es-ES" sz="2400" dirty="0"/>
              <a:t> </a:t>
            </a:r>
            <a:r>
              <a:rPr lang="es-ES" sz="2400" dirty="0" err="1"/>
              <a:t>cycles</a:t>
            </a:r>
            <a:endParaRPr lang="es-ES" sz="2400" dirty="0"/>
          </a:p>
        </p:txBody>
      </p:sp>
      <p:sp>
        <p:nvSpPr>
          <p:cNvPr id="25" name="Rectángulo 24">
            <a:extLst>
              <a:ext uri="{FF2B5EF4-FFF2-40B4-BE49-F238E27FC236}">
                <a16:creationId xmlns:a16="http://schemas.microsoft.com/office/drawing/2014/main" id="{084506D6-B7BC-4054-B71C-C10AE60449EE}"/>
              </a:ext>
            </a:extLst>
          </p:cNvPr>
          <p:cNvSpPr/>
          <p:nvPr/>
        </p:nvSpPr>
        <p:spPr>
          <a:xfrm>
            <a:off x="10172837" y="1817230"/>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Conector recto 25">
            <a:extLst>
              <a:ext uri="{FF2B5EF4-FFF2-40B4-BE49-F238E27FC236}">
                <a16:creationId xmlns:a16="http://schemas.microsoft.com/office/drawing/2014/main" id="{661FBA04-7038-4EFA-A5DE-C3F0DA9B4A10}"/>
              </a:ext>
            </a:extLst>
          </p:cNvPr>
          <p:cNvCxnSpPr/>
          <p:nvPr/>
        </p:nvCxnSpPr>
        <p:spPr>
          <a:xfrm>
            <a:off x="8685691" y="2322376"/>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0AE16804-1DB1-47C9-A186-ADC1ACF9E591}"/>
              </a:ext>
            </a:extLst>
          </p:cNvPr>
          <p:cNvCxnSpPr/>
          <p:nvPr/>
        </p:nvCxnSpPr>
        <p:spPr>
          <a:xfrm>
            <a:off x="10873721" y="232237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1FBA0483-111E-408F-B277-A59515750D6E}"/>
              </a:ext>
            </a:extLst>
          </p:cNvPr>
          <p:cNvSpPr txBox="1"/>
          <p:nvPr/>
        </p:nvSpPr>
        <p:spPr>
          <a:xfrm>
            <a:off x="8451394" y="3879764"/>
            <a:ext cx="589336" cy="369332"/>
          </a:xfrm>
          <a:prstGeom prst="rect">
            <a:avLst/>
          </a:prstGeom>
          <a:noFill/>
        </p:spPr>
        <p:txBody>
          <a:bodyPr wrap="square" rtlCol="0">
            <a:spAutoFit/>
          </a:bodyPr>
          <a:lstStyle/>
          <a:p>
            <a:r>
              <a:rPr lang="es-ES" b="1" dirty="0"/>
              <a:t>ZT8</a:t>
            </a:r>
          </a:p>
        </p:txBody>
      </p:sp>
      <p:sp>
        <p:nvSpPr>
          <p:cNvPr id="30" name="CuadroTexto 29">
            <a:extLst>
              <a:ext uri="{FF2B5EF4-FFF2-40B4-BE49-F238E27FC236}">
                <a16:creationId xmlns:a16="http://schemas.microsoft.com/office/drawing/2014/main" id="{96E73F73-7832-40FA-B068-0A1281B36F5B}"/>
              </a:ext>
            </a:extLst>
          </p:cNvPr>
          <p:cNvSpPr txBox="1"/>
          <p:nvPr/>
        </p:nvSpPr>
        <p:spPr>
          <a:xfrm>
            <a:off x="9529607" y="3890650"/>
            <a:ext cx="589336" cy="369332"/>
          </a:xfrm>
          <a:prstGeom prst="rect">
            <a:avLst/>
          </a:prstGeom>
          <a:noFill/>
        </p:spPr>
        <p:txBody>
          <a:bodyPr wrap="square" rtlCol="0">
            <a:spAutoFit/>
          </a:bodyPr>
          <a:lstStyle/>
          <a:p>
            <a:r>
              <a:rPr lang="es-ES" b="1" dirty="0"/>
              <a:t>ZT8</a:t>
            </a:r>
          </a:p>
        </p:txBody>
      </p:sp>
      <p:sp>
        <p:nvSpPr>
          <p:cNvPr id="31" name="CuadroTexto 30">
            <a:extLst>
              <a:ext uri="{FF2B5EF4-FFF2-40B4-BE49-F238E27FC236}">
                <a16:creationId xmlns:a16="http://schemas.microsoft.com/office/drawing/2014/main" id="{48A56A2C-4D49-4076-A501-B3EE8E857B8A}"/>
              </a:ext>
            </a:extLst>
          </p:cNvPr>
          <p:cNvSpPr txBox="1"/>
          <p:nvPr/>
        </p:nvSpPr>
        <p:spPr>
          <a:xfrm>
            <a:off x="10621846" y="3890304"/>
            <a:ext cx="589336" cy="369332"/>
          </a:xfrm>
          <a:prstGeom prst="rect">
            <a:avLst/>
          </a:prstGeom>
          <a:noFill/>
        </p:spPr>
        <p:txBody>
          <a:bodyPr wrap="square" rtlCol="0">
            <a:spAutoFit/>
          </a:bodyPr>
          <a:lstStyle/>
          <a:p>
            <a:r>
              <a:rPr lang="es-ES" b="1" dirty="0"/>
              <a:t>ZT8</a:t>
            </a:r>
          </a:p>
        </p:txBody>
      </p:sp>
      <p:cxnSp>
        <p:nvCxnSpPr>
          <p:cNvPr id="32" name="Conector recto 31">
            <a:extLst>
              <a:ext uri="{FF2B5EF4-FFF2-40B4-BE49-F238E27FC236}">
                <a16:creationId xmlns:a16="http://schemas.microsoft.com/office/drawing/2014/main" id="{8C8515D4-6D88-4176-84B3-E47498C98EA7}"/>
              </a:ext>
            </a:extLst>
          </p:cNvPr>
          <p:cNvCxnSpPr/>
          <p:nvPr/>
        </p:nvCxnSpPr>
        <p:spPr>
          <a:xfrm>
            <a:off x="9761850" y="2330123"/>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54" name="CuadroTexto 53">
            <a:extLst>
              <a:ext uri="{FF2B5EF4-FFF2-40B4-BE49-F238E27FC236}">
                <a16:creationId xmlns:a16="http://schemas.microsoft.com/office/drawing/2014/main" id="{604B948C-DA0B-4702-BAF1-9B9D3CC23530}"/>
              </a:ext>
            </a:extLst>
          </p:cNvPr>
          <p:cNvSpPr txBox="1"/>
          <p:nvPr/>
        </p:nvSpPr>
        <p:spPr>
          <a:xfrm>
            <a:off x="3151490" y="2428627"/>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55" name="Conector recto de flecha 54">
            <a:extLst>
              <a:ext uri="{FF2B5EF4-FFF2-40B4-BE49-F238E27FC236}">
                <a16:creationId xmlns:a16="http://schemas.microsoft.com/office/drawing/2014/main" id="{FF2F8B1C-7544-4B1D-8054-B4BB3F288237}"/>
              </a:ext>
            </a:extLst>
          </p:cNvPr>
          <p:cNvCxnSpPr>
            <a:cxnSpLocks/>
          </p:cNvCxnSpPr>
          <p:nvPr/>
        </p:nvCxnSpPr>
        <p:spPr>
          <a:xfrm flipH="1">
            <a:off x="5325999" y="3033288"/>
            <a:ext cx="1825726"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0F173A61-F3A4-46D6-AAFD-9F3CE302F138}"/>
              </a:ext>
            </a:extLst>
          </p:cNvPr>
          <p:cNvPicPr>
            <a:picLocks noChangeAspect="1"/>
          </p:cNvPicPr>
          <p:nvPr/>
        </p:nvPicPr>
        <p:blipFill rotWithShape="1">
          <a:blip r:embed="rId3"/>
          <a:srcRect l="49350" t="17897" r="1558" b="-14"/>
          <a:stretch/>
        </p:blipFill>
        <p:spPr>
          <a:xfrm>
            <a:off x="6949011" y="4167117"/>
            <a:ext cx="4987349" cy="2319175"/>
          </a:xfrm>
          <a:prstGeom prst="rect">
            <a:avLst/>
          </a:prstGeom>
        </p:spPr>
      </p:pic>
    </p:spTree>
    <p:extLst>
      <p:ext uri="{BB962C8B-B14F-4D97-AF65-F5344CB8AC3E}">
        <p14:creationId xmlns:p14="http://schemas.microsoft.com/office/powerpoint/2010/main" val="172026820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26EC4C5A-1672-4133-AF40-CB72D940AD97}"/>
              </a:ext>
            </a:extLst>
          </p:cNvPr>
          <p:cNvSpPr/>
          <p:nvPr/>
        </p:nvSpPr>
        <p:spPr>
          <a:xfrm>
            <a:off x="11305432" y="1298351"/>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7" name="Imagen 46">
            <a:extLst>
              <a:ext uri="{FF2B5EF4-FFF2-40B4-BE49-F238E27FC236}">
                <a16:creationId xmlns:a16="http://schemas.microsoft.com/office/drawing/2014/main" id="{4DC76C9E-8719-4F66-9948-580441862719}"/>
              </a:ext>
            </a:extLst>
          </p:cNvPr>
          <p:cNvPicPr>
            <a:picLocks noChangeAspect="1"/>
          </p:cNvPicPr>
          <p:nvPr/>
        </p:nvPicPr>
        <p:blipFill rotWithShape="1">
          <a:blip r:embed="rId3"/>
          <a:srcRect t="18210" r="50908" b="-327"/>
          <a:stretch/>
        </p:blipFill>
        <p:spPr>
          <a:xfrm>
            <a:off x="6949011" y="1850154"/>
            <a:ext cx="4987349" cy="2319175"/>
          </a:xfrm>
          <a:prstGeom prst="rect">
            <a:avLst/>
          </a:prstGeom>
        </p:spPr>
      </p:pic>
      <p:sp>
        <p:nvSpPr>
          <p:cNvPr id="48" name="Rectángulo 47">
            <a:extLst>
              <a:ext uri="{FF2B5EF4-FFF2-40B4-BE49-F238E27FC236}">
                <a16:creationId xmlns:a16="http://schemas.microsoft.com/office/drawing/2014/main" id="{CDF3CA3B-BF28-47AA-AA30-569D8FC670EC}"/>
              </a:ext>
            </a:extLst>
          </p:cNvPr>
          <p:cNvSpPr/>
          <p:nvPr/>
        </p:nvSpPr>
        <p:spPr>
          <a:xfrm>
            <a:off x="11281569" y="315062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7" name="Imagen 96">
            <a:extLst>
              <a:ext uri="{FF2B5EF4-FFF2-40B4-BE49-F238E27FC236}">
                <a16:creationId xmlns:a16="http://schemas.microsoft.com/office/drawing/2014/main" id="{E9108122-332E-40C1-B98B-67CCDA72DBF8}"/>
              </a:ext>
            </a:extLst>
          </p:cNvPr>
          <p:cNvPicPr>
            <a:picLocks noChangeAspect="1"/>
          </p:cNvPicPr>
          <p:nvPr/>
        </p:nvPicPr>
        <p:blipFill rotWithShape="1">
          <a:blip r:embed="rId3"/>
          <a:srcRect l="49350" t="17897" r="1558" b="-14"/>
          <a:stretch/>
        </p:blipFill>
        <p:spPr>
          <a:xfrm>
            <a:off x="6949011" y="4167117"/>
            <a:ext cx="4987349" cy="2319175"/>
          </a:xfrm>
          <a:prstGeom prst="rect">
            <a:avLst/>
          </a:prstGeom>
        </p:spPr>
      </p:pic>
      <p:sp>
        <p:nvSpPr>
          <p:cNvPr id="69" name="Rectángulo 68">
            <a:extLst>
              <a:ext uri="{FF2B5EF4-FFF2-40B4-BE49-F238E27FC236}">
                <a16:creationId xmlns:a16="http://schemas.microsoft.com/office/drawing/2014/main" id="{AC94DF78-17FD-4C1F-A9DA-3F1C619112CD}"/>
              </a:ext>
            </a:extLst>
          </p:cNvPr>
          <p:cNvSpPr/>
          <p:nvPr/>
        </p:nvSpPr>
        <p:spPr>
          <a:xfrm>
            <a:off x="3633989" y="372117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1663367" y="2875979"/>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1897919" y="2948084"/>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2627413" y="3427347"/>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1273583" y="5098492"/>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Rectángulo 100">
            <a:extLst>
              <a:ext uri="{FF2B5EF4-FFF2-40B4-BE49-F238E27FC236}">
                <a16:creationId xmlns:a16="http://schemas.microsoft.com/office/drawing/2014/main" id="{02D5F317-A52F-4E66-BABA-2F046CAAE66D}"/>
              </a:ext>
            </a:extLst>
          </p:cNvPr>
          <p:cNvSpPr/>
          <p:nvPr/>
        </p:nvSpPr>
        <p:spPr>
          <a:xfrm>
            <a:off x="3282224" y="3883444"/>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CuadroTexto 101">
            <a:extLst>
              <a:ext uri="{FF2B5EF4-FFF2-40B4-BE49-F238E27FC236}">
                <a16:creationId xmlns:a16="http://schemas.microsoft.com/office/drawing/2014/main" id="{D9B0D3BF-1EA4-4279-AD0F-760EE42B5521}"/>
              </a:ext>
            </a:extLst>
          </p:cNvPr>
          <p:cNvSpPr txBox="1"/>
          <p:nvPr/>
        </p:nvSpPr>
        <p:spPr>
          <a:xfrm>
            <a:off x="2029187" y="5238991"/>
            <a:ext cx="1770100" cy="369332"/>
          </a:xfrm>
          <a:prstGeom prst="rect">
            <a:avLst/>
          </a:prstGeom>
          <a:noFill/>
        </p:spPr>
        <p:txBody>
          <a:bodyPr wrap="square" rtlCol="0">
            <a:spAutoFit/>
          </a:bodyPr>
          <a:lstStyle/>
          <a:p>
            <a:r>
              <a:rPr lang="es-ES" dirty="0"/>
              <a:t>PSII</a:t>
            </a:r>
          </a:p>
        </p:txBody>
      </p:sp>
      <p:pic>
        <p:nvPicPr>
          <p:cNvPr id="103" name="Imagen 102">
            <a:extLst>
              <a:ext uri="{FF2B5EF4-FFF2-40B4-BE49-F238E27FC236}">
                <a16:creationId xmlns:a16="http://schemas.microsoft.com/office/drawing/2014/main" id="{39EB2DCD-08B0-40B7-B9E2-C06B79BFCDC9}"/>
              </a:ext>
            </a:extLst>
          </p:cNvPr>
          <p:cNvPicPr>
            <a:picLocks noChangeAspect="1"/>
          </p:cNvPicPr>
          <p:nvPr/>
        </p:nvPicPr>
        <p:blipFill rotWithShape="1">
          <a:blip r:embed="rId4"/>
          <a:srcRect l="-1499" r="70802" b="19671"/>
          <a:stretch/>
        </p:blipFill>
        <p:spPr>
          <a:xfrm>
            <a:off x="-133671" y="2104866"/>
            <a:ext cx="2905446" cy="3570876"/>
          </a:xfrm>
          <a:prstGeom prst="rect">
            <a:avLst/>
          </a:prstGeom>
        </p:spPr>
      </p:pic>
      <p:sp>
        <p:nvSpPr>
          <p:cNvPr id="24" name="CuadroTexto 23">
            <a:extLst>
              <a:ext uri="{FF2B5EF4-FFF2-40B4-BE49-F238E27FC236}">
                <a16:creationId xmlns:a16="http://schemas.microsoft.com/office/drawing/2014/main" id="{90096623-CDD0-4C2D-BF39-054D00E89E51}"/>
              </a:ext>
            </a:extLst>
          </p:cNvPr>
          <p:cNvSpPr txBox="1"/>
          <p:nvPr/>
        </p:nvSpPr>
        <p:spPr>
          <a:xfrm>
            <a:off x="1036634" y="881341"/>
            <a:ext cx="10037974"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Characterization</a:t>
            </a:r>
            <a:r>
              <a:rPr lang="es-ES" sz="2400" dirty="0"/>
              <a:t> of </a:t>
            </a:r>
            <a:r>
              <a:rPr lang="es-ES" sz="2400" dirty="0" err="1"/>
              <a:t>changes</a:t>
            </a:r>
            <a:r>
              <a:rPr lang="es-ES" sz="2400" dirty="0"/>
              <a:t> in </a:t>
            </a:r>
            <a:r>
              <a:rPr lang="es-ES" sz="2400" dirty="0" err="1"/>
              <a:t>photosynthetic</a:t>
            </a:r>
            <a:r>
              <a:rPr lang="es-ES" sz="2400" dirty="0"/>
              <a:t> </a:t>
            </a:r>
            <a:r>
              <a:rPr lang="es-ES" sz="2400" dirty="0" err="1"/>
              <a:t>efficiency</a:t>
            </a:r>
            <a:r>
              <a:rPr lang="es-ES" sz="2400" dirty="0"/>
              <a:t> </a:t>
            </a:r>
            <a:r>
              <a:rPr lang="es-ES" sz="2400" dirty="0" err="1"/>
              <a:t>during</a:t>
            </a:r>
            <a:r>
              <a:rPr lang="es-ES" sz="2400" dirty="0"/>
              <a:t> </a:t>
            </a:r>
            <a:r>
              <a:rPr lang="es-ES" sz="2400" dirty="0" err="1"/>
              <a:t>diel</a:t>
            </a:r>
            <a:r>
              <a:rPr lang="es-ES" sz="2400" dirty="0"/>
              <a:t> </a:t>
            </a:r>
            <a:r>
              <a:rPr lang="es-ES" sz="2400" dirty="0" err="1"/>
              <a:t>cycles</a:t>
            </a:r>
            <a:endParaRPr lang="es-ES" sz="2400" dirty="0"/>
          </a:p>
        </p:txBody>
      </p:sp>
      <p:sp>
        <p:nvSpPr>
          <p:cNvPr id="25" name="Rectángulo 24">
            <a:extLst>
              <a:ext uri="{FF2B5EF4-FFF2-40B4-BE49-F238E27FC236}">
                <a16:creationId xmlns:a16="http://schemas.microsoft.com/office/drawing/2014/main" id="{084506D6-B7BC-4054-B71C-C10AE60449EE}"/>
              </a:ext>
            </a:extLst>
          </p:cNvPr>
          <p:cNvSpPr/>
          <p:nvPr/>
        </p:nvSpPr>
        <p:spPr>
          <a:xfrm>
            <a:off x="10172837" y="1817230"/>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Conector recto 25">
            <a:extLst>
              <a:ext uri="{FF2B5EF4-FFF2-40B4-BE49-F238E27FC236}">
                <a16:creationId xmlns:a16="http://schemas.microsoft.com/office/drawing/2014/main" id="{661FBA04-7038-4EFA-A5DE-C3F0DA9B4A10}"/>
              </a:ext>
            </a:extLst>
          </p:cNvPr>
          <p:cNvCxnSpPr/>
          <p:nvPr/>
        </p:nvCxnSpPr>
        <p:spPr>
          <a:xfrm>
            <a:off x="8685691" y="2322376"/>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0AE16804-1DB1-47C9-A186-ADC1ACF9E591}"/>
              </a:ext>
            </a:extLst>
          </p:cNvPr>
          <p:cNvCxnSpPr/>
          <p:nvPr/>
        </p:nvCxnSpPr>
        <p:spPr>
          <a:xfrm>
            <a:off x="10873721" y="232237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1FBA0483-111E-408F-B277-A59515750D6E}"/>
              </a:ext>
            </a:extLst>
          </p:cNvPr>
          <p:cNvSpPr txBox="1"/>
          <p:nvPr/>
        </p:nvSpPr>
        <p:spPr>
          <a:xfrm>
            <a:off x="8451394" y="3879764"/>
            <a:ext cx="589336" cy="369332"/>
          </a:xfrm>
          <a:prstGeom prst="rect">
            <a:avLst/>
          </a:prstGeom>
          <a:noFill/>
        </p:spPr>
        <p:txBody>
          <a:bodyPr wrap="square" rtlCol="0">
            <a:spAutoFit/>
          </a:bodyPr>
          <a:lstStyle/>
          <a:p>
            <a:r>
              <a:rPr lang="es-ES" b="1" dirty="0"/>
              <a:t>ZT8</a:t>
            </a:r>
          </a:p>
        </p:txBody>
      </p:sp>
      <p:sp>
        <p:nvSpPr>
          <p:cNvPr id="30" name="CuadroTexto 29">
            <a:extLst>
              <a:ext uri="{FF2B5EF4-FFF2-40B4-BE49-F238E27FC236}">
                <a16:creationId xmlns:a16="http://schemas.microsoft.com/office/drawing/2014/main" id="{96E73F73-7832-40FA-B068-0A1281B36F5B}"/>
              </a:ext>
            </a:extLst>
          </p:cNvPr>
          <p:cNvSpPr txBox="1"/>
          <p:nvPr/>
        </p:nvSpPr>
        <p:spPr>
          <a:xfrm>
            <a:off x="9529607" y="3890650"/>
            <a:ext cx="589336" cy="369332"/>
          </a:xfrm>
          <a:prstGeom prst="rect">
            <a:avLst/>
          </a:prstGeom>
          <a:noFill/>
        </p:spPr>
        <p:txBody>
          <a:bodyPr wrap="square" rtlCol="0">
            <a:spAutoFit/>
          </a:bodyPr>
          <a:lstStyle/>
          <a:p>
            <a:r>
              <a:rPr lang="es-ES" b="1" dirty="0"/>
              <a:t>ZT8</a:t>
            </a:r>
          </a:p>
        </p:txBody>
      </p:sp>
      <p:sp>
        <p:nvSpPr>
          <p:cNvPr id="31" name="CuadroTexto 30">
            <a:extLst>
              <a:ext uri="{FF2B5EF4-FFF2-40B4-BE49-F238E27FC236}">
                <a16:creationId xmlns:a16="http://schemas.microsoft.com/office/drawing/2014/main" id="{48A56A2C-4D49-4076-A501-B3EE8E857B8A}"/>
              </a:ext>
            </a:extLst>
          </p:cNvPr>
          <p:cNvSpPr txBox="1"/>
          <p:nvPr/>
        </p:nvSpPr>
        <p:spPr>
          <a:xfrm>
            <a:off x="10621846" y="3890304"/>
            <a:ext cx="589336" cy="369332"/>
          </a:xfrm>
          <a:prstGeom prst="rect">
            <a:avLst/>
          </a:prstGeom>
          <a:noFill/>
        </p:spPr>
        <p:txBody>
          <a:bodyPr wrap="square" rtlCol="0">
            <a:spAutoFit/>
          </a:bodyPr>
          <a:lstStyle/>
          <a:p>
            <a:r>
              <a:rPr lang="es-ES" b="1" dirty="0"/>
              <a:t>ZT8</a:t>
            </a:r>
          </a:p>
        </p:txBody>
      </p:sp>
      <p:cxnSp>
        <p:nvCxnSpPr>
          <p:cNvPr id="32" name="Conector recto 31">
            <a:extLst>
              <a:ext uri="{FF2B5EF4-FFF2-40B4-BE49-F238E27FC236}">
                <a16:creationId xmlns:a16="http://schemas.microsoft.com/office/drawing/2014/main" id="{8C8515D4-6D88-4176-84B3-E47498C98EA7}"/>
              </a:ext>
            </a:extLst>
          </p:cNvPr>
          <p:cNvCxnSpPr/>
          <p:nvPr/>
        </p:nvCxnSpPr>
        <p:spPr>
          <a:xfrm>
            <a:off x="9761850" y="2330123"/>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54" name="CuadroTexto 53">
            <a:extLst>
              <a:ext uri="{FF2B5EF4-FFF2-40B4-BE49-F238E27FC236}">
                <a16:creationId xmlns:a16="http://schemas.microsoft.com/office/drawing/2014/main" id="{604B948C-DA0B-4702-BAF1-9B9D3CC23530}"/>
              </a:ext>
            </a:extLst>
          </p:cNvPr>
          <p:cNvSpPr txBox="1"/>
          <p:nvPr/>
        </p:nvSpPr>
        <p:spPr>
          <a:xfrm>
            <a:off x="3151490" y="2428627"/>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55" name="Conector recto de flecha 54">
            <a:extLst>
              <a:ext uri="{FF2B5EF4-FFF2-40B4-BE49-F238E27FC236}">
                <a16:creationId xmlns:a16="http://schemas.microsoft.com/office/drawing/2014/main" id="{FF2F8B1C-7544-4B1D-8054-B4BB3F288237}"/>
              </a:ext>
            </a:extLst>
          </p:cNvPr>
          <p:cNvCxnSpPr>
            <a:cxnSpLocks/>
          </p:cNvCxnSpPr>
          <p:nvPr/>
        </p:nvCxnSpPr>
        <p:spPr>
          <a:xfrm flipH="1">
            <a:off x="5325999" y="3033288"/>
            <a:ext cx="1825726"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219278CC-27BF-4EAF-907B-D51860BBB973}"/>
              </a:ext>
            </a:extLst>
          </p:cNvPr>
          <p:cNvCxnSpPr>
            <a:cxnSpLocks/>
          </p:cNvCxnSpPr>
          <p:nvPr/>
        </p:nvCxnSpPr>
        <p:spPr>
          <a:xfrm flipH="1">
            <a:off x="5325999" y="5402277"/>
            <a:ext cx="1825726"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57" name="CuadroTexto 56">
            <a:extLst>
              <a:ext uri="{FF2B5EF4-FFF2-40B4-BE49-F238E27FC236}">
                <a16:creationId xmlns:a16="http://schemas.microsoft.com/office/drawing/2014/main" id="{889E1B2A-AD5E-4904-ABF9-6C2BFDCEFDD4}"/>
              </a:ext>
            </a:extLst>
          </p:cNvPr>
          <p:cNvSpPr txBox="1"/>
          <p:nvPr/>
        </p:nvSpPr>
        <p:spPr>
          <a:xfrm>
            <a:off x="3159406" y="4760451"/>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(12h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spTree>
    <p:extLst>
      <p:ext uri="{BB962C8B-B14F-4D97-AF65-F5344CB8AC3E}">
        <p14:creationId xmlns:p14="http://schemas.microsoft.com/office/powerpoint/2010/main" val="36521003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26EC4C5A-1672-4133-AF40-CB72D940AD97}"/>
              </a:ext>
            </a:extLst>
          </p:cNvPr>
          <p:cNvSpPr/>
          <p:nvPr/>
        </p:nvSpPr>
        <p:spPr>
          <a:xfrm>
            <a:off x="11305432" y="1298351"/>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7" name="Imagen 46">
            <a:extLst>
              <a:ext uri="{FF2B5EF4-FFF2-40B4-BE49-F238E27FC236}">
                <a16:creationId xmlns:a16="http://schemas.microsoft.com/office/drawing/2014/main" id="{4DC76C9E-8719-4F66-9948-580441862719}"/>
              </a:ext>
            </a:extLst>
          </p:cNvPr>
          <p:cNvPicPr>
            <a:picLocks noChangeAspect="1"/>
          </p:cNvPicPr>
          <p:nvPr/>
        </p:nvPicPr>
        <p:blipFill rotWithShape="1">
          <a:blip r:embed="rId3"/>
          <a:srcRect t="18210" r="50908" b="-327"/>
          <a:stretch/>
        </p:blipFill>
        <p:spPr>
          <a:xfrm>
            <a:off x="6949011" y="1850154"/>
            <a:ext cx="4987349" cy="2319175"/>
          </a:xfrm>
          <a:prstGeom prst="rect">
            <a:avLst/>
          </a:prstGeom>
        </p:spPr>
      </p:pic>
      <p:sp>
        <p:nvSpPr>
          <p:cNvPr id="48" name="Rectángulo 47">
            <a:extLst>
              <a:ext uri="{FF2B5EF4-FFF2-40B4-BE49-F238E27FC236}">
                <a16:creationId xmlns:a16="http://schemas.microsoft.com/office/drawing/2014/main" id="{CDF3CA3B-BF28-47AA-AA30-569D8FC670EC}"/>
              </a:ext>
            </a:extLst>
          </p:cNvPr>
          <p:cNvSpPr/>
          <p:nvPr/>
        </p:nvSpPr>
        <p:spPr>
          <a:xfrm>
            <a:off x="11281569" y="315062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7" name="Imagen 96">
            <a:extLst>
              <a:ext uri="{FF2B5EF4-FFF2-40B4-BE49-F238E27FC236}">
                <a16:creationId xmlns:a16="http://schemas.microsoft.com/office/drawing/2014/main" id="{E9108122-332E-40C1-B98B-67CCDA72DBF8}"/>
              </a:ext>
            </a:extLst>
          </p:cNvPr>
          <p:cNvPicPr>
            <a:picLocks noChangeAspect="1"/>
          </p:cNvPicPr>
          <p:nvPr/>
        </p:nvPicPr>
        <p:blipFill rotWithShape="1">
          <a:blip r:embed="rId3"/>
          <a:srcRect l="49350" t="17897" r="1558" b="-14"/>
          <a:stretch/>
        </p:blipFill>
        <p:spPr>
          <a:xfrm>
            <a:off x="6949011" y="4167117"/>
            <a:ext cx="4987349" cy="2319175"/>
          </a:xfrm>
          <a:prstGeom prst="rect">
            <a:avLst/>
          </a:prstGeom>
        </p:spPr>
      </p:pic>
      <p:sp>
        <p:nvSpPr>
          <p:cNvPr id="69" name="Rectángulo 68">
            <a:extLst>
              <a:ext uri="{FF2B5EF4-FFF2-40B4-BE49-F238E27FC236}">
                <a16:creationId xmlns:a16="http://schemas.microsoft.com/office/drawing/2014/main" id="{AC94DF78-17FD-4C1F-A9DA-3F1C619112CD}"/>
              </a:ext>
            </a:extLst>
          </p:cNvPr>
          <p:cNvSpPr/>
          <p:nvPr/>
        </p:nvSpPr>
        <p:spPr>
          <a:xfrm>
            <a:off x="3633989" y="372117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1663367" y="2875979"/>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1897919" y="2948084"/>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2627413" y="3427347"/>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1273583" y="5098492"/>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Rectángulo 100">
            <a:extLst>
              <a:ext uri="{FF2B5EF4-FFF2-40B4-BE49-F238E27FC236}">
                <a16:creationId xmlns:a16="http://schemas.microsoft.com/office/drawing/2014/main" id="{02D5F317-A52F-4E66-BABA-2F046CAAE66D}"/>
              </a:ext>
            </a:extLst>
          </p:cNvPr>
          <p:cNvSpPr/>
          <p:nvPr/>
        </p:nvSpPr>
        <p:spPr>
          <a:xfrm>
            <a:off x="3282224" y="3883444"/>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CuadroTexto 101">
            <a:extLst>
              <a:ext uri="{FF2B5EF4-FFF2-40B4-BE49-F238E27FC236}">
                <a16:creationId xmlns:a16="http://schemas.microsoft.com/office/drawing/2014/main" id="{D9B0D3BF-1EA4-4279-AD0F-760EE42B5521}"/>
              </a:ext>
            </a:extLst>
          </p:cNvPr>
          <p:cNvSpPr txBox="1"/>
          <p:nvPr/>
        </p:nvSpPr>
        <p:spPr>
          <a:xfrm>
            <a:off x="2029187" y="5238991"/>
            <a:ext cx="1770100" cy="369332"/>
          </a:xfrm>
          <a:prstGeom prst="rect">
            <a:avLst/>
          </a:prstGeom>
          <a:noFill/>
        </p:spPr>
        <p:txBody>
          <a:bodyPr wrap="square" rtlCol="0">
            <a:spAutoFit/>
          </a:bodyPr>
          <a:lstStyle/>
          <a:p>
            <a:r>
              <a:rPr lang="es-ES" dirty="0"/>
              <a:t>PSII</a:t>
            </a:r>
          </a:p>
        </p:txBody>
      </p:sp>
      <p:pic>
        <p:nvPicPr>
          <p:cNvPr id="103" name="Imagen 102">
            <a:extLst>
              <a:ext uri="{FF2B5EF4-FFF2-40B4-BE49-F238E27FC236}">
                <a16:creationId xmlns:a16="http://schemas.microsoft.com/office/drawing/2014/main" id="{39EB2DCD-08B0-40B7-B9E2-C06B79BFCDC9}"/>
              </a:ext>
            </a:extLst>
          </p:cNvPr>
          <p:cNvPicPr>
            <a:picLocks noChangeAspect="1"/>
          </p:cNvPicPr>
          <p:nvPr/>
        </p:nvPicPr>
        <p:blipFill rotWithShape="1">
          <a:blip r:embed="rId4"/>
          <a:srcRect l="-1499" r="70802" b="19671"/>
          <a:stretch/>
        </p:blipFill>
        <p:spPr>
          <a:xfrm>
            <a:off x="-133671" y="2104866"/>
            <a:ext cx="2905446" cy="3570876"/>
          </a:xfrm>
          <a:prstGeom prst="rect">
            <a:avLst/>
          </a:prstGeom>
        </p:spPr>
      </p:pic>
      <p:sp>
        <p:nvSpPr>
          <p:cNvPr id="24" name="CuadroTexto 23">
            <a:extLst>
              <a:ext uri="{FF2B5EF4-FFF2-40B4-BE49-F238E27FC236}">
                <a16:creationId xmlns:a16="http://schemas.microsoft.com/office/drawing/2014/main" id="{90096623-CDD0-4C2D-BF39-054D00E89E51}"/>
              </a:ext>
            </a:extLst>
          </p:cNvPr>
          <p:cNvSpPr txBox="1"/>
          <p:nvPr/>
        </p:nvSpPr>
        <p:spPr>
          <a:xfrm>
            <a:off x="1036634" y="881341"/>
            <a:ext cx="10037974"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Characterization</a:t>
            </a:r>
            <a:r>
              <a:rPr lang="es-ES" sz="2400" dirty="0"/>
              <a:t> of </a:t>
            </a:r>
            <a:r>
              <a:rPr lang="es-ES" sz="2400" dirty="0" err="1"/>
              <a:t>changes</a:t>
            </a:r>
            <a:r>
              <a:rPr lang="es-ES" sz="2400" dirty="0"/>
              <a:t> in </a:t>
            </a:r>
            <a:r>
              <a:rPr lang="es-ES" sz="2400" dirty="0" err="1"/>
              <a:t>photosynthetic</a:t>
            </a:r>
            <a:r>
              <a:rPr lang="es-ES" sz="2400" dirty="0"/>
              <a:t> </a:t>
            </a:r>
            <a:r>
              <a:rPr lang="es-ES" sz="2400" dirty="0" err="1"/>
              <a:t>efficiency</a:t>
            </a:r>
            <a:r>
              <a:rPr lang="es-ES" sz="2400" dirty="0"/>
              <a:t> </a:t>
            </a:r>
            <a:r>
              <a:rPr lang="es-ES" sz="2400" dirty="0" err="1"/>
              <a:t>during</a:t>
            </a:r>
            <a:r>
              <a:rPr lang="es-ES" sz="2400" dirty="0"/>
              <a:t> </a:t>
            </a:r>
            <a:r>
              <a:rPr lang="es-ES" sz="2400" dirty="0" err="1"/>
              <a:t>diel</a:t>
            </a:r>
            <a:r>
              <a:rPr lang="es-ES" sz="2400" dirty="0"/>
              <a:t> </a:t>
            </a:r>
            <a:r>
              <a:rPr lang="es-ES" sz="2400" dirty="0" err="1"/>
              <a:t>cycles</a:t>
            </a:r>
            <a:endParaRPr lang="es-ES" sz="2400" dirty="0"/>
          </a:p>
        </p:txBody>
      </p:sp>
      <p:sp>
        <p:nvSpPr>
          <p:cNvPr id="25" name="Rectángulo 24">
            <a:extLst>
              <a:ext uri="{FF2B5EF4-FFF2-40B4-BE49-F238E27FC236}">
                <a16:creationId xmlns:a16="http://schemas.microsoft.com/office/drawing/2014/main" id="{084506D6-B7BC-4054-B71C-C10AE60449EE}"/>
              </a:ext>
            </a:extLst>
          </p:cNvPr>
          <p:cNvSpPr/>
          <p:nvPr/>
        </p:nvSpPr>
        <p:spPr>
          <a:xfrm>
            <a:off x="10172837" y="1817230"/>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Conector recto 25">
            <a:extLst>
              <a:ext uri="{FF2B5EF4-FFF2-40B4-BE49-F238E27FC236}">
                <a16:creationId xmlns:a16="http://schemas.microsoft.com/office/drawing/2014/main" id="{661FBA04-7038-4EFA-A5DE-C3F0DA9B4A10}"/>
              </a:ext>
            </a:extLst>
          </p:cNvPr>
          <p:cNvCxnSpPr/>
          <p:nvPr/>
        </p:nvCxnSpPr>
        <p:spPr>
          <a:xfrm>
            <a:off x="8685691" y="2322376"/>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0AE16804-1DB1-47C9-A186-ADC1ACF9E591}"/>
              </a:ext>
            </a:extLst>
          </p:cNvPr>
          <p:cNvCxnSpPr/>
          <p:nvPr/>
        </p:nvCxnSpPr>
        <p:spPr>
          <a:xfrm>
            <a:off x="10873721" y="232237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1FBA0483-111E-408F-B277-A59515750D6E}"/>
              </a:ext>
            </a:extLst>
          </p:cNvPr>
          <p:cNvSpPr txBox="1"/>
          <p:nvPr/>
        </p:nvSpPr>
        <p:spPr>
          <a:xfrm>
            <a:off x="8451394" y="3879764"/>
            <a:ext cx="589336" cy="369332"/>
          </a:xfrm>
          <a:prstGeom prst="rect">
            <a:avLst/>
          </a:prstGeom>
          <a:noFill/>
        </p:spPr>
        <p:txBody>
          <a:bodyPr wrap="square" rtlCol="0">
            <a:spAutoFit/>
          </a:bodyPr>
          <a:lstStyle/>
          <a:p>
            <a:r>
              <a:rPr lang="es-ES" b="1" dirty="0"/>
              <a:t>ZT8</a:t>
            </a:r>
          </a:p>
        </p:txBody>
      </p:sp>
      <p:sp>
        <p:nvSpPr>
          <p:cNvPr id="30" name="CuadroTexto 29">
            <a:extLst>
              <a:ext uri="{FF2B5EF4-FFF2-40B4-BE49-F238E27FC236}">
                <a16:creationId xmlns:a16="http://schemas.microsoft.com/office/drawing/2014/main" id="{96E73F73-7832-40FA-B068-0A1281B36F5B}"/>
              </a:ext>
            </a:extLst>
          </p:cNvPr>
          <p:cNvSpPr txBox="1"/>
          <p:nvPr/>
        </p:nvSpPr>
        <p:spPr>
          <a:xfrm>
            <a:off x="9529607" y="3890650"/>
            <a:ext cx="589336" cy="369332"/>
          </a:xfrm>
          <a:prstGeom prst="rect">
            <a:avLst/>
          </a:prstGeom>
          <a:noFill/>
        </p:spPr>
        <p:txBody>
          <a:bodyPr wrap="square" rtlCol="0">
            <a:spAutoFit/>
          </a:bodyPr>
          <a:lstStyle/>
          <a:p>
            <a:r>
              <a:rPr lang="es-ES" b="1" dirty="0"/>
              <a:t>ZT8</a:t>
            </a:r>
          </a:p>
        </p:txBody>
      </p:sp>
      <p:sp>
        <p:nvSpPr>
          <p:cNvPr id="31" name="CuadroTexto 30">
            <a:extLst>
              <a:ext uri="{FF2B5EF4-FFF2-40B4-BE49-F238E27FC236}">
                <a16:creationId xmlns:a16="http://schemas.microsoft.com/office/drawing/2014/main" id="{48A56A2C-4D49-4076-A501-B3EE8E857B8A}"/>
              </a:ext>
            </a:extLst>
          </p:cNvPr>
          <p:cNvSpPr txBox="1"/>
          <p:nvPr/>
        </p:nvSpPr>
        <p:spPr>
          <a:xfrm>
            <a:off x="10621846" y="3890304"/>
            <a:ext cx="589336" cy="369332"/>
          </a:xfrm>
          <a:prstGeom prst="rect">
            <a:avLst/>
          </a:prstGeom>
          <a:noFill/>
        </p:spPr>
        <p:txBody>
          <a:bodyPr wrap="square" rtlCol="0">
            <a:spAutoFit/>
          </a:bodyPr>
          <a:lstStyle/>
          <a:p>
            <a:r>
              <a:rPr lang="es-ES" b="1" dirty="0"/>
              <a:t>ZT8</a:t>
            </a:r>
          </a:p>
        </p:txBody>
      </p:sp>
      <p:cxnSp>
        <p:nvCxnSpPr>
          <p:cNvPr id="32" name="Conector recto 31">
            <a:extLst>
              <a:ext uri="{FF2B5EF4-FFF2-40B4-BE49-F238E27FC236}">
                <a16:creationId xmlns:a16="http://schemas.microsoft.com/office/drawing/2014/main" id="{8C8515D4-6D88-4176-84B3-E47498C98EA7}"/>
              </a:ext>
            </a:extLst>
          </p:cNvPr>
          <p:cNvCxnSpPr/>
          <p:nvPr/>
        </p:nvCxnSpPr>
        <p:spPr>
          <a:xfrm>
            <a:off x="9761850" y="2330123"/>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33" name="Conector recto 32">
            <a:extLst>
              <a:ext uri="{FF2B5EF4-FFF2-40B4-BE49-F238E27FC236}">
                <a16:creationId xmlns:a16="http://schemas.microsoft.com/office/drawing/2014/main" id="{C450E576-33AB-47D9-857A-76DD2145A5BF}"/>
              </a:ext>
            </a:extLst>
          </p:cNvPr>
          <p:cNvCxnSpPr/>
          <p:nvPr/>
        </p:nvCxnSpPr>
        <p:spPr>
          <a:xfrm>
            <a:off x="8715472" y="4746851"/>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34" name="Conector recto 33">
            <a:extLst>
              <a:ext uri="{FF2B5EF4-FFF2-40B4-BE49-F238E27FC236}">
                <a16:creationId xmlns:a16="http://schemas.microsoft.com/office/drawing/2014/main" id="{BB308E66-93F8-4696-AA7C-FC6D93DC6E90}"/>
              </a:ext>
            </a:extLst>
          </p:cNvPr>
          <p:cNvCxnSpPr/>
          <p:nvPr/>
        </p:nvCxnSpPr>
        <p:spPr>
          <a:xfrm>
            <a:off x="9906793" y="4746851"/>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35" name="Conector recto 34">
            <a:extLst>
              <a:ext uri="{FF2B5EF4-FFF2-40B4-BE49-F238E27FC236}">
                <a16:creationId xmlns:a16="http://schemas.microsoft.com/office/drawing/2014/main" id="{55EBA0BC-90F6-4B09-AB39-FEF0575A79C9}"/>
              </a:ext>
            </a:extLst>
          </p:cNvPr>
          <p:cNvCxnSpPr/>
          <p:nvPr/>
        </p:nvCxnSpPr>
        <p:spPr>
          <a:xfrm>
            <a:off x="11027619" y="4746851"/>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40" name="CuadroTexto 39">
            <a:extLst>
              <a:ext uri="{FF2B5EF4-FFF2-40B4-BE49-F238E27FC236}">
                <a16:creationId xmlns:a16="http://schemas.microsoft.com/office/drawing/2014/main" id="{860AAE73-F275-4353-84F7-687976FC5AC2}"/>
              </a:ext>
            </a:extLst>
          </p:cNvPr>
          <p:cNvSpPr txBox="1"/>
          <p:nvPr/>
        </p:nvSpPr>
        <p:spPr>
          <a:xfrm>
            <a:off x="8439207" y="6181185"/>
            <a:ext cx="589336" cy="369332"/>
          </a:xfrm>
          <a:prstGeom prst="rect">
            <a:avLst/>
          </a:prstGeom>
          <a:noFill/>
        </p:spPr>
        <p:txBody>
          <a:bodyPr wrap="square" rtlCol="0">
            <a:spAutoFit/>
          </a:bodyPr>
          <a:lstStyle/>
          <a:p>
            <a:r>
              <a:rPr lang="es-ES" b="1" dirty="0"/>
              <a:t>ZT8</a:t>
            </a:r>
          </a:p>
        </p:txBody>
      </p:sp>
      <p:sp>
        <p:nvSpPr>
          <p:cNvPr id="41" name="CuadroTexto 40">
            <a:extLst>
              <a:ext uri="{FF2B5EF4-FFF2-40B4-BE49-F238E27FC236}">
                <a16:creationId xmlns:a16="http://schemas.microsoft.com/office/drawing/2014/main" id="{B2F34F46-D3D8-40C9-9AD4-999D2555C130}"/>
              </a:ext>
            </a:extLst>
          </p:cNvPr>
          <p:cNvSpPr txBox="1"/>
          <p:nvPr/>
        </p:nvSpPr>
        <p:spPr>
          <a:xfrm>
            <a:off x="9631857" y="6181185"/>
            <a:ext cx="589336" cy="369332"/>
          </a:xfrm>
          <a:prstGeom prst="rect">
            <a:avLst/>
          </a:prstGeom>
          <a:noFill/>
        </p:spPr>
        <p:txBody>
          <a:bodyPr wrap="square" rtlCol="0">
            <a:spAutoFit/>
          </a:bodyPr>
          <a:lstStyle/>
          <a:p>
            <a:r>
              <a:rPr lang="es-ES" b="1" dirty="0"/>
              <a:t>ZT8</a:t>
            </a:r>
          </a:p>
        </p:txBody>
      </p:sp>
      <p:sp>
        <p:nvSpPr>
          <p:cNvPr id="42" name="CuadroTexto 41">
            <a:extLst>
              <a:ext uri="{FF2B5EF4-FFF2-40B4-BE49-F238E27FC236}">
                <a16:creationId xmlns:a16="http://schemas.microsoft.com/office/drawing/2014/main" id="{779248E4-6473-4BDC-8776-742E9D0CBDD3}"/>
              </a:ext>
            </a:extLst>
          </p:cNvPr>
          <p:cNvSpPr txBox="1"/>
          <p:nvPr/>
        </p:nvSpPr>
        <p:spPr>
          <a:xfrm>
            <a:off x="10755051" y="6181185"/>
            <a:ext cx="589336" cy="369332"/>
          </a:xfrm>
          <a:prstGeom prst="rect">
            <a:avLst/>
          </a:prstGeom>
          <a:noFill/>
        </p:spPr>
        <p:txBody>
          <a:bodyPr wrap="square" rtlCol="0">
            <a:spAutoFit/>
          </a:bodyPr>
          <a:lstStyle/>
          <a:p>
            <a:r>
              <a:rPr lang="es-ES" b="1" dirty="0"/>
              <a:t>ZT8</a:t>
            </a:r>
          </a:p>
        </p:txBody>
      </p:sp>
      <p:sp>
        <p:nvSpPr>
          <p:cNvPr id="54" name="CuadroTexto 53">
            <a:extLst>
              <a:ext uri="{FF2B5EF4-FFF2-40B4-BE49-F238E27FC236}">
                <a16:creationId xmlns:a16="http://schemas.microsoft.com/office/drawing/2014/main" id="{604B948C-DA0B-4702-BAF1-9B9D3CC23530}"/>
              </a:ext>
            </a:extLst>
          </p:cNvPr>
          <p:cNvSpPr txBox="1"/>
          <p:nvPr/>
        </p:nvSpPr>
        <p:spPr>
          <a:xfrm>
            <a:off x="3151490" y="2428627"/>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55" name="Conector recto de flecha 54">
            <a:extLst>
              <a:ext uri="{FF2B5EF4-FFF2-40B4-BE49-F238E27FC236}">
                <a16:creationId xmlns:a16="http://schemas.microsoft.com/office/drawing/2014/main" id="{FF2F8B1C-7544-4B1D-8054-B4BB3F288237}"/>
              </a:ext>
            </a:extLst>
          </p:cNvPr>
          <p:cNvCxnSpPr>
            <a:cxnSpLocks/>
          </p:cNvCxnSpPr>
          <p:nvPr/>
        </p:nvCxnSpPr>
        <p:spPr>
          <a:xfrm flipH="1">
            <a:off x="5325999" y="3033288"/>
            <a:ext cx="1825726"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219278CC-27BF-4EAF-907B-D51860BBB973}"/>
              </a:ext>
            </a:extLst>
          </p:cNvPr>
          <p:cNvCxnSpPr>
            <a:cxnSpLocks/>
          </p:cNvCxnSpPr>
          <p:nvPr/>
        </p:nvCxnSpPr>
        <p:spPr>
          <a:xfrm flipH="1">
            <a:off x="5325999" y="5402277"/>
            <a:ext cx="1825726"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57" name="CuadroTexto 56">
            <a:extLst>
              <a:ext uri="{FF2B5EF4-FFF2-40B4-BE49-F238E27FC236}">
                <a16:creationId xmlns:a16="http://schemas.microsoft.com/office/drawing/2014/main" id="{889E1B2A-AD5E-4904-ABF9-6C2BFDCEFDD4}"/>
              </a:ext>
            </a:extLst>
          </p:cNvPr>
          <p:cNvSpPr txBox="1"/>
          <p:nvPr/>
        </p:nvSpPr>
        <p:spPr>
          <a:xfrm>
            <a:off x="3159406" y="4760451"/>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(12h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spTree>
    <p:extLst>
      <p:ext uri="{BB962C8B-B14F-4D97-AF65-F5344CB8AC3E}">
        <p14:creationId xmlns:p14="http://schemas.microsoft.com/office/powerpoint/2010/main" val="335539741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26EC4C5A-1672-4133-AF40-CB72D940AD97}"/>
              </a:ext>
            </a:extLst>
          </p:cNvPr>
          <p:cNvSpPr/>
          <p:nvPr/>
        </p:nvSpPr>
        <p:spPr>
          <a:xfrm>
            <a:off x="11305432" y="1298351"/>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7" name="Imagen 46">
            <a:extLst>
              <a:ext uri="{FF2B5EF4-FFF2-40B4-BE49-F238E27FC236}">
                <a16:creationId xmlns:a16="http://schemas.microsoft.com/office/drawing/2014/main" id="{4DC76C9E-8719-4F66-9948-580441862719}"/>
              </a:ext>
            </a:extLst>
          </p:cNvPr>
          <p:cNvPicPr>
            <a:picLocks noChangeAspect="1"/>
          </p:cNvPicPr>
          <p:nvPr/>
        </p:nvPicPr>
        <p:blipFill rotWithShape="1">
          <a:blip r:embed="rId3"/>
          <a:srcRect t="18210" r="50908" b="-327"/>
          <a:stretch/>
        </p:blipFill>
        <p:spPr>
          <a:xfrm>
            <a:off x="6949011" y="1850154"/>
            <a:ext cx="4987349" cy="2319175"/>
          </a:xfrm>
          <a:prstGeom prst="rect">
            <a:avLst/>
          </a:prstGeom>
        </p:spPr>
      </p:pic>
      <p:sp>
        <p:nvSpPr>
          <p:cNvPr id="48" name="Rectángulo 47">
            <a:extLst>
              <a:ext uri="{FF2B5EF4-FFF2-40B4-BE49-F238E27FC236}">
                <a16:creationId xmlns:a16="http://schemas.microsoft.com/office/drawing/2014/main" id="{CDF3CA3B-BF28-47AA-AA30-569D8FC670EC}"/>
              </a:ext>
            </a:extLst>
          </p:cNvPr>
          <p:cNvSpPr/>
          <p:nvPr/>
        </p:nvSpPr>
        <p:spPr>
          <a:xfrm>
            <a:off x="11281569" y="315062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7" name="Imagen 96">
            <a:extLst>
              <a:ext uri="{FF2B5EF4-FFF2-40B4-BE49-F238E27FC236}">
                <a16:creationId xmlns:a16="http://schemas.microsoft.com/office/drawing/2014/main" id="{E9108122-332E-40C1-B98B-67CCDA72DBF8}"/>
              </a:ext>
            </a:extLst>
          </p:cNvPr>
          <p:cNvPicPr>
            <a:picLocks noChangeAspect="1"/>
          </p:cNvPicPr>
          <p:nvPr/>
        </p:nvPicPr>
        <p:blipFill rotWithShape="1">
          <a:blip r:embed="rId3"/>
          <a:srcRect l="49350" t="17897" r="1558" b="-14"/>
          <a:stretch/>
        </p:blipFill>
        <p:spPr>
          <a:xfrm>
            <a:off x="6949011" y="4167117"/>
            <a:ext cx="4987349" cy="2319175"/>
          </a:xfrm>
          <a:prstGeom prst="rect">
            <a:avLst/>
          </a:prstGeom>
        </p:spPr>
      </p:pic>
      <p:sp>
        <p:nvSpPr>
          <p:cNvPr id="69" name="Rectángulo 68">
            <a:extLst>
              <a:ext uri="{FF2B5EF4-FFF2-40B4-BE49-F238E27FC236}">
                <a16:creationId xmlns:a16="http://schemas.microsoft.com/office/drawing/2014/main" id="{AC94DF78-17FD-4C1F-A9DA-3F1C619112CD}"/>
              </a:ext>
            </a:extLst>
          </p:cNvPr>
          <p:cNvSpPr/>
          <p:nvPr/>
        </p:nvSpPr>
        <p:spPr>
          <a:xfrm>
            <a:off x="3633989" y="372117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1663367" y="2875979"/>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1897919" y="2948084"/>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2627413" y="3427347"/>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1273583" y="5098492"/>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Rectángulo 100">
            <a:extLst>
              <a:ext uri="{FF2B5EF4-FFF2-40B4-BE49-F238E27FC236}">
                <a16:creationId xmlns:a16="http://schemas.microsoft.com/office/drawing/2014/main" id="{02D5F317-A52F-4E66-BABA-2F046CAAE66D}"/>
              </a:ext>
            </a:extLst>
          </p:cNvPr>
          <p:cNvSpPr/>
          <p:nvPr/>
        </p:nvSpPr>
        <p:spPr>
          <a:xfrm>
            <a:off x="3282224" y="3883444"/>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CuadroTexto 101">
            <a:extLst>
              <a:ext uri="{FF2B5EF4-FFF2-40B4-BE49-F238E27FC236}">
                <a16:creationId xmlns:a16="http://schemas.microsoft.com/office/drawing/2014/main" id="{D9B0D3BF-1EA4-4279-AD0F-760EE42B5521}"/>
              </a:ext>
            </a:extLst>
          </p:cNvPr>
          <p:cNvSpPr txBox="1"/>
          <p:nvPr/>
        </p:nvSpPr>
        <p:spPr>
          <a:xfrm>
            <a:off x="2029187" y="5238991"/>
            <a:ext cx="1770100" cy="369332"/>
          </a:xfrm>
          <a:prstGeom prst="rect">
            <a:avLst/>
          </a:prstGeom>
          <a:noFill/>
        </p:spPr>
        <p:txBody>
          <a:bodyPr wrap="square" rtlCol="0">
            <a:spAutoFit/>
          </a:bodyPr>
          <a:lstStyle/>
          <a:p>
            <a:r>
              <a:rPr lang="es-ES" dirty="0"/>
              <a:t>PSII</a:t>
            </a:r>
          </a:p>
        </p:txBody>
      </p:sp>
      <p:pic>
        <p:nvPicPr>
          <p:cNvPr id="103" name="Imagen 102">
            <a:extLst>
              <a:ext uri="{FF2B5EF4-FFF2-40B4-BE49-F238E27FC236}">
                <a16:creationId xmlns:a16="http://schemas.microsoft.com/office/drawing/2014/main" id="{39EB2DCD-08B0-40B7-B9E2-C06B79BFCDC9}"/>
              </a:ext>
            </a:extLst>
          </p:cNvPr>
          <p:cNvPicPr>
            <a:picLocks noChangeAspect="1"/>
          </p:cNvPicPr>
          <p:nvPr/>
        </p:nvPicPr>
        <p:blipFill rotWithShape="1">
          <a:blip r:embed="rId4"/>
          <a:srcRect l="-1499" r="70802" b="19671"/>
          <a:stretch/>
        </p:blipFill>
        <p:spPr>
          <a:xfrm>
            <a:off x="-133671" y="2104866"/>
            <a:ext cx="2905446" cy="3570876"/>
          </a:xfrm>
          <a:prstGeom prst="rect">
            <a:avLst/>
          </a:prstGeom>
        </p:spPr>
      </p:pic>
      <p:sp>
        <p:nvSpPr>
          <p:cNvPr id="24" name="CuadroTexto 23">
            <a:extLst>
              <a:ext uri="{FF2B5EF4-FFF2-40B4-BE49-F238E27FC236}">
                <a16:creationId xmlns:a16="http://schemas.microsoft.com/office/drawing/2014/main" id="{90096623-CDD0-4C2D-BF39-054D00E89E51}"/>
              </a:ext>
            </a:extLst>
          </p:cNvPr>
          <p:cNvSpPr txBox="1"/>
          <p:nvPr/>
        </p:nvSpPr>
        <p:spPr>
          <a:xfrm>
            <a:off x="1036634" y="881341"/>
            <a:ext cx="10037974"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Characterization</a:t>
            </a:r>
            <a:r>
              <a:rPr lang="es-ES" sz="2400" dirty="0"/>
              <a:t> of </a:t>
            </a:r>
            <a:r>
              <a:rPr lang="es-ES" sz="2400" dirty="0" err="1"/>
              <a:t>changes</a:t>
            </a:r>
            <a:r>
              <a:rPr lang="es-ES" sz="2400" dirty="0"/>
              <a:t> in </a:t>
            </a:r>
            <a:r>
              <a:rPr lang="es-ES" sz="2400" dirty="0" err="1"/>
              <a:t>photosynthetic</a:t>
            </a:r>
            <a:r>
              <a:rPr lang="es-ES" sz="2400" dirty="0"/>
              <a:t> </a:t>
            </a:r>
            <a:r>
              <a:rPr lang="es-ES" sz="2400" dirty="0" err="1"/>
              <a:t>efficiency</a:t>
            </a:r>
            <a:r>
              <a:rPr lang="es-ES" sz="2400" dirty="0"/>
              <a:t> </a:t>
            </a:r>
            <a:r>
              <a:rPr lang="es-ES" sz="2400" dirty="0" err="1"/>
              <a:t>during</a:t>
            </a:r>
            <a:r>
              <a:rPr lang="es-ES" sz="2400" dirty="0"/>
              <a:t> </a:t>
            </a:r>
            <a:r>
              <a:rPr lang="es-ES" sz="2400" dirty="0" err="1"/>
              <a:t>diel</a:t>
            </a:r>
            <a:r>
              <a:rPr lang="es-ES" sz="2400" dirty="0"/>
              <a:t> </a:t>
            </a:r>
            <a:r>
              <a:rPr lang="es-ES" sz="2400" dirty="0" err="1"/>
              <a:t>cycles</a:t>
            </a:r>
            <a:endParaRPr lang="es-ES" sz="2400" dirty="0"/>
          </a:p>
        </p:txBody>
      </p:sp>
      <p:sp>
        <p:nvSpPr>
          <p:cNvPr id="25" name="Rectángulo 24">
            <a:extLst>
              <a:ext uri="{FF2B5EF4-FFF2-40B4-BE49-F238E27FC236}">
                <a16:creationId xmlns:a16="http://schemas.microsoft.com/office/drawing/2014/main" id="{084506D6-B7BC-4054-B71C-C10AE60449EE}"/>
              </a:ext>
            </a:extLst>
          </p:cNvPr>
          <p:cNvSpPr/>
          <p:nvPr/>
        </p:nvSpPr>
        <p:spPr>
          <a:xfrm>
            <a:off x="10172837" y="1817230"/>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Conector recto 25">
            <a:extLst>
              <a:ext uri="{FF2B5EF4-FFF2-40B4-BE49-F238E27FC236}">
                <a16:creationId xmlns:a16="http://schemas.microsoft.com/office/drawing/2014/main" id="{661FBA04-7038-4EFA-A5DE-C3F0DA9B4A10}"/>
              </a:ext>
            </a:extLst>
          </p:cNvPr>
          <p:cNvCxnSpPr/>
          <p:nvPr/>
        </p:nvCxnSpPr>
        <p:spPr>
          <a:xfrm>
            <a:off x="8685691" y="2322376"/>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0AE16804-1DB1-47C9-A186-ADC1ACF9E591}"/>
              </a:ext>
            </a:extLst>
          </p:cNvPr>
          <p:cNvCxnSpPr/>
          <p:nvPr/>
        </p:nvCxnSpPr>
        <p:spPr>
          <a:xfrm>
            <a:off x="10873721" y="232237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1FBA0483-111E-408F-B277-A59515750D6E}"/>
              </a:ext>
            </a:extLst>
          </p:cNvPr>
          <p:cNvSpPr txBox="1"/>
          <p:nvPr/>
        </p:nvSpPr>
        <p:spPr>
          <a:xfrm>
            <a:off x="8451394" y="3879764"/>
            <a:ext cx="589336" cy="369332"/>
          </a:xfrm>
          <a:prstGeom prst="rect">
            <a:avLst/>
          </a:prstGeom>
          <a:noFill/>
        </p:spPr>
        <p:txBody>
          <a:bodyPr wrap="square" rtlCol="0">
            <a:spAutoFit/>
          </a:bodyPr>
          <a:lstStyle/>
          <a:p>
            <a:r>
              <a:rPr lang="es-ES" b="1" dirty="0"/>
              <a:t>ZT8</a:t>
            </a:r>
          </a:p>
        </p:txBody>
      </p:sp>
      <p:sp>
        <p:nvSpPr>
          <p:cNvPr id="30" name="CuadroTexto 29">
            <a:extLst>
              <a:ext uri="{FF2B5EF4-FFF2-40B4-BE49-F238E27FC236}">
                <a16:creationId xmlns:a16="http://schemas.microsoft.com/office/drawing/2014/main" id="{96E73F73-7832-40FA-B068-0A1281B36F5B}"/>
              </a:ext>
            </a:extLst>
          </p:cNvPr>
          <p:cNvSpPr txBox="1"/>
          <p:nvPr/>
        </p:nvSpPr>
        <p:spPr>
          <a:xfrm>
            <a:off x="9529607" y="3890650"/>
            <a:ext cx="589336" cy="369332"/>
          </a:xfrm>
          <a:prstGeom prst="rect">
            <a:avLst/>
          </a:prstGeom>
          <a:noFill/>
        </p:spPr>
        <p:txBody>
          <a:bodyPr wrap="square" rtlCol="0">
            <a:spAutoFit/>
          </a:bodyPr>
          <a:lstStyle/>
          <a:p>
            <a:r>
              <a:rPr lang="es-ES" b="1" dirty="0"/>
              <a:t>ZT8</a:t>
            </a:r>
          </a:p>
        </p:txBody>
      </p:sp>
      <p:sp>
        <p:nvSpPr>
          <p:cNvPr id="31" name="CuadroTexto 30">
            <a:extLst>
              <a:ext uri="{FF2B5EF4-FFF2-40B4-BE49-F238E27FC236}">
                <a16:creationId xmlns:a16="http://schemas.microsoft.com/office/drawing/2014/main" id="{48A56A2C-4D49-4076-A501-B3EE8E857B8A}"/>
              </a:ext>
            </a:extLst>
          </p:cNvPr>
          <p:cNvSpPr txBox="1"/>
          <p:nvPr/>
        </p:nvSpPr>
        <p:spPr>
          <a:xfrm>
            <a:off x="10621846" y="3890304"/>
            <a:ext cx="589336" cy="369332"/>
          </a:xfrm>
          <a:prstGeom prst="rect">
            <a:avLst/>
          </a:prstGeom>
          <a:noFill/>
        </p:spPr>
        <p:txBody>
          <a:bodyPr wrap="square" rtlCol="0">
            <a:spAutoFit/>
          </a:bodyPr>
          <a:lstStyle/>
          <a:p>
            <a:r>
              <a:rPr lang="es-ES" b="1" dirty="0"/>
              <a:t>ZT8</a:t>
            </a:r>
          </a:p>
        </p:txBody>
      </p:sp>
      <p:cxnSp>
        <p:nvCxnSpPr>
          <p:cNvPr id="32" name="Conector recto 31">
            <a:extLst>
              <a:ext uri="{FF2B5EF4-FFF2-40B4-BE49-F238E27FC236}">
                <a16:creationId xmlns:a16="http://schemas.microsoft.com/office/drawing/2014/main" id="{8C8515D4-6D88-4176-84B3-E47498C98EA7}"/>
              </a:ext>
            </a:extLst>
          </p:cNvPr>
          <p:cNvCxnSpPr/>
          <p:nvPr/>
        </p:nvCxnSpPr>
        <p:spPr>
          <a:xfrm>
            <a:off x="9761850" y="2330123"/>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33" name="Conector recto 32">
            <a:extLst>
              <a:ext uri="{FF2B5EF4-FFF2-40B4-BE49-F238E27FC236}">
                <a16:creationId xmlns:a16="http://schemas.microsoft.com/office/drawing/2014/main" id="{C450E576-33AB-47D9-857A-76DD2145A5BF}"/>
              </a:ext>
            </a:extLst>
          </p:cNvPr>
          <p:cNvCxnSpPr/>
          <p:nvPr/>
        </p:nvCxnSpPr>
        <p:spPr>
          <a:xfrm>
            <a:off x="8715472" y="4746851"/>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34" name="Conector recto 33">
            <a:extLst>
              <a:ext uri="{FF2B5EF4-FFF2-40B4-BE49-F238E27FC236}">
                <a16:creationId xmlns:a16="http://schemas.microsoft.com/office/drawing/2014/main" id="{BB308E66-93F8-4696-AA7C-FC6D93DC6E90}"/>
              </a:ext>
            </a:extLst>
          </p:cNvPr>
          <p:cNvCxnSpPr/>
          <p:nvPr/>
        </p:nvCxnSpPr>
        <p:spPr>
          <a:xfrm>
            <a:off x="9906793" y="4746851"/>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35" name="Conector recto 34">
            <a:extLst>
              <a:ext uri="{FF2B5EF4-FFF2-40B4-BE49-F238E27FC236}">
                <a16:creationId xmlns:a16="http://schemas.microsoft.com/office/drawing/2014/main" id="{55EBA0BC-90F6-4B09-AB39-FEF0575A79C9}"/>
              </a:ext>
            </a:extLst>
          </p:cNvPr>
          <p:cNvCxnSpPr/>
          <p:nvPr/>
        </p:nvCxnSpPr>
        <p:spPr>
          <a:xfrm>
            <a:off x="11027619" y="4746851"/>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36" name="Conector recto 35">
            <a:extLst>
              <a:ext uri="{FF2B5EF4-FFF2-40B4-BE49-F238E27FC236}">
                <a16:creationId xmlns:a16="http://schemas.microsoft.com/office/drawing/2014/main" id="{2D573859-0285-4ECB-B1B1-32A00CD9F517}"/>
              </a:ext>
            </a:extLst>
          </p:cNvPr>
          <p:cNvCxnSpPr/>
          <p:nvPr/>
        </p:nvCxnSpPr>
        <p:spPr>
          <a:xfrm>
            <a:off x="10438283" y="4746851"/>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37" name="Conector recto 36">
            <a:extLst>
              <a:ext uri="{FF2B5EF4-FFF2-40B4-BE49-F238E27FC236}">
                <a16:creationId xmlns:a16="http://schemas.microsoft.com/office/drawing/2014/main" id="{64EA2B34-38F7-4B41-8519-8BB9CBDA0438}"/>
              </a:ext>
            </a:extLst>
          </p:cNvPr>
          <p:cNvCxnSpPr/>
          <p:nvPr/>
        </p:nvCxnSpPr>
        <p:spPr>
          <a:xfrm>
            <a:off x="9276086" y="4746851"/>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38" name="Conector recto 37">
            <a:extLst>
              <a:ext uri="{FF2B5EF4-FFF2-40B4-BE49-F238E27FC236}">
                <a16:creationId xmlns:a16="http://schemas.microsoft.com/office/drawing/2014/main" id="{E3B42A6B-C801-4273-A1F7-E5A11CB5A620}"/>
              </a:ext>
            </a:extLst>
          </p:cNvPr>
          <p:cNvCxnSpPr/>
          <p:nvPr/>
        </p:nvCxnSpPr>
        <p:spPr>
          <a:xfrm>
            <a:off x="11622633" y="4760451"/>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40" name="CuadroTexto 39">
            <a:extLst>
              <a:ext uri="{FF2B5EF4-FFF2-40B4-BE49-F238E27FC236}">
                <a16:creationId xmlns:a16="http://schemas.microsoft.com/office/drawing/2014/main" id="{860AAE73-F275-4353-84F7-687976FC5AC2}"/>
              </a:ext>
            </a:extLst>
          </p:cNvPr>
          <p:cNvSpPr txBox="1"/>
          <p:nvPr/>
        </p:nvSpPr>
        <p:spPr>
          <a:xfrm>
            <a:off x="8439207" y="6181185"/>
            <a:ext cx="589336" cy="369332"/>
          </a:xfrm>
          <a:prstGeom prst="rect">
            <a:avLst/>
          </a:prstGeom>
          <a:noFill/>
        </p:spPr>
        <p:txBody>
          <a:bodyPr wrap="square" rtlCol="0">
            <a:spAutoFit/>
          </a:bodyPr>
          <a:lstStyle/>
          <a:p>
            <a:r>
              <a:rPr lang="es-ES" b="1" dirty="0"/>
              <a:t>ZT8</a:t>
            </a:r>
          </a:p>
        </p:txBody>
      </p:sp>
      <p:sp>
        <p:nvSpPr>
          <p:cNvPr id="41" name="CuadroTexto 40">
            <a:extLst>
              <a:ext uri="{FF2B5EF4-FFF2-40B4-BE49-F238E27FC236}">
                <a16:creationId xmlns:a16="http://schemas.microsoft.com/office/drawing/2014/main" id="{B2F34F46-D3D8-40C9-9AD4-999D2555C130}"/>
              </a:ext>
            </a:extLst>
          </p:cNvPr>
          <p:cNvSpPr txBox="1"/>
          <p:nvPr/>
        </p:nvSpPr>
        <p:spPr>
          <a:xfrm>
            <a:off x="9631857" y="6181185"/>
            <a:ext cx="589336" cy="369332"/>
          </a:xfrm>
          <a:prstGeom prst="rect">
            <a:avLst/>
          </a:prstGeom>
          <a:noFill/>
        </p:spPr>
        <p:txBody>
          <a:bodyPr wrap="square" rtlCol="0">
            <a:spAutoFit/>
          </a:bodyPr>
          <a:lstStyle/>
          <a:p>
            <a:r>
              <a:rPr lang="es-ES" b="1" dirty="0"/>
              <a:t>ZT8</a:t>
            </a:r>
          </a:p>
        </p:txBody>
      </p:sp>
      <p:sp>
        <p:nvSpPr>
          <p:cNvPr id="42" name="CuadroTexto 41">
            <a:extLst>
              <a:ext uri="{FF2B5EF4-FFF2-40B4-BE49-F238E27FC236}">
                <a16:creationId xmlns:a16="http://schemas.microsoft.com/office/drawing/2014/main" id="{779248E4-6473-4BDC-8776-742E9D0CBDD3}"/>
              </a:ext>
            </a:extLst>
          </p:cNvPr>
          <p:cNvSpPr txBox="1"/>
          <p:nvPr/>
        </p:nvSpPr>
        <p:spPr>
          <a:xfrm>
            <a:off x="10755051" y="6181185"/>
            <a:ext cx="589336" cy="369332"/>
          </a:xfrm>
          <a:prstGeom prst="rect">
            <a:avLst/>
          </a:prstGeom>
          <a:noFill/>
        </p:spPr>
        <p:txBody>
          <a:bodyPr wrap="square" rtlCol="0">
            <a:spAutoFit/>
          </a:bodyPr>
          <a:lstStyle/>
          <a:p>
            <a:r>
              <a:rPr lang="es-ES" b="1" dirty="0"/>
              <a:t>ZT8</a:t>
            </a:r>
          </a:p>
        </p:txBody>
      </p:sp>
      <p:sp>
        <p:nvSpPr>
          <p:cNvPr id="43" name="CuadroTexto 42">
            <a:extLst>
              <a:ext uri="{FF2B5EF4-FFF2-40B4-BE49-F238E27FC236}">
                <a16:creationId xmlns:a16="http://schemas.microsoft.com/office/drawing/2014/main" id="{98D8AFB1-3FF4-408F-BC24-B5EFB7E7044E}"/>
              </a:ext>
            </a:extLst>
          </p:cNvPr>
          <p:cNvSpPr txBox="1"/>
          <p:nvPr/>
        </p:nvSpPr>
        <p:spPr>
          <a:xfrm>
            <a:off x="8981591" y="6181185"/>
            <a:ext cx="682127"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45" name="CuadroTexto 44">
            <a:extLst>
              <a:ext uri="{FF2B5EF4-FFF2-40B4-BE49-F238E27FC236}">
                <a16:creationId xmlns:a16="http://schemas.microsoft.com/office/drawing/2014/main" id="{1ACDC5DD-DF99-464C-9A8F-0EFC2D07A464}"/>
              </a:ext>
            </a:extLst>
          </p:cNvPr>
          <p:cNvSpPr txBox="1"/>
          <p:nvPr/>
        </p:nvSpPr>
        <p:spPr>
          <a:xfrm>
            <a:off x="10110955" y="6181185"/>
            <a:ext cx="649435"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50" name="CuadroTexto 49">
            <a:extLst>
              <a:ext uri="{FF2B5EF4-FFF2-40B4-BE49-F238E27FC236}">
                <a16:creationId xmlns:a16="http://schemas.microsoft.com/office/drawing/2014/main" id="{42802DEE-1BBD-444A-B321-685422CD3909}"/>
              </a:ext>
            </a:extLst>
          </p:cNvPr>
          <p:cNvSpPr txBox="1"/>
          <p:nvPr/>
        </p:nvSpPr>
        <p:spPr>
          <a:xfrm>
            <a:off x="11307815" y="6181185"/>
            <a:ext cx="679745"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54" name="CuadroTexto 53">
            <a:extLst>
              <a:ext uri="{FF2B5EF4-FFF2-40B4-BE49-F238E27FC236}">
                <a16:creationId xmlns:a16="http://schemas.microsoft.com/office/drawing/2014/main" id="{604B948C-DA0B-4702-BAF1-9B9D3CC23530}"/>
              </a:ext>
            </a:extLst>
          </p:cNvPr>
          <p:cNvSpPr txBox="1"/>
          <p:nvPr/>
        </p:nvSpPr>
        <p:spPr>
          <a:xfrm>
            <a:off x="3151490" y="2428627"/>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55" name="Conector recto de flecha 54">
            <a:extLst>
              <a:ext uri="{FF2B5EF4-FFF2-40B4-BE49-F238E27FC236}">
                <a16:creationId xmlns:a16="http://schemas.microsoft.com/office/drawing/2014/main" id="{FF2F8B1C-7544-4B1D-8054-B4BB3F288237}"/>
              </a:ext>
            </a:extLst>
          </p:cNvPr>
          <p:cNvCxnSpPr>
            <a:cxnSpLocks/>
          </p:cNvCxnSpPr>
          <p:nvPr/>
        </p:nvCxnSpPr>
        <p:spPr>
          <a:xfrm flipH="1">
            <a:off x="5325999" y="3033288"/>
            <a:ext cx="1825726"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219278CC-27BF-4EAF-907B-D51860BBB973}"/>
              </a:ext>
            </a:extLst>
          </p:cNvPr>
          <p:cNvCxnSpPr>
            <a:cxnSpLocks/>
          </p:cNvCxnSpPr>
          <p:nvPr/>
        </p:nvCxnSpPr>
        <p:spPr>
          <a:xfrm flipH="1">
            <a:off x="5325999" y="5402277"/>
            <a:ext cx="1825726"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57" name="CuadroTexto 56">
            <a:extLst>
              <a:ext uri="{FF2B5EF4-FFF2-40B4-BE49-F238E27FC236}">
                <a16:creationId xmlns:a16="http://schemas.microsoft.com/office/drawing/2014/main" id="{889E1B2A-AD5E-4904-ABF9-6C2BFDCEFDD4}"/>
              </a:ext>
            </a:extLst>
          </p:cNvPr>
          <p:cNvSpPr txBox="1"/>
          <p:nvPr/>
        </p:nvSpPr>
        <p:spPr>
          <a:xfrm>
            <a:off x="3159406" y="4760451"/>
            <a:ext cx="3178629" cy="1446550"/>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(12h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a:p>
            <a:endParaRPr lang="es-ES" sz="2000" dirty="0"/>
          </a:p>
        </p:txBody>
      </p:sp>
    </p:spTree>
    <p:extLst>
      <p:ext uri="{BB962C8B-B14F-4D97-AF65-F5344CB8AC3E}">
        <p14:creationId xmlns:p14="http://schemas.microsoft.com/office/powerpoint/2010/main" val="356931608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26EC4C5A-1672-4133-AF40-CB72D940AD97}"/>
              </a:ext>
            </a:extLst>
          </p:cNvPr>
          <p:cNvSpPr/>
          <p:nvPr/>
        </p:nvSpPr>
        <p:spPr>
          <a:xfrm>
            <a:off x="11305432" y="1298351"/>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7" name="Imagen 46">
            <a:extLst>
              <a:ext uri="{FF2B5EF4-FFF2-40B4-BE49-F238E27FC236}">
                <a16:creationId xmlns:a16="http://schemas.microsoft.com/office/drawing/2014/main" id="{4DC76C9E-8719-4F66-9948-580441862719}"/>
              </a:ext>
            </a:extLst>
          </p:cNvPr>
          <p:cNvPicPr>
            <a:picLocks noChangeAspect="1"/>
          </p:cNvPicPr>
          <p:nvPr/>
        </p:nvPicPr>
        <p:blipFill rotWithShape="1">
          <a:blip r:embed="rId3"/>
          <a:srcRect t="18210" r="50908" b="-327"/>
          <a:stretch/>
        </p:blipFill>
        <p:spPr>
          <a:xfrm>
            <a:off x="6949011" y="1850154"/>
            <a:ext cx="4987349" cy="2319175"/>
          </a:xfrm>
          <a:prstGeom prst="rect">
            <a:avLst/>
          </a:prstGeom>
        </p:spPr>
      </p:pic>
      <p:sp>
        <p:nvSpPr>
          <p:cNvPr id="48" name="Rectángulo 47">
            <a:extLst>
              <a:ext uri="{FF2B5EF4-FFF2-40B4-BE49-F238E27FC236}">
                <a16:creationId xmlns:a16="http://schemas.microsoft.com/office/drawing/2014/main" id="{CDF3CA3B-BF28-47AA-AA30-569D8FC670EC}"/>
              </a:ext>
            </a:extLst>
          </p:cNvPr>
          <p:cNvSpPr/>
          <p:nvPr/>
        </p:nvSpPr>
        <p:spPr>
          <a:xfrm>
            <a:off x="11281569" y="315062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7" name="Imagen 96">
            <a:extLst>
              <a:ext uri="{FF2B5EF4-FFF2-40B4-BE49-F238E27FC236}">
                <a16:creationId xmlns:a16="http://schemas.microsoft.com/office/drawing/2014/main" id="{E9108122-332E-40C1-B98B-67CCDA72DBF8}"/>
              </a:ext>
            </a:extLst>
          </p:cNvPr>
          <p:cNvPicPr>
            <a:picLocks noChangeAspect="1"/>
          </p:cNvPicPr>
          <p:nvPr/>
        </p:nvPicPr>
        <p:blipFill rotWithShape="1">
          <a:blip r:embed="rId3"/>
          <a:srcRect l="49350" t="17897" r="1558" b="-14"/>
          <a:stretch/>
        </p:blipFill>
        <p:spPr>
          <a:xfrm>
            <a:off x="6949011" y="4167117"/>
            <a:ext cx="4987349" cy="2319175"/>
          </a:xfrm>
          <a:prstGeom prst="rect">
            <a:avLst/>
          </a:prstGeom>
        </p:spPr>
      </p:pic>
      <p:sp>
        <p:nvSpPr>
          <p:cNvPr id="69" name="Rectángulo 68">
            <a:extLst>
              <a:ext uri="{FF2B5EF4-FFF2-40B4-BE49-F238E27FC236}">
                <a16:creationId xmlns:a16="http://schemas.microsoft.com/office/drawing/2014/main" id="{AC94DF78-17FD-4C1F-A9DA-3F1C619112CD}"/>
              </a:ext>
            </a:extLst>
          </p:cNvPr>
          <p:cNvSpPr/>
          <p:nvPr/>
        </p:nvSpPr>
        <p:spPr>
          <a:xfrm>
            <a:off x="3633989" y="3721177"/>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1663367" y="2875979"/>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1897919" y="2948084"/>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2627413" y="3427347"/>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1273583" y="5098492"/>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Rectángulo 100">
            <a:extLst>
              <a:ext uri="{FF2B5EF4-FFF2-40B4-BE49-F238E27FC236}">
                <a16:creationId xmlns:a16="http://schemas.microsoft.com/office/drawing/2014/main" id="{02D5F317-A52F-4E66-BABA-2F046CAAE66D}"/>
              </a:ext>
            </a:extLst>
          </p:cNvPr>
          <p:cNvSpPr/>
          <p:nvPr/>
        </p:nvSpPr>
        <p:spPr>
          <a:xfrm>
            <a:off x="3282224" y="3883444"/>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CuadroTexto 101">
            <a:extLst>
              <a:ext uri="{FF2B5EF4-FFF2-40B4-BE49-F238E27FC236}">
                <a16:creationId xmlns:a16="http://schemas.microsoft.com/office/drawing/2014/main" id="{D9B0D3BF-1EA4-4279-AD0F-760EE42B5521}"/>
              </a:ext>
            </a:extLst>
          </p:cNvPr>
          <p:cNvSpPr txBox="1"/>
          <p:nvPr/>
        </p:nvSpPr>
        <p:spPr>
          <a:xfrm>
            <a:off x="2029187" y="5238991"/>
            <a:ext cx="1770100" cy="369332"/>
          </a:xfrm>
          <a:prstGeom prst="rect">
            <a:avLst/>
          </a:prstGeom>
          <a:noFill/>
        </p:spPr>
        <p:txBody>
          <a:bodyPr wrap="square" rtlCol="0">
            <a:spAutoFit/>
          </a:bodyPr>
          <a:lstStyle/>
          <a:p>
            <a:r>
              <a:rPr lang="es-ES" dirty="0"/>
              <a:t>PSII</a:t>
            </a:r>
          </a:p>
        </p:txBody>
      </p:sp>
      <p:pic>
        <p:nvPicPr>
          <p:cNvPr id="103" name="Imagen 102">
            <a:extLst>
              <a:ext uri="{FF2B5EF4-FFF2-40B4-BE49-F238E27FC236}">
                <a16:creationId xmlns:a16="http://schemas.microsoft.com/office/drawing/2014/main" id="{39EB2DCD-08B0-40B7-B9E2-C06B79BFCDC9}"/>
              </a:ext>
            </a:extLst>
          </p:cNvPr>
          <p:cNvPicPr>
            <a:picLocks noChangeAspect="1"/>
          </p:cNvPicPr>
          <p:nvPr/>
        </p:nvPicPr>
        <p:blipFill rotWithShape="1">
          <a:blip r:embed="rId4"/>
          <a:srcRect l="-1499" r="70802" b="19671"/>
          <a:stretch/>
        </p:blipFill>
        <p:spPr>
          <a:xfrm>
            <a:off x="-133671" y="2104866"/>
            <a:ext cx="2905446" cy="3570876"/>
          </a:xfrm>
          <a:prstGeom prst="rect">
            <a:avLst/>
          </a:prstGeom>
        </p:spPr>
      </p:pic>
      <p:sp>
        <p:nvSpPr>
          <p:cNvPr id="24" name="CuadroTexto 23">
            <a:extLst>
              <a:ext uri="{FF2B5EF4-FFF2-40B4-BE49-F238E27FC236}">
                <a16:creationId xmlns:a16="http://schemas.microsoft.com/office/drawing/2014/main" id="{90096623-CDD0-4C2D-BF39-054D00E89E51}"/>
              </a:ext>
            </a:extLst>
          </p:cNvPr>
          <p:cNvSpPr txBox="1"/>
          <p:nvPr/>
        </p:nvSpPr>
        <p:spPr>
          <a:xfrm>
            <a:off x="1036634" y="881341"/>
            <a:ext cx="10037974"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Characterization</a:t>
            </a:r>
            <a:r>
              <a:rPr lang="es-ES" sz="2400" dirty="0"/>
              <a:t> of </a:t>
            </a:r>
            <a:r>
              <a:rPr lang="es-ES" sz="2400" dirty="0" err="1"/>
              <a:t>changes</a:t>
            </a:r>
            <a:r>
              <a:rPr lang="es-ES" sz="2400" dirty="0"/>
              <a:t> in </a:t>
            </a:r>
            <a:r>
              <a:rPr lang="es-ES" sz="2400" dirty="0" err="1"/>
              <a:t>photosynthetic</a:t>
            </a:r>
            <a:r>
              <a:rPr lang="es-ES" sz="2400" dirty="0"/>
              <a:t> </a:t>
            </a:r>
            <a:r>
              <a:rPr lang="es-ES" sz="2400" dirty="0" err="1"/>
              <a:t>efficiency</a:t>
            </a:r>
            <a:r>
              <a:rPr lang="es-ES" sz="2400" dirty="0"/>
              <a:t> </a:t>
            </a:r>
            <a:r>
              <a:rPr lang="es-ES" sz="2400" dirty="0" err="1"/>
              <a:t>during</a:t>
            </a:r>
            <a:r>
              <a:rPr lang="es-ES" sz="2400" dirty="0"/>
              <a:t> </a:t>
            </a:r>
            <a:r>
              <a:rPr lang="es-ES" sz="2400" dirty="0" err="1"/>
              <a:t>diel</a:t>
            </a:r>
            <a:r>
              <a:rPr lang="es-ES" sz="2400" dirty="0"/>
              <a:t> </a:t>
            </a:r>
            <a:r>
              <a:rPr lang="es-ES" sz="2400" dirty="0" err="1"/>
              <a:t>cycles</a:t>
            </a:r>
            <a:endParaRPr lang="es-ES" sz="2400" dirty="0"/>
          </a:p>
        </p:txBody>
      </p:sp>
      <p:sp>
        <p:nvSpPr>
          <p:cNvPr id="25" name="Rectángulo 24">
            <a:extLst>
              <a:ext uri="{FF2B5EF4-FFF2-40B4-BE49-F238E27FC236}">
                <a16:creationId xmlns:a16="http://schemas.microsoft.com/office/drawing/2014/main" id="{084506D6-B7BC-4054-B71C-C10AE60449EE}"/>
              </a:ext>
            </a:extLst>
          </p:cNvPr>
          <p:cNvSpPr/>
          <p:nvPr/>
        </p:nvSpPr>
        <p:spPr>
          <a:xfrm>
            <a:off x="10172837" y="1817230"/>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Conector recto 25">
            <a:extLst>
              <a:ext uri="{FF2B5EF4-FFF2-40B4-BE49-F238E27FC236}">
                <a16:creationId xmlns:a16="http://schemas.microsoft.com/office/drawing/2014/main" id="{661FBA04-7038-4EFA-A5DE-C3F0DA9B4A10}"/>
              </a:ext>
            </a:extLst>
          </p:cNvPr>
          <p:cNvCxnSpPr/>
          <p:nvPr/>
        </p:nvCxnSpPr>
        <p:spPr>
          <a:xfrm>
            <a:off x="8685691" y="2322376"/>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0AE16804-1DB1-47C9-A186-ADC1ACF9E591}"/>
              </a:ext>
            </a:extLst>
          </p:cNvPr>
          <p:cNvCxnSpPr/>
          <p:nvPr/>
        </p:nvCxnSpPr>
        <p:spPr>
          <a:xfrm>
            <a:off x="10873721" y="232237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1FBA0483-111E-408F-B277-A59515750D6E}"/>
              </a:ext>
            </a:extLst>
          </p:cNvPr>
          <p:cNvSpPr txBox="1"/>
          <p:nvPr/>
        </p:nvSpPr>
        <p:spPr>
          <a:xfrm>
            <a:off x="8451394" y="3879764"/>
            <a:ext cx="589336" cy="369332"/>
          </a:xfrm>
          <a:prstGeom prst="rect">
            <a:avLst/>
          </a:prstGeom>
          <a:noFill/>
        </p:spPr>
        <p:txBody>
          <a:bodyPr wrap="square" rtlCol="0">
            <a:spAutoFit/>
          </a:bodyPr>
          <a:lstStyle/>
          <a:p>
            <a:r>
              <a:rPr lang="es-ES" b="1" dirty="0"/>
              <a:t>ZT8</a:t>
            </a:r>
          </a:p>
        </p:txBody>
      </p:sp>
      <p:sp>
        <p:nvSpPr>
          <p:cNvPr id="30" name="CuadroTexto 29">
            <a:extLst>
              <a:ext uri="{FF2B5EF4-FFF2-40B4-BE49-F238E27FC236}">
                <a16:creationId xmlns:a16="http://schemas.microsoft.com/office/drawing/2014/main" id="{96E73F73-7832-40FA-B068-0A1281B36F5B}"/>
              </a:ext>
            </a:extLst>
          </p:cNvPr>
          <p:cNvSpPr txBox="1"/>
          <p:nvPr/>
        </p:nvSpPr>
        <p:spPr>
          <a:xfrm>
            <a:off x="9529607" y="3890650"/>
            <a:ext cx="589336" cy="369332"/>
          </a:xfrm>
          <a:prstGeom prst="rect">
            <a:avLst/>
          </a:prstGeom>
          <a:noFill/>
        </p:spPr>
        <p:txBody>
          <a:bodyPr wrap="square" rtlCol="0">
            <a:spAutoFit/>
          </a:bodyPr>
          <a:lstStyle/>
          <a:p>
            <a:r>
              <a:rPr lang="es-ES" b="1" dirty="0"/>
              <a:t>ZT8</a:t>
            </a:r>
          </a:p>
        </p:txBody>
      </p:sp>
      <p:sp>
        <p:nvSpPr>
          <p:cNvPr id="31" name="CuadroTexto 30">
            <a:extLst>
              <a:ext uri="{FF2B5EF4-FFF2-40B4-BE49-F238E27FC236}">
                <a16:creationId xmlns:a16="http://schemas.microsoft.com/office/drawing/2014/main" id="{48A56A2C-4D49-4076-A501-B3EE8E857B8A}"/>
              </a:ext>
            </a:extLst>
          </p:cNvPr>
          <p:cNvSpPr txBox="1"/>
          <p:nvPr/>
        </p:nvSpPr>
        <p:spPr>
          <a:xfrm>
            <a:off x="10621846" y="3890304"/>
            <a:ext cx="589336" cy="369332"/>
          </a:xfrm>
          <a:prstGeom prst="rect">
            <a:avLst/>
          </a:prstGeom>
          <a:noFill/>
        </p:spPr>
        <p:txBody>
          <a:bodyPr wrap="square" rtlCol="0">
            <a:spAutoFit/>
          </a:bodyPr>
          <a:lstStyle/>
          <a:p>
            <a:r>
              <a:rPr lang="es-ES" b="1" dirty="0"/>
              <a:t>ZT8</a:t>
            </a:r>
          </a:p>
        </p:txBody>
      </p:sp>
      <p:cxnSp>
        <p:nvCxnSpPr>
          <p:cNvPr id="32" name="Conector recto 31">
            <a:extLst>
              <a:ext uri="{FF2B5EF4-FFF2-40B4-BE49-F238E27FC236}">
                <a16:creationId xmlns:a16="http://schemas.microsoft.com/office/drawing/2014/main" id="{8C8515D4-6D88-4176-84B3-E47498C98EA7}"/>
              </a:ext>
            </a:extLst>
          </p:cNvPr>
          <p:cNvCxnSpPr/>
          <p:nvPr/>
        </p:nvCxnSpPr>
        <p:spPr>
          <a:xfrm>
            <a:off x="9761850" y="2330123"/>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33" name="Conector recto 32">
            <a:extLst>
              <a:ext uri="{FF2B5EF4-FFF2-40B4-BE49-F238E27FC236}">
                <a16:creationId xmlns:a16="http://schemas.microsoft.com/office/drawing/2014/main" id="{C450E576-33AB-47D9-857A-76DD2145A5BF}"/>
              </a:ext>
            </a:extLst>
          </p:cNvPr>
          <p:cNvCxnSpPr/>
          <p:nvPr/>
        </p:nvCxnSpPr>
        <p:spPr>
          <a:xfrm>
            <a:off x="8715472" y="4746851"/>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34" name="Conector recto 33">
            <a:extLst>
              <a:ext uri="{FF2B5EF4-FFF2-40B4-BE49-F238E27FC236}">
                <a16:creationId xmlns:a16="http://schemas.microsoft.com/office/drawing/2014/main" id="{BB308E66-93F8-4696-AA7C-FC6D93DC6E90}"/>
              </a:ext>
            </a:extLst>
          </p:cNvPr>
          <p:cNvCxnSpPr/>
          <p:nvPr/>
        </p:nvCxnSpPr>
        <p:spPr>
          <a:xfrm>
            <a:off x="9906793" y="4746851"/>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35" name="Conector recto 34">
            <a:extLst>
              <a:ext uri="{FF2B5EF4-FFF2-40B4-BE49-F238E27FC236}">
                <a16:creationId xmlns:a16="http://schemas.microsoft.com/office/drawing/2014/main" id="{55EBA0BC-90F6-4B09-AB39-FEF0575A79C9}"/>
              </a:ext>
            </a:extLst>
          </p:cNvPr>
          <p:cNvCxnSpPr/>
          <p:nvPr/>
        </p:nvCxnSpPr>
        <p:spPr>
          <a:xfrm>
            <a:off x="11027619" y="4746851"/>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36" name="Conector recto 35">
            <a:extLst>
              <a:ext uri="{FF2B5EF4-FFF2-40B4-BE49-F238E27FC236}">
                <a16:creationId xmlns:a16="http://schemas.microsoft.com/office/drawing/2014/main" id="{2D573859-0285-4ECB-B1B1-32A00CD9F517}"/>
              </a:ext>
            </a:extLst>
          </p:cNvPr>
          <p:cNvCxnSpPr/>
          <p:nvPr/>
        </p:nvCxnSpPr>
        <p:spPr>
          <a:xfrm>
            <a:off x="10438283" y="4746851"/>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37" name="Conector recto 36">
            <a:extLst>
              <a:ext uri="{FF2B5EF4-FFF2-40B4-BE49-F238E27FC236}">
                <a16:creationId xmlns:a16="http://schemas.microsoft.com/office/drawing/2014/main" id="{64EA2B34-38F7-4B41-8519-8BB9CBDA0438}"/>
              </a:ext>
            </a:extLst>
          </p:cNvPr>
          <p:cNvCxnSpPr/>
          <p:nvPr/>
        </p:nvCxnSpPr>
        <p:spPr>
          <a:xfrm>
            <a:off x="9276086" y="4746851"/>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38" name="Conector recto 37">
            <a:extLst>
              <a:ext uri="{FF2B5EF4-FFF2-40B4-BE49-F238E27FC236}">
                <a16:creationId xmlns:a16="http://schemas.microsoft.com/office/drawing/2014/main" id="{E3B42A6B-C801-4273-A1F7-E5A11CB5A620}"/>
              </a:ext>
            </a:extLst>
          </p:cNvPr>
          <p:cNvCxnSpPr/>
          <p:nvPr/>
        </p:nvCxnSpPr>
        <p:spPr>
          <a:xfrm>
            <a:off x="11622633" y="4760451"/>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40" name="CuadroTexto 39">
            <a:extLst>
              <a:ext uri="{FF2B5EF4-FFF2-40B4-BE49-F238E27FC236}">
                <a16:creationId xmlns:a16="http://schemas.microsoft.com/office/drawing/2014/main" id="{860AAE73-F275-4353-84F7-687976FC5AC2}"/>
              </a:ext>
            </a:extLst>
          </p:cNvPr>
          <p:cNvSpPr txBox="1"/>
          <p:nvPr/>
        </p:nvSpPr>
        <p:spPr>
          <a:xfrm>
            <a:off x="8439207" y="6181185"/>
            <a:ext cx="589336" cy="369332"/>
          </a:xfrm>
          <a:prstGeom prst="rect">
            <a:avLst/>
          </a:prstGeom>
          <a:noFill/>
        </p:spPr>
        <p:txBody>
          <a:bodyPr wrap="square" rtlCol="0">
            <a:spAutoFit/>
          </a:bodyPr>
          <a:lstStyle/>
          <a:p>
            <a:r>
              <a:rPr lang="es-ES" b="1" dirty="0"/>
              <a:t>ZT8</a:t>
            </a:r>
          </a:p>
        </p:txBody>
      </p:sp>
      <p:sp>
        <p:nvSpPr>
          <p:cNvPr id="41" name="CuadroTexto 40">
            <a:extLst>
              <a:ext uri="{FF2B5EF4-FFF2-40B4-BE49-F238E27FC236}">
                <a16:creationId xmlns:a16="http://schemas.microsoft.com/office/drawing/2014/main" id="{B2F34F46-D3D8-40C9-9AD4-999D2555C130}"/>
              </a:ext>
            </a:extLst>
          </p:cNvPr>
          <p:cNvSpPr txBox="1"/>
          <p:nvPr/>
        </p:nvSpPr>
        <p:spPr>
          <a:xfrm>
            <a:off x="9631857" y="6181185"/>
            <a:ext cx="589336" cy="369332"/>
          </a:xfrm>
          <a:prstGeom prst="rect">
            <a:avLst/>
          </a:prstGeom>
          <a:noFill/>
        </p:spPr>
        <p:txBody>
          <a:bodyPr wrap="square" rtlCol="0">
            <a:spAutoFit/>
          </a:bodyPr>
          <a:lstStyle/>
          <a:p>
            <a:r>
              <a:rPr lang="es-ES" b="1" dirty="0"/>
              <a:t>ZT8</a:t>
            </a:r>
          </a:p>
        </p:txBody>
      </p:sp>
      <p:sp>
        <p:nvSpPr>
          <p:cNvPr id="42" name="CuadroTexto 41">
            <a:extLst>
              <a:ext uri="{FF2B5EF4-FFF2-40B4-BE49-F238E27FC236}">
                <a16:creationId xmlns:a16="http://schemas.microsoft.com/office/drawing/2014/main" id="{779248E4-6473-4BDC-8776-742E9D0CBDD3}"/>
              </a:ext>
            </a:extLst>
          </p:cNvPr>
          <p:cNvSpPr txBox="1"/>
          <p:nvPr/>
        </p:nvSpPr>
        <p:spPr>
          <a:xfrm>
            <a:off x="10755051" y="6181185"/>
            <a:ext cx="589336" cy="369332"/>
          </a:xfrm>
          <a:prstGeom prst="rect">
            <a:avLst/>
          </a:prstGeom>
          <a:noFill/>
        </p:spPr>
        <p:txBody>
          <a:bodyPr wrap="square" rtlCol="0">
            <a:spAutoFit/>
          </a:bodyPr>
          <a:lstStyle/>
          <a:p>
            <a:r>
              <a:rPr lang="es-ES" b="1" dirty="0"/>
              <a:t>ZT8</a:t>
            </a:r>
          </a:p>
        </p:txBody>
      </p:sp>
      <p:sp>
        <p:nvSpPr>
          <p:cNvPr id="43" name="CuadroTexto 42">
            <a:extLst>
              <a:ext uri="{FF2B5EF4-FFF2-40B4-BE49-F238E27FC236}">
                <a16:creationId xmlns:a16="http://schemas.microsoft.com/office/drawing/2014/main" id="{98D8AFB1-3FF4-408F-BC24-B5EFB7E7044E}"/>
              </a:ext>
            </a:extLst>
          </p:cNvPr>
          <p:cNvSpPr txBox="1"/>
          <p:nvPr/>
        </p:nvSpPr>
        <p:spPr>
          <a:xfrm>
            <a:off x="8981591" y="6181185"/>
            <a:ext cx="682127"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45" name="CuadroTexto 44">
            <a:extLst>
              <a:ext uri="{FF2B5EF4-FFF2-40B4-BE49-F238E27FC236}">
                <a16:creationId xmlns:a16="http://schemas.microsoft.com/office/drawing/2014/main" id="{1ACDC5DD-DF99-464C-9A8F-0EFC2D07A464}"/>
              </a:ext>
            </a:extLst>
          </p:cNvPr>
          <p:cNvSpPr txBox="1"/>
          <p:nvPr/>
        </p:nvSpPr>
        <p:spPr>
          <a:xfrm>
            <a:off x="10110955" y="6181185"/>
            <a:ext cx="649435"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50" name="CuadroTexto 49">
            <a:extLst>
              <a:ext uri="{FF2B5EF4-FFF2-40B4-BE49-F238E27FC236}">
                <a16:creationId xmlns:a16="http://schemas.microsoft.com/office/drawing/2014/main" id="{42802DEE-1BBD-444A-B321-685422CD3909}"/>
              </a:ext>
            </a:extLst>
          </p:cNvPr>
          <p:cNvSpPr txBox="1"/>
          <p:nvPr/>
        </p:nvSpPr>
        <p:spPr>
          <a:xfrm>
            <a:off x="11307815" y="6181185"/>
            <a:ext cx="679745"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54" name="CuadroTexto 53">
            <a:extLst>
              <a:ext uri="{FF2B5EF4-FFF2-40B4-BE49-F238E27FC236}">
                <a16:creationId xmlns:a16="http://schemas.microsoft.com/office/drawing/2014/main" id="{604B948C-DA0B-4702-BAF1-9B9D3CC23530}"/>
              </a:ext>
            </a:extLst>
          </p:cNvPr>
          <p:cNvSpPr txBox="1"/>
          <p:nvPr/>
        </p:nvSpPr>
        <p:spPr>
          <a:xfrm>
            <a:off x="3151490" y="2428627"/>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55" name="Conector recto de flecha 54">
            <a:extLst>
              <a:ext uri="{FF2B5EF4-FFF2-40B4-BE49-F238E27FC236}">
                <a16:creationId xmlns:a16="http://schemas.microsoft.com/office/drawing/2014/main" id="{FF2F8B1C-7544-4B1D-8054-B4BB3F288237}"/>
              </a:ext>
            </a:extLst>
          </p:cNvPr>
          <p:cNvCxnSpPr>
            <a:cxnSpLocks/>
          </p:cNvCxnSpPr>
          <p:nvPr/>
        </p:nvCxnSpPr>
        <p:spPr>
          <a:xfrm flipH="1">
            <a:off x="5325999" y="3033288"/>
            <a:ext cx="1825726"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219278CC-27BF-4EAF-907B-D51860BBB973}"/>
              </a:ext>
            </a:extLst>
          </p:cNvPr>
          <p:cNvCxnSpPr>
            <a:cxnSpLocks/>
          </p:cNvCxnSpPr>
          <p:nvPr/>
        </p:nvCxnSpPr>
        <p:spPr>
          <a:xfrm flipH="1">
            <a:off x="5325999" y="5402277"/>
            <a:ext cx="1825726"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57" name="CuadroTexto 56">
            <a:extLst>
              <a:ext uri="{FF2B5EF4-FFF2-40B4-BE49-F238E27FC236}">
                <a16:creationId xmlns:a16="http://schemas.microsoft.com/office/drawing/2014/main" id="{889E1B2A-AD5E-4904-ABF9-6C2BFDCEFDD4}"/>
              </a:ext>
            </a:extLst>
          </p:cNvPr>
          <p:cNvSpPr txBox="1"/>
          <p:nvPr/>
        </p:nvSpPr>
        <p:spPr>
          <a:xfrm>
            <a:off x="3159406" y="4760451"/>
            <a:ext cx="3178629" cy="206210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(12h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a:p>
            <a:endParaRPr lang="es-ES" sz="2000" dirty="0"/>
          </a:p>
          <a:p>
            <a:r>
              <a:rPr lang="es-ES" sz="2000" b="1" dirty="0" err="1"/>
              <a:t>Aligning</a:t>
            </a:r>
            <a:r>
              <a:rPr lang="es-ES" sz="2000" b="1" dirty="0"/>
              <a:t> </a:t>
            </a:r>
            <a:r>
              <a:rPr lang="es-ES" sz="2000" b="1" dirty="0" err="1"/>
              <a:t>with</a:t>
            </a:r>
            <a:r>
              <a:rPr lang="es-ES" sz="2000" b="1" dirty="0"/>
              <a:t> </a:t>
            </a:r>
            <a:r>
              <a:rPr lang="es-ES" sz="2000" b="1" dirty="0" err="1"/>
              <a:t>transcriptome</a:t>
            </a:r>
            <a:r>
              <a:rPr lang="es-ES" sz="2000" b="1" dirty="0"/>
              <a:t> 12h </a:t>
            </a:r>
            <a:r>
              <a:rPr lang="es-ES" sz="2000" b="1" dirty="0" err="1"/>
              <a:t>rhythms</a:t>
            </a:r>
            <a:r>
              <a:rPr lang="es-ES" sz="2000" b="1" dirty="0"/>
              <a:t> in SD</a:t>
            </a:r>
          </a:p>
        </p:txBody>
      </p:sp>
    </p:spTree>
    <p:extLst>
      <p:ext uri="{BB962C8B-B14F-4D97-AF65-F5344CB8AC3E}">
        <p14:creationId xmlns:p14="http://schemas.microsoft.com/office/powerpoint/2010/main" val="333085153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26EC4C5A-1672-4133-AF40-CB72D940AD97}"/>
              </a:ext>
            </a:extLst>
          </p:cNvPr>
          <p:cNvSpPr/>
          <p:nvPr/>
        </p:nvSpPr>
        <p:spPr>
          <a:xfrm>
            <a:off x="10616490" y="1397582"/>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618338" y="2607672"/>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852890" y="2679777"/>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1582384" y="3159040"/>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228554" y="5134993"/>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90096623-CDD0-4C2D-BF39-054D00E89E51}"/>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51" name="Imagen 50">
            <a:extLst>
              <a:ext uri="{FF2B5EF4-FFF2-40B4-BE49-F238E27FC236}">
                <a16:creationId xmlns:a16="http://schemas.microsoft.com/office/drawing/2014/main" id="{972FDF5B-10E4-4BCF-8406-A6C2C4E9AA0D}"/>
              </a:ext>
            </a:extLst>
          </p:cNvPr>
          <p:cNvPicPr>
            <a:picLocks noChangeAspect="1"/>
          </p:cNvPicPr>
          <p:nvPr/>
        </p:nvPicPr>
        <p:blipFill rotWithShape="1">
          <a:blip r:embed="rId3"/>
          <a:srcRect l="13845" t="13357" r="51554" b="21294"/>
          <a:stretch/>
        </p:blipFill>
        <p:spPr>
          <a:xfrm>
            <a:off x="2711405" y="1528261"/>
            <a:ext cx="3161329" cy="2452528"/>
          </a:xfrm>
          <a:prstGeom prst="rect">
            <a:avLst/>
          </a:prstGeom>
        </p:spPr>
      </p:pic>
      <p:sp>
        <p:nvSpPr>
          <p:cNvPr id="2" name="CuadroTexto 1">
            <a:extLst>
              <a:ext uri="{FF2B5EF4-FFF2-40B4-BE49-F238E27FC236}">
                <a16:creationId xmlns:a16="http://schemas.microsoft.com/office/drawing/2014/main" id="{5899CF00-2824-4FC0-8F21-DD2DBEDFFBE7}"/>
              </a:ext>
            </a:extLst>
          </p:cNvPr>
          <p:cNvSpPr txBox="1"/>
          <p:nvPr/>
        </p:nvSpPr>
        <p:spPr>
          <a:xfrm>
            <a:off x="1659883" y="1665044"/>
            <a:ext cx="1027512" cy="461665"/>
          </a:xfrm>
          <a:prstGeom prst="rect">
            <a:avLst/>
          </a:prstGeom>
          <a:noFill/>
        </p:spPr>
        <p:txBody>
          <a:bodyPr wrap="square" rtlCol="0">
            <a:spAutoFit/>
          </a:bodyPr>
          <a:lstStyle/>
          <a:p>
            <a:r>
              <a:rPr lang="es-ES" sz="2400" b="1" dirty="0" err="1"/>
              <a:t>Fv</a:t>
            </a:r>
            <a:r>
              <a:rPr lang="es-ES" sz="2400" b="1" dirty="0"/>
              <a:t>/Fm</a:t>
            </a:r>
          </a:p>
        </p:txBody>
      </p:sp>
      <p:sp>
        <p:nvSpPr>
          <p:cNvPr id="52" name="CuadroTexto 51">
            <a:extLst>
              <a:ext uri="{FF2B5EF4-FFF2-40B4-BE49-F238E27FC236}">
                <a16:creationId xmlns:a16="http://schemas.microsoft.com/office/drawing/2014/main" id="{9E2AC901-9838-4C99-9A58-9F8A69A81303}"/>
              </a:ext>
            </a:extLst>
          </p:cNvPr>
          <p:cNvSpPr txBox="1"/>
          <p:nvPr/>
        </p:nvSpPr>
        <p:spPr>
          <a:xfrm>
            <a:off x="1035889" y="2345411"/>
            <a:ext cx="2147089" cy="461665"/>
          </a:xfrm>
          <a:prstGeom prst="rect">
            <a:avLst/>
          </a:prstGeom>
          <a:noFill/>
        </p:spPr>
        <p:txBody>
          <a:bodyPr wrap="square" rtlCol="0">
            <a:spAutoFit/>
          </a:bodyPr>
          <a:lstStyle/>
          <a:p>
            <a:r>
              <a:rPr lang="es-ES" sz="2400" b="1" dirty="0"/>
              <a:t>PSII </a:t>
            </a:r>
            <a:r>
              <a:rPr lang="es-ES" sz="2400" b="1" dirty="0" err="1"/>
              <a:t>proteins</a:t>
            </a:r>
            <a:endParaRPr lang="es-ES" sz="2400" b="1" dirty="0"/>
          </a:p>
        </p:txBody>
      </p:sp>
      <p:sp>
        <p:nvSpPr>
          <p:cNvPr id="53" name="CuadroTexto 52">
            <a:extLst>
              <a:ext uri="{FF2B5EF4-FFF2-40B4-BE49-F238E27FC236}">
                <a16:creationId xmlns:a16="http://schemas.microsoft.com/office/drawing/2014/main" id="{C6976A62-46AF-43DC-86C9-DBAF9D1C092F}"/>
              </a:ext>
            </a:extLst>
          </p:cNvPr>
          <p:cNvSpPr txBox="1"/>
          <p:nvPr/>
        </p:nvSpPr>
        <p:spPr>
          <a:xfrm>
            <a:off x="1289672" y="3063184"/>
            <a:ext cx="2147089" cy="461665"/>
          </a:xfrm>
          <a:prstGeom prst="rect">
            <a:avLst/>
          </a:prstGeom>
          <a:noFill/>
        </p:spPr>
        <p:txBody>
          <a:bodyPr wrap="square" rtlCol="0">
            <a:spAutoFit/>
          </a:bodyPr>
          <a:lstStyle/>
          <a:p>
            <a:r>
              <a:rPr lang="es-ES" sz="2400" b="1" dirty="0"/>
              <a:t>PSII genes</a:t>
            </a:r>
          </a:p>
        </p:txBody>
      </p:sp>
      <p:sp>
        <p:nvSpPr>
          <p:cNvPr id="58" name="Rectángulo 57">
            <a:extLst>
              <a:ext uri="{FF2B5EF4-FFF2-40B4-BE49-F238E27FC236}">
                <a16:creationId xmlns:a16="http://schemas.microsoft.com/office/drawing/2014/main" id="{259C2C0A-E778-45D2-9F1D-61E1227DBADA}"/>
              </a:ext>
            </a:extLst>
          </p:cNvPr>
          <p:cNvSpPr/>
          <p:nvPr/>
        </p:nvSpPr>
        <p:spPr>
          <a:xfrm>
            <a:off x="596689" y="5184693"/>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1382D64B-DC68-42F6-BEFB-7FF6F55FAFB9}"/>
              </a:ext>
            </a:extLst>
          </p:cNvPr>
          <p:cNvSpPr/>
          <p:nvPr/>
        </p:nvSpPr>
        <p:spPr>
          <a:xfrm>
            <a:off x="831241" y="5256798"/>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4EAF37B8-F2EC-4765-B36B-8188250464A5}"/>
              </a:ext>
            </a:extLst>
          </p:cNvPr>
          <p:cNvSpPr/>
          <p:nvPr/>
        </p:nvSpPr>
        <p:spPr>
          <a:xfrm>
            <a:off x="1560735" y="5736061"/>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Imagen 60">
            <a:extLst>
              <a:ext uri="{FF2B5EF4-FFF2-40B4-BE49-F238E27FC236}">
                <a16:creationId xmlns:a16="http://schemas.microsoft.com/office/drawing/2014/main" id="{A42125B3-1337-4DE9-982B-25A4E5367527}"/>
              </a:ext>
            </a:extLst>
          </p:cNvPr>
          <p:cNvPicPr>
            <a:picLocks noChangeAspect="1"/>
          </p:cNvPicPr>
          <p:nvPr/>
        </p:nvPicPr>
        <p:blipFill rotWithShape="1">
          <a:blip r:embed="rId3"/>
          <a:srcRect l="65682" t="11258" r="-283" b="23393"/>
          <a:stretch/>
        </p:blipFill>
        <p:spPr>
          <a:xfrm>
            <a:off x="2689756" y="4148825"/>
            <a:ext cx="3161329" cy="2452528"/>
          </a:xfrm>
          <a:prstGeom prst="rect">
            <a:avLst/>
          </a:prstGeom>
        </p:spPr>
      </p:pic>
      <p:sp>
        <p:nvSpPr>
          <p:cNvPr id="62" name="CuadroTexto 61">
            <a:extLst>
              <a:ext uri="{FF2B5EF4-FFF2-40B4-BE49-F238E27FC236}">
                <a16:creationId xmlns:a16="http://schemas.microsoft.com/office/drawing/2014/main" id="{34A49D4A-E642-4E53-9481-C9CC1350BCDA}"/>
              </a:ext>
            </a:extLst>
          </p:cNvPr>
          <p:cNvSpPr txBox="1"/>
          <p:nvPr/>
        </p:nvSpPr>
        <p:spPr>
          <a:xfrm>
            <a:off x="1638234" y="4242065"/>
            <a:ext cx="1027512" cy="461665"/>
          </a:xfrm>
          <a:prstGeom prst="rect">
            <a:avLst/>
          </a:prstGeom>
          <a:noFill/>
        </p:spPr>
        <p:txBody>
          <a:bodyPr wrap="square" rtlCol="0">
            <a:spAutoFit/>
          </a:bodyPr>
          <a:lstStyle/>
          <a:p>
            <a:r>
              <a:rPr lang="es-ES" sz="2400" b="1" dirty="0" err="1"/>
              <a:t>Fv</a:t>
            </a:r>
            <a:r>
              <a:rPr lang="es-ES" sz="2400" b="1" dirty="0"/>
              <a:t>/Fm</a:t>
            </a:r>
          </a:p>
        </p:txBody>
      </p:sp>
      <p:sp>
        <p:nvSpPr>
          <p:cNvPr id="64" name="CuadroTexto 63">
            <a:extLst>
              <a:ext uri="{FF2B5EF4-FFF2-40B4-BE49-F238E27FC236}">
                <a16:creationId xmlns:a16="http://schemas.microsoft.com/office/drawing/2014/main" id="{ECD42FDE-B337-4AA3-9A8C-4FB675E98588}"/>
              </a:ext>
            </a:extLst>
          </p:cNvPr>
          <p:cNvSpPr txBox="1"/>
          <p:nvPr/>
        </p:nvSpPr>
        <p:spPr>
          <a:xfrm>
            <a:off x="1268023" y="5640205"/>
            <a:ext cx="2147089" cy="461665"/>
          </a:xfrm>
          <a:prstGeom prst="rect">
            <a:avLst/>
          </a:prstGeom>
          <a:noFill/>
        </p:spPr>
        <p:txBody>
          <a:bodyPr wrap="square" rtlCol="0">
            <a:spAutoFit/>
          </a:bodyPr>
          <a:lstStyle/>
          <a:p>
            <a:r>
              <a:rPr lang="es-ES" sz="2400" b="1" dirty="0"/>
              <a:t>PSII genes</a:t>
            </a:r>
          </a:p>
        </p:txBody>
      </p:sp>
      <p:pic>
        <p:nvPicPr>
          <p:cNvPr id="66" name="Imagen 65">
            <a:extLst>
              <a:ext uri="{FF2B5EF4-FFF2-40B4-BE49-F238E27FC236}">
                <a16:creationId xmlns:a16="http://schemas.microsoft.com/office/drawing/2014/main" id="{FA2A80F7-1F4C-418B-8054-B7BFF05919CC}"/>
              </a:ext>
            </a:extLst>
          </p:cNvPr>
          <p:cNvPicPr>
            <a:picLocks noChangeAspect="1"/>
          </p:cNvPicPr>
          <p:nvPr/>
        </p:nvPicPr>
        <p:blipFill rotWithShape="1">
          <a:blip r:embed="rId4"/>
          <a:srcRect t="18210" r="50908" b="-327"/>
          <a:stretch/>
        </p:blipFill>
        <p:spPr>
          <a:xfrm>
            <a:off x="6297978" y="1476438"/>
            <a:ext cx="4987349" cy="2319175"/>
          </a:xfrm>
          <a:prstGeom prst="rect">
            <a:avLst/>
          </a:prstGeom>
        </p:spPr>
      </p:pic>
      <p:sp>
        <p:nvSpPr>
          <p:cNvPr id="67" name="Rectángulo 66">
            <a:extLst>
              <a:ext uri="{FF2B5EF4-FFF2-40B4-BE49-F238E27FC236}">
                <a16:creationId xmlns:a16="http://schemas.microsoft.com/office/drawing/2014/main" id="{8C831EA8-7149-43D6-ABA5-4965AF83A22A}"/>
              </a:ext>
            </a:extLst>
          </p:cNvPr>
          <p:cNvSpPr/>
          <p:nvPr/>
        </p:nvSpPr>
        <p:spPr>
          <a:xfrm>
            <a:off x="10630536" y="2776911"/>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Imagen 67">
            <a:extLst>
              <a:ext uri="{FF2B5EF4-FFF2-40B4-BE49-F238E27FC236}">
                <a16:creationId xmlns:a16="http://schemas.microsoft.com/office/drawing/2014/main" id="{5B500844-A6DE-41C6-8E58-0FCEE32D98B7}"/>
              </a:ext>
            </a:extLst>
          </p:cNvPr>
          <p:cNvPicPr>
            <a:picLocks noChangeAspect="1"/>
          </p:cNvPicPr>
          <p:nvPr/>
        </p:nvPicPr>
        <p:blipFill rotWithShape="1">
          <a:blip r:embed="rId4"/>
          <a:srcRect l="49350" t="17897" r="1558" b="-14"/>
          <a:stretch/>
        </p:blipFill>
        <p:spPr>
          <a:xfrm>
            <a:off x="6346605" y="4269551"/>
            <a:ext cx="4987349" cy="2319175"/>
          </a:xfrm>
          <a:prstGeom prst="rect">
            <a:avLst/>
          </a:prstGeom>
        </p:spPr>
      </p:pic>
      <p:sp>
        <p:nvSpPr>
          <p:cNvPr id="70" name="Rectángulo 69">
            <a:extLst>
              <a:ext uri="{FF2B5EF4-FFF2-40B4-BE49-F238E27FC236}">
                <a16:creationId xmlns:a16="http://schemas.microsoft.com/office/drawing/2014/main" id="{962960BC-627E-460E-BD3D-56E734C7FDB5}"/>
              </a:ext>
            </a:extLst>
          </p:cNvPr>
          <p:cNvSpPr/>
          <p:nvPr/>
        </p:nvSpPr>
        <p:spPr>
          <a:xfrm>
            <a:off x="9521804" y="144351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1" name="Conector recto 70">
            <a:extLst>
              <a:ext uri="{FF2B5EF4-FFF2-40B4-BE49-F238E27FC236}">
                <a16:creationId xmlns:a16="http://schemas.microsoft.com/office/drawing/2014/main" id="{2B17C850-625E-4C66-8296-80AABB60EDF6}"/>
              </a:ext>
            </a:extLst>
          </p:cNvPr>
          <p:cNvCxnSpPr/>
          <p:nvPr/>
        </p:nvCxnSpPr>
        <p:spPr>
          <a:xfrm>
            <a:off x="8034658" y="1948660"/>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72" name="Conector recto 71">
            <a:extLst>
              <a:ext uri="{FF2B5EF4-FFF2-40B4-BE49-F238E27FC236}">
                <a16:creationId xmlns:a16="http://schemas.microsoft.com/office/drawing/2014/main" id="{712BF755-39D9-4FF9-8C67-BF2D07F81361}"/>
              </a:ext>
            </a:extLst>
          </p:cNvPr>
          <p:cNvCxnSpPr/>
          <p:nvPr/>
        </p:nvCxnSpPr>
        <p:spPr>
          <a:xfrm>
            <a:off x="10222688" y="1948659"/>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73" name="CuadroTexto 72">
            <a:extLst>
              <a:ext uri="{FF2B5EF4-FFF2-40B4-BE49-F238E27FC236}">
                <a16:creationId xmlns:a16="http://schemas.microsoft.com/office/drawing/2014/main" id="{CB96EB54-4292-4387-8C0E-5FAD07695BA0}"/>
              </a:ext>
            </a:extLst>
          </p:cNvPr>
          <p:cNvSpPr txBox="1"/>
          <p:nvPr/>
        </p:nvSpPr>
        <p:spPr>
          <a:xfrm>
            <a:off x="7800361" y="3506048"/>
            <a:ext cx="589336" cy="369332"/>
          </a:xfrm>
          <a:prstGeom prst="rect">
            <a:avLst/>
          </a:prstGeom>
          <a:noFill/>
        </p:spPr>
        <p:txBody>
          <a:bodyPr wrap="square" rtlCol="0">
            <a:spAutoFit/>
          </a:bodyPr>
          <a:lstStyle/>
          <a:p>
            <a:r>
              <a:rPr lang="es-ES" b="1" dirty="0"/>
              <a:t>ZT8</a:t>
            </a:r>
          </a:p>
        </p:txBody>
      </p:sp>
      <p:sp>
        <p:nvSpPr>
          <p:cNvPr id="74" name="CuadroTexto 73">
            <a:extLst>
              <a:ext uri="{FF2B5EF4-FFF2-40B4-BE49-F238E27FC236}">
                <a16:creationId xmlns:a16="http://schemas.microsoft.com/office/drawing/2014/main" id="{0DF06412-A6E5-405E-9EB4-5ACCE79A5C97}"/>
              </a:ext>
            </a:extLst>
          </p:cNvPr>
          <p:cNvSpPr txBox="1"/>
          <p:nvPr/>
        </p:nvSpPr>
        <p:spPr>
          <a:xfrm>
            <a:off x="8878574" y="3516934"/>
            <a:ext cx="589336" cy="369332"/>
          </a:xfrm>
          <a:prstGeom prst="rect">
            <a:avLst/>
          </a:prstGeom>
          <a:noFill/>
        </p:spPr>
        <p:txBody>
          <a:bodyPr wrap="square" rtlCol="0">
            <a:spAutoFit/>
          </a:bodyPr>
          <a:lstStyle/>
          <a:p>
            <a:r>
              <a:rPr lang="es-ES" b="1" dirty="0"/>
              <a:t>ZT8</a:t>
            </a:r>
          </a:p>
        </p:txBody>
      </p:sp>
      <p:sp>
        <p:nvSpPr>
          <p:cNvPr id="75" name="CuadroTexto 74">
            <a:extLst>
              <a:ext uri="{FF2B5EF4-FFF2-40B4-BE49-F238E27FC236}">
                <a16:creationId xmlns:a16="http://schemas.microsoft.com/office/drawing/2014/main" id="{43A1B754-ED1E-4846-ABF5-E02294CEA510}"/>
              </a:ext>
            </a:extLst>
          </p:cNvPr>
          <p:cNvSpPr txBox="1"/>
          <p:nvPr/>
        </p:nvSpPr>
        <p:spPr>
          <a:xfrm>
            <a:off x="9970813" y="3516588"/>
            <a:ext cx="589336" cy="369332"/>
          </a:xfrm>
          <a:prstGeom prst="rect">
            <a:avLst/>
          </a:prstGeom>
          <a:noFill/>
        </p:spPr>
        <p:txBody>
          <a:bodyPr wrap="square" rtlCol="0">
            <a:spAutoFit/>
          </a:bodyPr>
          <a:lstStyle/>
          <a:p>
            <a:r>
              <a:rPr lang="es-ES" b="1" dirty="0"/>
              <a:t>ZT8</a:t>
            </a:r>
          </a:p>
        </p:txBody>
      </p:sp>
      <p:cxnSp>
        <p:nvCxnSpPr>
          <p:cNvPr id="76" name="Conector recto 75">
            <a:extLst>
              <a:ext uri="{FF2B5EF4-FFF2-40B4-BE49-F238E27FC236}">
                <a16:creationId xmlns:a16="http://schemas.microsoft.com/office/drawing/2014/main" id="{04ED9654-53BF-424A-A2B0-DCE7AEA91D8D}"/>
              </a:ext>
            </a:extLst>
          </p:cNvPr>
          <p:cNvCxnSpPr/>
          <p:nvPr/>
        </p:nvCxnSpPr>
        <p:spPr>
          <a:xfrm>
            <a:off x="9110817" y="1956407"/>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77" name="Conector recto 76">
            <a:extLst>
              <a:ext uri="{FF2B5EF4-FFF2-40B4-BE49-F238E27FC236}">
                <a16:creationId xmlns:a16="http://schemas.microsoft.com/office/drawing/2014/main" id="{C4EB842B-3827-40AF-8815-001D8EC456C8}"/>
              </a:ext>
            </a:extLst>
          </p:cNvPr>
          <p:cNvCxnSpPr/>
          <p:nvPr/>
        </p:nvCxnSpPr>
        <p:spPr>
          <a:xfrm>
            <a:off x="8113066"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78" name="Conector recto 77">
            <a:extLst>
              <a:ext uri="{FF2B5EF4-FFF2-40B4-BE49-F238E27FC236}">
                <a16:creationId xmlns:a16="http://schemas.microsoft.com/office/drawing/2014/main" id="{322E53E4-3AA1-4782-A2B1-603F857FBF55}"/>
              </a:ext>
            </a:extLst>
          </p:cNvPr>
          <p:cNvCxnSpPr/>
          <p:nvPr/>
        </p:nvCxnSpPr>
        <p:spPr>
          <a:xfrm>
            <a:off x="9304387"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79" name="Conector recto 78">
            <a:extLst>
              <a:ext uri="{FF2B5EF4-FFF2-40B4-BE49-F238E27FC236}">
                <a16:creationId xmlns:a16="http://schemas.microsoft.com/office/drawing/2014/main" id="{4E4EF5BC-695B-4390-B924-18C7D34513EA}"/>
              </a:ext>
            </a:extLst>
          </p:cNvPr>
          <p:cNvCxnSpPr/>
          <p:nvPr/>
        </p:nvCxnSpPr>
        <p:spPr>
          <a:xfrm>
            <a:off x="10425213"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80" name="Conector recto 79">
            <a:extLst>
              <a:ext uri="{FF2B5EF4-FFF2-40B4-BE49-F238E27FC236}">
                <a16:creationId xmlns:a16="http://schemas.microsoft.com/office/drawing/2014/main" id="{A05A4802-AB4A-43F8-941F-E035962AFE65}"/>
              </a:ext>
            </a:extLst>
          </p:cNvPr>
          <p:cNvCxnSpPr/>
          <p:nvPr/>
        </p:nvCxnSpPr>
        <p:spPr>
          <a:xfrm>
            <a:off x="9835877" y="48492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81" name="Conector recto 80">
            <a:extLst>
              <a:ext uri="{FF2B5EF4-FFF2-40B4-BE49-F238E27FC236}">
                <a16:creationId xmlns:a16="http://schemas.microsoft.com/office/drawing/2014/main" id="{1C5851C1-67C5-4143-B4CB-9A6E9F14F78D}"/>
              </a:ext>
            </a:extLst>
          </p:cNvPr>
          <p:cNvCxnSpPr/>
          <p:nvPr/>
        </p:nvCxnSpPr>
        <p:spPr>
          <a:xfrm>
            <a:off x="8673680" y="48492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82" name="Conector recto 81">
            <a:extLst>
              <a:ext uri="{FF2B5EF4-FFF2-40B4-BE49-F238E27FC236}">
                <a16:creationId xmlns:a16="http://schemas.microsoft.com/office/drawing/2014/main" id="{A246A81B-D252-4264-A121-4C6390C498A1}"/>
              </a:ext>
            </a:extLst>
          </p:cNvPr>
          <p:cNvCxnSpPr/>
          <p:nvPr/>
        </p:nvCxnSpPr>
        <p:spPr>
          <a:xfrm>
            <a:off x="11020227" y="48628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83" name="CuadroTexto 82">
            <a:extLst>
              <a:ext uri="{FF2B5EF4-FFF2-40B4-BE49-F238E27FC236}">
                <a16:creationId xmlns:a16="http://schemas.microsoft.com/office/drawing/2014/main" id="{F96F50E1-0625-4D5B-AD70-689E2B81D345}"/>
              </a:ext>
            </a:extLst>
          </p:cNvPr>
          <p:cNvSpPr txBox="1"/>
          <p:nvPr/>
        </p:nvSpPr>
        <p:spPr>
          <a:xfrm>
            <a:off x="7836801" y="6283619"/>
            <a:ext cx="589336" cy="369332"/>
          </a:xfrm>
          <a:prstGeom prst="rect">
            <a:avLst/>
          </a:prstGeom>
          <a:noFill/>
        </p:spPr>
        <p:txBody>
          <a:bodyPr wrap="square" rtlCol="0">
            <a:spAutoFit/>
          </a:bodyPr>
          <a:lstStyle/>
          <a:p>
            <a:r>
              <a:rPr lang="es-ES" b="1" dirty="0"/>
              <a:t>ZT8</a:t>
            </a:r>
          </a:p>
        </p:txBody>
      </p:sp>
      <p:sp>
        <p:nvSpPr>
          <p:cNvPr id="84" name="CuadroTexto 83">
            <a:extLst>
              <a:ext uri="{FF2B5EF4-FFF2-40B4-BE49-F238E27FC236}">
                <a16:creationId xmlns:a16="http://schemas.microsoft.com/office/drawing/2014/main" id="{BD3FA71C-3574-4603-AEE3-2B957E4BB9CB}"/>
              </a:ext>
            </a:extLst>
          </p:cNvPr>
          <p:cNvSpPr txBox="1"/>
          <p:nvPr/>
        </p:nvSpPr>
        <p:spPr>
          <a:xfrm>
            <a:off x="9029451" y="6283619"/>
            <a:ext cx="589336" cy="369332"/>
          </a:xfrm>
          <a:prstGeom prst="rect">
            <a:avLst/>
          </a:prstGeom>
          <a:noFill/>
        </p:spPr>
        <p:txBody>
          <a:bodyPr wrap="square" rtlCol="0">
            <a:spAutoFit/>
          </a:bodyPr>
          <a:lstStyle/>
          <a:p>
            <a:r>
              <a:rPr lang="es-ES" b="1" dirty="0"/>
              <a:t>ZT8</a:t>
            </a:r>
          </a:p>
        </p:txBody>
      </p:sp>
      <p:sp>
        <p:nvSpPr>
          <p:cNvPr id="85" name="CuadroTexto 84">
            <a:extLst>
              <a:ext uri="{FF2B5EF4-FFF2-40B4-BE49-F238E27FC236}">
                <a16:creationId xmlns:a16="http://schemas.microsoft.com/office/drawing/2014/main" id="{392EBABF-706C-46AD-9FEA-22061ED0D87F}"/>
              </a:ext>
            </a:extLst>
          </p:cNvPr>
          <p:cNvSpPr txBox="1"/>
          <p:nvPr/>
        </p:nvSpPr>
        <p:spPr>
          <a:xfrm>
            <a:off x="10152645" y="6283619"/>
            <a:ext cx="589336" cy="369332"/>
          </a:xfrm>
          <a:prstGeom prst="rect">
            <a:avLst/>
          </a:prstGeom>
          <a:noFill/>
        </p:spPr>
        <p:txBody>
          <a:bodyPr wrap="square" rtlCol="0">
            <a:spAutoFit/>
          </a:bodyPr>
          <a:lstStyle/>
          <a:p>
            <a:r>
              <a:rPr lang="es-ES" b="1" dirty="0"/>
              <a:t>ZT8</a:t>
            </a:r>
          </a:p>
        </p:txBody>
      </p:sp>
      <p:sp>
        <p:nvSpPr>
          <p:cNvPr id="86" name="CuadroTexto 85">
            <a:extLst>
              <a:ext uri="{FF2B5EF4-FFF2-40B4-BE49-F238E27FC236}">
                <a16:creationId xmlns:a16="http://schemas.microsoft.com/office/drawing/2014/main" id="{08AF9E1E-76F2-4785-BD08-58E91D5D178A}"/>
              </a:ext>
            </a:extLst>
          </p:cNvPr>
          <p:cNvSpPr txBox="1"/>
          <p:nvPr/>
        </p:nvSpPr>
        <p:spPr>
          <a:xfrm>
            <a:off x="8379185" y="6283619"/>
            <a:ext cx="682127"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87" name="CuadroTexto 86">
            <a:extLst>
              <a:ext uri="{FF2B5EF4-FFF2-40B4-BE49-F238E27FC236}">
                <a16:creationId xmlns:a16="http://schemas.microsoft.com/office/drawing/2014/main" id="{38CDDFAA-2EAA-474B-B844-C4BEBF875D68}"/>
              </a:ext>
            </a:extLst>
          </p:cNvPr>
          <p:cNvSpPr txBox="1"/>
          <p:nvPr/>
        </p:nvSpPr>
        <p:spPr>
          <a:xfrm>
            <a:off x="9508549" y="6283619"/>
            <a:ext cx="649435"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88" name="CuadroTexto 87">
            <a:extLst>
              <a:ext uri="{FF2B5EF4-FFF2-40B4-BE49-F238E27FC236}">
                <a16:creationId xmlns:a16="http://schemas.microsoft.com/office/drawing/2014/main" id="{5A4E3DC5-877E-4B77-AA05-495910E60C7B}"/>
              </a:ext>
            </a:extLst>
          </p:cNvPr>
          <p:cNvSpPr txBox="1"/>
          <p:nvPr/>
        </p:nvSpPr>
        <p:spPr>
          <a:xfrm>
            <a:off x="10705409" y="6283619"/>
            <a:ext cx="679745" cy="369332"/>
          </a:xfrm>
          <a:prstGeom prst="rect">
            <a:avLst/>
          </a:prstGeom>
          <a:noFill/>
        </p:spPr>
        <p:txBody>
          <a:bodyPr wrap="square" rtlCol="0">
            <a:spAutoFit/>
          </a:bodyPr>
          <a:lstStyle/>
          <a:p>
            <a:r>
              <a:rPr lang="es-ES" b="1" dirty="0">
                <a:solidFill>
                  <a:schemeClr val="bg2">
                    <a:lumMod val="50000"/>
                  </a:schemeClr>
                </a:solidFill>
              </a:rPr>
              <a:t>ZT20</a:t>
            </a:r>
          </a:p>
        </p:txBody>
      </p:sp>
      <p:cxnSp>
        <p:nvCxnSpPr>
          <p:cNvPr id="89" name="Conector recto de flecha 88">
            <a:extLst>
              <a:ext uri="{FF2B5EF4-FFF2-40B4-BE49-F238E27FC236}">
                <a16:creationId xmlns:a16="http://schemas.microsoft.com/office/drawing/2014/main" id="{413DE797-E8F8-4680-B5B6-B33356B2726A}"/>
              </a:ext>
            </a:extLst>
          </p:cNvPr>
          <p:cNvCxnSpPr>
            <a:cxnSpLocks/>
          </p:cNvCxnSpPr>
          <p:nvPr/>
        </p:nvCxnSpPr>
        <p:spPr>
          <a:xfrm flipH="1">
            <a:off x="5735066" y="1893297"/>
            <a:ext cx="1166477"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3C84B44D-1CF9-454A-8424-9795B40AD829}"/>
              </a:ext>
            </a:extLst>
          </p:cNvPr>
          <p:cNvCxnSpPr>
            <a:cxnSpLocks/>
          </p:cNvCxnSpPr>
          <p:nvPr/>
        </p:nvCxnSpPr>
        <p:spPr>
          <a:xfrm flipH="1">
            <a:off x="5735066" y="4722154"/>
            <a:ext cx="1286220"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1" name="Rectángulo 90">
            <a:extLst>
              <a:ext uri="{FF2B5EF4-FFF2-40B4-BE49-F238E27FC236}">
                <a16:creationId xmlns:a16="http://schemas.microsoft.com/office/drawing/2014/main" id="{5F4E4D0E-82C8-4D6F-B08E-BA544D4F8FDD}"/>
              </a:ext>
            </a:extLst>
          </p:cNvPr>
          <p:cNvSpPr/>
          <p:nvPr/>
        </p:nvSpPr>
        <p:spPr>
          <a:xfrm>
            <a:off x="1062443" y="2307273"/>
            <a:ext cx="4788642" cy="140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Rectángulo 91">
            <a:extLst>
              <a:ext uri="{FF2B5EF4-FFF2-40B4-BE49-F238E27FC236}">
                <a16:creationId xmlns:a16="http://schemas.microsoft.com/office/drawing/2014/main" id="{1DCD2120-F64C-4C0C-A946-16D40277AA5A}"/>
              </a:ext>
            </a:extLst>
          </p:cNvPr>
          <p:cNvSpPr/>
          <p:nvPr/>
        </p:nvSpPr>
        <p:spPr>
          <a:xfrm>
            <a:off x="946424" y="5160639"/>
            <a:ext cx="4788642" cy="1251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24479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618338" y="2607672"/>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852890" y="2679777"/>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1582384" y="3159040"/>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228554" y="5134993"/>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90096623-CDD0-4C2D-BF39-054D00E89E51}"/>
              </a:ext>
            </a:extLst>
          </p:cNvPr>
          <p:cNvSpPr txBox="1"/>
          <p:nvPr/>
        </p:nvSpPr>
        <p:spPr>
          <a:xfrm>
            <a:off x="1036634" y="881341"/>
            <a:ext cx="10037974"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Characterization</a:t>
            </a:r>
            <a:r>
              <a:rPr lang="es-ES" sz="2400" dirty="0"/>
              <a:t> of </a:t>
            </a:r>
            <a:r>
              <a:rPr lang="es-ES" sz="2400" dirty="0" err="1"/>
              <a:t>changes</a:t>
            </a:r>
            <a:r>
              <a:rPr lang="es-ES" sz="2400" dirty="0"/>
              <a:t> in </a:t>
            </a:r>
            <a:r>
              <a:rPr lang="es-ES" sz="2400" dirty="0" err="1"/>
              <a:t>photosynthetic</a:t>
            </a:r>
            <a:r>
              <a:rPr lang="es-ES" sz="2400" dirty="0"/>
              <a:t> </a:t>
            </a:r>
            <a:r>
              <a:rPr lang="es-ES" sz="2400" dirty="0" err="1"/>
              <a:t>efficiency</a:t>
            </a:r>
            <a:r>
              <a:rPr lang="es-ES" sz="2400" dirty="0"/>
              <a:t> </a:t>
            </a:r>
            <a:r>
              <a:rPr lang="es-ES" sz="2400" dirty="0" err="1"/>
              <a:t>during</a:t>
            </a:r>
            <a:r>
              <a:rPr lang="es-ES" sz="2400" dirty="0"/>
              <a:t> </a:t>
            </a:r>
            <a:r>
              <a:rPr lang="es-ES" sz="2400" dirty="0" err="1"/>
              <a:t>diel</a:t>
            </a:r>
            <a:r>
              <a:rPr lang="es-ES" sz="2400" dirty="0"/>
              <a:t> </a:t>
            </a:r>
            <a:r>
              <a:rPr lang="es-ES" sz="2400" dirty="0" err="1"/>
              <a:t>cycles</a:t>
            </a:r>
            <a:endParaRPr lang="es-ES" sz="2400" dirty="0"/>
          </a:p>
        </p:txBody>
      </p:sp>
      <p:pic>
        <p:nvPicPr>
          <p:cNvPr id="51" name="Imagen 50">
            <a:extLst>
              <a:ext uri="{FF2B5EF4-FFF2-40B4-BE49-F238E27FC236}">
                <a16:creationId xmlns:a16="http://schemas.microsoft.com/office/drawing/2014/main" id="{972FDF5B-10E4-4BCF-8406-A6C2C4E9AA0D}"/>
              </a:ext>
            </a:extLst>
          </p:cNvPr>
          <p:cNvPicPr>
            <a:picLocks noChangeAspect="1"/>
          </p:cNvPicPr>
          <p:nvPr/>
        </p:nvPicPr>
        <p:blipFill rotWithShape="1">
          <a:blip r:embed="rId3"/>
          <a:srcRect l="13845" t="13357" r="51554" b="21294"/>
          <a:stretch/>
        </p:blipFill>
        <p:spPr>
          <a:xfrm>
            <a:off x="2711405" y="1528261"/>
            <a:ext cx="3161329" cy="2452528"/>
          </a:xfrm>
          <a:prstGeom prst="rect">
            <a:avLst/>
          </a:prstGeom>
        </p:spPr>
      </p:pic>
      <p:sp>
        <p:nvSpPr>
          <p:cNvPr id="2" name="CuadroTexto 1">
            <a:extLst>
              <a:ext uri="{FF2B5EF4-FFF2-40B4-BE49-F238E27FC236}">
                <a16:creationId xmlns:a16="http://schemas.microsoft.com/office/drawing/2014/main" id="{5899CF00-2824-4FC0-8F21-DD2DBEDFFBE7}"/>
              </a:ext>
            </a:extLst>
          </p:cNvPr>
          <p:cNvSpPr txBox="1"/>
          <p:nvPr/>
        </p:nvSpPr>
        <p:spPr>
          <a:xfrm>
            <a:off x="1659883" y="1665044"/>
            <a:ext cx="1027512" cy="461665"/>
          </a:xfrm>
          <a:prstGeom prst="rect">
            <a:avLst/>
          </a:prstGeom>
          <a:noFill/>
        </p:spPr>
        <p:txBody>
          <a:bodyPr wrap="square" rtlCol="0">
            <a:spAutoFit/>
          </a:bodyPr>
          <a:lstStyle/>
          <a:p>
            <a:r>
              <a:rPr lang="es-ES" sz="2400" b="1" dirty="0" err="1"/>
              <a:t>Fv</a:t>
            </a:r>
            <a:r>
              <a:rPr lang="es-ES" sz="2400" b="1" dirty="0"/>
              <a:t>/Fm</a:t>
            </a:r>
          </a:p>
        </p:txBody>
      </p:sp>
      <p:sp>
        <p:nvSpPr>
          <p:cNvPr id="52" name="CuadroTexto 51">
            <a:extLst>
              <a:ext uri="{FF2B5EF4-FFF2-40B4-BE49-F238E27FC236}">
                <a16:creationId xmlns:a16="http://schemas.microsoft.com/office/drawing/2014/main" id="{9E2AC901-9838-4C99-9A58-9F8A69A81303}"/>
              </a:ext>
            </a:extLst>
          </p:cNvPr>
          <p:cNvSpPr txBox="1"/>
          <p:nvPr/>
        </p:nvSpPr>
        <p:spPr>
          <a:xfrm>
            <a:off x="1035889" y="2345411"/>
            <a:ext cx="2147089" cy="461665"/>
          </a:xfrm>
          <a:prstGeom prst="rect">
            <a:avLst/>
          </a:prstGeom>
          <a:noFill/>
        </p:spPr>
        <p:txBody>
          <a:bodyPr wrap="square" rtlCol="0">
            <a:spAutoFit/>
          </a:bodyPr>
          <a:lstStyle/>
          <a:p>
            <a:r>
              <a:rPr lang="es-ES" sz="2400" b="1" dirty="0"/>
              <a:t>PSII </a:t>
            </a:r>
            <a:r>
              <a:rPr lang="es-ES" sz="2400" b="1" dirty="0" err="1"/>
              <a:t>proteins</a:t>
            </a:r>
            <a:endParaRPr lang="es-ES" sz="2400" b="1" dirty="0"/>
          </a:p>
        </p:txBody>
      </p:sp>
      <p:sp>
        <p:nvSpPr>
          <p:cNvPr id="53" name="CuadroTexto 52">
            <a:extLst>
              <a:ext uri="{FF2B5EF4-FFF2-40B4-BE49-F238E27FC236}">
                <a16:creationId xmlns:a16="http://schemas.microsoft.com/office/drawing/2014/main" id="{C6976A62-46AF-43DC-86C9-DBAF9D1C092F}"/>
              </a:ext>
            </a:extLst>
          </p:cNvPr>
          <p:cNvSpPr txBox="1"/>
          <p:nvPr/>
        </p:nvSpPr>
        <p:spPr>
          <a:xfrm>
            <a:off x="1289672" y="3063184"/>
            <a:ext cx="2147089" cy="461665"/>
          </a:xfrm>
          <a:prstGeom prst="rect">
            <a:avLst/>
          </a:prstGeom>
          <a:noFill/>
        </p:spPr>
        <p:txBody>
          <a:bodyPr wrap="square" rtlCol="0">
            <a:spAutoFit/>
          </a:bodyPr>
          <a:lstStyle/>
          <a:p>
            <a:r>
              <a:rPr lang="es-ES" sz="2400" b="1" dirty="0"/>
              <a:t>PSII genes</a:t>
            </a:r>
          </a:p>
        </p:txBody>
      </p:sp>
      <p:sp>
        <p:nvSpPr>
          <p:cNvPr id="58" name="Rectángulo 57">
            <a:extLst>
              <a:ext uri="{FF2B5EF4-FFF2-40B4-BE49-F238E27FC236}">
                <a16:creationId xmlns:a16="http://schemas.microsoft.com/office/drawing/2014/main" id="{259C2C0A-E778-45D2-9F1D-61E1227DBADA}"/>
              </a:ext>
            </a:extLst>
          </p:cNvPr>
          <p:cNvSpPr/>
          <p:nvPr/>
        </p:nvSpPr>
        <p:spPr>
          <a:xfrm>
            <a:off x="596689" y="5184693"/>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1382D64B-DC68-42F6-BEFB-7FF6F55FAFB9}"/>
              </a:ext>
            </a:extLst>
          </p:cNvPr>
          <p:cNvSpPr/>
          <p:nvPr/>
        </p:nvSpPr>
        <p:spPr>
          <a:xfrm>
            <a:off x="831241" y="5256798"/>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4EAF37B8-F2EC-4765-B36B-8188250464A5}"/>
              </a:ext>
            </a:extLst>
          </p:cNvPr>
          <p:cNvSpPr/>
          <p:nvPr/>
        </p:nvSpPr>
        <p:spPr>
          <a:xfrm>
            <a:off x="1560735" y="5736061"/>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Imagen 60">
            <a:extLst>
              <a:ext uri="{FF2B5EF4-FFF2-40B4-BE49-F238E27FC236}">
                <a16:creationId xmlns:a16="http://schemas.microsoft.com/office/drawing/2014/main" id="{A42125B3-1337-4DE9-982B-25A4E5367527}"/>
              </a:ext>
            </a:extLst>
          </p:cNvPr>
          <p:cNvPicPr>
            <a:picLocks noChangeAspect="1"/>
          </p:cNvPicPr>
          <p:nvPr/>
        </p:nvPicPr>
        <p:blipFill rotWithShape="1">
          <a:blip r:embed="rId3"/>
          <a:srcRect l="65682" t="11258" r="-283" b="23393"/>
          <a:stretch/>
        </p:blipFill>
        <p:spPr>
          <a:xfrm>
            <a:off x="2689756" y="4148825"/>
            <a:ext cx="3161329" cy="2452528"/>
          </a:xfrm>
          <a:prstGeom prst="rect">
            <a:avLst/>
          </a:prstGeom>
        </p:spPr>
      </p:pic>
      <p:sp>
        <p:nvSpPr>
          <p:cNvPr id="62" name="CuadroTexto 61">
            <a:extLst>
              <a:ext uri="{FF2B5EF4-FFF2-40B4-BE49-F238E27FC236}">
                <a16:creationId xmlns:a16="http://schemas.microsoft.com/office/drawing/2014/main" id="{34A49D4A-E642-4E53-9481-C9CC1350BCDA}"/>
              </a:ext>
            </a:extLst>
          </p:cNvPr>
          <p:cNvSpPr txBox="1"/>
          <p:nvPr/>
        </p:nvSpPr>
        <p:spPr>
          <a:xfrm>
            <a:off x="1638234" y="4242065"/>
            <a:ext cx="1027512" cy="461665"/>
          </a:xfrm>
          <a:prstGeom prst="rect">
            <a:avLst/>
          </a:prstGeom>
          <a:noFill/>
        </p:spPr>
        <p:txBody>
          <a:bodyPr wrap="square" rtlCol="0">
            <a:spAutoFit/>
          </a:bodyPr>
          <a:lstStyle/>
          <a:p>
            <a:r>
              <a:rPr lang="es-ES" sz="2400" b="1" dirty="0" err="1"/>
              <a:t>Fv</a:t>
            </a:r>
            <a:r>
              <a:rPr lang="es-ES" sz="2400" b="1" dirty="0"/>
              <a:t>/Fm</a:t>
            </a:r>
          </a:p>
        </p:txBody>
      </p:sp>
      <p:sp>
        <p:nvSpPr>
          <p:cNvPr id="63" name="CuadroTexto 62">
            <a:extLst>
              <a:ext uri="{FF2B5EF4-FFF2-40B4-BE49-F238E27FC236}">
                <a16:creationId xmlns:a16="http://schemas.microsoft.com/office/drawing/2014/main" id="{F23448FD-A188-4993-8DA4-B8FFFA0F4624}"/>
              </a:ext>
            </a:extLst>
          </p:cNvPr>
          <p:cNvSpPr txBox="1"/>
          <p:nvPr/>
        </p:nvSpPr>
        <p:spPr>
          <a:xfrm>
            <a:off x="1000437" y="5129268"/>
            <a:ext cx="2147089" cy="461665"/>
          </a:xfrm>
          <a:prstGeom prst="rect">
            <a:avLst/>
          </a:prstGeom>
          <a:noFill/>
        </p:spPr>
        <p:txBody>
          <a:bodyPr wrap="square" rtlCol="0">
            <a:spAutoFit/>
          </a:bodyPr>
          <a:lstStyle/>
          <a:p>
            <a:r>
              <a:rPr lang="es-ES" sz="2400" b="1" dirty="0"/>
              <a:t>PSII </a:t>
            </a:r>
            <a:r>
              <a:rPr lang="es-ES" sz="2400" b="1" dirty="0" err="1"/>
              <a:t>proteins</a:t>
            </a:r>
            <a:endParaRPr lang="es-ES" sz="2400" b="1" dirty="0"/>
          </a:p>
        </p:txBody>
      </p:sp>
      <p:sp>
        <p:nvSpPr>
          <p:cNvPr id="64" name="CuadroTexto 63">
            <a:extLst>
              <a:ext uri="{FF2B5EF4-FFF2-40B4-BE49-F238E27FC236}">
                <a16:creationId xmlns:a16="http://schemas.microsoft.com/office/drawing/2014/main" id="{ECD42FDE-B337-4AA3-9A8C-4FB675E98588}"/>
              </a:ext>
            </a:extLst>
          </p:cNvPr>
          <p:cNvSpPr txBox="1"/>
          <p:nvPr/>
        </p:nvSpPr>
        <p:spPr>
          <a:xfrm>
            <a:off x="1267284" y="5784651"/>
            <a:ext cx="2147089" cy="461665"/>
          </a:xfrm>
          <a:prstGeom prst="rect">
            <a:avLst/>
          </a:prstGeom>
          <a:noFill/>
        </p:spPr>
        <p:txBody>
          <a:bodyPr wrap="square" rtlCol="0">
            <a:spAutoFit/>
          </a:bodyPr>
          <a:lstStyle/>
          <a:p>
            <a:r>
              <a:rPr lang="es-ES" sz="2400" b="1" dirty="0"/>
              <a:t>PSII genes</a:t>
            </a:r>
          </a:p>
        </p:txBody>
      </p:sp>
      <p:sp>
        <p:nvSpPr>
          <p:cNvPr id="65" name="Rectángulo 64">
            <a:extLst>
              <a:ext uri="{FF2B5EF4-FFF2-40B4-BE49-F238E27FC236}">
                <a16:creationId xmlns:a16="http://schemas.microsoft.com/office/drawing/2014/main" id="{6A671E24-EFA3-463C-B7DE-61823042753E}"/>
              </a:ext>
            </a:extLst>
          </p:cNvPr>
          <p:cNvSpPr/>
          <p:nvPr/>
        </p:nvSpPr>
        <p:spPr>
          <a:xfrm>
            <a:off x="11343341" y="825404"/>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1C0A8ED8-D947-4383-860F-0EF059CC02D1}"/>
              </a:ext>
            </a:extLst>
          </p:cNvPr>
          <p:cNvSpPr/>
          <p:nvPr/>
        </p:nvSpPr>
        <p:spPr>
          <a:xfrm>
            <a:off x="10616490" y="1397582"/>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5" name="Imagen 54">
            <a:extLst>
              <a:ext uri="{FF2B5EF4-FFF2-40B4-BE49-F238E27FC236}">
                <a16:creationId xmlns:a16="http://schemas.microsoft.com/office/drawing/2014/main" id="{44970FC5-3661-4CA5-BEF3-AA7A5D1D030D}"/>
              </a:ext>
            </a:extLst>
          </p:cNvPr>
          <p:cNvPicPr>
            <a:picLocks noChangeAspect="1"/>
          </p:cNvPicPr>
          <p:nvPr/>
        </p:nvPicPr>
        <p:blipFill rotWithShape="1">
          <a:blip r:embed="rId4"/>
          <a:srcRect t="18210" r="50908" b="-327"/>
          <a:stretch/>
        </p:blipFill>
        <p:spPr>
          <a:xfrm>
            <a:off x="6297978" y="1476438"/>
            <a:ext cx="4987349" cy="2319175"/>
          </a:xfrm>
          <a:prstGeom prst="rect">
            <a:avLst/>
          </a:prstGeom>
        </p:spPr>
      </p:pic>
      <p:sp>
        <p:nvSpPr>
          <p:cNvPr id="56" name="Rectángulo 55">
            <a:extLst>
              <a:ext uri="{FF2B5EF4-FFF2-40B4-BE49-F238E27FC236}">
                <a16:creationId xmlns:a16="http://schemas.microsoft.com/office/drawing/2014/main" id="{118CEA58-30DF-4F78-90A2-869BD44FE126}"/>
              </a:ext>
            </a:extLst>
          </p:cNvPr>
          <p:cNvSpPr/>
          <p:nvPr/>
        </p:nvSpPr>
        <p:spPr>
          <a:xfrm>
            <a:off x="10630536" y="2776911"/>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7" name="Imagen 56">
            <a:extLst>
              <a:ext uri="{FF2B5EF4-FFF2-40B4-BE49-F238E27FC236}">
                <a16:creationId xmlns:a16="http://schemas.microsoft.com/office/drawing/2014/main" id="{97D7BEA7-10CC-4687-8CB7-CAA76F98F1D5}"/>
              </a:ext>
            </a:extLst>
          </p:cNvPr>
          <p:cNvPicPr>
            <a:picLocks noChangeAspect="1"/>
          </p:cNvPicPr>
          <p:nvPr/>
        </p:nvPicPr>
        <p:blipFill rotWithShape="1">
          <a:blip r:embed="rId4"/>
          <a:srcRect l="49350" t="17897" r="1558" b="-14"/>
          <a:stretch/>
        </p:blipFill>
        <p:spPr>
          <a:xfrm>
            <a:off x="6346605" y="4269551"/>
            <a:ext cx="4987349" cy="2319175"/>
          </a:xfrm>
          <a:prstGeom prst="rect">
            <a:avLst/>
          </a:prstGeom>
        </p:spPr>
      </p:pic>
      <p:sp>
        <p:nvSpPr>
          <p:cNvPr id="69" name="Rectángulo 68">
            <a:extLst>
              <a:ext uri="{FF2B5EF4-FFF2-40B4-BE49-F238E27FC236}">
                <a16:creationId xmlns:a16="http://schemas.microsoft.com/office/drawing/2014/main" id="{FE085493-3734-48B8-BFC6-A6F89918D494}"/>
              </a:ext>
            </a:extLst>
          </p:cNvPr>
          <p:cNvSpPr/>
          <p:nvPr/>
        </p:nvSpPr>
        <p:spPr>
          <a:xfrm>
            <a:off x="9521804" y="144351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3" name="Conector recto 92">
            <a:extLst>
              <a:ext uri="{FF2B5EF4-FFF2-40B4-BE49-F238E27FC236}">
                <a16:creationId xmlns:a16="http://schemas.microsoft.com/office/drawing/2014/main" id="{3C021B19-0349-42F2-AF1F-618EA4DB3EF6}"/>
              </a:ext>
            </a:extLst>
          </p:cNvPr>
          <p:cNvCxnSpPr/>
          <p:nvPr/>
        </p:nvCxnSpPr>
        <p:spPr>
          <a:xfrm>
            <a:off x="8034658" y="1948660"/>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94" name="Conector recto 93">
            <a:extLst>
              <a:ext uri="{FF2B5EF4-FFF2-40B4-BE49-F238E27FC236}">
                <a16:creationId xmlns:a16="http://schemas.microsoft.com/office/drawing/2014/main" id="{0FC92780-079E-4679-8F4C-32C15DC1F416}"/>
              </a:ext>
            </a:extLst>
          </p:cNvPr>
          <p:cNvCxnSpPr/>
          <p:nvPr/>
        </p:nvCxnSpPr>
        <p:spPr>
          <a:xfrm>
            <a:off x="10222688" y="1948659"/>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95" name="CuadroTexto 94">
            <a:extLst>
              <a:ext uri="{FF2B5EF4-FFF2-40B4-BE49-F238E27FC236}">
                <a16:creationId xmlns:a16="http://schemas.microsoft.com/office/drawing/2014/main" id="{603409DA-CB38-401C-9A8E-F33597F42CB1}"/>
              </a:ext>
            </a:extLst>
          </p:cNvPr>
          <p:cNvSpPr txBox="1"/>
          <p:nvPr/>
        </p:nvSpPr>
        <p:spPr>
          <a:xfrm>
            <a:off x="7800361" y="3506048"/>
            <a:ext cx="589336" cy="369332"/>
          </a:xfrm>
          <a:prstGeom prst="rect">
            <a:avLst/>
          </a:prstGeom>
          <a:noFill/>
        </p:spPr>
        <p:txBody>
          <a:bodyPr wrap="square" rtlCol="0">
            <a:spAutoFit/>
          </a:bodyPr>
          <a:lstStyle/>
          <a:p>
            <a:r>
              <a:rPr lang="es-ES" b="1" dirty="0"/>
              <a:t>ZT8</a:t>
            </a:r>
          </a:p>
        </p:txBody>
      </p:sp>
      <p:sp>
        <p:nvSpPr>
          <p:cNvPr id="97" name="CuadroTexto 96">
            <a:extLst>
              <a:ext uri="{FF2B5EF4-FFF2-40B4-BE49-F238E27FC236}">
                <a16:creationId xmlns:a16="http://schemas.microsoft.com/office/drawing/2014/main" id="{9AFAF6C3-5F50-4AE6-8D2C-0E690A10C878}"/>
              </a:ext>
            </a:extLst>
          </p:cNvPr>
          <p:cNvSpPr txBox="1"/>
          <p:nvPr/>
        </p:nvSpPr>
        <p:spPr>
          <a:xfrm>
            <a:off x="8878574" y="3516934"/>
            <a:ext cx="589336" cy="369332"/>
          </a:xfrm>
          <a:prstGeom prst="rect">
            <a:avLst/>
          </a:prstGeom>
          <a:noFill/>
        </p:spPr>
        <p:txBody>
          <a:bodyPr wrap="square" rtlCol="0">
            <a:spAutoFit/>
          </a:bodyPr>
          <a:lstStyle/>
          <a:p>
            <a:r>
              <a:rPr lang="es-ES" b="1" dirty="0"/>
              <a:t>ZT8</a:t>
            </a:r>
          </a:p>
        </p:txBody>
      </p:sp>
      <p:sp>
        <p:nvSpPr>
          <p:cNvPr id="101" name="CuadroTexto 100">
            <a:extLst>
              <a:ext uri="{FF2B5EF4-FFF2-40B4-BE49-F238E27FC236}">
                <a16:creationId xmlns:a16="http://schemas.microsoft.com/office/drawing/2014/main" id="{0A68B6F8-6326-4FA4-B364-0645F5775F95}"/>
              </a:ext>
            </a:extLst>
          </p:cNvPr>
          <p:cNvSpPr txBox="1"/>
          <p:nvPr/>
        </p:nvSpPr>
        <p:spPr>
          <a:xfrm>
            <a:off x="9970813" y="3516588"/>
            <a:ext cx="589336" cy="369332"/>
          </a:xfrm>
          <a:prstGeom prst="rect">
            <a:avLst/>
          </a:prstGeom>
          <a:noFill/>
        </p:spPr>
        <p:txBody>
          <a:bodyPr wrap="square" rtlCol="0">
            <a:spAutoFit/>
          </a:bodyPr>
          <a:lstStyle/>
          <a:p>
            <a:r>
              <a:rPr lang="es-ES" b="1" dirty="0"/>
              <a:t>ZT8</a:t>
            </a:r>
          </a:p>
        </p:txBody>
      </p:sp>
      <p:cxnSp>
        <p:nvCxnSpPr>
          <p:cNvPr id="102" name="Conector recto 101">
            <a:extLst>
              <a:ext uri="{FF2B5EF4-FFF2-40B4-BE49-F238E27FC236}">
                <a16:creationId xmlns:a16="http://schemas.microsoft.com/office/drawing/2014/main" id="{0B1CA1FE-7783-4A00-A2D7-F43B22725498}"/>
              </a:ext>
            </a:extLst>
          </p:cNvPr>
          <p:cNvCxnSpPr/>
          <p:nvPr/>
        </p:nvCxnSpPr>
        <p:spPr>
          <a:xfrm>
            <a:off x="9110817" y="1956407"/>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3" name="Conector recto 102">
            <a:extLst>
              <a:ext uri="{FF2B5EF4-FFF2-40B4-BE49-F238E27FC236}">
                <a16:creationId xmlns:a16="http://schemas.microsoft.com/office/drawing/2014/main" id="{800F113D-04AE-400B-81C5-666D786D6599}"/>
              </a:ext>
            </a:extLst>
          </p:cNvPr>
          <p:cNvCxnSpPr/>
          <p:nvPr/>
        </p:nvCxnSpPr>
        <p:spPr>
          <a:xfrm>
            <a:off x="8113066"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4" name="Conector recto 103">
            <a:extLst>
              <a:ext uri="{FF2B5EF4-FFF2-40B4-BE49-F238E27FC236}">
                <a16:creationId xmlns:a16="http://schemas.microsoft.com/office/drawing/2014/main" id="{AB01FFC5-E34B-441E-8D44-C76D5BD07DA4}"/>
              </a:ext>
            </a:extLst>
          </p:cNvPr>
          <p:cNvCxnSpPr/>
          <p:nvPr/>
        </p:nvCxnSpPr>
        <p:spPr>
          <a:xfrm>
            <a:off x="9304387"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5" name="Conector recto 104">
            <a:extLst>
              <a:ext uri="{FF2B5EF4-FFF2-40B4-BE49-F238E27FC236}">
                <a16:creationId xmlns:a16="http://schemas.microsoft.com/office/drawing/2014/main" id="{35B292D3-0C7B-49CC-83E3-5168DCE62808}"/>
              </a:ext>
            </a:extLst>
          </p:cNvPr>
          <p:cNvCxnSpPr/>
          <p:nvPr/>
        </p:nvCxnSpPr>
        <p:spPr>
          <a:xfrm>
            <a:off x="10425213"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6" name="Conector recto 105">
            <a:extLst>
              <a:ext uri="{FF2B5EF4-FFF2-40B4-BE49-F238E27FC236}">
                <a16:creationId xmlns:a16="http://schemas.microsoft.com/office/drawing/2014/main" id="{FBF6B3FD-9424-41C5-BC43-65A17D35CF23}"/>
              </a:ext>
            </a:extLst>
          </p:cNvPr>
          <p:cNvCxnSpPr/>
          <p:nvPr/>
        </p:nvCxnSpPr>
        <p:spPr>
          <a:xfrm>
            <a:off x="9835877" y="48492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0F7F8BE5-BAFB-4B25-AFE0-55DB62E9EEA5}"/>
              </a:ext>
            </a:extLst>
          </p:cNvPr>
          <p:cNvCxnSpPr/>
          <p:nvPr/>
        </p:nvCxnSpPr>
        <p:spPr>
          <a:xfrm>
            <a:off x="8673680" y="48492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08" name="Conector recto 107">
            <a:extLst>
              <a:ext uri="{FF2B5EF4-FFF2-40B4-BE49-F238E27FC236}">
                <a16:creationId xmlns:a16="http://schemas.microsoft.com/office/drawing/2014/main" id="{41318B4D-A892-4029-9244-A40E3E1BCD4B}"/>
              </a:ext>
            </a:extLst>
          </p:cNvPr>
          <p:cNvCxnSpPr/>
          <p:nvPr/>
        </p:nvCxnSpPr>
        <p:spPr>
          <a:xfrm>
            <a:off x="11020227" y="48628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109" name="CuadroTexto 108">
            <a:extLst>
              <a:ext uri="{FF2B5EF4-FFF2-40B4-BE49-F238E27FC236}">
                <a16:creationId xmlns:a16="http://schemas.microsoft.com/office/drawing/2014/main" id="{64E60E75-26FE-44F1-B2E3-7C52F50D4D59}"/>
              </a:ext>
            </a:extLst>
          </p:cNvPr>
          <p:cNvSpPr txBox="1"/>
          <p:nvPr/>
        </p:nvSpPr>
        <p:spPr>
          <a:xfrm>
            <a:off x="7836801" y="6283619"/>
            <a:ext cx="589336" cy="369332"/>
          </a:xfrm>
          <a:prstGeom prst="rect">
            <a:avLst/>
          </a:prstGeom>
          <a:noFill/>
        </p:spPr>
        <p:txBody>
          <a:bodyPr wrap="square" rtlCol="0">
            <a:spAutoFit/>
          </a:bodyPr>
          <a:lstStyle/>
          <a:p>
            <a:r>
              <a:rPr lang="es-ES" b="1" dirty="0"/>
              <a:t>ZT8</a:t>
            </a:r>
          </a:p>
        </p:txBody>
      </p:sp>
      <p:sp>
        <p:nvSpPr>
          <p:cNvPr id="110" name="CuadroTexto 109">
            <a:extLst>
              <a:ext uri="{FF2B5EF4-FFF2-40B4-BE49-F238E27FC236}">
                <a16:creationId xmlns:a16="http://schemas.microsoft.com/office/drawing/2014/main" id="{42D23C7A-9F55-4771-BEAD-785DCDCE7EC7}"/>
              </a:ext>
            </a:extLst>
          </p:cNvPr>
          <p:cNvSpPr txBox="1"/>
          <p:nvPr/>
        </p:nvSpPr>
        <p:spPr>
          <a:xfrm>
            <a:off x="9029451" y="6283619"/>
            <a:ext cx="589336" cy="369332"/>
          </a:xfrm>
          <a:prstGeom prst="rect">
            <a:avLst/>
          </a:prstGeom>
          <a:noFill/>
        </p:spPr>
        <p:txBody>
          <a:bodyPr wrap="square" rtlCol="0">
            <a:spAutoFit/>
          </a:bodyPr>
          <a:lstStyle/>
          <a:p>
            <a:r>
              <a:rPr lang="es-ES" b="1" dirty="0"/>
              <a:t>ZT8</a:t>
            </a:r>
          </a:p>
        </p:txBody>
      </p:sp>
      <p:sp>
        <p:nvSpPr>
          <p:cNvPr id="111" name="CuadroTexto 110">
            <a:extLst>
              <a:ext uri="{FF2B5EF4-FFF2-40B4-BE49-F238E27FC236}">
                <a16:creationId xmlns:a16="http://schemas.microsoft.com/office/drawing/2014/main" id="{EABAB1BB-49EE-4504-A72F-B023C142B039}"/>
              </a:ext>
            </a:extLst>
          </p:cNvPr>
          <p:cNvSpPr txBox="1"/>
          <p:nvPr/>
        </p:nvSpPr>
        <p:spPr>
          <a:xfrm>
            <a:off x="10152645" y="6283619"/>
            <a:ext cx="589336" cy="369332"/>
          </a:xfrm>
          <a:prstGeom prst="rect">
            <a:avLst/>
          </a:prstGeom>
          <a:noFill/>
        </p:spPr>
        <p:txBody>
          <a:bodyPr wrap="square" rtlCol="0">
            <a:spAutoFit/>
          </a:bodyPr>
          <a:lstStyle/>
          <a:p>
            <a:r>
              <a:rPr lang="es-ES" b="1" dirty="0"/>
              <a:t>ZT8</a:t>
            </a:r>
          </a:p>
        </p:txBody>
      </p:sp>
      <p:sp>
        <p:nvSpPr>
          <p:cNvPr id="112" name="CuadroTexto 111">
            <a:extLst>
              <a:ext uri="{FF2B5EF4-FFF2-40B4-BE49-F238E27FC236}">
                <a16:creationId xmlns:a16="http://schemas.microsoft.com/office/drawing/2014/main" id="{B54100F9-3B73-4890-8534-432F364573F6}"/>
              </a:ext>
            </a:extLst>
          </p:cNvPr>
          <p:cNvSpPr txBox="1"/>
          <p:nvPr/>
        </p:nvSpPr>
        <p:spPr>
          <a:xfrm>
            <a:off x="8379185" y="6283619"/>
            <a:ext cx="682127"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113" name="CuadroTexto 112">
            <a:extLst>
              <a:ext uri="{FF2B5EF4-FFF2-40B4-BE49-F238E27FC236}">
                <a16:creationId xmlns:a16="http://schemas.microsoft.com/office/drawing/2014/main" id="{CE2ED0D8-C34B-48C1-9297-EBF190350CE0}"/>
              </a:ext>
            </a:extLst>
          </p:cNvPr>
          <p:cNvSpPr txBox="1"/>
          <p:nvPr/>
        </p:nvSpPr>
        <p:spPr>
          <a:xfrm>
            <a:off x="9508549" y="6283619"/>
            <a:ext cx="649435"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114" name="CuadroTexto 113">
            <a:extLst>
              <a:ext uri="{FF2B5EF4-FFF2-40B4-BE49-F238E27FC236}">
                <a16:creationId xmlns:a16="http://schemas.microsoft.com/office/drawing/2014/main" id="{20F38F05-9BA9-4610-959F-515755CE2B71}"/>
              </a:ext>
            </a:extLst>
          </p:cNvPr>
          <p:cNvSpPr txBox="1"/>
          <p:nvPr/>
        </p:nvSpPr>
        <p:spPr>
          <a:xfrm>
            <a:off x="10705409" y="6283619"/>
            <a:ext cx="679745" cy="369332"/>
          </a:xfrm>
          <a:prstGeom prst="rect">
            <a:avLst/>
          </a:prstGeom>
          <a:noFill/>
        </p:spPr>
        <p:txBody>
          <a:bodyPr wrap="square" rtlCol="0">
            <a:spAutoFit/>
          </a:bodyPr>
          <a:lstStyle/>
          <a:p>
            <a:r>
              <a:rPr lang="es-ES" b="1" dirty="0">
                <a:solidFill>
                  <a:schemeClr val="bg2">
                    <a:lumMod val="50000"/>
                  </a:schemeClr>
                </a:solidFill>
              </a:rPr>
              <a:t>ZT20</a:t>
            </a:r>
          </a:p>
        </p:txBody>
      </p:sp>
    </p:spTree>
    <p:extLst>
      <p:ext uri="{BB962C8B-B14F-4D97-AF65-F5344CB8AC3E}">
        <p14:creationId xmlns:p14="http://schemas.microsoft.com/office/powerpoint/2010/main" val="31575695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618338" y="2607672"/>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852890" y="2679777"/>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1582384" y="3159040"/>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228554" y="5134993"/>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 name="Imagen 50">
            <a:extLst>
              <a:ext uri="{FF2B5EF4-FFF2-40B4-BE49-F238E27FC236}">
                <a16:creationId xmlns:a16="http://schemas.microsoft.com/office/drawing/2014/main" id="{972FDF5B-10E4-4BCF-8406-A6C2C4E9AA0D}"/>
              </a:ext>
            </a:extLst>
          </p:cNvPr>
          <p:cNvPicPr>
            <a:picLocks noChangeAspect="1"/>
          </p:cNvPicPr>
          <p:nvPr/>
        </p:nvPicPr>
        <p:blipFill rotWithShape="1">
          <a:blip r:embed="rId3"/>
          <a:srcRect l="13845" t="13357" r="51554" b="21294"/>
          <a:stretch/>
        </p:blipFill>
        <p:spPr>
          <a:xfrm>
            <a:off x="2711405" y="1528261"/>
            <a:ext cx="3161329" cy="2452528"/>
          </a:xfrm>
          <a:prstGeom prst="rect">
            <a:avLst/>
          </a:prstGeom>
        </p:spPr>
      </p:pic>
      <p:sp>
        <p:nvSpPr>
          <p:cNvPr id="2" name="CuadroTexto 1">
            <a:extLst>
              <a:ext uri="{FF2B5EF4-FFF2-40B4-BE49-F238E27FC236}">
                <a16:creationId xmlns:a16="http://schemas.microsoft.com/office/drawing/2014/main" id="{5899CF00-2824-4FC0-8F21-DD2DBEDFFBE7}"/>
              </a:ext>
            </a:extLst>
          </p:cNvPr>
          <p:cNvSpPr txBox="1"/>
          <p:nvPr/>
        </p:nvSpPr>
        <p:spPr>
          <a:xfrm>
            <a:off x="1659883" y="1665044"/>
            <a:ext cx="1027512" cy="461665"/>
          </a:xfrm>
          <a:prstGeom prst="rect">
            <a:avLst/>
          </a:prstGeom>
          <a:noFill/>
        </p:spPr>
        <p:txBody>
          <a:bodyPr wrap="square" rtlCol="0">
            <a:spAutoFit/>
          </a:bodyPr>
          <a:lstStyle/>
          <a:p>
            <a:r>
              <a:rPr lang="es-ES" sz="2400" b="1" dirty="0" err="1"/>
              <a:t>Fv</a:t>
            </a:r>
            <a:r>
              <a:rPr lang="es-ES" sz="2400" b="1" dirty="0"/>
              <a:t>/Fm</a:t>
            </a:r>
          </a:p>
        </p:txBody>
      </p:sp>
      <p:sp>
        <p:nvSpPr>
          <p:cNvPr id="52" name="CuadroTexto 51">
            <a:extLst>
              <a:ext uri="{FF2B5EF4-FFF2-40B4-BE49-F238E27FC236}">
                <a16:creationId xmlns:a16="http://schemas.microsoft.com/office/drawing/2014/main" id="{9E2AC901-9838-4C99-9A58-9F8A69A81303}"/>
              </a:ext>
            </a:extLst>
          </p:cNvPr>
          <p:cNvSpPr txBox="1"/>
          <p:nvPr/>
        </p:nvSpPr>
        <p:spPr>
          <a:xfrm>
            <a:off x="1035889" y="2345411"/>
            <a:ext cx="2147089" cy="461665"/>
          </a:xfrm>
          <a:prstGeom prst="rect">
            <a:avLst/>
          </a:prstGeom>
          <a:noFill/>
        </p:spPr>
        <p:txBody>
          <a:bodyPr wrap="square" rtlCol="0">
            <a:spAutoFit/>
          </a:bodyPr>
          <a:lstStyle/>
          <a:p>
            <a:r>
              <a:rPr lang="es-ES" sz="2400" b="1" dirty="0"/>
              <a:t>PSII </a:t>
            </a:r>
            <a:r>
              <a:rPr lang="es-ES" sz="2400" b="1" dirty="0" err="1"/>
              <a:t>proteins</a:t>
            </a:r>
            <a:endParaRPr lang="es-ES" sz="2400" b="1" dirty="0"/>
          </a:p>
        </p:txBody>
      </p:sp>
      <p:sp>
        <p:nvSpPr>
          <p:cNvPr id="53" name="CuadroTexto 52">
            <a:extLst>
              <a:ext uri="{FF2B5EF4-FFF2-40B4-BE49-F238E27FC236}">
                <a16:creationId xmlns:a16="http://schemas.microsoft.com/office/drawing/2014/main" id="{C6976A62-46AF-43DC-86C9-DBAF9D1C092F}"/>
              </a:ext>
            </a:extLst>
          </p:cNvPr>
          <p:cNvSpPr txBox="1"/>
          <p:nvPr/>
        </p:nvSpPr>
        <p:spPr>
          <a:xfrm>
            <a:off x="1289672" y="3063184"/>
            <a:ext cx="2147089" cy="461665"/>
          </a:xfrm>
          <a:prstGeom prst="rect">
            <a:avLst/>
          </a:prstGeom>
          <a:noFill/>
        </p:spPr>
        <p:txBody>
          <a:bodyPr wrap="square" rtlCol="0">
            <a:spAutoFit/>
          </a:bodyPr>
          <a:lstStyle/>
          <a:p>
            <a:r>
              <a:rPr lang="es-ES" sz="2400" b="1" dirty="0"/>
              <a:t>PSII genes</a:t>
            </a:r>
          </a:p>
        </p:txBody>
      </p:sp>
      <p:sp>
        <p:nvSpPr>
          <p:cNvPr id="58" name="Rectángulo 57">
            <a:extLst>
              <a:ext uri="{FF2B5EF4-FFF2-40B4-BE49-F238E27FC236}">
                <a16:creationId xmlns:a16="http://schemas.microsoft.com/office/drawing/2014/main" id="{259C2C0A-E778-45D2-9F1D-61E1227DBADA}"/>
              </a:ext>
            </a:extLst>
          </p:cNvPr>
          <p:cNvSpPr/>
          <p:nvPr/>
        </p:nvSpPr>
        <p:spPr>
          <a:xfrm>
            <a:off x="596689" y="5184693"/>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1382D64B-DC68-42F6-BEFB-7FF6F55FAFB9}"/>
              </a:ext>
            </a:extLst>
          </p:cNvPr>
          <p:cNvSpPr/>
          <p:nvPr/>
        </p:nvSpPr>
        <p:spPr>
          <a:xfrm>
            <a:off x="831241" y="5256798"/>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4EAF37B8-F2EC-4765-B36B-8188250464A5}"/>
              </a:ext>
            </a:extLst>
          </p:cNvPr>
          <p:cNvSpPr/>
          <p:nvPr/>
        </p:nvSpPr>
        <p:spPr>
          <a:xfrm>
            <a:off x="1560735" y="5736061"/>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Imagen 60">
            <a:extLst>
              <a:ext uri="{FF2B5EF4-FFF2-40B4-BE49-F238E27FC236}">
                <a16:creationId xmlns:a16="http://schemas.microsoft.com/office/drawing/2014/main" id="{A42125B3-1337-4DE9-982B-25A4E5367527}"/>
              </a:ext>
            </a:extLst>
          </p:cNvPr>
          <p:cNvPicPr>
            <a:picLocks noChangeAspect="1"/>
          </p:cNvPicPr>
          <p:nvPr/>
        </p:nvPicPr>
        <p:blipFill rotWithShape="1">
          <a:blip r:embed="rId3"/>
          <a:srcRect l="65682" t="11258" r="-283" b="23393"/>
          <a:stretch/>
        </p:blipFill>
        <p:spPr>
          <a:xfrm>
            <a:off x="2689756" y="4148825"/>
            <a:ext cx="3161329" cy="2452528"/>
          </a:xfrm>
          <a:prstGeom prst="rect">
            <a:avLst/>
          </a:prstGeom>
        </p:spPr>
      </p:pic>
      <p:sp>
        <p:nvSpPr>
          <p:cNvPr id="62" name="CuadroTexto 61">
            <a:extLst>
              <a:ext uri="{FF2B5EF4-FFF2-40B4-BE49-F238E27FC236}">
                <a16:creationId xmlns:a16="http://schemas.microsoft.com/office/drawing/2014/main" id="{34A49D4A-E642-4E53-9481-C9CC1350BCDA}"/>
              </a:ext>
            </a:extLst>
          </p:cNvPr>
          <p:cNvSpPr txBox="1"/>
          <p:nvPr/>
        </p:nvSpPr>
        <p:spPr>
          <a:xfrm>
            <a:off x="1638234" y="4242065"/>
            <a:ext cx="1027512" cy="461665"/>
          </a:xfrm>
          <a:prstGeom prst="rect">
            <a:avLst/>
          </a:prstGeom>
          <a:noFill/>
        </p:spPr>
        <p:txBody>
          <a:bodyPr wrap="square" rtlCol="0">
            <a:spAutoFit/>
          </a:bodyPr>
          <a:lstStyle/>
          <a:p>
            <a:r>
              <a:rPr lang="es-ES" sz="2400" b="1" dirty="0" err="1"/>
              <a:t>Fv</a:t>
            </a:r>
            <a:r>
              <a:rPr lang="es-ES" sz="2400" b="1" dirty="0"/>
              <a:t>/Fm</a:t>
            </a:r>
          </a:p>
        </p:txBody>
      </p:sp>
      <p:sp>
        <p:nvSpPr>
          <p:cNvPr id="63" name="CuadroTexto 62">
            <a:extLst>
              <a:ext uri="{FF2B5EF4-FFF2-40B4-BE49-F238E27FC236}">
                <a16:creationId xmlns:a16="http://schemas.microsoft.com/office/drawing/2014/main" id="{F23448FD-A188-4993-8DA4-B8FFFA0F4624}"/>
              </a:ext>
            </a:extLst>
          </p:cNvPr>
          <p:cNvSpPr txBox="1"/>
          <p:nvPr/>
        </p:nvSpPr>
        <p:spPr>
          <a:xfrm>
            <a:off x="1000437" y="5129268"/>
            <a:ext cx="2147089" cy="461665"/>
          </a:xfrm>
          <a:prstGeom prst="rect">
            <a:avLst/>
          </a:prstGeom>
          <a:noFill/>
        </p:spPr>
        <p:txBody>
          <a:bodyPr wrap="square" rtlCol="0">
            <a:spAutoFit/>
          </a:bodyPr>
          <a:lstStyle/>
          <a:p>
            <a:r>
              <a:rPr lang="es-ES" sz="2400" b="1" dirty="0"/>
              <a:t>PSII </a:t>
            </a:r>
            <a:r>
              <a:rPr lang="es-ES" sz="2400" b="1" dirty="0" err="1"/>
              <a:t>proteins</a:t>
            </a:r>
            <a:endParaRPr lang="es-ES" sz="2400" b="1" dirty="0"/>
          </a:p>
        </p:txBody>
      </p:sp>
      <p:sp>
        <p:nvSpPr>
          <p:cNvPr id="64" name="CuadroTexto 63">
            <a:extLst>
              <a:ext uri="{FF2B5EF4-FFF2-40B4-BE49-F238E27FC236}">
                <a16:creationId xmlns:a16="http://schemas.microsoft.com/office/drawing/2014/main" id="{ECD42FDE-B337-4AA3-9A8C-4FB675E98588}"/>
              </a:ext>
            </a:extLst>
          </p:cNvPr>
          <p:cNvSpPr txBox="1"/>
          <p:nvPr/>
        </p:nvSpPr>
        <p:spPr>
          <a:xfrm>
            <a:off x="1267284" y="5784651"/>
            <a:ext cx="2147089" cy="461665"/>
          </a:xfrm>
          <a:prstGeom prst="rect">
            <a:avLst/>
          </a:prstGeom>
          <a:noFill/>
        </p:spPr>
        <p:txBody>
          <a:bodyPr wrap="square" rtlCol="0">
            <a:spAutoFit/>
          </a:bodyPr>
          <a:lstStyle/>
          <a:p>
            <a:r>
              <a:rPr lang="es-ES" sz="2400" b="1" dirty="0"/>
              <a:t>PSII genes</a:t>
            </a:r>
          </a:p>
        </p:txBody>
      </p:sp>
      <p:sp>
        <p:nvSpPr>
          <p:cNvPr id="65" name="Rectángulo 64">
            <a:extLst>
              <a:ext uri="{FF2B5EF4-FFF2-40B4-BE49-F238E27FC236}">
                <a16:creationId xmlns:a16="http://schemas.microsoft.com/office/drawing/2014/main" id="{6A671E24-EFA3-463C-B7DE-61823042753E}"/>
              </a:ext>
            </a:extLst>
          </p:cNvPr>
          <p:cNvSpPr/>
          <p:nvPr/>
        </p:nvSpPr>
        <p:spPr>
          <a:xfrm>
            <a:off x="11343341" y="825404"/>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1C0A8ED8-D947-4383-860F-0EF059CC02D1}"/>
              </a:ext>
            </a:extLst>
          </p:cNvPr>
          <p:cNvSpPr/>
          <p:nvPr/>
        </p:nvSpPr>
        <p:spPr>
          <a:xfrm>
            <a:off x="10616490" y="1397582"/>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5" name="Imagen 54">
            <a:extLst>
              <a:ext uri="{FF2B5EF4-FFF2-40B4-BE49-F238E27FC236}">
                <a16:creationId xmlns:a16="http://schemas.microsoft.com/office/drawing/2014/main" id="{44970FC5-3661-4CA5-BEF3-AA7A5D1D030D}"/>
              </a:ext>
            </a:extLst>
          </p:cNvPr>
          <p:cNvPicPr>
            <a:picLocks noChangeAspect="1"/>
          </p:cNvPicPr>
          <p:nvPr/>
        </p:nvPicPr>
        <p:blipFill rotWithShape="1">
          <a:blip r:embed="rId4"/>
          <a:srcRect t="18210" r="50908" b="-327"/>
          <a:stretch/>
        </p:blipFill>
        <p:spPr>
          <a:xfrm>
            <a:off x="6297978" y="1476438"/>
            <a:ext cx="4987349" cy="2319175"/>
          </a:xfrm>
          <a:prstGeom prst="rect">
            <a:avLst/>
          </a:prstGeom>
        </p:spPr>
      </p:pic>
      <p:sp>
        <p:nvSpPr>
          <p:cNvPr id="56" name="Rectángulo 55">
            <a:extLst>
              <a:ext uri="{FF2B5EF4-FFF2-40B4-BE49-F238E27FC236}">
                <a16:creationId xmlns:a16="http://schemas.microsoft.com/office/drawing/2014/main" id="{118CEA58-30DF-4F78-90A2-869BD44FE126}"/>
              </a:ext>
            </a:extLst>
          </p:cNvPr>
          <p:cNvSpPr/>
          <p:nvPr/>
        </p:nvSpPr>
        <p:spPr>
          <a:xfrm>
            <a:off x="10630536" y="2776911"/>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7" name="Imagen 56">
            <a:extLst>
              <a:ext uri="{FF2B5EF4-FFF2-40B4-BE49-F238E27FC236}">
                <a16:creationId xmlns:a16="http://schemas.microsoft.com/office/drawing/2014/main" id="{97D7BEA7-10CC-4687-8CB7-CAA76F98F1D5}"/>
              </a:ext>
            </a:extLst>
          </p:cNvPr>
          <p:cNvPicPr>
            <a:picLocks noChangeAspect="1"/>
          </p:cNvPicPr>
          <p:nvPr/>
        </p:nvPicPr>
        <p:blipFill rotWithShape="1">
          <a:blip r:embed="rId4"/>
          <a:srcRect l="49350" t="17897" r="1558" b="-14"/>
          <a:stretch/>
        </p:blipFill>
        <p:spPr>
          <a:xfrm>
            <a:off x="6346605" y="4269551"/>
            <a:ext cx="4987349" cy="2319175"/>
          </a:xfrm>
          <a:prstGeom prst="rect">
            <a:avLst/>
          </a:prstGeom>
        </p:spPr>
      </p:pic>
      <p:sp>
        <p:nvSpPr>
          <p:cNvPr id="69" name="Rectángulo 68">
            <a:extLst>
              <a:ext uri="{FF2B5EF4-FFF2-40B4-BE49-F238E27FC236}">
                <a16:creationId xmlns:a16="http://schemas.microsoft.com/office/drawing/2014/main" id="{FE085493-3734-48B8-BFC6-A6F89918D494}"/>
              </a:ext>
            </a:extLst>
          </p:cNvPr>
          <p:cNvSpPr/>
          <p:nvPr/>
        </p:nvSpPr>
        <p:spPr>
          <a:xfrm>
            <a:off x="9521804" y="144351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3" name="Conector recto 92">
            <a:extLst>
              <a:ext uri="{FF2B5EF4-FFF2-40B4-BE49-F238E27FC236}">
                <a16:creationId xmlns:a16="http://schemas.microsoft.com/office/drawing/2014/main" id="{3C021B19-0349-42F2-AF1F-618EA4DB3EF6}"/>
              </a:ext>
            </a:extLst>
          </p:cNvPr>
          <p:cNvCxnSpPr/>
          <p:nvPr/>
        </p:nvCxnSpPr>
        <p:spPr>
          <a:xfrm>
            <a:off x="8034658" y="1948660"/>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94" name="Conector recto 93">
            <a:extLst>
              <a:ext uri="{FF2B5EF4-FFF2-40B4-BE49-F238E27FC236}">
                <a16:creationId xmlns:a16="http://schemas.microsoft.com/office/drawing/2014/main" id="{0FC92780-079E-4679-8F4C-32C15DC1F416}"/>
              </a:ext>
            </a:extLst>
          </p:cNvPr>
          <p:cNvCxnSpPr/>
          <p:nvPr/>
        </p:nvCxnSpPr>
        <p:spPr>
          <a:xfrm>
            <a:off x="10222688" y="1948659"/>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95" name="CuadroTexto 94">
            <a:extLst>
              <a:ext uri="{FF2B5EF4-FFF2-40B4-BE49-F238E27FC236}">
                <a16:creationId xmlns:a16="http://schemas.microsoft.com/office/drawing/2014/main" id="{603409DA-CB38-401C-9A8E-F33597F42CB1}"/>
              </a:ext>
            </a:extLst>
          </p:cNvPr>
          <p:cNvSpPr txBox="1"/>
          <p:nvPr/>
        </p:nvSpPr>
        <p:spPr>
          <a:xfrm>
            <a:off x="7800361" y="3506048"/>
            <a:ext cx="589336" cy="369332"/>
          </a:xfrm>
          <a:prstGeom prst="rect">
            <a:avLst/>
          </a:prstGeom>
          <a:noFill/>
        </p:spPr>
        <p:txBody>
          <a:bodyPr wrap="square" rtlCol="0">
            <a:spAutoFit/>
          </a:bodyPr>
          <a:lstStyle/>
          <a:p>
            <a:r>
              <a:rPr lang="es-ES" b="1" dirty="0"/>
              <a:t>ZT8</a:t>
            </a:r>
          </a:p>
        </p:txBody>
      </p:sp>
      <p:sp>
        <p:nvSpPr>
          <p:cNvPr id="97" name="CuadroTexto 96">
            <a:extLst>
              <a:ext uri="{FF2B5EF4-FFF2-40B4-BE49-F238E27FC236}">
                <a16:creationId xmlns:a16="http://schemas.microsoft.com/office/drawing/2014/main" id="{9AFAF6C3-5F50-4AE6-8D2C-0E690A10C878}"/>
              </a:ext>
            </a:extLst>
          </p:cNvPr>
          <p:cNvSpPr txBox="1"/>
          <p:nvPr/>
        </p:nvSpPr>
        <p:spPr>
          <a:xfrm>
            <a:off x="8878574" y="3516934"/>
            <a:ext cx="589336" cy="369332"/>
          </a:xfrm>
          <a:prstGeom prst="rect">
            <a:avLst/>
          </a:prstGeom>
          <a:noFill/>
        </p:spPr>
        <p:txBody>
          <a:bodyPr wrap="square" rtlCol="0">
            <a:spAutoFit/>
          </a:bodyPr>
          <a:lstStyle/>
          <a:p>
            <a:r>
              <a:rPr lang="es-ES" b="1" dirty="0"/>
              <a:t>ZT8</a:t>
            </a:r>
          </a:p>
        </p:txBody>
      </p:sp>
      <p:sp>
        <p:nvSpPr>
          <p:cNvPr id="101" name="CuadroTexto 100">
            <a:extLst>
              <a:ext uri="{FF2B5EF4-FFF2-40B4-BE49-F238E27FC236}">
                <a16:creationId xmlns:a16="http://schemas.microsoft.com/office/drawing/2014/main" id="{0A68B6F8-6326-4FA4-B364-0645F5775F95}"/>
              </a:ext>
            </a:extLst>
          </p:cNvPr>
          <p:cNvSpPr txBox="1"/>
          <p:nvPr/>
        </p:nvSpPr>
        <p:spPr>
          <a:xfrm>
            <a:off x="9970813" y="3516588"/>
            <a:ext cx="589336" cy="369332"/>
          </a:xfrm>
          <a:prstGeom prst="rect">
            <a:avLst/>
          </a:prstGeom>
          <a:noFill/>
        </p:spPr>
        <p:txBody>
          <a:bodyPr wrap="square" rtlCol="0">
            <a:spAutoFit/>
          </a:bodyPr>
          <a:lstStyle/>
          <a:p>
            <a:r>
              <a:rPr lang="es-ES" b="1" dirty="0"/>
              <a:t>ZT8</a:t>
            </a:r>
          </a:p>
        </p:txBody>
      </p:sp>
      <p:cxnSp>
        <p:nvCxnSpPr>
          <p:cNvPr id="102" name="Conector recto 101">
            <a:extLst>
              <a:ext uri="{FF2B5EF4-FFF2-40B4-BE49-F238E27FC236}">
                <a16:creationId xmlns:a16="http://schemas.microsoft.com/office/drawing/2014/main" id="{0B1CA1FE-7783-4A00-A2D7-F43B22725498}"/>
              </a:ext>
            </a:extLst>
          </p:cNvPr>
          <p:cNvCxnSpPr/>
          <p:nvPr/>
        </p:nvCxnSpPr>
        <p:spPr>
          <a:xfrm>
            <a:off x="9110817" y="1956407"/>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3" name="Conector recto 102">
            <a:extLst>
              <a:ext uri="{FF2B5EF4-FFF2-40B4-BE49-F238E27FC236}">
                <a16:creationId xmlns:a16="http://schemas.microsoft.com/office/drawing/2014/main" id="{800F113D-04AE-400B-81C5-666D786D6599}"/>
              </a:ext>
            </a:extLst>
          </p:cNvPr>
          <p:cNvCxnSpPr/>
          <p:nvPr/>
        </p:nvCxnSpPr>
        <p:spPr>
          <a:xfrm>
            <a:off x="8113066"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4" name="Conector recto 103">
            <a:extLst>
              <a:ext uri="{FF2B5EF4-FFF2-40B4-BE49-F238E27FC236}">
                <a16:creationId xmlns:a16="http://schemas.microsoft.com/office/drawing/2014/main" id="{AB01FFC5-E34B-441E-8D44-C76D5BD07DA4}"/>
              </a:ext>
            </a:extLst>
          </p:cNvPr>
          <p:cNvCxnSpPr/>
          <p:nvPr/>
        </p:nvCxnSpPr>
        <p:spPr>
          <a:xfrm>
            <a:off x="9304387"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5" name="Conector recto 104">
            <a:extLst>
              <a:ext uri="{FF2B5EF4-FFF2-40B4-BE49-F238E27FC236}">
                <a16:creationId xmlns:a16="http://schemas.microsoft.com/office/drawing/2014/main" id="{35B292D3-0C7B-49CC-83E3-5168DCE62808}"/>
              </a:ext>
            </a:extLst>
          </p:cNvPr>
          <p:cNvCxnSpPr/>
          <p:nvPr/>
        </p:nvCxnSpPr>
        <p:spPr>
          <a:xfrm>
            <a:off x="10425213"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6" name="Conector recto 105">
            <a:extLst>
              <a:ext uri="{FF2B5EF4-FFF2-40B4-BE49-F238E27FC236}">
                <a16:creationId xmlns:a16="http://schemas.microsoft.com/office/drawing/2014/main" id="{FBF6B3FD-9424-41C5-BC43-65A17D35CF23}"/>
              </a:ext>
            </a:extLst>
          </p:cNvPr>
          <p:cNvCxnSpPr/>
          <p:nvPr/>
        </p:nvCxnSpPr>
        <p:spPr>
          <a:xfrm>
            <a:off x="9835877" y="48492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0F7F8BE5-BAFB-4B25-AFE0-55DB62E9EEA5}"/>
              </a:ext>
            </a:extLst>
          </p:cNvPr>
          <p:cNvCxnSpPr/>
          <p:nvPr/>
        </p:nvCxnSpPr>
        <p:spPr>
          <a:xfrm>
            <a:off x="8673680" y="48492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08" name="Conector recto 107">
            <a:extLst>
              <a:ext uri="{FF2B5EF4-FFF2-40B4-BE49-F238E27FC236}">
                <a16:creationId xmlns:a16="http://schemas.microsoft.com/office/drawing/2014/main" id="{41318B4D-A892-4029-9244-A40E3E1BCD4B}"/>
              </a:ext>
            </a:extLst>
          </p:cNvPr>
          <p:cNvCxnSpPr/>
          <p:nvPr/>
        </p:nvCxnSpPr>
        <p:spPr>
          <a:xfrm>
            <a:off x="11020227" y="48628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109" name="CuadroTexto 108">
            <a:extLst>
              <a:ext uri="{FF2B5EF4-FFF2-40B4-BE49-F238E27FC236}">
                <a16:creationId xmlns:a16="http://schemas.microsoft.com/office/drawing/2014/main" id="{64E60E75-26FE-44F1-B2E3-7C52F50D4D59}"/>
              </a:ext>
            </a:extLst>
          </p:cNvPr>
          <p:cNvSpPr txBox="1"/>
          <p:nvPr/>
        </p:nvSpPr>
        <p:spPr>
          <a:xfrm>
            <a:off x="7836801" y="6283619"/>
            <a:ext cx="589336" cy="369332"/>
          </a:xfrm>
          <a:prstGeom prst="rect">
            <a:avLst/>
          </a:prstGeom>
          <a:noFill/>
        </p:spPr>
        <p:txBody>
          <a:bodyPr wrap="square" rtlCol="0">
            <a:spAutoFit/>
          </a:bodyPr>
          <a:lstStyle/>
          <a:p>
            <a:r>
              <a:rPr lang="es-ES" b="1" dirty="0"/>
              <a:t>ZT8</a:t>
            </a:r>
          </a:p>
        </p:txBody>
      </p:sp>
      <p:sp>
        <p:nvSpPr>
          <p:cNvPr id="110" name="CuadroTexto 109">
            <a:extLst>
              <a:ext uri="{FF2B5EF4-FFF2-40B4-BE49-F238E27FC236}">
                <a16:creationId xmlns:a16="http://schemas.microsoft.com/office/drawing/2014/main" id="{42D23C7A-9F55-4771-BEAD-785DCDCE7EC7}"/>
              </a:ext>
            </a:extLst>
          </p:cNvPr>
          <p:cNvSpPr txBox="1"/>
          <p:nvPr/>
        </p:nvSpPr>
        <p:spPr>
          <a:xfrm>
            <a:off x="9029451" y="6283619"/>
            <a:ext cx="589336" cy="369332"/>
          </a:xfrm>
          <a:prstGeom prst="rect">
            <a:avLst/>
          </a:prstGeom>
          <a:noFill/>
        </p:spPr>
        <p:txBody>
          <a:bodyPr wrap="square" rtlCol="0">
            <a:spAutoFit/>
          </a:bodyPr>
          <a:lstStyle/>
          <a:p>
            <a:r>
              <a:rPr lang="es-ES" b="1" dirty="0"/>
              <a:t>ZT8</a:t>
            </a:r>
          </a:p>
        </p:txBody>
      </p:sp>
      <p:sp>
        <p:nvSpPr>
          <p:cNvPr id="111" name="CuadroTexto 110">
            <a:extLst>
              <a:ext uri="{FF2B5EF4-FFF2-40B4-BE49-F238E27FC236}">
                <a16:creationId xmlns:a16="http://schemas.microsoft.com/office/drawing/2014/main" id="{EABAB1BB-49EE-4504-A72F-B023C142B039}"/>
              </a:ext>
            </a:extLst>
          </p:cNvPr>
          <p:cNvSpPr txBox="1"/>
          <p:nvPr/>
        </p:nvSpPr>
        <p:spPr>
          <a:xfrm>
            <a:off x="10152645" y="6283619"/>
            <a:ext cx="589336" cy="369332"/>
          </a:xfrm>
          <a:prstGeom prst="rect">
            <a:avLst/>
          </a:prstGeom>
          <a:noFill/>
        </p:spPr>
        <p:txBody>
          <a:bodyPr wrap="square" rtlCol="0">
            <a:spAutoFit/>
          </a:bodyPr>
          <a:lstStyle/>
          <a:p>
            <a:r>
              <a:rPr lang="es-ES" b="1" dirty="0"/>
              <a:t>ZT8</a:t>
            </a:r>
          </a:p>
        </p:txBody>
      </p:sp>
      <p:sp>
        <p:nvSpPr>
          <p:cNvPr id="112" name="CuadroTexto 111">
            <a:extLst>
              <a:ext uri="{FF2B5EF4-FFF2-40B4-BE49-F238E27FC236}">
                <a16:creationId xmlns:a16="http://schemas.microsoft.com/office/drawing/2014/main" id="{B54100F9-3B73-4890-8534-432F364573F6}"/>
              </a:ext>
            </a:extLst>
          </p:cNvPr>
          <p:cNvSpPr txBox="1"/>
          <p:nvPr/>
        </p:nvSpPr>
        <p:spPr>
          <a:xfrm>
            <a:off x="8379185" y="6283619"/>
            <a:ext cx="682127"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113" name="CuadroTexto 112">
            <a:extLst>
              <a:ext uri="{FF2B5EF4-FFF2-40B4-BE49-F238E27FC236}">
                <a16:creationId xmlns:a16="http://schemas.microsoft.com/office/drawing/2014/main" id="{CE2ED0D8-C34B-48C1-9297-EBF190350CE0}"/>
              </a:ext>
            </a:extLst>
          </p:cNvPr>
          <p:cNvSpPr txBox="1"/>
          <p:nvPr/>
        </p:nvSpPr>
        <p:spPr>
          <a:xfrm>
            <a:off x="9508549" y="6283619"/>
            <a:ext cx="649435"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114" name="CuadroTexto 113">
            <a:extLst>
              <a:ext uri="{FF2B5EF4-FFF2-40B4-BE49-F238E27FC236}">
                <a16:creationId xmlns:a16="http://schemas.microsoft.com/office/drawing/2014/main" id="{20F38F05-9BA9-4610-959F-515755CE2B71}"/>
              </a:ext>
            </a:extLst>
          </p:cNvPr>
          <p:cNvSpPr txBox="1"/>
          <p:nvPr/>
        </p:nvSpPr>
        <p:spPr>
          <a:xfrm>
            <a:off x="10705409" y="6283619"/>
            <a:ext cx="679745"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4" name="Rectángulo: esquinas redondeadas 3">
            <a:extLst>
              <a:ext uri="{FF2B5EF4-FFF2-40B4-BE49-F238E27FC236}">
                <a16:creationId xmlns:a16="http://schemas.microsoft.com/office/drawing/2014/main" id="{B081714A-60FC-4222-B591-4F2450AAA0CE}"/>
              </a:ext>
            </a:extLst>
          </p:cNvPr>
          <p:cNvSpPr/>
          <p:nvPr/>
        </p:nvSpPr>
        <p:spPr>
          <a:xfrm>
            <a:off x="3227577" y="1443514"/>
            <a:ext cx="742660" cy="2252868"/>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9B495882-B1D2-40E8-9828-539BF9AEC26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877168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46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6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b="1" dirty="0">
                <a:solidFill>
                  <a:schemeClr val="bg1"/>
                </a:solidFill>
                <a:latin typeface="+mj-lt"/>
              </a:rPr>
              <a:t>Chronobiology</a:t>
            </a:r>
          </a:p>
        </p:txBody>
      </p:sp>
      <p:pic>
        <p:nvPicPr>
          <p:cNvPr id="5" name="Imagen 4">
            <a:extLst>
              <a:ext uri="{FF2B5EF4-FFF2-40B4-BE49-F238E27FC236}">
                <a16:creationId xmlns:a16="http://schemas.microsoft.com/office/drawing/2014/main" id="{9CE63573-C7AF-43E8-879A-B23E80447696}"/>
              </a:ext>
            </a:extLst>
          </p:cNvPr>
          <p:cNvPicPr>
            <a:picLocks noChangeAspect="1"/>
          </p:cNvPicPr>
          <p:nvPr/>
        </p:nvPicPr>
        <p:blipFill>
          <a:blip r:embed="rId3"/>
          <a:stretch>
            <a:fillRect/>
          </a:stretch>
        </p:blipFill>
        <p:spPr>
          <a:xfrm>
            <a:off x="757514" y="884281"/>
            <a:ext cx="10676971" cy="5973719"/>
          </a:xfrm>
          <a:prstGeom prst="rect">
            <a:avLst/>
          </a:prstGeom>
        </p:spPr>
      </p:pic>
      <p:pic>
        <p:nvPicPr>
          <p:cNvPr id="12" name="Imagen 11">
            <a:extLst>
              <a:ext uri="{FF2B5EF4-FFF2-40B4-BE49-F238E27FC236}">
                <a16:creationId xmlns:a16="http://schemas.microsoft.com/office/drawing/2014/main" id="{F6E674F9-3F27-4B27-A524-A24318D24E73}"/>
              </a:ext>
            </a:extLst>
          </p:cNvPr>
          <p:cNvPicPr>
            <a:picLocks noChangeAspect="1"/>
          </p:cNvPicPr>
          <p:nvPr/>
        </p:nvPicPr>
        <p:blipFill rotWithShape="1">
          <a:blip r:embed="rId3"/>
          <a:srcRect l="17476" t="7157" r="62454" b="89981"/>
          <a:stretch/>
        </p:blipFill>
        <p:spPr>
          <a:xfrm>
            <a:off x="951529" y="1239073"/>
            <a:ext cx="2638425" cy="405514"/>
          </a:xfrm>
          <a:prstGeom prst="rect">
            <a:avLst/>
          </a:prstGeom>
        </p:spPr>
      </p:pic>
      <p:pic>
        <p:nvPicPr>
          <p:cNvPr id="13" name="Imagen 12">
            <a:extLst>
              <a:ext uri="{FF2B5EF4-FFF2-40B4-BE49-F238E27FC236}">
                <a16:creationId xmlns:a16="http://schemas.microsoft.com/office/drawing/2014/main" id="{997C801A-B4FB-43FE-9A75-EB11CF66F679}"/>
              </a:ext>
            </a:extLst>
          </p:cNvPr>
          <p:cNvPicPr>
            <a:picLocks noChangeAspect="1"/>
          </p:cNvPicPr>
          <p:nvPr/>
        </p:nvPicPr>
        <p:blipFill rotWithShape="1">
          <a:blip r:embed="rId3"/>
          <a:srcRect l="17476" t="7157" r="62454" b="89981"/>
          <a:stretch/>
        </p:blipFill>
        <p:spPr>
          <a:xfrm>
            <a:off x="1175364" y="1345995"/>
            <a:ext cx="1793795" cy="722566"/>
          </a:xfrm>
          <a:prstGeom prst="rect">
            <a:avLst/>
          </a:prstGeom>
        </p:spPr>
      </p:pic>
      <p:pic>
        <p:nvPicPr>
          <p:cNvPr id="14" name="Imagen 13">
            <a:extLst>
              <a:ext uri="{FF2B5EF4-FFF2-40B4-BE49-F238E27FC236}">
                <a16:creationId xmlns:a16="http://schemas.microsoft.com/office/drawing/2014/main" id="{354ADDA8-FAB8-4487-BC67-57663BBB39D6}"/>
              </a:ext>
            </a:extLst>
          </p:cNvPr>
          <p:cNvPicPr>
            <a:picLocks noChangeAspect="1"/>
          </p:cNvPicPr>
          <p:nvPr/>
        </p:nvPicPr>
        <p:blipFill rotWithShape="1">
          <a:blip r:embed="rId3"/>
          <a:srcRect l="17476" t="7157" r="62454" b="89981"/>
          <a:stretch/>
        </p:blipFill>
        <p:spPr>
          <a:xfrm>
            <a:off x="7967876" y="1183096"/>
            <a:ext cx="3257479" cy="762837"/>
          </a:xfrm>
          <a:prstGeom prst="rect">
            <a:avLst/>
          </a:prstGeom>
        </p:spPr>
      </p:pic>
      <p:sp>
        <p:nvSpPr>
          <p:cNvPr id="15" name="CuadroTexto 14">
            <a:extLst>
              <a:ext uri="{FF2B5EF4-FFF2-40B4-BE49-F238E27FC236}">
                <a16:creationId xmlns:a16="http://schemas.microsoft.com/office/drawing/2014/main" id="{E9775F83-B224-4660-AB76-6490A0BC993E}"/>
              </a:ext>
            </a:extLst>
          </p:cNvPr>
          <p:cNvSpPr txBox="1"/>
          <p:nvPr/>
        </p:nvSpPr>
        <p:spPr>
          <a:xfrm>
            <a:off x="7992281" y="1159947"/>
            <a:ext cx="2815414" cy="707886"/>
          </a:xfrm>
          <a:prstGeom prst="rect">
            <a:avLst/>
          </a:prstGeom>
          <a:noFill/>
        </p:spPr>
        <p:txBody>
          <a:bodyPr wrap="square" rtlCol="0">
            <a:spAutoFit/>
          </a:bodyPr>
          <a:lstStyle/>
          <a:p>
            <a:r>
              <a:rPr lang="es-ES" sz="2000" b="1" dirty="0"/>
              <a:t>Free-running</a:t>
            </a:r>
          </a:p>
          <a:p>
            <a:r>
              <a:rPr lang="es-ES" sz="2000" dirty="0"/>
              <a:t>(</a:t>
            </a:r>
            <a:r>
              <a:rPr lang="es-ES" sz="2000" dirty="0" err="1"/>
              <a:t>Constant</a:t>
            </a:r>
            <a:r>
              <a:rPr lang="es-ES" sz="2000" dirty="0"/>
              <a:t> </a:t>
            </a:r>
            <a:r>
              <a:rPr lang="es-ES" sz="2000" dirty="0" err="1"/>
              <a:t>signal</a:t>
            </a:r>
            <a:r>
              <a:rPr lang="es-ES" sz="2000" dirty="0"/>
              <a:t>)</a:t>
            </a:r>
          </a:p>
        </p:txBody>
      </p:sp>
      <p:sp>
        <p:nvSpPr>
          <p:cNvPr id="7" name="Rectángulo 6">
            <a:extLst>
              <a:ext uri="{FF2B5EF4-FFF2-40B4-BE49-F238E27FC236}">
                <a16:creationId xmlns:a16="http://schemas.microsoft.com/office/drawing/2014/main" id="{1522FF57-9811-43B4-8BAA-8996E17E4BF5}"/>
              </a:ext>
            </a:extLst>
          </p:cNvPr>
          <p:cNvSpPr/>
          <p:nvPr/>
        </p:nvSpPr>
        <p:spPr>
          <a:xfrm>
            <a:off x="1027475" y="3419518"/>
            <a:ext cx="2248776" cy="866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779F21D0-C38C-49EE-B4AB-4425864C8D59}"/>
              </a:ext>
            </a:extLst>
          </p:cNvPr>
          <p:cNvSpPr/>
          <p:nvPr/>
        </p:nvSpPr>
        <p:spPr>
          <a:xfrm>
            <a:off x="1027475" y="5270650"/>
            <a:ext cx="604216"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F8805C1-828D-434D-A813-0E09A541DFEA}"/>
              </a:ext>
            </a:extLst>
          </p:cNvPr>
          <p:cNvSpPr/>
          <p:nvPr/>
        </p:nvSpPr>
        <p:spPr>
          <a:xfrm>
            <a:off x="8056600" y="3851513"/>
            <a:ext cx="2949447" cy="588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8D26AA-CD56-4B64-87A5-49146DC07F06}"/>
              </a:ext>
            </a:extLst>
          </p:cNvPr>
          <p:cNvSpPr/>
          <p:nvPr/>
        </p:nvSpPr>
        <p:spPr>
          <a:xfrm>
            <a:off x="8347078" y="5379011"/>
            <a:ext cx="2658970"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2A9C2B79-2368-4748-8A19-F099C51FDE7B}"/>
              </a:ext>
            </a:extLst>
          </p:cNvPr>
          <p:cNvSpPr txBox="1"/>
          <p:nvPr/>
        </p:nvSpPr>
        <p:spPr>
          <a:xfrm>
            <a:off x="1027475" y="3471030"/>
            <a:ext cx="3076638" cy="400110"/>
          </a:xfrm>
          <a:prstGeom prst="rect">
            <a:avLst/>
          </a:prstGeom>
          <a:noFill/>
        </p:spPr>
        <p:txBody>
          <a:bodyPr wrap="square" rtlCol="0">
            <a:spAutoFit/>
          </a:bodyPr>
          <a:lstStyle/>
          <a:p>
            <a:r>
              <a:rPr lang="es-ES" sz="2000" b="1" dirty="0" err="1"/>
              <a:t>Biological</a:t>
            </a:r>
            <a:r>
              <a:rPr lang="es-ES" sz="2000" b="1" dirty="0"/>
              <a:t> </a:t>
            </a:r>
            <a:r>
              <a:rPr lang="es-ES" sz="2000" b="1" dirty="0" err="1"/>
              <a:t>rhythms</a:t>
            </a:r>
            <a:endParaRPr lang="es-ES" sz="2000" b="1" dirty="0"/>
          </a:p>
        </p:txBody>
      </p:sp>
      <p:sp>
        <p:nvSpPr>
          <p:cNvPr id="22" name="CuadroTexto 21">
            <a:extLst>
              <a:ext uri="{FF2B5EF4-FFF2-40B4-BE49-F238E27FC236}">
                <a16:creationId xmlns:a16="http://schemas.microsoft.com/office/drawing/2014/main" id="{FAD86DD0-09B3-4DE7-BC92-02DCEDD15496}"/>
              </a:ext>
            </a:extLst>
          </p:cNvPr>
          <p:cNvSpPr txBox="1"/>
          <p:nvPr/>
        </p:nvSpPr>
        <p:spPr>
          <a:xfrm>
            <a:off x="8087889" y="3615980"/>
            <a:ext cx="3190396" cy="707886"/>
          </a:xfrm>
          <a:prstGeom prst="rect">
            <a:avLst/>
          </a:prstGeom>
          <a:noFill/>
        </p:spPr>
        <p:txBody>
          <a:bodyPr wrap="square" rtlCol="0">
            <a:spAutoFit/>
          </a:bodyPr>
          <a:lstStyle/>
          <a:p>
            <a:r>
              <a:rPr lang="es-ES" sz="2000" b="1" dirty="0" err="1"/>
              <a:t>Process</a:t>
            </a:r>
            <a:r>
              <a:rPr lang="es-ES" sz="2000" b="1" dirty="0"/>
              <a:t> </a:t>
            </a:r>
            <a:r>
              <a:rPr lang="es-ES" sz="2000" b="1" dirty="0" err="1"/>
              <a:t>responding</a:t>
            </a:r>
            <a:r>
              <a:rPr lang="es-ES" sz="2000" b="1" dirty="0"/>
              <a:t> </a:t>
            </a:r>
            <a:r>
              <a:rPr lang="es-ES" sz="2000" b="1" dirty="0" err="1"/>
              <a:t>to</a:t>
            </a:r>
            <a:r>
              <a:rPr lang="es-ES" sz="2000" b="1" dirty="0"/>
              <a:t> </a:t>
            </a:r>
            <a:r>
              <a:rPr lang="es-ES" sz="2000" b="1" dirty="0" err="1"/>
              <a:t>rhythmic</a:t>
            </a:r>
            <a:r>
              <a:rPr lang="es-ES" sz="2000" b="1" dirty="0"/>
              <a:t> </a:t>
            </a:r>
            <a:r>
              <a:rPr lang="es-ES" sz="2000" b="1" dirty="0" err="1"/>
              <a:t>signals</a:t>
            </a:r>
            <a:endParaRPr lang="es-ES" sz="2000" b="1" dirty="0"/>
          </a:p>
        </p:txBody>
      </p:sp>
      <p:sp>
        <p:nvSpPr>
          <p:cNvPr id="23" name="CuadroTexto 22">
            <a:extLst>
              <a:ext uri="{FF2B5EF4-FFF2-40B4-BE49-F238E27FC236}">
                <a16:creationId xmlns:a16="http://schemas.microsoft.com/office/drawing/2014/main" id="{09234556-6079-4CB0-83C6-FBE792D4A2E0}"/>
              </a:ext>
            </a:extLst>
          </p:cNvPr>
          <p:cNvSpPr txBox="1"/>
          <p:nvPr/>
        </p:nvSpPr>
        <p:spPr>
          <a:xfrm>
            <a:off x="8292040" y="4996493"/>
            <a:ext cx="3190396" cy="707886"/>
          </a:xfrm>
          <a:prstGeom prst="rect">
            <a:avLst/>
          </a:prstGeom>
          <a:noFill/>
        </p:spPr>
        <p:txBody>
          <a:bodyPr wrap="square" rtlCol="0">
            <a:spAutoFit/>
          </a:bodyPr>
          <a:lstStyle/>
          <a:p>
            <a:r>
              <a:rPr lang="es-ES" sz="2000" b="1" dirty="0" err="1"/>
              <a:t>Self-sustained</a:t>
            </a:r>
            <a:r>
              <a:rPr lang="es-ES" sz="2000" b="1" dirty="0"/>
              <a:t> </a:t>
            </a:r>
            <a:r>
              <a:rPr lang="es-ES" sz="2000" b="1" dirty="0" err="1"/>
              <a:t>biological</a:t>
            </a:r>
            <a:r>
              <a:rPr lang="es-ES" sz="2000" b="1" dirty="0"/>
              <a:t> </a:t>
            </a:r>
            <a:r>
              <a:rPr lang="es-ES" sz="2000" b="1" dirty="0" err="1"/>
              <a:t>rhythm</a:t>
            </a:r>
            <a:endParaRPr lang="es-ES" sz="2000" b="1" dirty="0"/>
          </a:p>
        </p:txBody>
      </p:sp>
      <p:pic>
        <p:nvPicPr>
          <p:cNvPr id="24" name="Imagen 23">
            <a:extLst>
              <a:ext uri="{FF2B5EF4-FFF2-40B4-BE49-F238E27FC236}">
                <a16:creationId xmlns:a16="http://schemas.microsoft.com/office/drawing/2014/main" id="{378FBAF4-0332-46A6-B4C3-7BA1F7DA0DC4}"/>
              </a:ext>
            </a:extLst>
          </p:cNvPr>
          <p:cNvPicPr>
            <a:picLocks noChangeAspect="1"/>
          </p:cNvPicPr>
          <p:nvPr/>
        </p:nvPicPr>
        <p:blipFill rotWithShape="1">
          <a:blip r:embed="rId3"/>
          <a:srcRect l="17476" t="7157" r="62454" b="89981"/>
          <a:stretch/>
        </p:blipFill>
        <p:spPr>
          <a:xfrm>
            <a:off x="1007915" y="1482701"/>
            <a:ext cx="1249662" cy="1489290"/>
          </a:xfrm>
          <a:prstGeom prst="rect">
            <a:avLst/>
          </a:prstGeom>
        </p:spPr>
      </p:pic>
      <p:sp>
        <p:nvSpPr>
          <p:cNvPr id="6" name="CuadroTexto 5">
            <a:extLst>
              <a:ext uri="{FF2B5EF4-FFF2-40B4-BE49-F238E27FC236}">
                <a16:creationId xmlns:a16="http://schemas.microsoft.com/office/drawing/2014/main" id="{C76894A7-07DB-45A0-8F3E-DCE52680FFDA}"/>
              </a:ext>
            </a:extLst>
          </p:cNvPr>
          <p:cNvSpPr txBox="1"/>
          <p:nvPr/>
        </p:nvSpPr>
        <p:spPr>
          <a:xfrm>
            <a:off x="984454" y="1180680"/>
            <a:ext cx="3076638" cy="707886"/>
          </a:xfrm>
          <a:prstGeom prst="rect">
            <a:avLst/>
          </a:prstGeom>
          <a:noFill/>
        </p:spPr>
        <p:txBody>
          <a:bodyPr wrap="square" rtlCol="0">
            <a:spAutoFit/>
          </a:bodyPr>
          <a:lstStyle/>
          <a:p>
            <a:r>
              <a:rPr lang="es-ES" sz="2000" b="1" dirty="0" err="1"/>
              <a:t>Entrainment</a:t>
            </a:r>
            <a:r>
              <a:rPr lang="es-ES" sz="2000" b="1" dirty="0"/>
              <a:t> </a:t>
            </a:r>
            <a:r>
              <a:rPr lang="es-ES" sz="2000" b="1" dirty="0" err="1"/>
              <a:t>oscillation</a:t>
            </a:r>
            <a:endParaRPr lang="es-ES" sz="2000" b="1" dirty="0"/>
          </a:p>
          <a:p>
            <a:r>
              <a:rPr lang="es-ES" sz="2000" dirty="0"/>
              <a:t>(</a:t>
            </a:r>
            <a:r>
              <a:rPr lang="es-ES" sz="2000" dirty="0" err="1"/>
              <a:t>Rhythmic</a:t>
            </a:r>
            <a:r>
              <a:rPr lang="es-ES" sz="2000" dirty="0"/>
              <a:t> </a:t>
            </a:r>
            <a:r>
              <a:rPr lang="es-ES" sz="2000" dirty="0" err="1"/>
              <a:t>signal</a:t>
            </a:r>
            <a:r>
              <a:rPr lang="es-ES" sz="2000" dirty="0"/>
              <a:t>)</a:t>
            </a:r>
          </a:p>
        </p:txBody>
      </p:sp>
      <p:pic>
        <p:nvPicPr>
          <p:cNvPr id="5122" name="Picture 2" descr="Sun Icon Transparent PNGs for Free Download">
            <a:extLst>
              <a:ext uri="{FF2B5EF4-FFF2-40B4-BE49-F238E27FC236}">
                <a16:creationId xmlns:a16="http://schemas.microsoft.com/office/drawing/2014/main" id="{B4331BF4-BCEB-4F60-A500-14A1720D0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645" y="1956738"/>
            <a:ext cx="1004469" cy="6091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on PNG Transparent Images Free Download - Pngfre">
            <a:extLst>
              <a:ext uri="{FF2B5EF4-FFF2-40B4-BE49-F238E27FC236}">
                <a16:creationId xmlns:a16="http://schemas.microsoft.com/office/drawing/2014/main" id="{BD76C03C-6D27-430E-874D-9970F73AB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429807" y="2238067"/>
            <a:ext cx="456359" cy="456359"/>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6228D49D-40EB-45FD-95B9-49DC3D5F016E}"/>
              </a:ext>
            </a:extLst>
          </p:cNvPr>
          <p:cNvSpPr/>
          <p:nvPr/>
        </p:nvSpPr>
        <p:spPr>
          <a:xfrm>
            <a:off x="8109182" y="5001010"/>
            <a:ext cx="3055343" cy="15004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4D1DC443-D59E-480D-BC54-6C0DE61D34EA}"/>
              </a:ext>
            </a:extLst>
          </p:cNvPr>
          <p:cNvSpPr txBox="1"/>
          <p:nvPr/>
        </p:nvSpPr>
        <p:spPr>
          <a:xfrm>
            <a:off x="807195" y="704251"/>
            <a:ext cx="6101254"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Roenneberg</a:t>
            </a:r>
            <a:r>
              <a:rPr lang="es-ES" sz="2000" b="0" i="0" u="none" strike="noStrike" baseline="0" dirty="0">
                <a:solidFill>
                  <a:srgbClr val="347F70"/>
                </a:solidFill>
                <a:latin typeface="LiberationSerif-Regular"/>
              </a:rPr>
              <a:t> &amp; </a:t>
            </a:r>
            <a:r>
              <a:rPr lang="es-ES" sz="2000" b="0" i="0" u="none" strike="noStrike" baseline="0" dirty="0" err="1">
                <a:solidFill>
                  <a:srgbClr val="347F70"/>
                </a:solidFill>
                <a:latin typeface="LiberationSerif-Regular"/>
              </a:rPr>
              <a:t>Merrow</a:t>
            </a:r>
            <a:r>
              <a:rPr lang="es-ES" sz="2000" b="0" i="0" u="none" strike="noStrike" baseline="0" dirty="0">
                <a:solidFill>
                  <a:srgbClr val="347F70"/>
                </a:solidFill>
                <a:latin typeface="LiberationSerif-Regular"/>
              </a:rPr>
              <a:t>, 2005)</a:t>
            </a:r>
            <a:endParaRPr lang="es-ES" sz="2000" dirty="0"/>
          </a:p>
        </p:txBody>
      </p:sp>
    </p:spTree>
    <p:extLst>
      <p:ext uri="{BB962C8B-B14F-4D97-AF65-F5344CB8AC3E}">
        <p14:creationId xmlns:p14="http://schemas.microsoft.com/office/powerpoint/2010/main" val="302859911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618338" y="2607672"/>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852890" y="2679777"/>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1582384" y="3159040"/>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228554" y="5134993"/>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 name="Imagen 50">
            <a:extLst>
              <a:ext uri="{FF2B5EF4-FFF2-40B4-BE49-F238E27FC236}">
                <a16:creationId xmlns:a16="http://schemas.microsoft.com/office/drawing/2014/main" id="{972FDF5B-10E4-4BCF-8406-A6C2C4E9AA0D}"/>
              </a:ext>
            </a:extLst>
          </p:cNvPr>
          <p:cNvPicPr>
            <a:picLocks noChangeAspect="1"/>
          </p:cNvPicPr>
          <p:nvPr/>
        </p:nvPicPr>
        <p:blipFill rotWithShape="1">
          <a:blip r:embed="rId3"/>
          <a:srcRect l="13845" t="13357" r="51554" b="21294"/>
          <a:stretch/>
        </p:blipFill>
        <p:spPr>
          <a:xfrm>
            <a:off x="2711405" y="1528261"/>
            <a:ext cx="3161329" cy="2452528"/>
          </a:xfrm>
          <a:prstGeom prst="rect">
            <a:avLst/>
          </a:prstGeom>
        </p:spPr>
      </p:pic>
      <p:sp>
        <p:nvSpPr>
          <p:cNvPr id="2" name="CuadroTexto 1">
            <a:extLst>
              <a:ext uri="{FF2B5EF4-FFF2-40B4-BE49-F238E27FC236}">
                <a16:creationId xmlns:a16="http://schemas.microsoft.com/office/drawing/2014/main" id="{5899CF00-2824-4FC0-8F21-DD2DBEDFFBE7}"/>
              </a:ext>
            </a:extLst>
          </p:cNvPr>
          <p:cNvSpPr txBox="1"/>
          <p:nvPr/>
        </p:nvSpPr>
        <p:spPr>
          <a:xfrm>
            <a:off x="1659883" y="1665044"/>
            <a:ext cx="1027512" cy="461665"/>
          </a:xfrm>
          <a:prstGeom prst="rect">
            <a:avLst/>
          </a:prstGeom>
          <a:noFill/>
        </p:spPr>
        <p:txBody>
          <a:bodyPr wrap="square" rtlCol="0">
            <a:spAutoFit/>
          </a:bodyPr>
          <a:lstStyle/>
          <a:p>
            <a:r>
              <a:rPr lang="es-ES" sz="2400" b="1" dirty="0" err="1"/>
              <a:t>Fv</a:t>
            </a:r>
            <a:r>
              <a:rPr lang="es-ES" sz="2400" b="1" dirty="0"/>
              <a:t>/Fm</a:t>
            </a:r>
          </a:p>
        </p:txBody>
      </p:sp>
      <p:sp>
        <p:nvSpPr>
          <p:cNvPr id="52" name="CuadroTexto 51">
            <a:extLst>
              <a:ext uri="{FF2B5EF4-FFF2-40B4-BE49-F238E27FC236}">
                <a16:creationId xmlns:a16="http://schemas.microsoft.com/office/drawing/2014/main" id="{9E2AC901-9838-4C99-9A58-9F8A69A81303}"/>
              </a:ext>
            </a:extLst>
          </p:cNvPr>
          <p:cNvSpPr txBox="1"/>
          <p:nvPr/>
        </p:nvSpPr>
        <p:spPr>
          <a:xfrm>
            <a:off x="1035889" y="2345411"/>
            <a:ext cx="2147089" cy="461665"/>
          </a:xfrm>
          <a:prstGeom prst="rect">
            <a:avLst/>
          </a:prstGeom>
          <a:noFill/>
        </p:spPr>
        <p:txBody>
          <a:bodyPr wrap="square" rtlCol="0">
            <a:spAutoFit/>
          </a:bodyPr>
          <a:lstStyle/>
          <a:p>
            <a:r>
              <a:rPr lang="es-ES" sz="2400" b="1" dirty="0"/>
              <a:t>PSII </a:t>
            </a:r>
            <a:r>
              <a:rPr lang="es-ES" sz="2400" b="1" dirty="0" err="1"/>
              <a:t>proteins</a:t>
            </a:r>
            <a:endParaRPr lang="es-ES" sz="2400" b="1" dirty="0"/>
          </a:p>
        </p:txBody>
      </p:sp>
      <p:sp>
        <p:nvSpPr>
          <p:cNvPr id="53" name="CuadroTexto 52">
            <a:extLst>
              <a:ext uri="{FF2B5EF4-FFF2-40B4-BE49-F238E27FC236}">
                <a16:creationId xmlns:a16="http://schemas.microsoft.com/office/drawing/2014/main" id="{C6976A62-46AF-43DC-86C9-DBAF9D1C092F}"/>
              </a:ext>
            </a:extLst>
          </p:cNvPr>
          <p:cNvSpPr txBox="1"/>
          <p:nvPr/>
        </p:nvSpPr>
        <p:spPr>
          <a:xfrm>
            <a:off x="1289672" y="3063184"/>
            <a:ext cx="2147089" cy="461665"/>
          </a:xfrm>
          <a:prstGeom prst="rect">
            <a:avLst/>
          </a:prstGeom>
          <a:noFill/>
        </p:spPr>
        <p:txBody>
          <a:bodyPr wrap="square" rtlCol="0">
            <a:spAutoFit/>
          </a:bodyPr>
          <a:lstStyle/>
          <a:p>
            <a:r>
              <a:rPr lang="es-ES" sz="2400" b="1" dirty="0"/>
              <a:t>PSII genes</a:t>
            </a:r>
          </a:p>
        </p:txBody>
      </p:sp>
      <p:sp>
        <p:nvSpPr>
          <p:cNvPr id="58" name="Rectángulo 57">
            <a:extLst>
              <a:ext uri="{FF2B5EF4-FFF2-40B4-BE49-F238E27FC236}">
                <a16:creationId xmlns:a16="http://schemas.microsoft.com/office/drawing/2014/main" id="{259C2C0A-E778-45D2-9F1D-61E1227DBADA}"/>
              </a:ext>
            </a:extLst>
          </p:cNvPr>
          <p:cNvSpPr/>
          <p:nvPr/>
        </p:nvSpPr>
        <p:spPr>
          <a:xfrm>
            <a:off x="596689" y="5184693"/>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1382D64B-DC68-42F6-BEFB-7FF6F55FAFB9}"/>
              </a:ext>
            </a:extLst>
          </p:cNvPr>
          <p:cNvSpPr/>
          <p:nvPr/>
        </p:nvSpPr>
        <p:spPr>
          <a:xfrm>
            <a:off x="831241" y="5256798"/>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4EAF37B8-F2EC-4765-B36B-8188250464A5}"/>
              </a:ext>
            </a:extLst>
          </p:cNvPr>
          <p:cNvSpPr/>
          <p:nvPr/>
        </p:nvSpPr>
        <p:spPr>
          <a:xfrm>
            <a:off x="1560735" y="5736061"/>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Imagen 60">
            <a:extLst>
              <a:ext uri="{FF2B5EF4-FFF2-40B4-BE49-F238E27FC236}">
                <a16:creationId xmlns:a16="http://schemas.microsoft.com/office/drawing/2014/main" id="{A42125B3-1337-4DE9-982B-25A4E5367527}"/>
              </a:ext>
            </a:extLst>
          </p:cNvPr>
          <p:cNvPicPr>
            <a:picLocks noChangeAspect="1"/>
          </p:cNvPicPr>
          <p:nvPr/>
        </p:nvPicPr>
        <p:blipFill rotWithShape="1">
          <a:blip r:embed="rId3"/>
          <a:srcRect l="65682" t="11258" r="-283" b="23393"/>
          <a:stretch/>
        </p:blipFill>
        <p:spPr>
          <a:xfrm>
            <a:off x="2689756" y="4148825"/>
            <a:ext cx="3161329" cy="2452528"/>
          </a:xfrm>
          <a:prstGeom prst="rect">
            <a:avLst/>
          </a:prstGeom>
        </p:spPr>
      </p:pic>
      <p:sp>
        <p:nvSpPr>
          <p:cNvPr id="62" name="CuadroTexto 61">
            <a:extLst>
              <a:ext uri="{FF2B5EF4-FFF2-40B4-BE49-F238E27FC236}">
                <a16:creationId xmlns:a16="http://schemas.microsoft.com/office/drawing/2014/main" id="{34A49D4A-E642-4E53-9481-C9CC1350BCDA}"/>
              </a:ext>
            </a:extLst>
          </p:cNvPr>
          <p:cNvSpPr txBox="1"/>
          <p:nvPr/>
        </p:nvSpPr>
        <p:spPr>
          <a:xfrm>
            <a:off x="1638234" y="4242065"/>
            <a:ext cx="1027512" cy="461665"/>
          </a:xfrm>
          <a:prstGeom prst="rect">
            <a:avLst/>
          </a:prstGeom>
          <a:noFill/>
        </p:spPr>
        <p:txBody>
          <a:bodyPr wrap="square" rtlCol="0">
            <a:spAutoFit/>
          </a:bodyPr>
          <a:lstStyle/>
          <a:p>
            <a:r>
              <a:rPr lang="es-ES" sz="2400" b="1" dirty="0" err="1"/>
              <a:t>Fv</a:t>
            </a:r>
            <a:r>
              <a:rPr lang="es-ES" sz="2400" b="1" dirty="0"/>
              <a:t>/Fm</a:t>
            </a:r>
          </a:p>
        </p:txBody>
      </p:sp>
      <p:sp>
        <p:nvSpPr>
          <p:cNvPr id="63" name="CuadroTexto 62">
            <a:extLst>
              <a:ext uri="{FF2B5EF4-FFF2-40B4-BE49-F238E27FC236}">
                <a16:creationId xmlns:a16="http://schemas.microsoft.com/office/drawing/2014/main" id="{F23448FD-A188-4993-8DA4-B8FFFA0F4624}"/>
              </a:ext>
            </a:extLst>
          </p:cNvPr>
          <p:cNvSpPr txBox="1"/>
          <p:nvPr/>
        </p:nvSpPr>
        <p:spPr>
          <a:xfrm>
            <a:off x="1000437" y="5129268"/>
            <a:ext cx="2147089" cy="461665"/>
          </a:xfrm>
          <a:prstGeom prst="rect">
            <a:avLst/>
          </a:prstGeom>
          <a:noFill/>
        </p:spPr>
        <p:txBody>
          <a:bodyPr wrap="square" rtlCol="0">
            <a:spAutoFit/>
          </a:bodyPr>
          <a:lstStyle/>
          <a:p>
            <a:r>
              <a:rPr lang="es-ES" sz="2400" b="1" dirty="0"/>
              <a:t>PSII </a:t>
            </a:r>
            <a:r>
              <a:rPr lang="es-ES" sz="2400" b="1" dirty="0" err="1"/>
              <a:t>proteins</a:t>
            </a:r>
            <a:endParaRPr lang="es-ES" sz="2400" b="1" dirty="0"/>
          </a:p>
        </p:txBody>
      </p:sp>
      <p:sp>
        <p:nvSpPr>
          <p:cNvPr id="64" name="CuadroTexto 63">
            <a:extLst>
              <a:ext uri="{FF2B5EF4-FFF2-40B4-BE49-F238E27FC236}">
                <a16:creationId xmlns:a16="http://schemas.microsoft.com/office/drawing/2014/main" id="{ECD42FDE-B337-4AA3-9A8C-4FB675E98588}"/>
              </a:ext>
            </a:extLst>
          </p:cNvPr>
          <p:cNvSpPr txBox="1"/>
          <p:nvPr/>
        </p:nvSpPr>
        <p:spPr>
          <a:xfrm>
            <a:off x="1267284" y="5784651"/>
            <a:ext cx="2147089" cy="461665"/>
          </a:xfrm>
          <a:prstGeom prst="rect">
            <a:avLst/>
          </a:prstGeom>
          <a:noFill/>
        </p:spPr>
        <p:txBody>
          <a:bodyPr wrap="square" rtlCol="0">
            <a:spAutoFit/>
          </a:bodyPr>
          <a:lstStyle/>
          <a:p>
            <a:r>
              <a:rPr lang="es-ES" sz="2400" b="1" dirty="0"/>
              <a:t>PSII genes</a:t>
            </a:r>
          </a:p>
        </p:txBody>
      </p:sp>
      <p:sp>
        <p:nvSpPr>
          <p:cNvPr id="65" name="Rectángulo 64">
            <a:extLst>
              <a:ext uri="{FF2B5EF4-FFF2-40B4-BE49-F238E27FC236}">
                <a16:creationId xmlns:a16="http://schemas.microsoft.com/office/drawing/2014/main" id="{6A671E24-EFA3-463C-B7DE-61823042753E}"/>
              </a:ext>
            </a:extLst>
          </p:cNvPr>
          <p:cNvSpPr/>
          <p:nvPr/>
        </p:nvSpPr>
        <p:spPr>
          <a:xfrm>
            <a:off x="11343341" y="825404"/>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1C0A8ED8-D947-4383-860F-0EF059CC02D1}"/>
              </a:ext>
            </a:extLst>
          </p:cNvPr>
          <p:cNvSpPr/>
          <p:nvPr/>
        </p:nvSpPr>
        <p:spPr>
          <a:xfrm>
            <a:off x="10616490" y="1397582"/>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5" name="Imagen 54">
            <a:extLst>
              <a:ext uri="{FF2B5EF4-FFF2-40B4-BE49-F238E27FC236}">
                <a16:creationId xmlns:a16="http://schemas.microsoft.com/office/drawing/2014/main" id="{44970FC5-3661-4CA5-BEF3-AA7A5D1D030D}"/>
              </a:ext>
            </a:extLst>
          </p:cNvPr>
          <p:cNvPicPr>
            <a:picLocks noChangeAspect="1"/>
          </p:cNvPicPr>
          <p:nvPr/>
        </p:nvPicPr>
        <p:blipFill rotWithShape="1">
          <a:blip r:embed="rId4"/>
          <a:srcRect t="18210" r="50908" b="-327"/>
          <a:stretch/>
        </p:blipFill>
        <p:spPr>
          <a:xfrm>
            <a:off x="6297978" y="1476438"/>
            <a:ext cx="4987349" cy="2319175"/>
          </a:xfrm>
          <a:prstGeom prst="rect">
            <a:avLst/>
          </a:prstGeom>
        </p:spPr>
      </p:pic>
      <p:sp>
        <p:nvSpPr>
          <p:cNvPr id="56" name="Rectángulo 55">
            <a:extLst>
              <a:ext uri="{FF2B5EF4-FFF2-40B4-BE49-F238E27FC236}">
                <a16:creationId xmlns:a16="http://schemas.microsoft.com/office/drawing/2014/main" id="{118CEA58-30DF-4F78-90A2-869BD44FE126}"/>
              </a:ext>
            </a:extLst>
          </p:cNvPr>
          <p:cNvSpPr/>
          <p:nvPr/>
        </p:nvSpPr>
        <p:spPr>
          <a:xfrm>
            <a:off x="10630536" y="2776911"/>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7" name="Imagen 56">
            <a:extLst>
              <a:ext uri="{FF2B5EF4-FFF2-40B4-BE49-F238E27FC236}">
                <a16:creationId xmlns:a16="http://schemas.microsoft.com/office/drawing/2014/main" id="{97D7BEA7-10CC-4687-8CB7-CAA76F98F1D5}"/>
              </a:ext>
            </a:extLst>
          </p:cNvPr>
          <p:cNvPicPr>
            <a:picLocks noChangeAspect="1"/>
          </p:cNvPicPr>
          <p:nvPr/>
        </p:nvPicPr>
        <p:blipFill rotWithShape="1">
          <a:blip r:embed="rId4"/>
          <a:srcRect l="49350" t="17897" r="1558" b="-14"/>
          <a:stretch/>
        </p:blipFill>
        <p:spPr>
          <a:xfrm>
            <a:off x="6346605" y="4269551"/>
            <a:ext cx="4987349" cy="2319175"/>
          </a:xfrm>
          <a:prstGeom prst="rect">
            <a:avLst/>
          </a:prstGeom>
        </p:spPr>
      </p:pic>
      <p:sp>
        <p:nvSpPr>
          <p:cNvPr id="69" name="Rectángulo 68">
            <a:extLst>
              <a:ext uri="{FF2B5EF4-FFF2-40B4-BE49-F238E27FC236}">
                <a16:creationId xmlns:a16="http://schemas.microsoft.com/office/drawing/2014/main" id="{FE085493-3734-48B8-BFC6-A6F89918D494}"/>
              </a:ext>
            </a:extLst>
          </p:cNvPr>
          <p:cNvSpPr/>
          <p:nvPr/>
        </p:nvSpPr>
        <p:spPr>
          <a:xfrm>
            <a:off x="9521804" y="144351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3" name="Conector recto 92">
            <a:extLst>
              <a:ext uri="{FF2B5EF4-FFF2-40B4-BE49-F238E27FC236}">
                <a16:creationId xmlns:a16="http://schemas.microsoft.com/office/drawing/2014/main" id="{3C021B19-0349-42F2-AF1F-618EA4DB3EF6}"/>
              </a:ext>
            </a:extLst>
          </p:cNvPr>
          <p:cNvCxnSpPr/>
          <p:nvPr/>
        </p:nvCxnSpPr>
        <p:spPr>
          <a:xfrm>
            <a:off x="8034658" y="1948660"/>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94" name="Conector recto 93">
            <a:extLst>
              <a:ext uri="{FF2B5EF4-FFF2-40B4-BE49-F238E27FC236}">
                <a16:creationId xmlns:a16="http://schemas.microsoft.com/office/drawing/2014/main" id="{0FC92780-079E-4679-8F4C-32C15DC1F416}"/>
              </a:ext>
            </a:extLst>
          </p:cNvPr>
          <p:cNvCxnSpPr/>
          <p:nvPr/>
        </p:nvCxnSpPr>
        <p:spPr>
          <a:xfrm>
            <a:off x="10222688" y="1948659"/>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95" name="CuadroTexto 94">
            <a:extLst>
              <a:ext uri="{FF2B5EF4-FFF2-40B4-BE49-F238E27FC236}">
                <a16:creationId xmlns:a16="http://schemas.microsoft.com/office/drawing/2014/main" id="{603409DA-CB38-401C-9A8E-F33597F42CB1}"/>
              </a:ext>
            </a:extLst>
          </p:cNvPr>
          <p:cNvSpPr txBox="1"/>
          <p:nvPr/>
        </p:nvSpPr>
        <p:spPr>
          <a:xfrm>
            <a:off x="7800361" y="3506048"/>
            <a:ext cx="589336" cy="369332"/>
          </a:xfrm>
          <a:prstGeom prst="rect">
            <a:avLst/>
          </a:prstGeom>
          <a:noFill/>
        </p:spPr>
        <p:txBody>
          <a:bodyPr wrap="square" rtlCol="0">
            <a:spAutoFit/>
          </a:bodyPr>
          <a:lstStyle/>
          <a:p>
            <a:r>
              <a:rPr lang="es-ES" b="1" dirty="0"/>
              <a:t>ZT8</a:t>
            </a:r>
          </a:p>
        </p:txBody>
      </p:sp>
      <p:sp>
        <p:nvSpPr>
          <p:cNvPr id="97" name="CuadroTexto 96">
            <a:extLst>
              <a:ext uri="{FF2B5EF4-FFF2-40B4-BE49-F238E27FC236}">
                <a16:creationId xmlns:a16="http://schemas.microsoft.com/office/drawing/2014/main" id="{9AFAF6C3-5F50-4AE6-8D2C-0E690A10C878}"/>
              </a:ext>
            </a:extLst>
          </p:cNvPr>
          <p:cNvSpPr txBox="1"/>
          <p:nvPr/>
        </p:nvSpPr>
        <p:spPr>
          <a:xfrm>
            <a:off x="8878574" y="3516934"/>
            <a:ext cx="589336" cy="369332"/>
          </a:xfrm>
          <a:prstGeom prst="rect">
            <a:avLst/>
          </a:prstGeom>
          <a:noFill/>
        </p:spPr>
        <p:txBody>
          <a:bodyPr wrap="square" rtlCol="0">
            <a:spAutoFit/>
          </a:bodyPr>
          <a:lstStyle/>
          <a:p>
            <a:r>
              <a:rPr lang="es-ES" b="1" dirty="0"/>
              <a:t>ZT8</a:t>
            </a:r>
          </a:p>
        </p:txBody>
      </p:sp>
      <p:sp>
        <p:nvSpPr>
          <p:cNvPr id="101" name="CuadroTexto 100">
            <a:extLst>
              <a:ext uri="{FF2B5EF4-FFF2-40B4-BE49-F238E27FC236}">
                <a16:creationId xmlns:a16="http://schemas.microsoft.com/office/drawing/2014/main" id="{0A68B6F8-6326-4FA4-B364-0645F5775F95}"/>
              </a:ext>
            </a:extLst>
          </p:cNvPr>
          <p:cNvSpPr txBox="1"/>
          <p:nvPr/>
        </p:nvSpPr>
        <p:spPr>
          <a:xfrm>
            <a:off x="9970813" y="3516588"/>
            <a:ext cx="589336" cy="369332"/>
          </a:xfrm>
          <a:prstGeom prst="rect">
            <a:avLst/>
          </a:prstGeom>
          <a:noFill/>
        </p:spPr>
        <p:txBody>
          <a:bodyPr wrap="square" rtlCol="0">
            <a:spAutoFit/>
          </a:bodyPr>
          <a:lstStyle/>
          <a:p>
            <a:r>
              <a:rPr lang="es-ES" b="1" dirty="0"/>
              <a:t>ZT8</a:t>
            </a:r>
          </a:p>
        </p:txBody>
      </p:sp>
      <p:cxnSp>
        <p:nvCxnSpPr>
          <p:cNvPr id="102" name="Conector recto 101">
            <a:extLst>
              <a:ext uri="{FF2B5EF4-FFF2-40B4-BE49-F238E27FC236}">
                <a16:creationId xmlns:a16="http://schemas.microsoft.com/office/drawing/2014/main" id="{0B1CA1FE-7783-4A00-A2D7-F43B22725498}"/>
              </a:ext>
            </a:extLst>
          </p:cNvPr>
          <p:cNvCxnSpPr/>
          <p:nvPr/>
        </p:nvCxnSpPr>
        <p:spPr>
          <a:xfrm>
            <a:off x="9110817" y="1956407"/>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3" name="Conector recto 102">
            <a:extLst>
              <a:ext uri="{FF2B5EF4-FFF2-40B4-BE49-F238E27FC236}">
                <a16:creationId xmlns:a16="http://schemas.microsoft.com/office/drawing/2014/main" id="{800F113D-04AE-400B-81C5-666D786D6599}"/>
              </a:ext>
            </a:extLst>
          </p:cNvPr>
          <p:cNvCxnSpPr/>
          <p:nvPr/>
        </p:nvCxnSpPr>
        <p:spPr>
          <a:xfrm>
            <a:off x="8113066"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4" name="Conector recto 103">
            <a:extLst>
              <a:ext uri="{FF2B5EF4-FFF2-40B4-BE49-F238E27FC236}">
                <a16:creationId xmlns:a16="http://schemas.microsoft.com/office/drawing/2014/main" id="{AB01FFC5-E34B-441E-8D44-C76D5BD07DA4}"/>
              </a:ext>
            </a:extLst>
          </p:cNvPr>
          <p:cNvCxnSpPr/>
          <p:nvPr/>
        </p:nvCxnSpPr>
        <p:spPr>
          <a:xfrm>
            <a:off x="9304387"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5" name="Conector recto 104">
            <a:extLst>
              <a:ext uri="{FF2B5EF4-FFF2-40B4-BE49-F238E27FC236}">
                <a16:creationId xmlns:a16="http://schemas.microsoft.com/office/drawing/2014/main" id="{35B292D3-0C7B-49CC-83E3-5168DCE62808}"/>
              </a:ext>
            </a:extLst>
          </p:cNvPr>
          <p:cNvCxnSpPr/>
          <p:nvPr/>
        </p:nvCxnSpPr>
        <p:spPr>
          <a:xfrm>
            <a:off x="10425213"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6" name="Conector recto 105">
            <a:extLst>
              <a:ext uri="{FF2B5EF4-FFF2-40B4-BE49-F238E27FC236}">
                <a16:creationId xmlns:a16="http://schemas.microsoft.com/office/drawing/2014/main" id="{FBF6B3FD-9424-41C5-BC43-65A17D35CF23}"/>
              </a:ext>
            </a:extLst>
          </p:cNvPr>
          <p:cNvCxnSpPr/>
          <p:nvPr/>
        </p:nvCxnSpPr>
        <p:spPr>
          <a:xfrm>
            <a:off x="9835877" y="48492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0F7F8BE5-BAFB-4B25-AFE0-55DB62E9EEA5}"/>
              </a:ext>
            </a:extLst>
          </p:cNvPr>
          <p:cNvCxnSpPr/>
          <p:nvPr/>
        </p:nvCxnSpPr>
        <p:spPr>
          <a:xfrm>
            <a:off x="8673680" y="48492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08" name="Conector recto 107">
            <a:extLst>
              <a:ext uri="{FF2B5EF4-FFF2-40B4-BE49-F238E27FC236}">
                <a16:creationId xmlns:a16="http://schemas.microsoft.com/office/drawing/2014/main" id="{41318B4D-A892-4029-9244-A40E3E1BCD4B}"/>
              </a:ext>
            </a:extLst>
          </p:cNvPr>
          <p:cNvCxnSpPr/>
          <p:nvPr/>
        </p:nvCxnSpPr>
        <p:spPr>
          <a:xfrm>
            <a:off x="11020227" y="48628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109" name="CuadroTexto 108">
            <a:extLst>
              <a:ext uri="{FF2B5EF4-FFF2-40B4-BE49-F238E27FC236}">
                <a16:creationId xmlns:a16="http://schemas.microsoft.com/office/drawing/2014/main" id="{64E60E75-26FE-44F1-B2E3-7C52F50D4D59}"/>
              </a:ext>
            </a:extLst>
          </p:cNvPr>
          <p:cNvSpPr txBox="1"/>
          <p:nvPr/>
        </p:nvSpPr>
        <p:spPr>
          <a:xfrm>
            <a:off x="7836801" y="6283619"/>
            <a:ext cx="589336" cy="369332"/>
          </a:xfrm>
          <a:prstGeom prst="rect">
            <a:avLst/>
          </a:prstGeom>
          <a:noFill/>
        </p:spPr>
        <p:txBody>
          <a:bodyPr wrap="square" rtlCol="0">
            <a:spAutoFit/>
          </a:bodyPr>
          <a:lstStyle/>
          <a:p>
            <a:r>
              <a:rPr lang="es-ES" b="1" dirty="0"/>
              <a:t>ZT8</a:t>
            </a:r>
          </a:p>
        </p:txBody>
      </p:sp>
      <p:sp>
        <p:nvSpPr>
          <p:cNvPr id="110" name="CuadroTexto 109">
            <a:extLst>
              <a:ext uri="{FF2B5EF4-FFF2-40B4-BE49-F238E27FC236}">
                <a16:creationId xmlns:a16="http://schemas.microsoft.com/office/drawing/2014/main" id="{42D23C7A-9F55-4771-BEAD-785DCDCE7EC7}"/>
              </a:ext>
            </a:extLst>
          </p:cNvPr>
          <p:cNvSpPr txBox="1"/>
          <p:nvPr/>
        </p:nvSpPr>
        <p:spPr>
          <a:xfrm>
            <a:off x="9029451" y="6283619"/>
            <a:ext cx="589336" cy="369332"/>
          </a:xfrm>
          <a:prstGeom prst="rect">
            <a:avLst/>
          </a:prstGeom>
          <a:noFill/>
        </p:spPr>
        <p:txBody>
          <a:bodyPr wrap="square" rtlCol="0">
            <a:spAutoFit/>
          </a:bodyPr>
          <a:lstStyle/>
          <a:p>
            <a:r>
              <a:rPr lang="es-ES" b="1" dirty="0"/>
              <a:t>ZT8</a:t>
            </a:r>
          </a:p>
        </p:txBody>
      </p:sp>
      <p:sp>
        <p:nvSpPr>
          <p:cNvPr id="111" name="CuadroTexto 110">
            <a:extLst>
              <a:ext uri="{FF2B5EF4-FFF2-40B4-BE49-F238E27FC236}">
                <a16:creationId xmlns:a16="http://schemas.microsoft.com/office/drawing/2014/main" id="{EABAB1BB-49EE-4504-A72F-B023C142B039}"/>
              </a:ext>
            </a:extLst>
          </p:cNvPr>
          <p:cNvSpPr txBox="1"/>
          <p:nvPr/>
        </p:nvSpPr>
        <p:spPr>
          <a:xfrm>
            <a:off x="10152645" y="6283619"/>
            <a:ext cx="589336" cy="369332"/>
          </a:xfrm>
          <a:prstGeom prst="rect">
            <a:avLst/>
          </a:prstGeom>
          <a:noFill/>
        </p:spPr>
        <p:txBody>
          <a:bodyPr wrap="square" rtlCol="0">
            <a:spAutoFit/>
          </a:bodyPr>
          <a:lstStyle/>
          <a:p>
            <a:r>
              <a:rPr lang="es-ES" b="1" dirty="0"/>
              <a:t>ZT8</a:t>
            </a:r>
          </a:p>
        </p:txBody>
      </p:sp>
      <p:sp>
        <p:nvSpPr>
          <p:cNvPr id="112" name="CuadroTexto 111">
            <a:extLst>
              <a:ext uri="{FF2B5EF4-FFF2-40B4-BE49-F238E27FC236}">
                <a16:creationId xmlns:a16="http://schemas.microsoft.com/office/drawing/2014/main" id="{B54100F9-3B73-4890-8534-432F364573F6}"/>
              </a:ext>
            </a:extLst>
          </p:cNvPr>
          <p:cNvSpPr txBox="1"/>
          <p:nvPr/>
        </p:nvSpPr>
        <p:spPr>
          <a:xfrm>
            <a:off x="8379185" y="6283619"/>
            <a:ext cx="682127"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113" name="CuadroTexto 112">
            <a:extLst>
              <a:ext uri="{FF2B5EF4-FFF2-40B4-BE49-F238E27FC236}">
                <a16:creationId xmlns:a16="http://schemas.microsoft.com/office/drawing/2014/main" id="{CE2ED0D8-C34B-48C1-9297-EBF190350CE0}"/>
              </a:ext>
            </a:extLst>
          </p:cNvPr>
          <p:cNvSpPr txBox="1"/>
          <p:nvPr/>
        </p:nvSpPr>
        <p:spPr>
          <a:xfrm>
            <a:off x="9508549" y="6283619"/>
            <a:ext cx="649435"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114" name="CuadroTexto 113">
            <a:extLst>
              <a:ext uri="{FF2B5EF4-FFF2-40B4-BE49-F238E27FC236}">
                <a16:creationId xmlns:a16="http://schemas.microsoft.com/office/drawing/2014/main" id="{20F38F05-9BA9-4610-959F-515755CE2B71}"/>
              </a:ext>
            </a:extLst>
          </p:cNvPr>
          <p:cNvSpPr txBox="1"/>
          <p:nvPr/>
        </p:nvSpPr>
        <p:spPr>
          <a:xfrm>
            <a:off x="10705409" y="6283619"/>
            <a:ext cx="679745" cy="369332"/>
          </a:xfrm>
          <a:prstGeom prst="rect">
            <a:avLst/>
          </a:prstGeom>
          <a:noFill/>
        </p:spPr>
        <p:txBody>
          <a:bodyPr wrap="square" rtlCol="0">
            <a:spAutoFit/>
          </a:bodyPr>
          <a:lstStyle/>
          <a:p>
            <a:r>
              <a:rPr lang="es-ES" b="1" dirty="0">
                <a:solidFill>
                  <a:schemeClr val="bg2">
                    <a:lumMod val="50000"/>
                  </a:schemeClr>
                </a:solidFill>
              </a:rPr>
              <a:t>ZT20</a:t>
            </a:r>
          </a:p>
        </p:txBody>
      </p:sp>
      <p:cxnSp>
        <p:nvCxnSpPr>
          <p:cNvPr id="50" name="Conector recto 49">
            <a:extLst>
              <a:ext uri="{FF2B5EF4-FFF2-40B4-BE49-F238E27FC236}">
                <a16:creationId xmlns:a16="http://schemas.microsoft.com/office/drawing/2014/main" id="{AB2C97E7-E9C3-402A-BCDE-CE4EBE5E5AAD}"/>
              </a:ext>
            </a:extLst>
          </p:cNvPr>
          <p:cNvCxnSpPr/>
          <p:nvPr/>
        </p:nvCxnSpPr>
        <p:spPr>
          <a:xfrm>
            <a:off x="3073707" y="5736061"/>
            <a:ext cx="587829" cy="0"/>
          </a:xfrm>
          <a:prstGeom prst="line">
            <a:avLst/>
          </a:prstGeom>
          <a:ln w="571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66" name="CuadroTexto 65">
            <a:extLst>
              <a:ext uri="{FF2B5EF4-FFF2-40B4-BE49-F238E27FC236}">
                <a16:creationId xmlns:a16="http://schemas.microsoft.com/office/drawing/2014/main" id="{1C35FBB3-2BED-4BDD-A1AE-7E5A9A25112D}"/>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14033451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93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240"/>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9" name="Rectángulo 38">
            <a:extLst>
              <a:ext uri="{FF2B5EF4-FFF2-40B4-BE49-F238E27FC236}">
                <a16:creationId xmlns:a16="http://schemas.microsoft.com/office/drawing/2014/main" id="{B4370EFE-E8BF-4607-BF6E-37F3EB78FDBA}"/>
              </a:ext>
            </a:extLst>
          </p:cNvPr>
          <p:cNvSpPr/>
          <p:nvPr/>
        </p:nvSpPr>
        <p:spPr>
          <a:xfrm>
            <a:off x="15967930" y="183306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3C3E36FB-1C1D-464A-B81A-AD729B315331}"/>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Rectángulo 45">
            <a:extLst>
              <a:ext uri="{FF2B5EF4-FFF2-40B4-BE49-F238E27FC236}">
                <a16:creationId xmlns:a16="http://schemas.microsoft.com/office/drawing/2014/main" id="{AE9ACA1B-621F-4C73-86C6-55E4AEE8E1A1}"/>
              </a:ext>
            </a:extLst>
          </p:cNvPr>
          <p:cNvSpPr/>
          <p:nvPr/>
        </p:nvSpPr>
        <p:spPr>
          <a:xfrm>
            <a:off x="15970164" y="133908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ED0044E0-2340-4319-AB7E-243194CFF016}"/>
              </a:ext>
            </a:extLst>
          </p:cNvPr>
          <p:cNvSpPr/>
          <p:nvPr/>
        </p:nvSpPr>
        <p:spPr>
          <a:xfrm>
            <a:off x="15232282" y="3334653"/>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F25DD419-7E21-4BA3-AF29-2BCCC91EF773}"/>
              </a:ext>
            </a:extLst>
          </p:cNvPr>
          <p:cNvSpPr/>
          <p:nvPr/>
        </p:nvSpPr>
        <p:spPr>
          <a:xfrm>
            <a:off x="618338" y="2607672"/>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4BCDD6C8-0228-4A35-B79D-5119D6D33BCF}"/>
              </a:ext>
            </a:extLst>
          </p:cNvPr>
          <p:cNvSpPr/>
          <p:nvPr/>
        </p:nvSpPr>
        <p:spPr>
          <a:xfrm>
            <a:off x="852890" y="2679777"/>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F826771-0210-4371-8228-A41588EC3E23}"/>
              </a:ext>
            </a:extLst>
          </p:cNvPr>
          <p:cNvSpPr/>
          <p:nvPr/>
        </p:nvSpPr>
        <p:spPr>
          <a:xfrm>
            <a:off x="1582384" y="3159040"/>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68107589-829A-4601-9D8F-C55AE5F551C2}"/>
              </a:ext>
            </a:extLst>
          </p:cNvPr>
          <p:cNvSpPr/>
          <p:nvPr/>
        </p:nvSpPr>
        <p:spPr>
          <a:xfrm>
            <a:off x="228554" y="5134993"/>
            <a:ext cx="2044172" cy="61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90096623-CDD0-4C2D-BF39-054D00E89E51}"/>
              </a:ext>
            </a:extLst>
          </p:cNvPr>
          <p:cNvSpPr txBox="1"/>
          <p:nvPr/>
        </p:nvSpPr>
        <p:spPr>
          <a:xfrm>
            <a:off x="1036634" y="881341"/>
            <a:ext cx="10037974" cy="461665"/>
          </a:xfrm>
          <a:prstGeom prst="rect">
            <a:avLst/>
          </a:prstGeom>
          <a:noFill/>
        </p:spPr>
        <p:txBody>
          <a:bodyPr wrap="square" rtlCol="0">
            <a:spAutoFit/>
          </a:bodyPr>
          <a:lstStyle/>
          <a:p>
            <a:pPr marL="342900" indent="-342900">
              <a:buFont typeface="Arial" panose="020B0604020202020204" pitchFamily="34" charset="0"/>
              <a:buChar char="•"/>
            </a:pPr>
            <a:r>
              <a:rPr lang="es-ES" sz="2400" dirty="0" err="1"/>
              <a:t>Characterization</a:t>
            </a:r>
            <a:r>
              <a:rPr lang="es-ES" sz="2400" dirty="0"/>
              <a:t> of </a:t>
            </a:r>
            <a:r>
              <a:rPr lang="es-ES" sz="2400" dirty="0" err="1"/>
              <a:t>changes</a:t>
            </a:r>
            <a:r>
              <a:rPr lang="es-ES" sz="2400" dirty="0"/>
              <a:t> in </a:t>
            </a:r>
            <a:r>
              <a:rPr lang="es-ES" sz="2400" dirty="0" err="1"/>
              <a:t>photosynthetic</a:t>
            </a:r>
            <a:r>
              <a:rPr lang="es-ES" sz="2400" dirty="0"/>
              <a:t> </a:t>
            </a:r>
            <a:r>
              <a:rPr lang="es-ES" sz="2400" dirty="0" err="1"/>
              <a:t>efficiency</a:t>
            </a:r>
            <a:r>
              <a:rPr lang="es-ES" sz="2400" dirty="0"/>
              <a:t> </a:t>
            </a:r>
            <a:r>
              <a:rPr lang="es-ES" sz="2400" dirty="0" err="1"/>
              <a:t>during</a:t>
            </a:r>
            <a:r>
              <a:rPr lang="es-ES" sz="2400" dirty="0"/>
              <a:t> </a:t>
            </a:r>
            <a:r>
              <a:rPr lang="es-ES" sz="2400" dirty="0" err="1"/>
              <a:t>diel</a:t>
            </a:r>
            <a:r>
              <a:rPr lang="es-ES" sz="2400" dirty="0"/>
              <a:t> </a:t>
            </a:r>
            <a:r>
              <a:rPr lang="es-ES" sz="2400" dirty="0" err="1"/>
              <a:t>cycles</a:t>
            </a:r>
            <a:endParaRPr lang="es-ES" sz="2400" dirty="0"/>
          </a:p>
        </p:txBody>
      </p:sp>
      <p:pic>
        <p:nvPicPr>
          <p:cNvPr id="51" name="Imagen 50">
            <a:extLst>
              <a:ext uri="{FF2B5EF4-FFF2-40B4-BE49-F238E27FC236}">
                <a16:creationId xmlns:a16="http://schemas.microsoft.com/office/drawing/2014/main" id="{972FDF5B-10E4-4BCF-8406-A6C2C4E9AA0D}"/>
              </a:ext>
            </a:extLst>
          </p:cNvPr>
          <p:cNvPicPr>
            <a:picLocks noChangeAspect="1"/>
          </p:cNvPicPr>
          <p:nvPr/>
        </p:nvPicPr>
        <p:blipFill rotWithShape="1">
          <a:blip r:embed="rId3"/>
          <a:srcRect l="13845" t="13357" r="51554" b="21294"/>
          <a:stretch/>
        </p:blipFill>
        <p:spPr>
          <a:xfrm>
            <a:off x="2711405" y="1528261"/>
            <a:ext cx="3161329" cy="2452528"/>
          </a:xfrm>
          <a:prstGeom prst="rect">
            <a:avLst/>
          </a:prstGeom>
        </p:spPr>
      </p:pic>
      <p:sp>
        <p:nvSpPr>
          <p:cNvPr id="2" name="CuadroTexto 1">
            <a:extLst>
              <a:ext uri="{FF2B5EF4-FFF2-40B4-BE49-F238E27FC236}">
                <a16:creationId xmlns:a16="http://schemas.microsoft.com/office/drawing/2014/main" id="{5899CF00-2824-4FC0-8F21-DD2DBEDFFBE7}"/>
              </a:ext>
            </a:extLst>
          </p:cNvPr>
          <p:cNvSpPr txBox="1"/>
          <p:nvPr/>
        </p:nvSpPr>
        <p:spPr>
          <a:xfrm>
            <a:off x="1659883" y="1665044"/>
            <a:ext cx="1027512" cy="461665"/>
          </a:xfrm>
          <a:prstGeom prst="rect">
            <a:avLst/>
          </a:prstGeom>
          <a:noFill/>
        </p:spPr>
        <p:txBody>
          <a:bodyPr wrap="square" rtlCol="0">
            <a:spAutoFit/>
          </a:bodyPr>
          <a:lstStyle/>
          <a:p>
            <a:r>
              <a:rPr lang="es-ES" sz="2400" b="1" dirty="0" err="1"/>
              <a:t>Fv</a:t>
            </a:r>
            <a:r>
              <a:rPr lang="es-ES" sz="2400" b="1" dirty="0"/>
              <a:t>/Fm</a:t>
            </a:r>
          </a:p>
        </p:txBody>
      </p:sp>
      <p:sp>
        <p:nvSpPr>
          <p:cNvPr id="52" name="CuadroTexto 51">
            <a:extLst>
              <a:ext uri="{FF2B5EF4-FFF2-40B4-BE49-F238E27FC236}">
                <a16:creationId xmlns:a16="http://schemas.microsoft.com/office/drawing/2014/main" id="{9E2AC901-9838-4C99-9A58-9F8A69A81303}"/>
              </a:ext>
            </a:extLst>
          </p:cNvPr>
          <p:cNvSpPr txBox="1"/>
          <p:nvPr/>
        </p:nvSpPr>
        <p:spPr>
          <a:xfrm>
            <a:off x="1035889" y="2345411"/>
            <a:ext cx="2147089" cy="461665"/>
          </a:xfrm>
          <a:prstGeom prst="rect">
            <a:avLst/>
          </a:prstGeom>
          <a:noFill/>
        </p:spPr>
        <p:txBody>
          <a:bodyPr wrap="square" rtlCol="0">
            <a:spAutoFit/>
          </a:bodyPr>
          <a:lstStyle/>
          <a:p>
            <a:r>
              <a:rPr lang="es-ES" sz="2400" b="1" dirty="0"/>
              <a:t>PSII </a:t>
            </a:r>
            <a:r>
              <a:rPr lang="es-ES" sz="2400" b="1" dirty="0" err="1"/>
              <a:t>proteins</a:t>
            </a:r>
            <a:endParaRPr lang="es-ES" sz="2400" b="1" dirty="0"/>
          </a:p>
        </p:txBody>
      </p:sp>
      <p:sp>
        <p:nvSpPr>
          <p:cNvPr id="53" name="CuadroTexto 52">
            <a:extLst>
              <a:ext uri="{FF2B5EF4-FFF2-40B4-BE49-F238E27FC236}">
                <a16:creationId xmlns:a16="http://schemas.microsoft.com/office/drawing/2014/main" id="{C6976A62-46AF-43DC-86C9-DBAF9D1C092F}"/>
              </a:ext>
            </a:extLst>
          </p:cNvPr>
          <p:cNvSpPr txBox="1"/>
          <p:nvPr/>
        </p:nvSpPr>
        <p:spPr>
          <a:xfrm>
            <a:off x="1289672" y="3063184"/>
            <a:ext cx="2147089" cy="461665"/>
          </a:xfrm>
          <a:prstGeom prst="rect">
            <a:avLst/>
          </a:prstGeom>
          <a:noFill/>
        </p:spPr>
        <p:txBody>
          <a:bodyPr wrap="square" rtlCol="0">
            <a:spAutoFit/>
          </a:bodyPr>
          <a:lstStyle/>
          <a:p>
            <a:r>
              <a:rPr lang="es-ES" sz="2400" b="1" dirty="0"/>
              <a:t>PSII genes</a:t>
            </a:r>
          </a:p>
        </p:txBody>
      </p:sp>
      <p:sp>
        <p:nvSpPr>
          <p:cNvPr id="58" name="Rectángulo 57">
            <a:extLst>
              <a:ext uri="{FF2B5EF4-FFF2-40B4-BE49-F238E27FC236}">
                <a16:creationId xmlns:a16="http://schemas.microsoft.com/office/drawing/2014/main" id="{259C2C0A-E778-45D2-9F1D-61E1227DBADA}"/>
              </a:ext>
            </a:extLst>
          </p:cNvPr>
          <p:cNvSpPr/>
          <p:nvPr/>
        </p:nvSpPr>
        <p:spPr>
          <a:xfrm>
            <a:off x="596689" y="5184693"/>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1382D64B-DC68-42F6-BEFB-7FF6F55FAFB9}"/>
              </a:ext>
            </a:extLst>
          </p:cNvPr>
          <p:cNvSpPr/>
          <p:nvPr/>
        </p:nvSpPr>
        <p:spPr>
          <a:xfrm>
            <a:off x="831241" y="5256798"/>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4EAF37B8-F2EC-4765-B36B-8188250464A5}"/>
              </a:ext>
            </a:extLst>
          </p:cNvPr>
          <p:cNvSpPr/>
          <p:nvPr/>
        </p:nvSpPr>
        <p:spPr>
          <a:xfrm>
            <a:off x="1560735" y="5736061"/>
            <a:ext cx="682128" cy="723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Imagen 60">
            <a:extLst>
              <a:ext uri="{FF2B5EF4-FFF2-40B4-BE49-F238E27FC236}">
                <a16:creationId xmlns:a16="http://schemas.microsoft.com/office/drawing/2014/main" id="{A42125B3-1337-4DE9-982B-25A4E5367527}"/>
              </a:ext>
            </a:extLst>
          </p:cNvPr>
          <p:cNvPicPr>
            <a:picLocks noChangeAspect="1"/>
          </p:cNvPicPr>
          <p:nvPr/>
        </p:nvPicPr>
        <p:blipFill rotWithShape="1">
          <a:blip r:embed="rId3"/>
          <a:srcRect l="65682" t="11258" r="-283" b="23393"/>
          <a:stretch/>
        </p:blipFill>
        <p:spPr>
          <a:xfrm>
            <a:off x="2689756" y="4148825"/>
            <a:ext cx="3161329" cy="2452528"/>
          </a:xfrm>
          <a:prstGeom prst="rect">
            <a:avLst/>
          </a:prstGeom>
        </p:spPr>
      </p:pic>
      <p:sp>
        <p:nvSpPr>
          <p:cNvPr id="62" name="CuadroTexto 61">
            <a:extLst>
              <a:ext uri="{FF2B5EF4-FFF2-40B4-BE49-F238E27FC236}">
                <a16:creationId xmlns:a16="http://schemas.microsoft.com/office/drawing/2014/main" id="{34A49D4A-E642-4E53-9481-C9CC1350BCDA}"/>
              </a:ext>
            </a:extLst>
          </p:cNvPr>
          <p:cNvSpPr txBox="1"/>
          <p:nvPr/>
        </p:nvSpPr>
        <p:spPr>
          <a:xfrm>
            <a:off x="1638234" y="4242065"/>
            <a:ext cx="1027512" cy="461665"/>
          </a:xfrm>
          <a:prstGeom prst="rect">
            <a:avLst/>
          </a:prstGeom>
          <a:noFill/>
        </p:spPr>
        <p:txBody>
          <a:bodyPr wrap="square" rtlCol="0">
            <a:spAutoFit/>
          </a:bodyPr>
          <a:lstStyle/>
          <a:p>
            <a:r>
              <a:rPr lang="es-ES" sz="2400" b="1" dirty="0" err="1"/>
              <a:t>Fv</a:t>
            </a:r>
            <a:r>
              <a:rPr lang="es-ES" sz="2400" b="1" dirty="0"/>
              <a:t>/Fm</a:t>
            </a:r>
          </a:p>
        </p:txBody>
      </p:sp>
      <p:sp>
        <p:nvSpPr>
          <p:cNvPr id="63" name="CuadroTexto 62">
            <a:extLst>
              <a:ext uri="{FF2B5EF4-FFF2-40B4-BE49-F238E27FC236}">
                <a16:creationId xmlns:a16="http://schemas.microsoft.com/office/drawing/2014/main" id="{F23448FD-A188-4993-8DA4-B8FFFA0F4624}"/>
              </a:ext>
            </a:extLst>
          </p:cNvPr>
          <p:cNvSpPr txBox="1"/>
          <p:nvPr/>
        </p:nvSpPr>
        <p:spPr>
          <a:xfrm>
            <a:off x="1000437" y="5129268"/>
            <a:ext cx="2147089" cy="461665"/>
          </a:xfrm>
          <a:prstGeom prst="rect">
            <a:avLst/>
          </a:prstGeom>
          <a:noFill/>
        </p:spPr>
        <p:txBody>
          <a:bodyPr wrap="square" rtlCol="0">
            <a:spAutoFit/>
          </a:bodyPr>
          <a:lstStyle/>
          <a:p>
            <a:r>
              <a:rPr lang="es-ES" sz="2400" b="1" dirty="0"/>
              <a:t>PSII </a:t>
            </a:r>
            <a:r>
              <a:rPr lang="es-ES" sz="2400" b="1" dirty="0" err="1"/>
              <a:t>proteins</a:t>
            </a:r>
            <a:endParaRPr lang="es-ES" sz="2400" b="1" dirty="0"/>
          </a:p>
        </p:txBody>
      </p:sp>
      <p:sp>
        <p:nvSpPr>
          <p:cNvPr id="64" name="CuadroTexto 63">
            <a:extLst>
              <a:ext uri="{FF2B5EF4-FFF2-40B4-BE49-F238E27FC236}">
                <a16:creationId xmlns:a16="http://schemas.microsoft.com/office/drawing/2014/main" id="{ECD42FDE-B337-4AA3-9A8C-4FB675E98588}"/>
              </a:ext>
            </a:extLst>
          </p:cNvPr>
          <p:cNvSpPr txBox="1"/>
          <p:nvPr/>
        </p:nvSpPr>
        <p:spPr>
          <a:xfrm>
            <a:off x="1267284" y="5784651"/>
            <a:ext cx="2147089" cy="461665"/>
          </a:xfrm>
          <a:prstGeom prst="rect">
            <a:avLst/>
          </a:prstGeom>
          <a:noFill/>
        </p:spPr>
        <p:txBody>
          <a:bodyPr wrap="square" rtlCol="0">
            <a:spAutoFit/>
          </a:bodyPr>
          <a:lstStyle/>
          <a:p>
            <a:r>
              <a:rPr lang="es-ES" sz="2400" b="1" dirty="0"/>
              <a:t>PSII genes</a:t>
            </a:r>
          </a:p>
        </p:txBody>
      </p:sp>
      <p:sp>
        <p:nvSpPr>
          <p:cNvPr id="65" name="Rectángulo 64">
            <a:extLst>
              <a:ext uri="{FF2B5EF4-FFF2-40B4-BE49-F238E27FC236}">
                <a16:creationId xmlns:a16="http://schemas.microsoft.com/office/drawing/2014/main" id="{6A671E24-EFA3-463C-B7DE-61823042753E}"/>
              </a:ext>
            </a:extLst>
          </p:cNvPr>
          <p:cNvSpPr/>
          <p:nvPr/>
        </p:nvSpPr>
        <p:spPr>
          <a:xfrm>
            <a:off x="11343341" y="825404"/>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1C0A8ED8-D947-4383-860F-0EF059CC02D1}"/>
              </a:ext>
            </a:extLst>
          </p:cNvPr>
          <p:cNvSpPr/>
          <p:nvPr/>
        </p:nvSpPr>
        <p:spPr>
          <a:xfrm>
            <a:off x="10616490" y="1397582"/>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5" name="Imagen 54">
            <a:extLst>
              <a:ext uri="{FF2B5EF4-FFF2-40B4-BE49-F238E27FC236}">
                <a16:creationId xmlns:a16="http://schemas.microsoft.com/office/drawing/2014/main" id="{44970FC5-3661-4CA5-BEF3-AA7A5D1D030D}"/>
              </a:ext>
            </a:extLst>
          </p:cNvPr>
          <p:cNvPicPr>
            <a:picLocks noChangeAspect="1"/>
          </p:cNvPicPr>
          <p:nvPr/>
        </p:nvPicPr>
        <p:blipFill rotWithShape="1">
          <a:blip r:embed="rId4"/>
          <a:srcRect t="18210" r="50908" b="-327"/>
          <a:stretch/>
        </p:blipFill>
        <p:spPr>
          <a:xfrm>
            <a:off x="6297978" y="1476438"/>
            <a:ext cx="4987349" cy="2319175"/>
          </a:xfrm>
          <a:prstGeom prst="rect">
            <a:avLst/>
          </a:prstGeom>
        </p:spPr>
      </p:pic>
      <p:sp>
        <p:nvSpPr>
          <p:cNvPr id="56" name="Rectángulo 55">
            <a:extLst>
              <a:ext uri="{FF2B5EF4-FFF2-40B4-BE49-F238E27FC236}">
                <a16:creationId xmlns:a16="http://schemas.microsoft.com/office/drawing/2014/main" id="{118CEA58-30DF-4F78-90A2-869BD44FE126}"/>
              </a:ext>
            </a:extLst>
          </p:cNvPr>
          <p:cNvSpPr/>
          <p:nvPr/>
        </p:nvSpPr>
        <p:spPr>
          <a:xfrm>
            <a:off x="10630536" y="2776911"/>
            <a:ext cx="682128" cy="361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7" name="Imagen 56">
            <a:extLst>
              <a:ext uri="{FF2B5EF4-FFF2-40B4-BE49-F238E27FC236}">
                <a16:creationId xmlns:a16="http://schemas.microsoft.com/office/drawing/2014/main" id="{97D7BEA7-10CC-4687-8CB7-CAA76F98F1D5}"/>
              </a:ext>
            </a:extLst>
          </p:cNvPr>
          <p:cNvPicPr>
            <a:picLocks noChangeAspect="1"/>
          </p:cNvPicPr>
          <p:nvPr/>
        </p:nvPicPr>
        <p:blipFill rotWithShape="1">
          <a:blip r:embed="rId4"/>
          <a:srcRect l="49350" t="17897" r="1558" b="-14"/>
          <a:stretch/>
        </p:blipFill>
        <p:spPr>
          <a:xfrm>
            <a:off x="6346605" y="4269551"/>
            <a:ext cx="4987349" cy="2319175"/>
          </a:xfrm>
          <a:prstGeom prst="rect">
            <a:avLst/>
          </a:prstGeom>
        </p:spPr>
      </p:pic>
      <p:sp>
        <p:nvSpPr>
          <p:cNvPr id="69" name="Rectángulo 68">
            <a:extLst>
              <a:ext uri="{FF2B5EF4-FFF2-40B4-BE49-F238E27FC236}">
                <a16:creationId xmlns:a16="http://schemas.microsoft.com/office/drawing/2014/main" id="{FE085493-3734-48B8-BFC6-A6F89918D494}"/>
              </a:ext>
            </a:extLst>
          </p:cNvPr>
          <p:cNvSpPr/>
          <p:nvPr/>
        </p:nvSpPr>
        <p:spPr>
          <a:xfrm>
            <a:off x="9521804" y="144351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3" name="Conector recto 92">
            <a:extLst>
              <a:ext uri="{FF2B5EF4-FFF2-40B4-BE49-F238E27FC236}">
                <a16:creationId xmlns:a16="http://schemas.microsoft.com/office/drawing/2014/main" id="{3C021B19-0349-42F2-AF1F-618EA4DB3EF6}"/>
              </a:ext>
            </a:extLst>
          </p:cNvPr>
          <p:cNvCxnSpPr/>
          <p:nvPr/>
        </p:nvCxnSpPr>
        <p:spPr>
          <a:xfrm>
            <a:off x="8034658" y="1948660"/>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94" name="Conector recto 93">
            <a:extLst>
              <a:ext uri="{FF2B5EF4-FFF2-40B4-BE49-F238E27FC236}">
                <a16:creationId xmlns:a16="http://schemas.microsoft.com/office/drawing/2014/main" id="{0FC92780-079E-4679-8F4C-32C15DC1F416}"/>
              </a:ext>
            </a:extLst>
          </p:cNvPr>
          <p:cNvCxnSpPr/>
          <p:nvPr/>
        </p:nvCxnSpPr>
        <p:spPr>
          <a:xfrm>
            <a:off x="10222688" y="1948659"/>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95" name="CuadroTexto 94">
            <a:extLst>
              <a:ext uri="{FF2B5EF4-FFF2-40B4-BE49-F238E27FC236}">
                <a16:creationId xmlns:a16="http://schemas.microsoft.com/office/drawing/2014/main" id="{603409DA-CB38-401C-9A8E-F33597F42CB1}"/>
              </a:ext>
            </a:extLst>
          </p:cNvPr>
          <p:cNvSpPr txBox="1"/>
          <p:nvPr/>
        </p:nvSpPr>
        <p:spPr>
          <a:xfrm>
            <a:off x="7800361" y="3506048"/>
            <a:ext cx="589336" cy="369332"/>
          </a:xfrm>
          <a:prstGeom prst="rect">
            <a:avLst/>
          </a:prstGeom>
          <a:noFill/>
        </p:spPr>
        <p:txBody>
          <a:bodyPr wrap="square" rtlCol="0">
            <a:spAutoFit/>
          </a:bodyPr>
          <a:lstStyle/>
          <a:p>
            <a:r>
              <a:rPr lang="es-ES" b="1" dirty="0"/>
              <a:t>ZT8</a:t>
            </a:r>
          </a:p>
        </p:txBody>
      </p:sp>
      <p:sp>
        <p:nvSpPr>
          <p:cNvPr id="97" name="CuadroTexto 96">
            <a:extLst>
              <a:ext uri="{FF2B5EF4-FFF2-40B4-BE49-F238E27FC236}">
                <a16:creationId xmlns:a16="http://schemas.microsoft.com/office/drawing/2014/main" id="{9AFAF6C3-5F50-4AE6-8D2C-0E690A10C878}"/>
              </a:ext>
            </a:extLst>
          </p:cNvPr>
          <p:cNvSpPr txBox="1"/>
          <p:nvPr/>
        </p:nvSpPr>
        <p:spPr>
          <a:xfrm>
            <a:off x="8878574" y="3516934"/>
            <a:ext cx="589336" cy="369332"/>
          </a:xfrm>
          <a:prstGeom prst="rect">
            <a:avLst/>
          </a:prstGeom>
          <a:noFill/>
        </p:spPr>
        <p:txBody>
          <a:bodyPr wrap="square" rtlCol="0">
            <a:spAutoFit/>
          </a:bodyPr>
          <a:lstStyle/>
          <a:p>
            <a:r>
              <a:rPr lang="es-ES" b="1" dirty="0"/>
              <a:t>ZT8</a:t>
            </a:r>
          </a:p>
        </p:txBody>
      </p:sp>
      <p:sp>
        <p:nvSpPr>
          <p:cNvPr id="101" name="CuadroTexto 100">
            <a:extLst>
              <a:ext uri="{FF2B5EF4-FFF2-40B4-BE49-F238E27FC236}">
                <a16:creationId xmlns:a16="http://schemas.microsoft.com/office/drawing/2014/main" id="{0A68B6F8-6326-4FA4-B364-0645F5775F95}"/>
              </a:ext>
            </a:extLst>
          </p:cNvPr>
          <p:cNvSpPr txBox="1"/>
          <p:nvPr/>
        </p:nvSpPr>
        <p:spPr>
          <a:xfrm>
            <a:off x="9970813" y="3516588"/>
            <a:ext cx="589336" cy="369332"/>
          </a:xfrm>
          <a:prstGeom prst="rect">
            <a:avLst/>
          </a:prstGeom>
          <a:noFill/>
        </p:spPr>
        <p:txBody>
          <a:bodyPr wrap="square" rtlCol="0">
            <a:spAutoFit/>
          </a:bodyPr>
          <a:lstStyle/>
          <a:p>
            <a:r>
              <a:rPr lang="es-ES" b="1" dirty="0"/>
              <a:t>ZT8</a:t>
            </a:r>
          </a:p>
        </p:txBody>
      </p:sp>
      <p:cxnSp>
        <p:nvCxnSpPr>
          <p:cNvPr id="102" name="Conector recto 101">
            <a:extLst>
              <a:ext uri="{FF2B5EF4-FFF2-40B4-BE49-F238E27FC236}">
                <a16:creationId xmlns:a16="http://schemas.microsoft.com/office/drawing/2014/main" id="{0B1CA1FE-7783-4A00-A2D7-F43B22725498}"/>
              </a:ext>
            </a:extLst>
          </p:cNvPr>
          <p:cNvCxnSpPr/>
          <p:nvPr/>
        </p:nvCxnSpPr>
        <p:spPr>
          <a:xfrm>
            <a:off x="9110817" y="1956407"/>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3" name="Conector recto 102">
            <a:extLst>
              <a:ext uri="{FF2B5EF4-FFF2-40B4-BE49-F238E27FC236}">
                <a16:creationId xmlns:a16="http://schemas.microsoft.com/office/drawing/2014/main" id="{800F113D-04AE-400B-81C5-666D786D6599}"/>
              </a:ext>
            </a:extLst>
          </p:cNvPr>
          <p:cNvCxnSpPr/>
          <p:nvPr/>
        </p:nvCxnSpPr>
        <p:spPr>
          <a:xfrm>
            <a:off x="8113066"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4" name="Conector recto 103">
            <a:extLst>
              <a:ext uri="{FF2B5EF4-FFF2-40B4-BE49-F238E27FC236}">
                <a16:creationId xmlns:a16="http://schemas.microsoft.com/office/drawing/2014/main" id="{AB01FFC5-E34B-441E-8D44-C76D5BD07DA4}"/>
              </a:ext>
            </a:extLst>
          </p:cNvPr>
          <p:cNvCxnSpPr/>
          <p:nvPr/>
        </p:nvCxnSpPr>
        <p:spPr>
          <a:xfrm>
            <a:off x="9304387"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5" name="Conector recto 104">
            <a:extLst>
              <a:ext uri="{FF2B5EF4-FFF2-40B4-BE49-F238E27FC236}">
                <a16:creationId xmlns:a16="http://schemas.microsoft.com/office/drawing/2014/main" id="{35B292D3-0C7B-49CC-83E3-5168DCE62808}"/>
              </a:ext>
            </a:extLst>
          </p:cNvPr>
          <p:cNvCxnSpPr/>
          <p:nvPr/>
        </p:nvCxnSpPr>
        <p:spPr>
          <a:xfrm>
            <a:off x="10425213" y="4849285"/>
            <a:ext cx="0" cy="1553321"/>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06" name="Conector recto 105">
            <a:extLst>
              <a:ext uri="{FF2B5EF4-FFF2-40B4-BE49-F238E27FC236}">
                <a16:creationId xmlns:a16="http://schemas.microsoft.com/office/drawing/2014/main" id="{FBF6B3FD-9424-41C5-BC43-65A17D35CF23}"/>
              </a:ext>
            </a:extLst>
          </p:cNvPr>
          <p:cNvCxnSpPr/>
          <p:nvPr/>
        </p:nvCxnSpPr>
        <p:spPr>
          <a:xfrm>
            <a:off x="9835877" y="48492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0F7F8BE5-BAFB-4B25-AFE0-55DB62E9EEA5}"/>
              </a:ext>
            </a:extLst>
          </p:cNvPr>
          <p:cNvCxnSpPr/>
          <p:nvPr/>
        </p:nvCxnSpPr>
        <p:spPr>
          <a:xfrm>
            <a:off x="8673680" y="48492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08" name="Conector recto 107">
            <a:extLst>
              <a:ext uri="{FF2B5EF4-FFF2-40B4-BE49-F238E27FC236}">
                <a16:creationId xmlns:a16="http://schemas.microsoft.com/office/drawing/2014/main" id="{41318B4D-A892-4029-9244-A40E3E1BCD4B}"/>
              </a:ext>
            </a:extLst>
          </p:cNvPr>
          <p:cNvCxnSpPr/>
          <p:nvPr/>
        </p:nvCxnSpPr>
        <p:spPr>
          <a:xfrm>
            <a:off x="11020227" y="4862885"/>
            <a:ext cx="0" cy="1553321"/>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109" name="CuadroTexto 108">
            <a:extLst>
              <a:ext uri="{FF2B5EF4-FFF2-40B4-BE49-F238E27FC236}">
                <a16:creationId xmlns:a16="http://schemas.microsoft.com/office/drawing/2014/main" id="{64E60E75-26FE-44F1-B2E3-7C52F50D4D59}"/>
              </a:ext>
            </a:extLst>
          </p:cNvPr>
          <p:cNvSpPr txBox="1"/>
          <p:nvPr/>
        </p:nvSpPr>
        <p:spPr>
          <a:xfrm>
            <a:off x="7836801" y="6283619"/>
            <a:ext cx="589336" cy="369332"/>
          </a:xfrm>
          <a:prstGeom prst="rect">
            <a:avLst/>
          </a:prstGeom>
          <a:noFill/>
        </p:spPr>
        <p:txBody>
          <a:bodyPr wrap="square" rtlCol="0">
            <a:spAutoFit/>
          </a:bodyPr>
          <a:lstStyle/>
          <a:p>
            <a:r>
              <a:rPr lang="es-ES" b="1" dirty="0"/>
              <a:t>ZT8</a:t>
            </a:r>
          </a:p>
        </p:txBody>
      </p:sp>
      <p:sp>
        <p:nvSpPr>
          <p:cNvPr id="110" name="CuadroTexto 109">
            <a:extLst>
              <a:ext uri="{FF2B5EF4-FFF2-40B4-BE49-F238E27FC236}">
                <a16:creationId xmlns:a16="http://schemas.microsoft.com/office/drawing/2014/main" id="{42D23C7A-9F55-4771-BEAD-785DCDCE7EC7}"/>
              </a:ext>
            </a:extLst>
          </p:cNvPr>
          <p:cNvSpPr txBox="1"/>
          <p:nvPr/>
        </p:nvSpPr>
        <p:spPr>
          <a:xfrm>
            <a:off x="9029451" y="6283619"/>
            <a:ext cx="589336" cy="369332"/>
          </a:xfrm>
          <a:prstGeom prst="rect">
            <a:avLst/>
          </a:prstGeom>
          <a:noFill/>
        </p:spPr>
        <p:txBody>
          <a:bodyPr wrap="square" rtlCol="0">
            <a:spAutoFit/>
          </a:bodyPr>
          <a:lstStyle/>
          <a:p>
            <a:r>
              <a:rPr lang="es-ES" b="1" dirty="0"/>
              <a:t>ZT8</a:t>
            </a:r>
          </a:p>
        </p:txBody>
      </p:sp>
      <p:sp>
        <p:nvSpPr>
          <p:cNvPr id="111" name="CuadroTexto 110">
            <a:extLst>
              <a:ext uri="{FF2B5EF4-FFF2-40B4-BE49-F238E27FC236}">
                <a16:creationId xmlns:a16="http://schemas.microsoft.com/office/drawing/2014/main" id="{EABAB1BB-49EE-4504-A72F-B023C142B039}"/>
              </a:ext>
            </a:extLst>
          </p:cNvPr>
          <p:cNvSpPr txBox="1"/>
          <p:nvPr/>
        </p:nvSpPr>
        <p:spPr>
          <a:xfrm>
            <a:off x="10152645" y="6283619"/>
            <a:ext cx="589336" cy="369332"/>
          </a:xfrm>
          <a:prstGeom prst="rect">
            <a:avLst/>
          </a:prstGeom>
          <a:noFill/>
        </p:spPr>
        <p:txBody>
          <a:bodyPr wrap="square" rtlCol="0">
            <a:spAutoFit/>
          </a:bodyPr>
          <a:lstStyle/>
          <a:p>
            <a:r>
              <a:rPr lang="es-ES" b="1" dirty="0"/>
              <a:t>ZT8</a:t>
            </a:r>
          </a:p>
        </p:txBody>
      </p:sp>
      <p:sp>
        <p:nvSpPr>
          <p:cNvPr id="112" name="CuadroTexto 111">
            <a:extLst>
              <a:ext uri="{FF2B5EF4-FFF2-40B4-BE49-F238E27FC236}">
                <a16:creationId xmlns:a16="http://schemas.microsoft.com/office/drawing/2014/main" id="{B54100F9-3B73-4890-8534-432F364573F6}"/>
              </a:ext>
            </a:extLst>
          </p:cNvPr>
          <p:cNvSpPr txBox="1"/>
          <p:nvPr/>
        </p:nvSpPr>
        <p:spPr>
          <a:xfrm>
            <a:off x="8379185" y="6283619"/>
            <a:ext cx="682127"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113" name="CuadroTexto 112">
            <a:extLst>
              <a:ext uri="{FF2B5EF4-FFF2-40B4-BE49-F238E27FC236}">
                <a16:creationId xmlns:a16="http://schemas.microsoft.com/office/drawing/2014/main" id="{CE2ED0D8-C34B-48C1-9297-EBF190350CE0}"/>
              </a:ext>
            </a:extLst>
          </p:cNvPr>
          <p:cNvSpPr txBox="1"/>
          <p:nvPr/>
        </p:nvSpPr>
        <p:spPr>
          <a:xfrm>
            <a:off x="9508549" y="6283619"/>
            <a:ext cx="649435" cy="369332"/>
          </a:xfrm>
          <a:prstGeom prst="rect">
            <a:avLst/>
          </a:prstGeom>
          <a:noFill/>
        </p:spPr>
        <p:txBody>
          <a:bodyPr wrap="square" rtlCol="0">
            <a:spAutoFit/>
          </a:bodyPr>
          <a:lstStyle/>
          <a:p>
            <a:r>
              <a:rPr lang="es-ES" b="1" dirty="0">
                <a:solidFill>
                  <a:schemeClr val="bg2">
                    <a:lumMod val="50000"/>
                  </a:schemeClr>
                </a:solidFill>
              </a:rPr>
              <a:t>ZT20</a:t>
            </a:r>
          </a:p>
        </p:txBody>
      </p:sp>
      <p:sp>
        <p:nvSpPr>
          <p:cNvPr id="114" name="CuadroTexto 113">
            <a:extLst>
              <a:ext uri="{FF2B5EF4-FFF2-40B4-BE49-F238E27FC236}">
                <a16:creationId xmlns:a16="http://schemas.microsoft.com/office/drawing/2014/main" id="{20F38F05-9BA9-4610-959F-515755CE2B71}"/>
              </a:ext>
            </a:extLst>
          </p:cNvPr>
          <p:cNvSpPr txBox="1"/>
          <p:nvPr/>
        </p:nvSpPr>
        <p:spPr>
          <a:xfrm>
            <a:off x="10705409" y="6283619"/>
            <a:ext cx="679745" cy="369332"/>
          </a:xfrm>
          <a:prstGeom prst="rect">
            <a:avLst/>
          </a:prstGeom>
          <a:noFill/>
        </p:spPr>
        <p:txBody>
          <a:bodyPr wrap="square" rtlCol="0">
            <a:spAutoFit/>
          </a:bodyPr>
          <a:lstStyle/>
          <a:p>
            <a:r>
              <a:rPr lang="es-ES" b="1" dirty="0">
                <a:solidFill>
                  <a:schemeClr val="bg2">
                    <a:lumMod val="50000"/>
                  </a:schemeClr>
                </a:solidFill>
              </a:rPr>
              <a:t>ZT20</a:t>
            </a:r>
          </a:p>
        </p:txBody>
      </p:sp>
      <p:cxnSp>
        <p:nvCxnSpPr>
          <p:cNvPr id="50" name="Conector recto 49">
            <a:extLst>
              <a:ext uri="{FF2B5EF4-FFF2-40B4-BE49-F238E27FC236}">
                <a16:creationId xmlns:a16="http://schemas.microsoft.com/office/drawing/2014/main" id="{AB2C97E7-E9C3-402A-BCDE-CE4EBE5E5AAD}"/>
              </a:ext>
            </a:extLst>
          </p:cNvPr>
          <p:cNvCxnSpPr/>
          <p:nvPr/>
        </p:nvCxnSpPr>
        <p:spPr>
          <a:xfrm>
            <a:off x="3073707" y="5736061"/>
            <a:ext cx="587829" cy="0"/>
          </a:xfrm>
          <a:prstGeom prst="line">
            <a:avLst/>
          </a:prstGeom>
          <a:ln w="571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66" name="Rectángulo 65">
            <a:extLst>
              <a:ext uri="{FF2B5EF4-FFF2-40B4-BE49-F238E27FC236}">
                <a16:creationId xmlns:a16="http://schemas.microsoft.com/office/drawing/2014/main" id="{C5B0AC7B-0FA0-487B-BBB7-8582FE988099}"/>
              </a:ext>
            </a:extLst>
          </p:cNvPr>
          <p:cNvSpPr/>
          <p:nvPr/>
        </p:nvSpPr>
        <p:spPr>
          <a:xfrm>
            <a:off x="-3610" y="0"/>
            <a:ext cx="12192000" cy="6884751"/>
          </a:xfrm>
          <a:prstGeom prst="rect">
            <a:avLst/>
          </a:prstGeom>
          <a:blipFill dpi="0" rotWithShape="1">
            <a:blip r:embed="rId5">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D22DFB20-0FAC-4968-A822-40C6F21ED7D0}"/>
              </a:ext>
            </a:extLst>
          </p:cNvPr>
          <p:cNvSpPr/>
          <p:nvPr/>
        </p:nvSpPr>
        <p:spPr>
          <a:xfrm>
            <a:off x="583903" y="2641015"/>
            <a:ext cx="11069516" cy="2908925"/>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CuadroTexto 67">
            <a:extLst>
              <a:ext uri="{FF2B5EF4-FFF2-40B4-BE49-F238E27FC236}">
                <a16:creationId xmlns:a16="http://schemas.microsoft.com/office/drawing/2014/main" id="{5110D0EB-73AE-41A2-ABFC-4F0FF593E381}"/>
              </a:ext>
            </a:extLst>
          </p:cNvPr>
          <p:cNvSpPr txBox="1"/>
          <p:nvPr/>
        </p:nvSpPr>
        <p:spPr>
          <a:xfrm>
            <a:off x="940073" y="2799014"/>
            <a:ext cx="10231095" cy="2831544"/>
          </a:xfrm>
          <a:prstGeom prst="rect">
            <a:avLst/>
          </a:prstGeom>
          <a:noFill/>
        </p:spPr>
        <p:txBody>
          <a:bodyPr wrap="square" rtlCol="0">
            <a:spAutoFit/>
          </a:bodyPr>
          <a:lstStyle/>
          <a:p>
            <a:pPr algn="l"/>
            <a:r>
              <a:rPr lang="en-US" sz="3200" dirty="0">
                <a:solidFill>
                  <a:schemeClr val="bg1"/>
                </a:solidFill>
                <a:latin typeface="LiberationSerif-Regular"/>
              </a:rPr>
              <a:t>Rhythmic molecular dynamics align with photosynthetic efficiency changes and</a:t>
            </a:r>
            <a:r>
              <a:rPr lang="en-US" sz="3200" b="0" i="0" u="none" strike="noStrike" baseline="0" dirty="0">
                <a:solidFill>
                  <a:schemeClr val="bg1"/>
                </a:solidFill>
                <a:latin typeface="LiberationSerif-Regular"/>
              </a:rPr>
              <a:t> secondary peaks observed in SD expression profiles of genes encoding the photosynthetic machinery </a:t>
            </a:r>
            <a:r>
              <a:rPr lang="en-US" sz="3200" dirty="0">
                <a:solidFill>
                  <a:schemeClr val="bg1"/>
                </a:solidFill>
                <a:latin typeface="LiberationSerif-Regular"/>
              </a:rPr>
              <a:t>possibly serve</a:t>
            </a:r>
            <a:r>
              <a:rPr lang="en-US" sz="3200" b="0" i="0" u="none" strike="noStrike" baseline="0" dirty="0">
                <a:solidFill>
                  <a:schemeClr val="bg1"/>
                </a:solidFill>
                <a:latin typeface="LiberationSerif-Regular"/>
              </a:rPr>
              <a:t> as an anticipation to </a:t>
            </a:r>
            <a:r>
              <a:rPr lang="en-US" sz="3200" dirty="0">
                <a:solidFill>
                  <a:schemeClr val="bg1"/>
                </a:solidFill>
                <a:latin typeface="LiberationSerif-Regular"/>
              </a:rPr>
              <a:t>short day in winter photoperiod</a:t>
            </a:r>
            <a:r>
              <a:rPr lang="en-US" sz="3200" b="0" i="0" u="none" strike="noStrike" baseline="0" dirty="0">
                <a:solidFill>
                  <a:schemeClr val="bg1"/>
                </a:solidFill>
                <a:latin typeface="LiberationSerif-Regular"/>
              </a:rPr>
              <a:t>. </a:t>
            </a:r>
            <a:endParaRPr lang="en-US" sz="3200" b="0" i="0" u="none" strike="noStrike" baseline="0" dirty="0">
              <a:latin typeface="LiberationSerif-Regular"/>
            </a:endParaRPr>
          </a:p>
          <a:p>
            <a:endParaRPr lang="es-ES" dirty="0"/>
          </a:p>
        </p:txBody>
      </p:sp>
    </p:spTree>
    <p:extLst>
      <p:ext uri="{BB962C8B-B14F-4D97-AF65-F5344CB8AC3E}">
        <p14:creationId xmlns:p14="http://schemas.microsoft.com/office/powerpoint/2010/main" val="1698130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54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624"/>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1248047" y="2055074"/>
            <a:ext cx="2163912" cy="692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514B73DF-C663-4EFE-B659-17561694B920}"/>
              </a:ext>
            </a:extLst>
          </p:cNvPr>
          <p:cNvSpPr/>
          <p:nvPr/>
        </p:nvSpPr>
        <p:spPr>
          <a:xfrm>
            <a:off x="7200601" y="2283455"/>
            <a:ext cx="682128" cy="382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D0FF70BB-D606-4819-B153-CFAA9C1A3C1A}"/>
              </a:ext>
            </a:extLst>
          </p:cNvPr>
          <p:cNvPicPr>
            <a:picLocks noChangeAspect="1"/>
          </p:cNvPicPr>
          <p:nvPr/>
        </p:nvPicPr>
        <p:blipFill rotWithShape="1">
          <a:blip r:embed="rId3"/>
          <a:srcRect l="-1499" r="67255" b="9952"/>
          <a:stretch/>
        </p:blipFill>
        <p:spPr>
          <a:xfrm>
            <a:off x="-57150" y="1660729"/>
            <a:ext cx="4208280" cy="5197272"/>
          </a:xfrm>
          <a:prstGeom prst="rect">
            <a:avLst/>
          </a:prstGeom>
        </p:spPr>
      </p:pic>
      <p:sp>
        <p:nvSpPr>
          <p:cNvPr id="12" name="CuadroTexto 11">
            <a:extLst>
              <a:ext uri="{FF2B5EF4-FFF2-40B4-BE49-F238E27FC236}">
                <a16:creationId xmlns:a16="http://schemas.microsoft.com/office/drawing/2014/main" id="{BB82DB24-8494-4676-8B5C-096A2980FBC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243471095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54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624"/>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1248047" y="2055074"/>
            <a:ext cx="2163912" cy="692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514B73DF-C663-4EFE-B659-17561694B920}"/>
              </a:ext>
            </a:extLst>
          </p:cNvPr>
          <p:cNvSpPr/>
          <p:nvPr/>
        </p:nvSpPr>
        <p:spPr>
          <a:xfrm>
            <a:off x="7200601" y="2283455"/>
            <a:ext cx="682128" cy="382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4248AB4C-5308-42F9-BD0B-48FA01381C37}"/>
              </a:ext>
            </a:extLst>
          </p:cNvPr>
          <p:cNvSpPr/>
          <p:nvPr/>
        </p:nvSpPr>
        <p:spPr>
          <a:xfrm>
            <a:off x="7017574" y="2142673"/>
            <a:ext cx="3731599" cy="718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D0FF70BB-D606-4819-B153-CFAA9C1A3C1A}"/>
              </a:ext>
            </a:extLst>
          </p:cNvPr>
          <p:cNvPicPr>
            <a:picLocks noChangeAspect="1"/>
          </p:cNvPicPr>
          <p:nvPr/>
        </p:nvPicPr>
        <p:blipFill rotWithShape="1">
          <a:blip r:embed="rId3"/>
          <a:srcRect l="-1500" r="45848" b="9952"/>
          <a:stretch/>
        </p:blipFill>
        <p:spPr>
          <a:xfrm>
            <a:off x="-57150" y="1660729"/>
            <a:ext cx="6838950" cy="5197272"/>
          </a:xfrm>
          <a:prstGeom prst="rect">
            <a:avLst/>
          </a:prstGeom>
        </p:spPr>
      </p:pic>
      <p:sp>
        <p:nvSpPr>
          <p:cNvPr id="12" name="CuadroTexto 11">
            <a:extLst>
              <a:ext uri="{FF2B5EF4-FFF2-40B4-BE49-F238E27FC236}">
                <a16:creationId xmlns:a16="http://schemas.microsoft.com/office/drawing/2014/main" id="{BB82DB24-8494-4676-8B5C-096A2980FBC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9223918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54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624"/>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1248047" y="2055074"/>
            <a:ext cx="2163912" cy="692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514B73DF-C663-4EFE-B659-17561694B920}"/>
              </a:ext>
            </a:extLst>
          </p:cNvPr>
          <p:cNvSpPr/>
          <p:nvPr/>
        </p:nvSpPr>
        <p:spPr>
          <a:xfrm>
            <a:off x="7200601" y="2283455"/>
            <a:ext cx="682128" cy="382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4248AB4C-5308-42F9-BD0B-48FA01381C37}"/>
              </a:ext>
            </a:extLst>
          </p:cNvPr>
          <p:cNvSpPr/>
          <p:nvPr/>
        </p:nvSpPr>
        <p:spPr>
          <a:xfrm>
            <a:off x="7017574" y="2142673"/>
            <a:ext cx="3731599" cy="718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D0FF70BB-D606-4819-B153-CFAA9C1A3C1A}"/>
              </a:ext>
            </a:extLst>
          </p:cNvPr>
          <p:cNvPicPr>
            <a:picLocks noChangeAspect="1"/>
          </p:cNvPicPr>
          <p:nvPr/>
        </p:nvPicPr>
        <p:blipFill rotWithShape="1">
          <a:blip r:embed="rId3"/>
          <a:srcRect l="-1499" r="22551" b="9952"/>
          <a:stretch/>
        </p:blipFill>
        <p:spPr>
          <a:xfrm>
            <a:off x="-57150" y="1660729"/>
            <a:ext cx="9701893" cy="5197272"/>
          </a:xfrm>
          <a:prstGeom prst="rect">
            <a:avLst/>
          </a:prstGeom>
        </p:spPr>
      </p:pic>
      <p:sp>
        <p:nvSpPr>
          <p:cNvPr id="12" name="CuadroTexto 11">
            <a:extLst>
              <a:ext uri="{FF2B5EF4-FFF2-40B4-BE49-F238E27FC236}">
                <a16:creationId xmlns:a16="http://schemas.microsoft.com/office/drawing/2014/main" id="{BB82DB24-8494-4676-8B5C-096A2980FBC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19738435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54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624"/>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1248047" y="2055074"/>
            <a:ext cx="2163912" cy="692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514B73DF-C663-4EFE-B659-17561694B920}"/>
              </a:ext>
            </a:extLst>
          </p:cNvPr>
          <p:cNvSpPr/>
          <p:nvPr/>
        </p:nvSpPr>
        <p:spPr>
          <a:xfrm>
            <a:off x="7200601" y="2283455"/>
            <a:ext cx="682128" cy="382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4248AB4C-5308-42F9-BD0B-48FA01381C37}"/>
              </a:ext>
            </a:extLst>
          </p:cNvPr>
          <p:cNvSpPr/>
          <p:nvPr/>
        </p:nvSpPr>
        <p:spPr>
          <a:xfrm>
            <a:off x="7017574" y="2142673"/>
            <a:ext cx="3731599" cy="718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D0FF70BB-D606-4819-B153-CFAA9C1A3C1A}"/>
              </a:ext>
            </a:extLst>
          </p:cNvPr>
          <p:cNvPicPr>
            <a:picLocks noChangeAspect="1"/>
          </p:cNvPicPr>
          <p:nvPr/>
        </p:nvPicPr>
        <p:blipFill rotWithShape="1">
          <a:blip r:embed="rId3"/>
          <a:srcRect l="-1499" r="1847" b="9952"/>
          <a:stretch/>
        </p:blipFill>
        <p:spPr>
          <a:xfrm>
            <a:off x="-57150" y="1660729"/>
            <a:ext cx="12246272" cy="5197272"/>
          </a:xfrm>
          <a:prstGeom prst="rect">
            <a:avLst/>
          </a:prstGeom>
        </p:spPr>
      </p:pic>
      <p:sp>
        <p:nvSpPr>
          <p:cNvPr id="2" name="CuadroTexto 1">
            <a:extLst>
              <a:ext uri="{FF2B5EF4-FFF2-40B4-BE49-F238E27FC236}">
                <a16:creationId xmlns:a16="http://schemas.microsoft.com/office/drawing/2014/main" id="{A0A27C3E-2D8B-4986-BBBC-703FD1B42936}"/>
              </a:ext>
            </a:extLst>
          </p:cNvPr>
          <p:cNvSpPr txBox="1"/>
          <p:nvPr/>
        </p:nvSpPr>
        <p:spPr>
          <a:xfrm>
            <a:off x="9996997" y="1929173"/>
            <a:ext cx="1741714" cy="430887"/>
          </a:xfrm>
          <a:prstGeom prst="rect">
            <a:avLst/>
          </a:prstGeom>
          <a:solidFill>
            <a:schemeClr val="bg1"/>
          </a:solidFill>
        </p:spPr>
        <p:txBody>
          <a:bodyPr wrap="square" rtlCol="0">
            <a:spAutoFit/>
          </a:bodyPr>
          <a:lstStyle/>
          <a:p>
            <a:pPr algn="ctr"/>
            <a:r>
              <a:rPr lang="es-ES" sz="2200" dirty="0" err="1"/>
              <a:t>synthase</a:t>
            </a:r>
            <a:endParaRPr lang="es-ES" sz="2200" dirty="0"/>
          </a:p>
        </p:txBody>
      </p:sp>
      <p:sp>
        <p:nvSpPr>
          <p:cNvPr id="12" name="CuadroTexto 11">
            <a:extLst>
              <a:ext uri="{FF2B5EF4-FFF2-40B4-BE49-F238E27FC236}">
                <a16:creationId xmlns:a16="http://schemas.microsoft.com/office/drawing/2014/main" id="{BB82DB24-8494-4676-8B5C-096A2980FBC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25454386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DB9B12BE-324C-47AF-A801-CD83A65B7B54}"/>
              </a:ext>
            </a:extLst>
          </p:cNvPr>
          <p:cNvPicPr>
            <a:picLocks noChangeAspect="1"/>
          </p:cNvPicPr>
          <p:nvPr/>
        </p:nvPicPr>
        <p:blipFill rotWithShape="1">
          <a:blip r:embed="rId3"/>
          <a:srcRect l="29323" t="10141" r="36890" b="79269"/>
          <a:stretch/>
        </p:blipFill>
        <p:spPr>
          <a:xfrm>
            <a:off x="1789075" y="2138893"/>
            <a:ext cx="2312954" cy="632998"/>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3" y="132604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2"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1"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4130213" y="3366310"/>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2F20C0B7-60F9-4615-B93D-FF8C0D820B69}"/>
              </a:ext>
            </a:extLst>
          </p:cNvPr>
          <p:cNvPicPr>
            <a:picLocks noChangeAspect="1"/>
          </p:cNvPicPr>
          <p:nvPr/>
        </p:nvPicPr>
        <p:blipFill rotWithShape="1">
          <a:blip r:embed="rId3"/>
          <a:srcRect l="30195" t="93650" r="36891" b="2933"/>
          <a:stretch/>
        </p:blipFill>
        <p:spPr>
          <a:xfrm>
            <a:off x="1817650" y="6053817"/>
            <a:ext cx="2272876" cy="206033"/>
          </a:xfrm>
          <a:prstGeom prst="rect">
            <a:avLst/>
          </a:prstGeom>
        </p:spPr>
      </p:pic>
      <p:sp>
        <p:nvSpPr>
          <p:cNvPr id="31" name="Rectángulo 30">
            <a:extLst>
              <a:ext uri="{FF2B5EF4-FFF2-40B4-BE49-F238E27FC236}">
                <a16:creationId xmlns:a16="http://schemas.microsoft.com/office/drawing/2014/main" id="{26EE1C48-AB90-4E12-AAAE-604AA39977B9}"/>
              </a:ext>
            </a:extLst>
          </p:cNvPr>
          <p:cNvSpPr/>
          <p:nvPr/>
        </p:nvSpPr>
        <p:spPr>
          <a:xfrm>
            <a:off x="5495503" y="1839480"/>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F3B9F2A9-EFEB-44D0-9538-3B6BEE192562}"/>
              </a:ext>
            </a:extLst>
          </p:cNvPr>
          <p:cNvSpPr/>
          <p:nvPr/>
        </p:nvSpPr>
        <p:spPr>
          <a:xfrm>
            <a:off x="4795951" y="4304526"/>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E938BDDA-2E99-4F17-9506-D22F6CC3159B}"/>
              </a:ext>
            </a:extLst>
          </p:cNvPr>
          <p:cNvSpPr/>
          <p:nvPr/>
        </p:nvSpPr>
        <p:spPr>
          <a:xfrm>
            <a:off x="5460407" y="4725533"/>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CDA44188-BF87-4AC7-851C-F77E23420732}"/>
              </a:ext>
            </a:extLst>
          </p:cNvPr>
          <p:cNvSpPr txBox="1"/>
          <p:nvPr/>
        </p:nvSpPr>
        <p:spPr>
          <a:xfrm>
            <a:off x="1179854" y="2053933"/>
            <a:ext cx="656934" cy="400110"/>
          </a:xfrm>
          <a:prstGeom prst="rect">
            <a:avLst/>
          </a:prstGeom>
          <a:noFill/>
        </p:spPr>
        <p:txBody>
          <a:bodyPr wrap="square" rtlCol="0">
            <a:spAutoFit/>
          </a:bodyPr>
          <a:lstStyle/>
          <a:p>
            <a:r>
              <a:rPr lang="es-ES" sz="2000" dirty="0" err="1"/>
              <a:t>PetC</a:t>
            </a:r>
            <a:endParaRPr lang="es-ES" sz="2000" dirty="0"/>
          </a:p>
        </p:txBody>
      </p:sp>
      <p:sp>
        <p:nvSpPr>
          <p:cNvPr id="69" name="CuadroTexto 68">
            <a:extLst>
              <a:ext uri="{FF2B5EF4-FFF2-40B4-BE49-F238E27FC236}">
                <a16:creationId xmlns:a16="http://schemas.microsoft.com/office/drawing/2014/main" id="{841D5C48-ABF8-4A21-9883-83D869A00012}"/>
              </a:ext>
            </a:extLst>
          </p:cNvPr>
          <p:cNvSpPr txBox="1"/>
          <p:nvPr/>
        </p:nvSpPr>
        <p:spPr>
          <a:xfrm>
            <a:off x="1179854" y="2269996"/>
            <a:ext cx="895102" cy="400110"/>
          </a:xfrm>
          <a:prstGeom prst="rect">
            <a:avLst/>
          </a:prstGeom>
          <a:noFill/>
        </p:spPr>
        <p:txBody>
          <a:bodyPr wrap="square" rtlCol="0">
            <a:spAutoFit/>
          </a:bodyPr>
          <a:lstStyle/>
          <a:p>
            <a:r>
              <a:rPr lang="es-ES" sz="2000" dirty="0" err="1"/>
              <a:t>PetE</a:t>
            </a:r>
            <a:endParaRPr lang="es-ES" sz="2000" dirty="0"/>
          </a:p>
        </p:txBody>
      </p:sp>
      <p:sp>
        <p:nvSpPr>
          <p:cNvPr id="70" name="CuadroTexto 69">
            <a:extLst>
              <a:ext uri="{FF2B5EF4-FFF2-40B4-BE49-F238E27FC236}">
                <a16:creationId xmlns:a16="http://schemas.microsoft.com/office/drawing/2014/main" id="{59C547DB-D790-4734-8DAD-438D586C8F1C}"/>
              </a:ext>
            </a:extLst>
          </p:cNvPr>
          <p:cNvSpPr txBox="1"/>
          <p:nvPr/>
        </p:nvSpPr>
        <p:spPr>
          <a:xfrm>
            <a:off x="1179854" y="2480969"/>
            <a:ext cx="895102" cy="400110"/>
          </a:xfrm>
          <a:prstGeom prst="rect">
            <a:avLst/>
          </a:prstGeom>
          <a:noFill/>
        </p:spPr>
        <p:txBody>
          <a:bodyPr wrap="square" rtlCol="0">
            <a:spAutoFit/>
          </a:bodyPr>
          <a:lstStyle/>
          <a:p>
            <a:r>
              <a:rPr lang="es-ES" sz="2000" dirty="0" err="1"/>
              <a:t>PetF</a:t>
            </a:r>
            <a:endParaRPr lang="es-ES" sz="2000" dirty="0"/>
          </a:p>
        </p:txBody>
      </p:sp>
      <p:cxnSp>
        <p:nvCxnSpPr>
          <p:cNvPr id="88" name="Conector recto 87">
            <a:extLst>
              <a:ext uri="{FF2B5EF4-FFF2-40B4-BE49-F238E27FC236}">
                <a16:creationId xmlns:a16="http://schemas.microsoft.com/office/drawing/2014/main" id="{271ED84B-314D-49EF-B419-5579086DA181}"/>
              </a:ext>
            </a:extLst>
          </p:cNvPr>
          <p:cNvCxnSpPr>
            <a:cxnSpLocks/>
          </p:cNvCxnSpPr>
          <p:nvPr/>
        </p:nvCxnSpPr>
        <p:spPr>
          <a:xfrm>
            <a:off x="1179854" y="2165593"/>
            <a:ext cx="0" cy="611702"/>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74B2666F-43F2-460D-BFDF-75A57D081D27}"/>
              </a:ext>
            </a:extLst>
          </p:cNvPr>
          <p:cNvSpPr txBox="1"/>
          <p:nvPr/>
        </p:nvSpPr>
        <p:spPr>
          <a:xfrm>
            <a:off x="523900" y="2173289"/>
            <a:ext cx="648839" cy="707886"/>
          </a:xfrm>
          <a:prstGeom prst="rect">
            <a:avLst/>
          </a:prstGeom>
          <a:noFill/>
        </p:spPr>
        <p:txBody>
          <a:bodyPr wrap="square" rtlCol="0">
            <a:spAutoFit/>
          </a:bodyPr>
          <a:lstStyle/>
          <a:p>
            <a:r>
              <a:rPr lang="es-ES" sz="2000" b="1" dirty="0" err="1"/>
              <a:t>Cyt</a:t>
            </a:r>
            <a:r>
              <a:rPr lang="es-ES" sz="2000" b="1" dirty="0"/>
              <a:t> b6f</a:t>
            </a:r>
          </a:p>
        </p:txBody>
      </p:sp>
      <p:pic>
        <p:nvPicPr>
          <p:cNvPr id="115" name="Imagen 114">
            <a:extLst>
              <a:ext uri="{FF2B5EF4-FFF2-40B4-BE49-F238E27FC236}">
                <a16:creationId xmlns:a16="http://schemas.microsoft.com/office/drawing/2014/main" id="{8907FC80-31D7-4C0F-B0B6-BB4508B3624C}"/>
              </a:ext>
            </a:extLst>
          </p:cNvPr>
          <p:cNvPicPr>
            <a:picLocks noChangeAspect="1"/>
          </p:cNvPicPr>
          <p:nvPr/>
        </p:nvPicPr>
        <p:blipFill rotWithShape="1">
          <a:blip r:embed="rId4"/>
          <a:srcRect l="35027" t="55" r="1025" b="11795"/>
          <a:stretch/>
        </p:blipFill>
        <p:spPr>
          <a:xfrm>
            <a:off x="4686207" y="1998626"/>
            <a:ext cx="7505793" cy="4859373"/>
          </a:xfrm>
          <a:prstGeom prst="rect">
            <a:avLst/>
          </a:prstGeom>
        </p:spPr>
      </p:pic>
      <p:sp>
        <p:nvSpPr>
          <p:cNvPr id="116" name="CuadroTexto 115">
            <a:extLst>
              <a:ext uri="{FF2B5EF4-FFF2-40B4-BE49-F238E27FC236}">
                <a16:creationId xmlns:a16="http://schemas.microsoft.com/office/drawing/2014/main" id="{D993A951-99C7-477C-AFC0-982DE89C53CF}"/>
              </a:ext>
            </a:extLst>
          </p:cNvPr>
          <p:cNvSpPr txBox="1"/>
          <p:nvPr/>
        </p:nvSpPr>
        <p:spPr>
          <a:xfrm>
            <a:off x="2251833" y="1700368"/>
            <a:ext cx="2063842" cy="400110"/>
          </a:xfrm>
          <a:prstGeom prst="rect">
            <a:avLst/>
          </a:prstGeom>
          <a:noFill/>
        </p:spPr>
        <p:txBody>
          <a:bodyPr wrap="square" rtlCol="0">
            <a:spAutoFit/>
          </a:bodyPr>
          <a:lstStyle/>
          <a:p>
            <a:r>
              <a:rPr lang="es-ES" sz="2000" b="1" dirty="0" err="1"/>
              <a:t>Transcripts</a:t>
            </a:r>
            <a:endParaRPr lang="es-ES" sz="2000" b="1" dirty="0"/>
          </a:p>
        </p:txBody>
      </p:sp>
      <p:sp>
        <p:nvSpPr>
          <p:cNvPr id="47" name="CuadroTexto 46">
            <a:extLst>
              <a:ext uri="{FF2B5EF4-FFF2-40B4-BE49-F238E27FC236}">
                <a16:creationId xmlns:a16="http://schemas.microsoft.com/office/drawing/2014/main" id="{770A559F-71D2-4E74-B336-3BE152A601F1}"/>
              </a:ext>
            </a:extLst>
          </p:cNvPr>
          <p:cNvSpPr txBox="1"/>
          <p:nvPr/>
        </p:nvSpPr>
        <p:spPr>
          <a:xfrm>
            <a:off x="9907475" y="2269996"/>
            <a:ext cx="1741714" cy="430887"/>
          </a:xfrm>
          <a:prstGeom prst="rect">
            <a:avLst/>
          </a:prstGeom>
          <a:solidFill>
            <a:schemeClr val="bg1"/>
          </a:solidFill>
        </p:spPr>
        <p:txBody>
          <a:bodyPr wrap="square" rtlCol="0">
            <a:spAutoFit/>
          </a:bodyPr>
          <a:lstStyle/>
          <a:p>
            <a:pPr algn="ctr"/>
            <a:r>
              <a:rPr lang="es-ES" sz="2200" dirty="0" err="1"/>
              <a:t>synthase</a:t>
            </a:r>
            <a:endParaRPr lang="es-ES" sz="2200" dirty="0"/>
          </a:p>
        </p:txBody>
      </p:sp>
      <p:sp>
        <p:nvSpPr>
          <p:cNvPr id="48" name="CuadroTexto 47">
            <a:extLst>
              <a:ext uri="{FF2B5EF4-FFF2-40B4-BE49-F238E27FC236}">
                <a16:creationId xmlns:a16="http://schemas.microsoft.com/office/drawing/2014/main" id="{D2EF7195-67E6-48EE-9867-AB7388AB955B}"/>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5696188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n 82">
            <a:extLst>
              <a:ext uri="{FF2B5EF4-FFF2-40B4-BE49-F238E27FC236}">
                <a16:creationId xmlns:a16="http://schemas.microsoft.com/office/drawing/2014/main" id="{EEC53082-1E8F-4E66-8853-FE30F34CCA6B}"/>
              </a:ext>
            </a:extLst>
          </p:cNvPr>
          <p:cNvPicPr>
            <a:picLocks noChangeAspect="1"/>
          </p:cNvPicPr>
          <p:nvPr/>
        </p:nvPicPr>
        <p:blipFill rotWithShape="1">
          <a:blip r:embed="rId3"/>
          <a:srcRect l="30350" t="61928" r="36736" b="30858"/>
          <a:stretch/>
        </p:blipFill>
        <p:spPr>
          <a:xfrm>
            <a:off x="1837001" y="4744226"/>
            <a:ext cx="2253224" cy="431200"/>
          </a:xfrm>
          <a:prstGeom prst="rect">
            <a:avLst/>
          </a:prstGeom>
        </p:spPr>
      </p:pic>
      <p:pic>
        <p:nvPicPr>
          <p:cNvPr id="33" name="Imagen 32">
            <a:extLst>
              <a:ext uri="{FF2B5EF4-FFF2-40B4-BE49-F238E27FC236}">
                <a16:creationId xmlns:a16="http://schemas.microsoft.com/office/drawing/2014/main" id="{DB9B12BE-324C-47AF-A801-CD83A65B7B54}"/>
              </a:ext>
            </a:extLst>
          </p:cNvPr>
          <p:cNvPicPr>
            <a:picLocks noChangeAspect="1"/>
          </p:cNvPicPr>
          <p:nvPr/>
        </p:nvPicPr>
        <p:blipFill rotWithShape="1">
          <a:blip r:embed="rId3"/>
          <a:srcRect l="29323" t="10141" r="36890" b="79269"/>
          <a:stretch/>
        </p:blipFill>
        <p:spPr>
          <a:xfrm>
            <a:off x="1789075" y="2138893"/>
            <a:ext cx="2312954" cy="632998"/>
          </a:xfrm>
          <a:prstGeom prst="rect">
            <a:avLst/>
          </a:prstGeom>
        </p:spPr>
      </p:pic>
      <p:pic>
        <p:nvPicPr>
          <p:cNvPr id="32" name="Imagen 31">
            <a:extLst>
              <a:ext uri="{FF2B5EF4-FFF2-40B4-BE49-F238E27FC236}">
                <a16:creationId xmlns:a16="http://schemas.microsoft.com/office/drawing/2014/main" id="{CD5E3C6A-F2FA-4D16-B706-DCCEF509EA71}"/>
              </a:ext>
            </a:extLst>
          </p:cNvPr>
          <p:cNvPicPr>
            <a:picLocks noChangeAspect="1"/>
          </p:cNvPicPr>
          <p:nvPr/>
        </p:nvPicPr>
        <p:blipFill rotWithShape="1">
          <a:blip r:embed="rId3"/>
          <a:srcRect l="30350" t="34460" r="36736" b="37573"/>
          <a:stretch/>
        </p:blipFill>
        <p:spPr>
          <a:xfrm>
            <a:off x="1808727" y="2938236"/>
            <a:ext cx="2253224" cy="1671674"/>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3" y="132604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2"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1"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4130213" y="3366310"/>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26EE1C48-AB90-4E12-AAAE-604AA39977B9}"/>
              </a:ext>
            </a:extLst>
          </p:cNvPr>
          <p:cNvSpPr/>
          <p:nvPr/>
        </p:nvSpPr>
        <p:spPr>
          <a:xfrm>
            <a:off x="5495503" y="1839480"/>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F3B9F2A9-EFEB-44D0-9538-3B6BEE192562}"/>
              </a:ext>
            </a:extLst>
          </p:cNvPr>
          <p:cNvSpPr/>
          <p:nvPr/>
        </p:nvSpPr>
        <p:spPr>
          <a:xfrm>
            <a:off x="4795951" y="4304526"/>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E938BDDA-2E99-4F17-9506-D22F6CC3159B}"/>
              </a:ext>
            </a:extLst>
          </p:cNvPr>
          <p:cNvSpPr/>
          <p:nvPr/>
        </p:nvSpPr>
        <p:spPr>
          <a:xfrm>
            <a:off x="5460407" y="4725533"/>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CDA44188-BF87-4AC7-851C-F77E23420732}"/>
              </a:ext>
            </a:extLst>
          </p:cNvPr>
          <p:cNvSpPr txBox="1"/>
          <p:nvPr/>
        </p:nvSpPr>
        <p:spPr>
          <a:xfrm>
            <a:off x="1179854" y="2053933"/>
            <a:ext cx="656934" cy="400110"/>
          </a:xfrm>
          <a:prstGeom prst="rect">
            <a:avLst/>
          </a:prstGeom>
          <a:noFill/>
        </p:spPr>
        <p:txBody>
          <a:bodyPr wrap="square" rtlCol="0">
            <a:spAutoFit/>
          </a:bodyPr>
          <a:lstStyle/>
          <a:p>
            <a:r>
              <a:rPr lang="es-ES" sz="2000" dirty="0" err="1"/>
              <a:t>PetC</a:t>
            </a:r>
            <a:endParaRPr lang="es-ES" sz="2000" dirty="0"/>
          </a:p>
        </p:txBody>
      </p:sp>
      <p:sp>
        <p:nvSpPr>
          <p:cNvPr id="69" name="CuadroTexto 68">
            <a:extLst>
              <a:ext uri="{FF2B5EF4-FFF2-40B4-BE49-F238E27FC236}">
                <a16:creationId xmlns:a16="http://schemas.microsoft.com/office/drawing/2014/main" id="{841D5C48-ABF8-4A21-9883-83D869A00012}"/>
              </a:ext>
            </a:extLst>
          </p:cNvPr>
          <p:cNvSpPr txBox="1"/>
          <p:nvPr/>
        </p:nvSpPr>
        <p:spPr>
          <a:xfrm>
            <a:off x="1179854" y="2269996"/>
            <a:ext cx="895102" cy="400110"/>
          </a:xfrm>
          <a:prstGeom prst="rect">
            <a:avLst/>
          </a:prstGeom>
          <a:noFill/>
        </p:spPr>
        <p:txBody>
          <a:bodyPr wrap="square" rtlCol="0">
            <a:spAutoFit/>
          </a:bodyPr>
          <a:lstStyle/>
          <a:p>
            <a:r>
              <a:rPr lang="es-ES" sz="2000" dirty="0" err="1"/>
              <a:t>PetE</a:t>
            </a:r>
            <a:endParaRPr lang="es-ES" sz="2000" dirty="0"/>
          </a:p>
        </p:txBody>
      </p:sp>
      <p:sp>
        <p:nvSpPr>
          <p:cNvPr id="70" name="CuadroTexto 69">
            <a:extLst>
              <a:ext uri="{FF2B5EF4-FFF2-40B4-BE49-F238E27FC236}">
                <a16:creationId xmlns:a16="http://schemas.microsoft.com/office/drawing/2014/main" id="{59C547DB-D790-4734-8DAD-438D586C8F1C}"/>
              </a:ext>
            </a:extLst>
          </p:cNvPr>
          <p:cNvSpPr txBox="1"/>
          <p:nvPr/>
        </p:nvSpPr>
        <p:spPr>
          <a:xfrm>
            <a:off x="1179854" y="2480969"/>
            <a:ext cx="895102" cy="400110"/>
          </a:xfrm>
          <a:prstGeom prst="rect">
            <a:avLst/>
          </a:prstGeom>
          <a:noFill/>
        </p:spPr>
        <p:txBody>
          <a:bodyPr wrap="square" rtlCol="0">
            <a:spAutoFit/>
          </a:bodyPr>
          <a:lstStyle/>
          <a:p>
            <a:r>
              <a:rPr lang="es-ES" sz="2000" dirty="0" err="1"/>
              <a:t>PetF</a:t>
            </a:r>
            <a:endParaRPr lang="es-ES" sz="2000" dirty="0"/>
          </a:p>
        </p:txBody>
      </p:sp>
      <p:sp>
        <p:nvSpPr>
          <p:cNvPr id="74" name="CuadroTexto 73">
            <a:extLst>
              <a:ext uri="{FF2B5EF4-FFF2-40B4-BE49-F238E27FC236}">
                <a16:creationId xmlns:a16="http://schemas.microsoft.com/office/drawing/2014/main" id="{162B26AD-6D42-4897-95E7-4138FDE8C36E}"/>
              </a:ext>
            </a:extLst>
          </p:cNvPr>
          <p:cNvSpPr txBox="1"/>
          <p:nvPr/>
        </p:nvSpPr>
        <p:spPr>
          <a:xfrm>
            <a:off x="1179854" y="2826162"/>
            <a:ext cx="895102" cy="400110"/>
          </a:xfrm>
          <a:prstGeom prst="rect">
            <a:avLst/>
          </a:prstGeom>
          <a:noFill/>
        </p:spPr>
        <p:txBody>
          <a:bodyPr wrap="square" rtlCol="0">
            <a:spAutoFit/>
          </a:bodyPr>
          <a:lstStyle/>
          <a:p>
            <a:r>
              <a:rPr lang="es-ES" sz="2000" dirty="0" err="1"/>
              <a:t>PsaD</a:t>
            </a:r>
            <a:endParaRPr lang="es-ES" sz="2000" dirty="0"/>
          </a:p>
        </p:txBody>
      </p:sp>
      <p:sp>
        <p:nvSpPr>
          <p:cNvPr id="75" name="CuadroTexto 74">
            <a:extLst>
              <a:ext uri="{FF2B5EF4-FFF2-40B4-BE49-F238E27FC236}">
                <a16:creationId xmlns:a16="http://schemas.microsoft.com/office/drawing/2014/main" id="{C9C2DF2C-12CA-43D7-AD0F-D118E4E4ECB4}"/>
              </a:ext>
            </a:extLst>
          </p:cNvPr>
          <p:cNvSpPr txBox="1"/>
          <p:nvPr/>
        </p:nvSpPr>
        <p:spPr>
          <a:xfrm>
            <a:off x="1174645" y="3076367"/>
            <a:ext cx="895102" cy="400110"/>
          </a:xfrm>
          <a:prstGeom prst="rect">
            <a:avLst/>
          </a:prstGeom>
          <a:noFill/>
        </p:spPr>
        <p:txBody>
          <a:bodyPr wrap="square" rtlCol="0">
            <a:spAutoFit/>
          </a:bodyPr>
          <a:lstStyle/>
          <a:p>
            <a:r>
              <a:rPr lang="es-ES" sz="2000" dirty="0" err="1"/>
              <a:t>PsaE</a:t>
            </a:r>
            <a:endParaRPr lang="es-ES" sz="2000" dirty="0"/>
          </a:p>
        </p:txBody>
      </p:sp>
      <p:sp>
        <p:nvSpPr>
          <p:cNvPr id="76" name="CuadroTexto 75">
            <a:extLst>
              <a:ext uri="{FF2B5EF4-FFF2-40B4-BE49-F238E27FC236}">
                <a16:creationId xmlns:a16="http://schemas.microsoft.com/office/drawing/2014/main" id="{B6F6D05B-064C-4A8B-B314-53F6ABBAA2CD}"/>
              </a:ext>
            </a:extLst>
          </p:cNvPr>
          <p:cNvSpPr txBox="1"/>
          <p:nvPr/>
        </p:nvSpPr>
        <p:spPr>
          <a:xfrm>
            <a:off x="1174645" y="3311143"/>
            <a:ext cx="895102" cy="400110"/>
          </a:xfrm>
          <a:prstGeom prst="rect">
            <a:avLst/>
          </a:prstGeom>
          <a:noFill/>
        </p:spPr>
        <p:txBody>
          <a:bodyPr wrap="square" rtlCol="0">
            <a:spAutoFit/>
          </a:bodyPr>
          <a:lstStyle/>
          <a:p>
            <a:r>
              <a:rPr lang="es-ES" sz="2000" dirty="0" err="1"/>
              <a:t>PsaG</a:t>
            </a:r>
            <a:endParaRPr lang="es-ES" sz="2000" dirty="0"/>
          </a:p>
        </p:txBody>
      </p:sp>
      <p:sp>
        <p:nvSpPr>
          <p:cNvPr id="77" name="CuadroTexto 76">
            <a:extLst>
              <a:ext uri="{FF2B5EF4-FFF2-40B4-BE49-F238E27FC236}">
                <a16:creationId xmlns:a16="http://schemas.microsoft.com/office/drawing/2014/main" id="{8AF7599E-9CF6-4349-A44D-2279B03FA728}"/>
              </a:ext>
            </a:extLst>
          </p:cNvPr>
          <p:cNvSpPr txBox="1"/>
          <p:nvPr/>
        </p:nvSpPr>
        <p:spPr>
          <a:xfrm>
            <a:off x="1174645" y="3548272"/>
            <a:ext cx="895102" cy="400110"/>
          </a:xfrm>
          <a:prstGeom prst="rect">
            <a:avLst/>
          </a:prstGeom>
          <a:noFill/>
        </p:spPr>
        <p:txBody>
          <a:bodyPr wrap="square" rtlCol="0">
            <a:spAutoFit/>
          </a:bodyPr>
          <a:lstStyle/>
          <a:p>
            <a:r>
              <a:rPr lang="es-ES" sz="2000" dirty="0" err="1"/>
              <a:t>PsaL</a:t>
            </a:r>
            <a:endParaRPr lang="es-ES" sz="2000" dirty="0"/>
          </a:p>
        </p:txBody>
      </p:sp>
      <p:sp>
        <p:nvSpPr>
          <p:cNvPr id="78" name="CuadroTexto 77">
            <a:extLst>
              <a:ext uri="{FF2B5EF4-FFF2-40B4-BE49-F238E27FC236}">
                <a16:creationId xmlns:a16="http://schemas.microsoft.com/office/drawing/2014/main" id="{FB25638C-C62B-456E-B145-235588E0D5D7}"/>
              </a:ext>
            </a:extLst>
          </p:cNvPr>
          <p:cNvSpPr txBox="1"/>
          <p:nvPr/>
        </p:nvSpPr>
        <p:spPr>
          <a:xfrm>
            <a:off x="1174645" y="3804348"/>
            <a:ext cx="895102" cy="400110"/>
          </a:xfrm>
          <a:prstGeom prst="rect">
            <a:avLst/>
          </a:prstGeom>
          <a:noFill/>
        </p:spPr>
        <p:txBody>
          <a:bodyPr wrap="square" rtlCol="0">
            <a:spAutoFit/>
          </a:bodyPr>
          <a:lstStyle/>
          <a:p>
            <a:r>
              <a:rPr lang="es-ES" sz="2000" dirty="0" err="1"/>
              <a:t>PsaH</a:t>
            </a:r>
            <a:endParaRPr lang="es-ES" sz="2000" dirty="0"/>
          </a:p>
        </p:txBody>
      </p:sp>
      <p:sp>
        <p:nvSpPr>
          <p:cNvPr id="79" name="CuadroTexto 78">
            <a:extLst>
              <a:ext uri="{FF2B5EF4-FFF2-40B4-BE49-F238E27FC236}">
                <a16:creationId xmlns:a16="http://schemas.microsoft.com/office/drawing/2014/main" id="{FB5AC0EC-B120-4359-8486-DAFEE0A91BCC}"/>
              </a:ext>
            </a:extLst>
          </p:cNvPr>
          <p:cNvSpPr txBox="1"/>
          <p:nvPr/>
        </p:nvSpPr>
        <p:spPr>
          <a:xfrm>
            <a:off x="1174645" y="4064182"/>
            <a:ext cx="895102" cy="400110"/>
          </a:xfrm>
          <a:prstGeom prst="rect">
            <a:avLst/>
          </a:prstGeom>
          <a:noFill/>
        </p:spPr>
        <p:txBody>
          <a:bodyPr wrap="square" rtlCol="0">
            <a:spAutoFit/>
          </a:bodyPr>
          <a:lstStyle/>
          <a:p>
            <a:r>
              <a:rPr lang="es-ES" sz="2000" dirty="0" err="1"/>
              <a:t>PsaN</a:t>
            </a:r>
            <a:endParaRPr lang="es-ES" sz="2000" dirty="0"/>
          </a:p>
        </p:txBody>
      </p:sp>
      <p:sp>
        <p:nvSpPr>
          <p:cNvPr id="80" name="CuadroTexto 79">
            <a:extLst>
              <a:ext uri="{FF2B5EF4-FFF2-40B4-BE49-F238E27FC236}">
                <a16:creationId xmlns:a16="http://schemas.microsoft.com/office/drawing/2014/main" id="{C2E34C65-7170-4514-ACB1-9141AA367365}"/>
              </a:ext>
            </a:extLst>
          </p:cNvPr>
          <p:cNvSpPr txBox="1"/>
          <p:nvPr/>
        </p:nvSpPr>
        <p:spPr>
          <a:xfrm>
            <a:off x="1174645" y="4310541"/>
            <a:ext cx="895102" cy="400110"/>
          </a:xfrm>
          <a:prstGeom prst="rect">
            <a:avLst/>
          </a:prstGeom>
          <a:noFill/>
        </p:spPr>
        <p:txBody>
          <a:bodyPr wrap="square" rtlCol="0">
            <a:spAutoFit/>
          </a:bodyPr>
          <a:lstStyle/>
          <a:p>
            <a:r>
              <a:rPr lang="es-ES" sz="2000" dirty="0" err="1"/>
              <a:t>PsaF</a:t>
            </a:r>
            <a:endParaRPr lang="es-ES" sz="2000" dirty="0"/>
          </a:p>
        </p:txBody>
      </p:sp>
      <p:sp>
        <p:nvSpPr>
          <p:cNvPr id="81" name="CuadroTexto 80">
            <a:extLst>
              <a:ext uri="{FF2B5EF4-FFF2-40B4-BE49-F238E27FC236}">
                <a16:creationId xmlns:a16="http://schemas.microsoft.com/office/drawing/2014/main" id="{D6D77804-9540-4105-A08B-D1F70251169D}"/>
              </a:ext>
            </a:extLst>
          </p:cNvPr>
          <p:cNvSpPr txBox="1"/>
          <p:nvPr/>
        </p:nvSpPr>
        <p:spPr>
          <a:xfrm>
            <a:off x="1212745" y="4670035"/>
            <a:ext cx="895102" cy="400110"/>
          </a:xfrm>
          <a:prstGeom prst="rect">
            <a:avLst/>
          </a:prstGeom>
          <a:noFill/>
        </p:spPr>
        <p:txBody>
          <a:bodyPr wrap="square" rtlCol="0">
            <a:spAutoFit/>
          </a:bodyPr>
          <a:lstStyle/>
          <a:p>
            <a:r>
              <a:rPr lang="es-ES" sz="2000" dirty="0" err="1"/>
              <a:t>Fd</a:t>
            </a:r>
            <a:endParaRPr lang="es-ES" sz="2000" dirty="0"/>
          </a:p>
        </p:txBody>
      </p:sp>
      <p:sp>
        <p:nvSpPr>
          <p:cNvPr id="82" name="CuadroTexto 81">
            <a:extLst>
              <a:ext uri="{FF2B5EF4-FFF2-40B4-BE49-F238E27FC236}">
                <a16:creationId xmlns:a16="http://schemas.microsoft.com/office/drawing/2014/main" id="{93F57FE3-91F9-4E58-8520-67DCADAEEBE9}"/>
              </a:ext>
            </a:extLst>
          </p:cNvPr>
          <p:cNvSpPr txBox="1"/>
          <p:nvPr/>
        </p:nvSpPr>
        <p:spPr>
          <a:xfrm>
            <a:off x="1210840" y="4889841"/>
            <a:ext cx="895102" cy="400110"/>
          </a:xfrm>
          <a:prstGeom prst="rect">
            <a:avLst/>
          </a:prstGeom>
          <a:noFill/>
        </p:spPr>
        <p:txBody>
          <a:bodyPr wrap="square" rtlCol="0">
            <a:spAutoFit/>
          </a:bodyPr>
          <a:lstStyle/>
          <a:p>
            <a:r>
              <a:rPr lang="es-ES" sz="2000" dirty="0"/>
              <a:t>FNR</a:t>
            </a:r>
          </a:p>
        </p:txBody>
      </p:sp>
      <p:cxnSp>
        <p:nvCxnSpPr>
          <p:cNvPr id="88" name="Conector recto 87">
            <a:extLst>
              <a:ext uri="{FF2B5EF4-FFF2-40B4-BE49-F238E27FC236}">
                <a16:creationId xmlns:a16="http://schemas.microsoft.com/office/drawing/2014/main" id="{271ED84B-314D-49EF-B419-5579086DA181}"/>
              </a:ext>
            </a:extLst>
          </p:cNvPr>
          <p:cNvCxnSpPr>
            <a:cxnSpLocks/>
          </p:cNvCxnSpPr>
          <p:nvPr/>
        </p:nvCxnSpPr>
        <p:spPr>
          <a:xfrm>
            <a:off x="1179854" y="2165593"/>
            <a:ext cx="0" cy="611702"/>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1E326C4B-38DB-4AF5-8B3B-848A977711A8}"/>
              </a:ext>
            </a:extLst>
          </p:cNvPr>
          <p:cNvCxnSpPr>
            <a:cxnSpLocks/>
            <a:endCxn id="80" idx="1"/>
          </p:cNvCxnSpPr>
          <p:nvPr/>
        </p:nvCxnSpPr>
        <p:spPr>
          <a:xfrm flipH="1">
            <a:off x="1174645" y="2971172"/>
            <a:ext cx="5210" cy="1539424"/>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D9DE4EB7-6063-4780-B599-090D88DF8F46}"/>
              </a:ext>
            </a:extLst>
          </p:cNvPr>
          <p:cNvCxnSpPr>
            <a:cxnSpLocks/>
          </p:cNvCxnSpPr>
          <p:nvPr/>
        </p:nvCxnSpPr>
        <p:spPr>
          <a:xfrm flipH="1">
            <a:off x="1201315" y="4803698"/>
            <a:ext cx="2762" cy="308909"/>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74B2666F-43F2-460D-BFDF-75A57D081D27}"/>
              </a:ext>
            </a:extLst>
          </p:cNvPr>
          <p:cNvSpPr txBox="1"/>
          <p:nvPr/>
        </p:nvSpPr>
        <p:spPr>
          <a:xfrm>
            <a:off x="523900" y="2173289"/>
            <a:ext cx="648839" cy="707886"/>
          </a:xfrm>
          <a:prstGeom prst="rect">
            <a:avLst/>
          </a:prstGeom>
          <a:noFill/>
        </p:spPr>
        <p:txBody>
          <a:bodyPr wrap="square" rtlCol="0">
            <a:spAutoFit/>
          </a:bodyPr>
          <a:lstStyle/>
          <a:p>
            <a:r>
              <a:rPr lang="es-ES" sz="2000" b="1" dirty="0" err="1"/>
              <a:t>Cyt</a:t>
            </a:r>
            <a:r>
              <a:rPr lang="es-ES" sz="2000" b="1" dirty="0"/>
              <a:t> b6f</a:t>
            </a:r>
          </a:p>
        </p:txBody>
      </p:sp>
      <p:sp>
        <p:nvSpPr>
          <p:cNvPr id="100" name="CuadroTexto 99">
            <a:extLst>
              <a:ext uri="{FF2B5EF4-FFF2-40B4-BE49-F238E27FC236}">
                <a16:creationId xmlns:a16="http://schemas.microsoft.com/office/drawing/2014/main" id="{D03BE70A-7B99-4577-B9B5-E2AFE8F1E148}"/>
              </a:ext>
            </a:extLst>
          </p:cNvPr>
          <p:cNvSpPr txBox="1"/>
          <p:nvPr/>
        </p:nvSpPr>
        <p:spPr>
          <a:xfrm>
            <a:off x="521615" y="3389479"/>
            <a:ext cx="648839" cy="400110"/>
          </a:xfrm>
          <a:prstGeom prst="rect">
            <a:avLst/>
          </a:prstGeom>
          <a:noFill/>
        </p:spPr>
        <p:txBody>
          <a:bodyPr wrap="square" rtlCol="0">
            <a:spAutoFit/>
          </a:bodyPr>
          <a:lstStyle/>
          <a:p>
            <a:r>
              <a:rPr lang="es-ES" sz="2000" b="1" dirty="0"/>
              <a:t>PSI</a:t>
            </a:r>
          </a:p>
        </p:txBody>
      </p:sp>
      <p:sp>
        <p:nvSpPr>
          <p:cNvPr id="101" name="CuadroTexto 100">
            <a:extLst>
              <a:ext uri="{FF2B5EF4-FFF2-40B4-BE49-F238E27FC236}">
                <a16:creationId xmlns:a16="http://schemas.microsoft.com/office/drawing/2014/main" id="{8050251C-9763-4DBD-A478-1B093126E5BB}"/>
              </a:ext>
            </a:extLst>
          </p:cNvPr>
          <p:cNvSpPr txBox="1"/>
          <p:nvPr/>
        </p:nvSpPr>
        <p:spPr>
          <a:xfrm>
            <a:off x="531718" y="4794700"/>
            <a:ext cx="648839" cy="400110"/>
          </a:xfrm>
          <a:prstGeom prst="rect">
            <a:avLst/>
          </a:prstGeom>
          <a:noFill/>
        </p:spPr>
        <p:txBody>
          <a:bodyPr wrap="square" rtlCol="0">
            <a:spAutoFit/>
          </a:bodyPr>
          <a:lstStyle/>
          <a:p>
            <a:r>
              <a:rPr lang="es-ES" sz="2000" b="1" dirty="0"/>
              <a:t>FNR</a:t>
            </a:r>
          </a:p>
        </p:txBody>
      </p:sp>
      <p:pic>
        <p:nvPicPr>
          <p:cNvPr id="115" name="Imagen 114">
            <a:extLst>
              <a:ext uri="{FF2B5EF4-FFF2-40B4-BE49-F238E27FC236}">
                <a16:creationId xmlns:a16="http://schemas.microsoft.com/office/drawing/2014/main" id="{8907FC80-31D7-4C0F-B0B6-BB4508B3624C}"/>
              </a:ext>
            </a:extLst>
          </p:cNvPr>
          <p:cNvPicPr>
            <a:picLocks noChangeAspect="1"/>
          </p:cNvPicPr>
          <p:nvPr/>
        </p:nvPicPr>
        <p:blipFill rotWithShape="1">
          <a:blip r:embed="rId4"/>
          <a:srcRect l="35027" t="55" r="1025" b="11795"/>
          <a:stretch/>
        </p:blipFill>
        <p:spPr>
          <a:xfrm>
            <a:off x="4686207" y="1998626"/>
            <a:ext cx="7505793" cy="4859373"/>
          </a:xfrm>
          <a:prstGeom prst="rect">
            <a:avLst/>
          </a:prstGeom>
        </p:spPr>
      </p:pic>
      <p:sp>
        <p:nvSpPr>
          <p:cNvPr id="116" name="CuadroTexto 115">
            <a:extLst>
              <a:ext uri="{FF2B5EF4-FFF2-40B4-BE49-F238E27FC236}">
                <a16:creationId xmlns:a16="http://schemas.microsoft.com/office/drawing/2014/main" id="{D993A951-99C7-477C-AFC0-982DE89C53CF}"/>
              </a:ext>
            </a:extLst>
          </p:cNvPr>
          <p:cNvSpPr txBox="1"/>
          <p:nvPr/>
        </p:nvSpPr>
        <p:spPr>
          <a:xfrm>
            <a:off x="2251833" y="1700368"/>
            <a:ext cx="2063842" cy="400110"/>
          </a:xfrm>
          <a:prstGeom prst="rect">
            <a:avLst/>
          </a:prstGeom>
          <a:noFill/>
        </p:spPr>
        <p:txBody>
          <a:bodyPr wrap="square" rtlCol="0">
            <a:spAutoFit/>
          </a:bodyPr>
          <a:lstStyle/>
          <a:p>
            <a:r>
              <a:rPr lang="es-ES" sz="2000" b="1" dirty="0" err="1"/>
              <a:t>Transcripts</a:t>
            </a:r>
            <a:endParaRPr lang="es-ES" sz="2000" b="1" dirty="0"/>
          </a:p>
        </p:txBody>
      </p:sp>
      <p:sp>
        <p:nvSpPr>
          <p:cNvPr id="47" name="CuadroTexto 46">
            <a:extLst>
              <a:ext uri="{FF2B5EF4-FFF2-40B4-BE49-F238E27FC236}">
                <a16:creationId xmlns:a16="http://schemas.microsoft.com/office/drawing/2014/main" id="{770A559F-71D2-4E74-B336-3BE152A601F1}"/>
              </a:ext>
            </a:extLst>
          </p:cNvPr>
          <p:cNvSpPr txBox="1"/>
          <p:nvPr/>
        </p:nvSpPr>
        <p:spPr>
          <a:xfrm>
            <a:off x="9907475" y="2269996"/>
            <a:ext cx="1741714" cy="430887"/>
          </a:xfrm>
          <a:prstGeom prst="rect">
            <a:avLst/>
          </a:prstGeom>
          <a:solidFill>
            <a:schemeClr val="bg1"/>
          </a:solidFill>
        </p:spPr>
        <p:txBody>
          <a:bodyPr wrap="square" rtlCol="0">
            <a:spAutoFit/>
          </a:bodyPr>
          <a:lstStyle/>
          <a:p>
            <a:pPr algn="ctr"/>
            <a:r>
              <a:rPr lang="es-ES" sz="2200" dirty="0" err="1"/>
              <a:t>synthase</a:t>
            </a:r>
            <a:endParaRPr lang="es-ES" sz="2200" dirty="0"/>
          </a:p>
        </p:txBody>
      </p:sp>
      <p:sp>
        <p:nvSpPr>
          <p:cNvPr id="48" name="CuadroTexto 47">
            <a:extLst>
              <a:ext uri="{FF2B5EF4-FFF2-40B4-BE49-F238E27FC236}">
                <a16:creationId xmlns:a16="http://schemas.microsoft.com/office/drawing/2014/main" id="{D2EF7195-67E6-48EE-9867-AB7388AB955B}"/>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45" name="Imagen 44">
            <a:extLst>
              <a:ext uri="{FF2B5EF4-FFF2-40B4-BE49-F238E27FC236}">
                <a16:creationId xmlns:a16="http://schemas.microsoft.com/office/drawing/2014/main" id="{4EA126EC-99D7-4E28-B0C0-6E001F23160C}"/>
              </a:ext>
            </a:extLst>
          </p:cNvPr>
          <p:cNvPicPr>
            <a:picLocks noChangeAspect="1"/>
          </p:cNvPicPr>
          <p:nvPr/>
        </p:nvPicPr>
        <p:blipFill rotWithShape="1">
          <a:blip r:embed="rId3"/>
          <a:srcRect l="30195" t="93650" r="36891" b="2933"/>
          <a:stretch/>
        </p:blipFill>
        <p:spPr>
          <a:xfrm>
            <a:off x="1817650" y="6053817"/>
            <a:ext cx="2272876" cy="206033"/>
          </a:xfrm>
          <a:prstGeom prst="rect">
            <a:avLst/>
          </a:prstGeom>
        </p:spPr>
      </p:pic>
    </p:spTree>
    <p:extLst>
      <p:ext uri="{BB962C8B-B14F-4D97-AF65-F5344CB8AC3E}">
        <p14:creationId xmlns:p14="http://schemas.microsoft.com/office/powerpoint/2010/main" val="39926514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n 82">
            <a:extLst>
              <a:ext uri="{FF2B5EF4-FFF2-40B4-BE49-F238E27FC236}">
                <a16:creationId xmlns:a16="http://schemas.microsoft.com/office/drawing/2014/main" id="{EEC53082-1E8F-4E66-8853-FE30F34CCA6B}"/>
              </a:ext>
            </a:extLst>
          </p:cNvPr>
          <p:cNvPicPr>
            <a:picLocks noChangeAspect="1"/>
          </p:cNvPicPr>
          <p:nvPr/>
        </p:nvPicPr>
        <p:blipFill rotWithShape="1">
          <a:blip r:embed="rId3"/>
          <a:srcRect l="30350" t="61928" r="36736" b="30858"/>
          <a:stretch/>
        </p:blipFill>
        <p:spPr>
          <a:xfrm>
            <a:off x="1837001" y="4744226"/>
            <a:ext cx="2253224" cy="431200"/>
          </a:xfrm>
          <a:prstGeom prst="rect">
            <a:avLst/>
          </a:prstGeom>
        </p:spPr>
      </p:pic>
      <p:pic>
        <p:nvPicPr>
          <p:cNvPr id="33" name="Imagen 32">
            <a:extLst>
              <a:ext uri="{FF2B5EF4-FFF2-40B4-BE49-F238E27FC236}">
                <a16:creationId xmlns:a16="http://schemas.microsoft.com/office/drawing/2014/main" id="{DB9B12BE-324C-47AF-A801-CD83A65B7B54}"/>
              </a:ext>
            </a:extLst>
          </p:cNvPr>
          <p:cNvPicPr>
            <a:picLocks noChangeAspect="1"/>
          </p:cNvPicPr>
          <p:nvPr/>
        </p:nvPicPr>
        <p:blipFill rotWithShape="1">
          <a:blip r:embed="rId3"/>
          <a:srcRect l="29323" t="10141" r="36890" b="79269"/>
          <a:stretch/>
        </p:blipFill>
        <p:spPr>
          <a:xfrm>
            <a:off x="1789075" y="2138893"/>
            <a:ext cx="2312954" cy="632998"/>
          </a:xfrm>
          <a:prstGeom prst="rect">
            <a:avLst/>
          </a:prstGeom>
        </p:spPr>
      </p:pic>
      <p:pic>
        <p:nvPicPr>
          <p:cNvPr id="32" name="Imagen 31">
            <a:extLst>
              <a:ext uri="{FF2B5EF4-FFF2-40B4-BE49-F238E27FC236}">
                <a16:creationId xmlns:a16="http://schemas.microsoft.com/office/drawing/2014/main" id="{CD5E3C6A-F2FA-4D16-B706-DCCEF509EA71}"/>
              </a:ext>
            </a:extLst>
          </p:cNvPr>
          <p:cNvPicPr>
            <a:picLocks noChangeAspect="1"/>
          </p:cNvPicPr>
          <p:nvPr/>
        </p:nvPicPr>
        <p:blipFill rotWithShape="1">
          <a:blip r:embed="rId3"/>
          <a:srcRect l="30350" t="34460" r="36736" b="37573"/>
          <a:stretch/>
        </p:blipFill>
        <p:spPr>
          <a:xfrm>
            <a:off x="1808727" y="2938236"/>
            <a:ext cx="2253224" cy="1671674"/>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3" y="132604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2"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1"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4130213" y="3366310"/>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2F20C0B7-60F9-4615-B93D-FF8C0D820B69}"/>
              </a:ext>
            </a:extLst>
          </p:cNvPr>
          <p:cNvPicPr>
            <a:picLocks noChangeAspect="1"/>
          </p:cNvPicPr>
          <p:nvPr/>
        </p:nvPicPr>
        <p:blipFill rotWithShape="1">
          <a:blip r:embed="rId3"/>
          <a:srcRect l="30195" t="82309" r="36891" b="2933"/>
          <a:stretch/>
        </p:blipFill>
        <p:spPr>
          <a:xfrm>
            <a:off x="1817650" y="5370039"/>
            <a:ext cx="2272876" cy="889811"/>
          </a:xfrm>
          <a:prstGeom prst="rect">
            <a:avLst/>
          </a:prstGeom>
        </p:spPr>
      </p:pic>
      <p:sp>
        <p:nvSpPr>
          <p:cNvPr id="31" name="Rectángulo 30">
            <a:extLst>
              <a:ext uri="{FF2B5EF4-FFF2-40B4-BE49-F238E27FC236}">
                <a16:creationId xmlns:a16="http://schemas.microsoft.com/office/drawing/2014/main" id="{26EE1C48-AB90-4E12-AAAE-604AA39977B9}"/>
              </a:ext>
            </a:extLst>
          </p:cNvPr>
          <p:cNvSpPr/>
          <p:nvPr/>
        </p:nvSpPr>
        <p:spPr>
          <a:xfrm>
            <a:off x="5495503" y="1839480"/>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F3B9F2A9-EFEB-44D0-9538-3B6BEE192562}"/>
              </a:ext>
            </a:extLst>
          </p:cNvPr>
          <p:cNvSpPr/>
          <p:nvPr/>
        </p:nvSpPr>
        <p:spPr>
          <a:xfrm>
            <a:off x="4795951" y="4304526"/>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E938BDDA-2E99-4F17-9506-D22F6CC3159B}"/>
              </a:ext>
            </a:extLst>
          </p:cNvPr>
          <p:cNvSpPr/>
          <p:nvPr/>
        </p:nvSpPr>
        <p:spPr>
          <a:xfrm>
            <a:off x="5460407" y="4725533"/>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CDA44188-BF87-4AC7-851C-F77E23420732}"/>
              </a:ext>
            </a:extLst>
          </p:cNvPr>
          <p:cNvSpPr txBox="1"/>
          <p:nvPr/>
        </p:nvSpPr>
        <p:spPr>
          <a:xfrm>
            <a:off x="1179854" y="2053933"/>
            <a:ext cx="656934" cy="400110"/>
          </a:xfrm>
          <a:prstGeom prst="rect">
            <a:avLst/>
          </a:prstGeom>
          <a:noFill/>
        </p:spPr>
        <p:txBody>
          <a:bodyPr wrap="square" rtlCol="0">
            <a:spAutoFit/>
          </a:bodyPr>
          <a:lstStyle/>
          <a:p>
            <a:r>
              <a:rPr lang="es-ES" sz="2000" dirty="0" err="1"/>
              <a:t>PetC</a:t>
            </a:r>
            <a:endParaRPr lang="es-ES" sz="2000" dirty="0"/>
          </a:p>
        </p:txBody>
      </p:sp>
      <p:sp>
        <p:nvSpPr>
          <p:cNvPr id="69" name="CuadroTexto 68">
            <a:extLst>
              <a:ext uri="{FF2B5EF4-FFF2-40B4-BE49-F238E27FC236}">
                <a16:creationId xmlns:a16="http://schemas.microsoft.com/office/drawing/2014/main" id="{841D5C48-ABF8-4A21-9883-83D869A00012}"/>
              </a:ext>
            </a:extLst>
          </p:cNvPr>
          <p:cNvSpPr txBox="1"/>
          <p:nvPr/>
        </p:nvSpPr>
        <p:spPr>
          <a:xfrm>
            <a:off x="1179854" y="2269996"/>
            <a:ext cx="895102" cy="400110"/>
          </a:xfrm>
          <a:prstGeom prst="rect">
            <a:avLst/>
          </a:prstGeom>
          <a:noFill/>
        </p:spPr>
        <p:txBody>
          <a:bodyPr wrap="square" rtlCol="0">
            <a:spAutoFit/>
          </a:bodyPr>
          <a:lstStyle/>
          <a:p>
            <a:r>
              <a:rPr lang="es-ES" sz="2000" dirty="0" err="1"/>
              <a:t>PetE</a:t>
            </a:r>
            <a:endParaRPr lang="es-ES" sz="2000" dirty="0"/>
          </a:p>
        </p:txBody>
      </p:sp>
      <p:sp>
        <p:nvSpPr>
          <p:cNvPr id="70" name="CuadroTexto 69">
            <a:extLst>
              <a:ext uri="{FF2B5EF4-FFF2-40B4-BE49-F238E27FC236}">
                <a16:creationId xmlns:a16="http://schemas.microsoft.com/office/drawing/2014/main" id="{59C547DB-D790-4734-8DAD-438D586C8F1C}"/>
              </a:ext>
            </a:extLst>
          </p:cNvPr>
          <p:cNvSpPr txBox="1"/>
          <p:nvPr/>
        </p:nvSpPr>
        <p:spPr>
          <a:xfrm>
            <a:off x="1179854" y="2480969"/>
            <a:ext cx="895102" cy="400110"/>
          </a:xfrm>
          <a:prstGeom prst="rect">
            <a:avLst/>
          </a:prstGeom>
          <a:noFill/>
        </p:spPr>
        <p:txBody>
          <a:bodyPr wrap="square" rtlCol="0">
            <a:spAutoFit/>
          </a:bodyPr>
          <a:lstStyle/>
          <a:p>
            <a:r>
              <a:rPr lang="es-ES" sz="2000" dirty="0" err="1"/>
              <a:t>PetF</a:t>
            </a:r>
            <a:endParaRPr lang="es-ES" sz="2000" dirty="0"/>
          </a:p>
        </p:txBody>
      </p:sp>
      <p:sp>
        <p:nvSpPr>
          <p:cNvPr id="74" name="CuadroTexto 73">
            <a:extLst>
              <a:ext uri="{FF2B5EF4-FFF2-40B4-BE49-F238E27FC236}">
                <a16:creationId xmlns:a16="http://schemas.microsoft.com/office/drawing/2014/main" id="{162B26AD-6D42-4897-95E7-4138FDE8C36E}"/>
              </a:ext>
            </a:extLst>
          </p:cNvPr>
          <p:cNvSpPr txBox="1"/>
          <p:nvPr/>
        </p:nvSpPr>
        <p:spPr>
          <a:xfrm>
            <a:off x="1179854" y="2826162"/>
            <a:ext cx="895102" cy="400110"/>
          </a:xfrm>
          <a:prstGeom prst="rect">
            <a:avLst/>
          </a:prstGeom>
          <a:noFill/>
        </p:spPr>
        <p:txBody>
          <a:bodyPr wrap="square" rtlCol="0">
            <a:spAutoFit/>
          </a:bodyPr>
          <a:lstStyle/>
          <a:p>
            <a:r>
              <a:rPr lang="es-ES" sz="2000" dirty="0" err="1"/>
              <a:t>PsaD</a:t>
            </a:r>
            <a:endParaRPr lang="es-ES" sz="2000" dirty="0"/>
          </a:p>
        </p:txBody>
      </p:sp>
      <p:sp>
        <p:nvSpPr>
          <p:cNvPr id="75" name="CuadroTexto 74">
            <a:extLst>
              <a:ext uri="{FF2B5EF4-FFF2-40B4-BE49-F238E27FC236}">
                <a16:creationId xmlns:a16="http://schemas.microsoft.com/office/drawing/2014/main" id="{C9C2DF2C-12CA-43D7-AD0F-D118E4E4ECB4}"/>
              </a:ext>
            </a:extLst>
          </p:cNvPr>
          <p:cNvSpPr txBox="1"/>
          <p:nvPr/>
        </p:nvSpPr>
        <p:spPr>
          <a:xfrm>
            <a:off x="1174645" y="3076367"/>
            <a:ext cx="895102" cy="400110"/>
          </a:xfrm>
          <a:prstGeom prst="rect">
            <a:avLst/>
          </a:prstGeom>
          <a:noFill/>
        </p:spPr>
        <p:txBody>
          <a:bodyPr wrap="square" rtlCol="0">
            <a:spAutoFit/>
          </a:bodyPr>
          <a:lstStyle/>
          <a:p>
            <a:r>
              <a:rPr lang="es-ES" sz="2000" dirty="0" err="1"/>
              <a:t>PsaE</a:t>
            </a:r>
            <a:endParaRPr lang="es-ES" sz="2000" dirty="0"/>
          </a:p>
        </p:txBody>
      </p:sp>
      <p:sp>
        <p:nvSpPr>
          <p:cNvPr id="76" name="CuadroTexto 75">
            <a:extLst>
              <a:ext uri="{FF2B5EF4-FFF2-40B4-BE49-F238E27FC236}">
                <a16:creationId xmlns:a16="http://schemas.microsoft.com/office/drawing/2014/main" id="{B6F6D05B-064C-4A8B-B314-53F6ABBAA2CD}"/>
              </a:ext>
            </a:extLst>
          </p:cNvPr>
          <p:cNvSpPr txBox="1"/>
          <p:nvPr/>
        </p:nvSpPr>
        <p:spPr>
          <a:xfrm>
            <a:off x="1174645" y="3311143"/>
            <a:ext cx="895102" cy="400110"/>
          </a:xfrm>
          <a:prstGeom prst="rect">
            <a:avLst/>
          </a:prstGeom>
          <a:noFill/>
        </p:spPr>
        <p:txBody>
          <a:bodyPr wrap="square" rtlCol="0">
            <a:spAutoFit/>
          </a:bodyPr>
          <a:lstStyle/>
          <a:p>
            <a:r>
              <a:rPr lang="es-ES" sz="2000" dirty="0" err="1"/>
              <a:t>PsaG</a:t>
            </a:r>
            <a:endParaRPr lang="es-ES" sz="2000" dirty="0"/>
          </a:p>
        </p:txBody>
      </p:sp>
      <p:sp>
        <p:nvSpPr>
          <p:cNvPr id="77" name="CuadroTexto 76">
            <a:extLst>
              <a:ext uri="{FF2B5EF4-FFF2-40B4-BE49-F238E27FC236}">
                <a16:creationId xmlns:a16="http://schemas.microsoft.com/office/drawing/2014/main" id="{8AF7599E-9CF6-4349-A44D-2279B03FA728}"/>
              </a:ext>
            </a:extLst>
          </p:cNvPr>
          <p:cNvSpPr txBox="1"/>
          <p:nvPr/>
        </p:nvSpPr>
        <p:spPr>
          <a:xfrm>
            <a:off x="1174645" y="3548272"/>
            <a:ext cx="895102" cy="400110"/>
          </a:xfrm>
          <a:prstGeom prst="rect">
            <a:avLst/>
          </a:prstGeom>
          <a:noFill/>
        </p:spPr>
        <p:txBody>
          <a:bodyPr wrap="square" rtlCol="0">
            <a:spAutoFit/>
          </a:bodyPr>
          <a:lstStyle/>
          <a:p>
            <a:r>
              <a:rPr lang="es-ES" sz="2000" dirty="0" err="1"/>
              <a:t>PsaL</a:t>
            </a:r>
            <a:endParaRPr lang="es-ES" sz="2000" dirty="0"/>
          </a:p>
        </p:txBody>
      </p:sp>
      <p:sp>
        <p:nvSpPr>
          <p:cNvPr id="78" name="CuadroTexto 77">
            <a:extLst>
              <a:ext uri="{FF2B5EF4-FFF2-40B4-BE49-F238E27FC236}">
                <a16:creationId xmlns:a16="http://schemas.microsoft.com/office/drawing/2014/main" id="{FB25638C-C62B-456E-B145-235588E0D5D7}"/>
              </a:ext>
            </a:extLst>
          </p:cNvPr>
          <p:cNvSpPr txBox="1"/>
          <p:nvPr/>
        </p:nvSpPr>
        <p:spPr>
          <a:xfrm>
            <a:off x="1174645" y="3804348"/>
            <a:ext cx="895102" cy="400110"/>
          </a:xfrm>
          <a:prstGeom prst="rect">
            <a:avLst/>
          </a:prstGeom>
          <a:noFill/>
        </p:spPr>
        <p:txBody>
          <a:bodyPr wrap="square" rtlCol="0">
            <a:spAutoFit/>
          </a:bodyPr>
          <a:lstStyle/>
          <a:p>
            <a:r>
              <a:rPr lang="es-ES" sz="2000" dirty="0" err="1"/>
              <a:t>PsaH</a:t>
            </a:r>
            <a:endParaRPr lang="es-ES" sz="2000" dirty="0"/>
          </a:p>
        </p:txBody>
      </p:sp>
      <p:sp>
        <p:nvSpPr>
          <p:cNvPr id="79" name="CuadroTexto 78">
            <a:extLst>
              <a:ext uri="{FF2B5EF4-FFF2-40B4-BE49-F238E27FC236}">
                <a16:creationId xmlns:a16="http://schemas.microsoft.com/office/drawing/2014/main" id="{FB5AC0EC-B120-4359-8486-DAFEE0A91BCC}"/>
              </a:ext>
            </a:extLst>
          </p:cNvPr>
          <p:cNvSpPr txBox="1"/>
          <p:nvPr/>
        </p:nvSpPr>
        <p:spPr>
          <a:xfrm>
            <a:off x="1174645" y="4064182"/>
            <a:ext cx="895102" cy="400110"/>
          </a:xfrm>
          <a:prstGeom prst="rect">
            <a:avLst/>
          </a:prstGeom>
          <a:noFill/>
        </p:spPr>
        <p:txBody>
          <a:bodyPr wrap="square" rtlCol="0">
            <a:spAutoFit/>
          </a:bodyPr>
          <a:lstStyle/>
          <a:p>
            <a:r>
              <a:rPr lang="es-ES" sz="2000" dirty="0" err="1"/>
              <a:t>PsaN</a:t>
            </a:r>
            <a:endParaRPr lang="es-ES" sz="2000" dirty="0"/>
          </a:p>
        </p:txBody>
      </p:sp>
      <p:sp>
        <p:nvSpPr>
          <p:cNvPr id="80" name="CuadroTexto 79">
            <a:extLst>
              <a:ext uri="{FF2B5EF4-FFF2-40B4-BE49-F238E27FC236}">
                <a16:creationId xmlns:a16="http://schemas.microsoft.com/office/drawing/2014/main" id="{C2E34C65-7170-4514-ACB1-9141AA367365}"/>
              </a:ext>
            </a:extLst>
          </p:cNvPr>
          <p:cNvSpPr txBox="1"/>
          <p:nvPr/>
        </p:nvSpPr>
        <p:spPr>
          <a:xfrm>
            <a:off x="1174645" y="4310541"/>
            <a:ext cx="895102" cy="400110"/>
          </a:xfrm>
          <a:prstGeom prst="rect">
            <a:avLst/>
          </a:prstGeom>
          <a:noFill/>
        </p:spPr>
        <p:txBody>
          <a:bodyPr wrap="square" rtlCol="0">
            <a:spAutoFit/>
          </a:bodyPr>
          <a:lstStyle/>
          <a:p>
            <a:r>
              <a:rPr lang="es-ES" sz="2000" dirty="0" err="1"/>
              <a:t>PsaF</a:t>
            </a:r>
            <a:endParaRPr lang="es-ES" sz="2000" dirty="0"/>
          </a:p>
        </p:txBody>
      </p:sp>
      <p:sp>
        <p:nvSpPr>
          <p:cNvPr id="81" name="CuadroTexto 80">
            <a:extLst>
              <a:ext uri="{FF2B5EF4-FFF2-40B4-BE49-F238E27FC236}">
                <a16:creationId xmlns:a16="http://schemas.microsoft.com/office/drawing/2014/main" id="{D6D77804-9540-4105-A08B-D1F70251169D}"/>
              </a:ext>
            </a:extLst>
          </p:cNvPr>
          <p:cNvSpPr txBox="1"/>
          <p:nvPr/>
        </p:nvSpPr>
        <p:spPr>
          <a:xfrm>
            <a:off x="1212745" y="4670035"/>
            <a:ext cx="895102" cy="400110"/>
          </a:xfrm>
          <a:prstGeom prst="rect">
            <a:avLst/>
          </a:prstGeom>
          <a:noFill/>
        </p:spPr>
        <p:txBody>
          <a:bodyPr wrap="square" rtlCol="0">
            <a:spAutoFit/>
          </a:bodyPr>
          <a:lstStyle/>
          <a:p>
            <a:r>
              <a:rPr lang="es-ES" sz="2000" dirty="0" err="1"/>
              <a:t>Fd</a:t>
            </a:r>
            <a:endParaRPr lang="es-ES" sz="2000" dirty="0"/>
          </a:p>
        </p:txBody>
      </p:sp>
      <p:sp>
        <p:nvSpPr>
          <p:cNvPr id="82" name="CuadroTexto 81">
            <a:extLst>
              <a:ext uri="{FF2B5EF4-FFF2-40B4-BE49-F238E27FC236}">
                <a16:creationId xmlns:a16="http://schemas.microsoft.com/office/drawing/2014/main" id="{93F57FE3-91F9-4E58-8520-67DCADAEEBE9}"/>
              </a:ext>
            </a:extLst>
          </p:cNvPr>
          <p:cNvSpPr txBox="1"/>
          <p:nvPr/>
        </p:nvSpPr>
        <p:spPr>
          <a:xfrm>
            <a:off x="1210840" y="4889841"/>
            <a:ext cx="895102" cy="400110"/>
          </a:xfrm>
          <a:prstGeom prst="rect">
            <a:avLst/>
          </a:prstGeom>
          <a:noFill/>
        </p:spPr>
        <p:txBody>
          <a:bodyPr wrap="square" rtlCol="0">
            <a:spAutoFit/>
          </a:bodyPr>
          <a:lstStyle/>
          <a:p>
            <a:r>
              <a:rPr lang="es-ES" sz="2000" dirty="0"/>
              <a:t>FNR</a:t>
            </a:r>
          </a:p>
        </p:txBody>
      </p:sp>
      <p:sp>
        <p:nvSpPr>
          <p:cNvPr id="84" name="CuadroTexto 83">
            <a:extLst>
              <a:ext uri="{FF2B5EF4-FFF2-40B4-BE49-F238E27FC236}">
                <a16:creationId xmlns:a16="http://schemas.microsoft.com/office/drawing/2014/main" id="{6A7BAD8D-F984-4859-891D-55397BA9E5F2}"/>
              </a:ext>
            </a:extLst>
          </p:cNvPr>
          <p:cNvSpPr txBox="1"/>
          <p:nvPr/>
        </p:nvSpPr>
        <p:spPr>
          <a:xfrm>
            <a:off x="1201844" y="5294000"/>
            <a:ext cx="895102" cy="400110"/>
          </a:xfrm>
          <a:prstGeom prst="rect">
            <a:avLst/>
          </a:prstGeom>
          <a:noFill/>
        </p:spPr>
        <p:txBody>
          <a:bodyPr wrap="square" rtlCol="0">
            <a:spAutoFit/>
          </a:bodyPr>
          <a:lstStyle/>
          <a:p>
            <a:r>
              <a:rPr lang="es-ES" sz="2000" dirty="0"/>
              <a:t>ATPC</a:t>
            </a:r>
          </a:p>
        </p:txBody>
      </p:sp>
      <p:sp>
        <p:nvSpPr>
          <p:cNvPr id="85" name="CuadroTexto 84">
            <a:extLst>
              <a:ext uri="{FF2B5EF4-FFF2-40B4-BE49-F238E27FC236}">
                <a16:creationId xmlns:a16="http://schemas.microsoft.com/office/drawing/2014/main" id="{26CDA5F4-3548-485D-A97B-F7411D82963D}"/>
              </a:ext>
            </a:extLst>
          </p:cNvPr>
          <p:cNvSpPr txBox="1"/>
          <p:nvPr/>
        </p:nvSpPr>
        <p:spPr>
          <a:xfrm>
            <a:off x="1185026" y="5542608"/>
            <a:ext cx="895102" cy="400110"/>
          </a:xfrm>
          <a:prstGeom prst="rect">
            <a:avLst/>
          </a:prstGeom>
          <a:noFill/>
        </p:spPr>
        <p:txBody>
          <a:bodyPr wrap="square" rtlCol="0">
            <a:spAutoFit/>
          </a:bodyPr>
          <a:lstStyle/>
          <a:p>
            <a:r>
              <a:rPr lang="es-ES" sz="2000" dirty="0"/>
              <a:t>ATPD</a:t>
            </a:r>
          </a:p>
        </p:txBody>
      </p:sp>
      <p:sp>
        <p:nvSpPr>
          <p:cNvPr id="86" name="CuadroTexto 85">
            <a:extLst>
              <a:ext uri="{FF2B5EF4-FFF2-40B4-BE49-F238E27FC236}">
                <a16:creationId xmlns:a16="http://schemas.microsoft.com/office/drawing/2014/main" id="{067583F5-BD12-4643-8053-5503B22DAC8F}"/>
              </a:ext>
            </a:extLst>
          </p:cNvPr>
          <p:cNvSpPr txBox="1"/>
          <p:nvPr/>
        </p:nvSpPr>
        <p:spPr>
          <a:xfrm>
            <a:off x="1185026" y="5769938"/>
            <a:ext cx="895102" cy="400110"/>
          </a:xfrm>
          <a:prstGeom prst="rect">
            <a:avLst/>
          </a:prstGeom>
          <a:noFill/>
        </p:spPr>
        <p:txBody>
          <a:bodyPr wrap="square" rtlCol="0">
            <a:spAutoFit/>
          </a:bodyPr>
          <a:lstStyle/>
          <a:p>
            <a:r>
              <a:rPr lang="es-ES" sz="2000" dirty="0"/>
              <a:t>ATPG</a:t>
            </a:r>
          </a:p>
        </p:txBody>
      </p:sp>
      <p:cxnSp>
        <p:nvCxnSpPr>
          <p:cNvPr id="88" name="Conector recto 87">
            <a:extLst>
              <a:ext uri="{FF2B5EF4-FFF2-40B4-BE49-F238E27FC236}">
                <a16:creationId xmlns:a16="http://schemas.microsoft.com/office/drawing/2014/main" id="{271ED84B-314D-49EF-B419-5579086DA181}"/>
              </a:ext>
            </a:extLst>
          </p:cNvPr>
          <p:cNvCxnSpPr>
            <a:cxnSpLocks/>
          </p:cNvCxnSpPr>
          <p:nvPr/>
        </p:nvCxnSpPr>
        <p:spPr>
          <a:xfrm>
            <a:off x="1179854" y="2165593"/>
            <a:ext cx="0" cy="611702"/>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1E326C4B-38DB-4AF5-8B3B-848A977711A8}"/>
              </a:ext>
            </a:extLst>
          </p:cNvPr>
          <p:cNvCxnSpPr>
            <a:cxnSpLocks/>
            <a:endCxn id="80" idx="1"/>
          </p:cNvCxnSpPr>
          <p:nvPr/>
        </p:nvCxnSpPr>
        <p:spPr>
          <a:xfrm flipH="1">
            <a:off x="1174645" y="2971172"/>
            <a:ext cx="5210" cy="1539424"/>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D9DE4EB7-6063-4780-B599-090D88DF8F46}"/>
              </a:ext>
            </a:extLst>
          </p:cNvPr>
          <p:cNvCxnSpPr>
            <a:cxnSpLocks/>
          </p:cNvCxnSpPr>
          <p:nvPr/>
        </p:nvCxnSpPr>
        <p:spPr>
          <a:xfrm flipH="1">
            <a:off x="1201315" y="4803698"/>
            <a:ext cx="2762" cy="308909"/>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1D7B1A1E-FFE2-499A-80CA-11E77D9A6341}"/>
              </a:ext>
            </a:extLst>
          </p:cNvPr>
          <p:cNvCxnSpPr>
            <a:cxnSpLocks/>
          </p:cNvCxnSpPr>
          <p:nvPr/>
        </p:nvCxnSpPr>
        <p:spPr>
          <a:xfrm>
            <a:off x="1201844" y="5431041"/>
            <a:ext cx="6585" cy="611458"/>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74B2666F-43F2-460D-BFDF-75A57D081D27}"/>
              </a:ext>
            </a:extLst>
          </p:cNvPr>
          <p:cNvSpPr txBox="1"/>
          <p:nvPr/>
        </p:nvSpPr>
        <p:spPr>
          <a:xfrm>
            <a:off x="523900" y="2173289"/>
            <a:ext cx="648839" cy="707886"/>
          </a:xfrm>
          <a:prstGeom prst="rect">
            <a:avLst/>
          </a:prstGeom>
          <a:noFill/>
        </p:spPr>
        <p:txBody>
          <a:bodyPr wrap="square" rtlCol="0">
            <a:spAutoFit/>
          </a:bodyPr>
          <a:lstStyle/>
          <a:p>
            <a:r>
              <a:rPr lang="es-ES" sz="2000" b="1" dirty="0" err="1"/>
              <a:t>Cyt</a:t>
            </a:r>
            <a:r>
              <a:rPr lang="es-ES" sz="2000" b="1" dirty="0"/>
              <a:t> b6f</a:t>
            </a:r>
          </a:p>
        </p:txBody>
      </p:sp>
      <p:sp>
        <p:nvSpPr>
          <p:cNvPr id="100" name="CuadroTexto 99">
            <a:extLst>
              <a:ext uri="{FF2B5EF4-FFF2-40B4-BE49-F238E27FC236}">
                <a16:creationId xmlns:a16="http://schemas.microsoft.com/office/drawing/2014/main" id="{D03BE70A-7B99-4577-B9B5-E2AFE8F1E148}"/>
              </a:ext>
            </a:extLst>
          </p:cNvPr>
          <p:cNvSpPr txBox="1"/>
          <p:nvPr/>
        </p:nvSpPr>
        <p:spPr>
          <a:xfrm>
            <a:off x="521615" y="3389479"/>
            <a:ext cx="648839" cy="400110"/>
          </a:xfrm>
          <a:prstGeom prst="rect">
            <a:avLst/>
          </a:prstGeom>
          <a:noFill/>
        </p:spPr>
        <p:txBody>
          <a:bodyPr wrap="square" rtlCol="0">
            <a:spAutoFit/>
          </a:bodyPr>
          <a:lstStyle/>
          <a:p>
            <a:r>
              <a:rPr lang="es-ES" sz="2000" b="1" dirty="0"/>
              <a:t>PSI</a:t>
            </a:r>
          </a:p>
        </p:txBody>
      </p:sp>
      <p:sp>
        <p:nvSpPr>
          <p:cNvPr id="101" name="CuadroTexto 100">
            <a:extLst>
              <a:ext uri="{FF2B5EF4-FFF2-40B4-BE49-F238E27FC236}">
                <a16:creationId xmlns:a16="http://schemas.microsoft.com/office/drawing/2014/main" id="{8050251C-9763-4DBD-A478-1B093126E5BB}"/>
              </a:ext>
            </a:extLst>
          </p:cNvPr>
          <p:cNvSpPr txBox="1"/>
          <p:nvPr/>
        </p:nvSpPr>
        <p:spPr>
          <a:xfrm>
            <a:off x="531718" y="4794700"/>
            <a:ext cx="648839" cy="400110"/>
          </a:xfrm>
          <a:prstGeom prst="rect">
            <a:avLst/>
          </a:prstGeom>
          <a:noFill/>
        </p:spPr>
        <p:txBody>
          <a:bodyPr wrap="square" rtlCol="0">
            <a:spAutoFit/>
          </a:bodyPr>
          <a:lstStyle/>
          <a:p>
            <a:r>
              <a:rPr lang="es-ES" sz="2000" b="1" dirty="0"/>
              <a:t>FNR</a:t>
            </a:r>
          </a:p>
        </p:txBody>
      </p:sp>
      <p:sp>
        <p:nvSpPr>
          <p:cNvPr id="102" name="CuadroTexto 101">
            <a:extLst>
              <a:ext uri="{FF2B5EF4-FFF2-40B4-BE49-F238E27FC236}">
                <a16:creationId xmlns:a16="http://schemas.microsoft.com/office/drawing/2014/main" id="{D809E911-AF14-4980-A99F-C405B9CE837A}"/>
              </a:ext>
            </a:extLst>
          </p:cNvPr>
          <p:cNvSpPr txBox="1"/>
          <p:nvPr/>
        </p:nvSpPr>
        <p:spPr>
          <a:xfrm>
            <a:off x="196128" y="5541078"/>
            <a:ext cx="1058562" cy="400110"/>
          </a:xfrm>
          <a:prstGeom prst="rect">
            <a:avLst/>
          </a:prstGeom>
          <a:noFill/>
        </p:spPr>
        <p:txBody>
          <a:bodyPr wrap="square" rtlCol="0">
            <a:spAutoFit/>
          </a:bodyPr>
          <a:lstStyle/>
          <a:p>
            <a:r>
              <a:rPr lang="es-ES" sz="2000" b="1" dirty="0" err="1"/>
              <a:t>ATPase</a:t>
            </a:r>
            <a:endParaRPr lang="es-ES" sz="2000" b="1" dirty="0"/>
          </a:p>
        </p:txBody>
      </p:sp>
      <p:pic>
        <p:nvPicPr>
          <p:cNvPr id="115" name="Imagen 114">
            <a:extLst>
              <a:ext uri="{FF2B5EF4-FFF2-40B4-BE49-F238E27FC236}">
                <a16:creationId xmlns:a16="http://schemas.microsoft.com/office/drawing/2014/main" id="{8907FC80-31D7-4C0F-B0B6-BB4508B3624C}"/>
              </a:ext>
            </a:extLst>
          </p:cNvPr>
          <p:cNvPicPr>
            <a:picLocks noChangeAspect="1"/>
          </p:cNvPicPr>
          <p:nvPr/>
        </p:nvPicPr>
        <p:blipFill rotWithShape="1">
          <a:blip r:embed="rId4"/>
          <a:srcRect l="35027" t="55" r="1025" b="11795"/>
          <a:stretch/>
        </p:blipFill>
        <p:spPr>
          <a:xfrm>
            <a:off x="4686207" y="1998626"/>
            <a:ext cx="7505793" cy="4859373"/>
          </a:xfrm>
          <a:prstGeom prst="rect">
            <a:avLst/>
          </a:prstGeom>
        </p:spPr>
      </p:pic>
      <p:sp>
        <p:nvSpPr>
          <p:cNvPr id="116" name="CuadroTexto 115">
            <a:extLst>
              <a:ext uri="{FF2B5EF4-FFF2-40B4-BE49-F238E27FC236}">
                <a16:creationId xmlns:a16="http://schemas.microsoft.com/office/drawing/2014/main" id="{D993A951-99C7-477C-AFC0-982DE89C53CF}"/>
              </a:ext>
            </a:extLst>
          </p:cNvPr>
          <p:cNvSpPr txBox="1"/>
          <p:nvPr/>
        </p:nvSpPr>
        <p:spPr>
          <a:xfrm>
            <a:off x="2251833" y="1700368"/>
            <a:ext cx="2063842" cy="400110"/>
          </a:xfrm>
          <a:prstGeom prst="rect">
            <a:avLst/>
          </a:prstGeom>
          <a:noFill/>
        </p:spPr>
        <p:txBody>
          <a:bodyPr wrap="square" rtlCol="0">
            <a:spAutoFit/>
          </a:bodyPr>
          <a:lstStyle/>
          <a:p>
            <a:r>
              <a:rPr lang="es-ES" sz="2000" b="1" dirty="0" err="1"/>
              <a:t>Transcripts</a:t>
            </a:r>
            <a:endParaRPr lang="es-ES" sz="2000" b="1" dirty="0"/>
          </a:p>
        </p:txBody>
      </p:sp>
      <p:sp>
        <p:nvSpPr>
          <p:cNvPr id="47" name="CuadroTexto 46">
            <a:extLst>
              <a:ext uri="{FF2B5EF4-FFF2-40B4-BE49-F238E27FC236}">
                <a16:creationId xmlns:a16="http://schemas.microsoft.com/office/drawing/2014/main" id="{770A559F-71D2-4E74-B336-3BE152A601F1}"/>
              </a:ext>
            </a:extLst>
          </p:cNvPr>
          <p:cNvSpPr txBox="1"/>
          <p:nvPr/>
        </p:nvSpPr>
        <p:spPr>
          <a:xfrm>
            <a:off x="9907475" y="2269996"/>
            <a:ext cx="1741714" cy="430887"/>
          </a:xfrm>
          <a:prstGeom prst="rect">
            <a:avLst/>
          </a:prstGeom>
          <a:solidFill>
            <a:schemeClr val="bg1"/>
          </a:solidFill>
        </p:spPr>
        <p:txBody>
          <a:bodyPr wrap="square" rtlCol="0">
            <a:spAutoFit/>
          </a:bodyPr>
          <a:lstStyle/>
          <a:p>
            <a:pPr algn="ctr"/>
            <a:r>
              <a:rPr lang="es-ES" sz="2200" dirty="0" err="1"/>
              <a:t>synthase</a:t>
            </a:r>
            <a:endParaRPr lang="es-ES" sz="2200" dirty="0"/>
          </a:p>
        </p:txBody>
      </p:sp>
      <p:sp>
        <p:nvSpPr>
          <p:cNvPr id="48" name="CuadroTexto 47">
            <a:extLst>
              <a:ext uri="{FF2B5EF4-FFF2-40B4-BE49-F238E27FC236}">
                <a16:creationId xmlns:a16="http://schemas.microsoft.com/office/drawing/2014/main" id="{D2EF7195-67E6-48EE-9867-AB7388AB955B}"/>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7455396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n 82">
            <a:extLst>
              <a:ext uri="{FF2B5EF4-FFF2-40B4-BE49-F238E27FC236}">
                <a16:creationId xmlns:a16="http://schemas.microsoft.com/office/drawing/2014/main" id="{EEC53082-1E8F-4E66-8853-FE30F34CCA6B}"/>
              </a:ext>
            </a:extLst>
          </p:cNvPr>
          <p:cNvPicPr>
            <a:picLocks noChangeAspect="1"/>
          </p:cNvPicPr>
          <p:nvPr/>
        </p:nvPicPr>
        <p:blipFill rotWithShape="1">
          <a:blip r:embed="rId3"/>
          <a:srcRect l="30350" t="61928" r="36736" b="30858"/>
          <a:stretch/>
        </p:blipFill>
        <p:spPr>
          <a:xfrm>
            <a:off x="1837001" y="4744226"/>
            <a:ext cx="2253224" cy="431200"/>
          </a:xfrm>
          <a:prstGeom prst="rect">
            <a:avLst/>
          </a:prstGeom>
        </p:spPr>
      </p:pic>
      <p:pic>
        <p:nvPicPr>
          <p:cNvPr id="33" name="Imagen 32">
            <a:extLst>
              <a:ext uri="{FF2B5EF4-FFF2-40B4-BE49-F238E27FC236}">
                <a16:creationId xmlns:a16="http://schemas.microsoft.com/office/drawing/2014/main" id="{DB9B12BE-324C-47AF-A801-CD83A65B7B54}"/>
              </a:ext>
            </a:extLst>
          </p:cNvPr>
          <p:cNvPicPr>
            <a:picLocks noChangeAspect="1"/>
          </p:cNvPicPr>
          <p:nvPr/>
        </p:nvPicPr>
        <p:blipFill rotWithShape="1">
          <a:blip r:embed="rId3"/>
          <a:srcRect l="29323" t="10141" r="36890" b="79269"/>
          <a:stretch/>
        </p:blipFill>
        <p:spPr>
          <a:xfrm>
            <a:off x="1789075" y="2138893"/>
            <a:ext cx="2312954" cy="632998"/>
          </a:xfrm>
          <a:prstGeom prst="rect">
            <a:avLst/>
          </a:prstGeom>
        </p:spPr>
      </p:pic>
      <p:pic>
        <p:nvPicPr>
          <p:cNvPr id="32" name="Imagen 31">
            <a:extLst>
              <a:ext uri="{FF2B5EF4-FFF2-40B4-BE49-F238E27FC236}">
                <a16:creationId xmlns:a16="http://schemas.microsoft.com/office/drawing/2014/main" id="{CD5E3C6A-F2FA-4D16-B706-DCCEF509EA71}"/>
              </a:ext>
            </a:extLst>
          </p:cNvPr>
          <p:cNvPicPr>
            <a:picLocks noChangeAspect="1"/>
          </p:cNvPicPr>
          <p:nvPr/>
        </p:nvPicPr>
        <p:blipFill rotWithShape="1">
          <a:blip r:embed="rId3"/>
          <a:srcRect l="30350" t="34460" r="36736" b="37573"/>
          <a:stretch/>
        </p:blipFill>
        <p:spPr>
          <a:xfrm>
            <a:off x="1808727" y="2938236"/>
            <a:ext cx="2253224" cy="1671674"/>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3" y="132604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2"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1"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4130213" y="3366310"/>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2F20C0B7-60F9-4615-B93D-FF8C0D820B69}"/>
              </a:ext>
            </a:extLst>
          </p:cNvPr>
          <p:cNvPicPr>
            <a:picLocks noChangeAspect="1"/>
          </p:cNvPicPr>
          <p:nvPr/>
        </p:nvPicPr>
        <p:blipFill rotWithShape="1">
          <a:blip r:embed="rId3"/>
          <a:srcRect l="30195" t="82309" r="36891" b="2933"/>
          <a:stretch/>
        </p:blipFill>
        <p:spPr>
          <a:xfrm>
            <a:off x="1817650" y="5370039"/>
            <a:ext cx="2272876" cy="889811"/>
          </a:xfrm>
          <a:prstGeom prst="rect">
            <a:avLst/>
          </a:prstGeom>
        </p:spPr>
      </p:pic>
      <p:sp>
        <p:nvSpPr>
          <p:cNvPr id="31" name="Rectángulo 30">
            <a:extLst>
              <a:ext uri="{FF2B5EF4-FFF2-40B4-BE49-F238E27FC236}">
                <a16:creationId xmlns:a16="http://schemas.microsoft.com/office/drawing/2014/main" id="{26EE1C48-AB90-4E12-AAAE-604AA39977B9}"/>
              </a:ext>
            </a:extLst>
          </p:cNvPr>
          <p:cNvSpPr/>
          <p:nvPr/>
        </p:nvSpPr>
        <p:spPr>
          <a:xfrm>
            <a:off x="5495503" y="1839480"/>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a:extLst>
              <a:ext uri="{FF2B5EF4-FFF2-40B4-BE49-F238E27FC236}">
                <a16:creationId xmlns:a16="http://schemas.microsoft.com/office/drawing/2014/main" id="{8EC9D3A9-A1E0-4C5E-A346-B991FD4C7EA1}"/>
              </a:ext>
            </a:extLst>
          </p:cNvPr>
          <p:cNvPicPr>
            <a:picLocks noChangeAspect="1"/>
          </p:cNvPicPr>
          <p:nvPr/>
        </p:nvPicPr>
        <p:blipFill rotWithShape="1">
          <a:blip r:embed="rId4"/>
          <a:srcRect l="86872" t="25814" r="424" b="66611"/>
          <a:stretch/>
        </p:blipFill>
        <p:spPr>
          <a:xfrm>
            <a:off x="4352177" y="2328290"/>
            <a:ext cx="1609704" cy="467597"/>
          </a:xfrm>
          <a:prstGeom prst="rect">
            <a:avLst/>
          </a:prstGeom>
        </p:spPr>
      </p:pic>
      <p:sp>
        <p:nvSpPr>
          <p:cNvPr id="26" name="CuadroTexto 25">
            <a:extLst>
              <a:ext uri="{FF2B5EF4-FFF2-40B4-BE49-F238E27FC236}">
                <a16:creationId xmlns:a16="http://schemas.microsoft.com/office/drawing/2014/main" id="{32DE22A9-4BD1-4B04-A89A-4BCD760276F7}"/>
              </a:ext>
            </a:extLst>
          </p:cNvPr>
          <p:cNvSpPr txBox="1"/>
          <p:nvPr/>
        </p:nvSpPr>
        <p:spPr>
          <a:xfrm>
            <a:off x="4272023" y="1823340"/>
            <a:ext cx="1823978" cy="646331"/>
          </a:xfrm>
          <a:prstGeom prst="rect">
            <a:avLst/>
          </a:prstGeom>
          <a:noFill/>
        </p:spPr>
        <p:txBody>
          <a:bodyPr wrap="square" rtlCol="0">
            <a:spAutoFit/>
          </a:bodyPr>
          <a:lstStyle/>
          <a:p>
            <a:r>
              <a:rPr lang="es-ES" b="1" dirty="0"/>
              <a:t>Gene</a:t>
            </a:r>
            <a:r>
              <a:rPr lang="es-ES" dirty="0"/>
              <a:t> </a:t>
            </a:r>
            <a:r>
              <a:rPr lang="es-ES" b="1" dirty="0" err="1"/>
              <a:t>expression</a:t>
            </a:r>
            <a:endParaRPr lang="es-ES" b="1" dirty="0"/>
          </a:p>
          <a:p>
            <a:r>
              <a:rPr lang="es-ES" dirty="0"/>
              <a:t>Low            High</a:t>
            </a:r>
          </a:p>
        </p:txBody>
      </p:sp>
      <p:sp>
        <p:nvSpPr>
          <p:cNvPr id="43" name="Rectángulo 42">
            <a:extLst>
              <a:ext uri="{FF2B5EF4-FFF2-40B4-BE49-F238E27FC236}">
                <a16:creationId xmlns:a16="http://schemas.microsoft.com/office/drawing/2014/main" id="{F3B9F2A9-EFEB-44D0-9538-3B6BEE192562}"/>
              </a:ext>
            </a:extLst>
          </p:cNvPr>
          <p:cNvSpPr/>
          <p:nvPr/>
        </p:nvSpPr>
        <p:spPr>
          <a:xfrm>
            <a:off x="4795951" y="4304526"/>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E938BDDA-2E99-4F17-9506-D22F6CC3159B}"/>
              </a:ext>
            </a:extLst>
          </p:cNvPr>
          <p:cNvSpPr/>
          <p:nvPr/>
        </p:nvSpPr>
        <p:spPr>
          <a:xfrm>
            <a:off x="5460407" y="4725533"/>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CDA44188-BF87-4AC7-851C-F77E23420732}"/>
              </a:ext>
            </a:extLst>
          </p:cNvPr>
          <p:cNvSpPr txBox="1"/>
          <p:nvPr/>
        </p:nvSpPr>
        <p:spPr>
          <a:xfrm>
            <a:off x="1179854" y="2053933"/>
            <a:ext cx="656934" cy="400110"/>
          </a:xfrm>
          <a:prstGeom prst="rect">
            <a:avLst/>
          </a:prstGeom>
          <a:noFill/>
        </p:spPr>
        <p:txBody>
          <a:bodyPr wrap="square" rtlCol="0">
            <a:spAutoFit/>
          </a:bodyPr>
          <a:lstStyle/>
          <a:p>
            <a:r>
              <a:rPr lang="es-ES" sz="2000" dirty="0" err="1"/>
              <a:t>PetC</a:t>
            </a:r>
            <a:endParaRPr lang="es-ES" sz="2000" dirty="0"/>
          </a:p>
        </p:txBody>
      </p:sp>
      <p:sp>
        <p:nvSpPr>
          <p:cNvPr id="69" name="CuadroTexto 68">
            <a:extLst>
              <a:ext uri="{FF2B5EF4-FFF2-40B4-BE49-F238E27FC236}">
                <a16:creationId xmlns:a16="http://schemas.microsoft.com/office/drawing/2014/main" id="{841D5C48-ABF8-4A21-9883-83D869A00012}"/>
              </a:ext>
            </a:extLst>
          </p:cNvPr>
          <p:cNvSpPr txBox="1"/>
          <p:nvPr/>
        </p:nvSpPr>
        <p:spPr>
          <a:xfrm>
            <a:off x="1179854" y="2269996"/>
            <a:ext cx="895102" cy="400110"/>
          </a:xfrm>
          <a:prstGeom prst="rect">
            <a:avLst/>
          </a:prstGeom>
          <a:noFill/>
        </p:spPr>
        <p:txBody>
          <a:bodyPr wrap="square" rtlCol="0">
            <a:spAutoFit/>
          </a:bodyPr>
          <a:lstStyle/>
          <a:p>
            <a:r>
              <a:rPr lang="es-ES" sz="2000" dirty="0" err="1"/>
              <a:t>PetE</a:t>
            </a:r>
            <a:endParaRPr lang="es-ES" sz="2000" dirty="0"/>
          </a:p>
        </p:txBody>
      </p:sp>
      <p:sp>
        <p:nvSpPr>
          <p:cNvPr id="70" name="CuadroTexto 69">
            <a:extLst>
              <a:ext uri="{FF2B5EF4-FFF2-40B4-BE49-F238E27FC236}">
                <a16:creationId xmlns:a16="http://schemas.microsoft.com/office/drawing/2014/main" id="{59C547DB-D790-4734-8DAD-438D586C8F1C}"/>
              </a:ext>
            </a:extLst>
          </p:cNvPr>
          <p:cNvSpPr txBox="1"/>
          <p:nvPr/>
        </p:nvSpPr>
        <p:spPr>
          <a:xfrm>
            <a:off x="1179854" y="2480969"/>
            <a:ext cx="895102" cy="400110"/>
          </a:xfrm>
          <a:prstGeom prst="rect">
            <a:avLst/>
          </a:prstGeom>
          <a:noFill/>
        </p:spPr>
        <p:txBody>
          <a:bodyPr wrap="square" rtlCol="0">
            <a:spAutoFit/>
          </a:bodyPr>
          <a:lstStyle/>
          <a:p>
            <a:r>
              <a:rPr lang="es-ES" sz="2000" dirty="0" err="1"/>
              <a:t>PetF</a:t>
            </a:r>
            <a:endParaRPr lang="es-ES" sz="2000" dirty="0"/>
          </a:p>
        </p:txBody>
      </p:sp>
      <p:sp>
        <p:nvSpPr>
          <p:cNvPr id="74" name="CuadroTexto 73">
            <a:extLst>
              <a:ext uri="{FF2B5EF4-FFF2-40B4-BE49-F238E27FC236}">
                <a16:creationId xmlns:a16="http://schemas.microsoft.com/office/drawing/2014/main" id="{162B26AD-6D42-4897-95E7-4138FDE8C36E}"/>
              </a:ext>
            </a:extLst>
          </p:cNvPr>
          <p:cNvSpPr txBox="1"/>
          <p:nvPr/>
        </p:nvSpPr>
        <p:spPr>
          <a:xfrm>
            <a:off x="1179854" y="2826162"/>
            <a:ext cx="895102" cy="400110"/>
          </a:xfrm>
          <a:prstGeom prst="rect">
            <a:avLst/>
          </a:prstGeom>
          <a:noFill/>
        </p:spPr>
        <p:txBody>
          <a:bodyPr wrap="square" rtlCol="0">
            <a:spAutoFit/>
          </a:bodyPr>
          <a:lstStyle/>
          <a:p>
            <a:r>
              <a:rPr lang="es-ES" sz="2000" dirty="0" err="1"/>
              <a:t>PsaD</a:t>
            </a:r>
            <a:endParaRPr lang="es-ES" sz="2000" dirty="0"/>
          </a:p>
        </p:txBody>
      </p:sp>
      <p:sp>
        <p:nvSpPr>
          <p:cNvPr id="75" name="CuadroTexto 74">
            <a:extLst>
              <a:ext uri="{FF2B5EF4-FFF2-40B4-BE49-F238E27FC236}">
                <a16:creationId xmlns:a16="http://schemas.microsoft.com/office/drawing/2014/main" id="{C9C2DF2C-12CA-43D7-AD0F-D118E4E4ECB4}"/>
              </a:ext>
            </a:extLst>
          </p:cNvPr>
          <p:cNvSpPr txBox="1"/>
          <p:nvPr/>
        </p:nvSpPr>
        <p:spPr>
          <a:xfrm>
            <a:off x="1174645" y="3076367"/>
            <a:ext cx="895102" cy="400110"/>
          </a:xfrm>
          <a:prstGeom prst="rect">
            <a:avLst/>
          </a:prstGeom>
          <a:noFill/>
        </p:spPr>
        <p:txBody>
          <a:bodyPr wrap="square" rtlCol="0">
            <a:spAutoFit/>
          </a:bodyPr>
          <a:lstStyle/>
          <a:p>
            <a:r>
              <a:rPr lang="es-ES" sz="2000" dirty="0" err="1"/>
              <a:t>PsaE</a:t>
            </a:r>
            <a:endParaRPr lang="es-ES" sz="2000" dirty="0"/>
          </a:p>
        </p:txBody>
      </p:sp>
      <p:sp>
        <p:nvSpPr>
          <p:cNvPr id="76" name="CuadroTexto 75">
            <a:extLst>
              <a:ext uri="{FF2B5EF4-FFF2-40B4-BE49-F238E27FC236}">
                <a16:creationId xmlns:a16="http://schemas.microsoft.com/office/drawing/2014/main" id="{B6F6D05B-064C-4A8B-B314-53F6ABBAA2CD}"/>
              </a:ext>
            </a:extLst>
          </p:cNvPr>
          <p:cNvSpPr txBox="1"/>
          <p:nvPr/>
        </p:nvSpPr>
        <p:spPr>
          <a:xfrm>
            <a:off x="1174645" y="3311143"/>
            <a:ext cx="895102" cy="400110"/>
          </a:xfrm>
          <a:prstGeom prst="rect">
            <a:avLst/>
          </a:prstGeom>
          <a:noFill/>
        </p:spPr>
        <p:txBody>
          <a:bodyPr wrap="square" rtlCol="0">
            <a:spAutoFit/>
          </a:bodyPr>
          <a:lstStyle/>
          <a:p>
            <a:r>
              <a:rPr lang="es-ES" sz="2000" dirty="0" err="1"/>
              <a:t>PsaG</a:t>
            </a:r>
            <a:endParaRPr lang="es-ES" sz="2000" dirty="0"/>
          </a:p>
        </p:txBody>
      </p:sp>
      <p:sp>
        <p:nvSpPr>
          <p:cNvPr id="77" name="CuadroTexto 76">
            <a:extLst>
              <a:ext uri="{FF2B5EF4-FFF2-40B4-BE49-F238E27FC236}">
                <a16:creationId xmlns:a16="http://schemas.microsoft.com/office/drawing/2014/main" id="{8AF7599E-9CF6-4349-A44D-2279B03FA728}"/>
              </a:ext>
            </a:extLst>
          </p:cNvPr>
          <p:cNvSpPr txBox="1"/>
          <p:nvPr/>
        </p:nvSpPr>
        <p:spPr>
          <a:xfrm>
            <a:off x="1174645" y="3548272"/>
            <a:ext cx="895102" cy="400110"/>
          </a:xfrm>
          <a:prstGeom prst="rect">
            <a:avLst/>
          </a:prstGeom>
          <a:noFill/>
        </p:spPr>
        <p:txBody>
          <a:bodyPr wrap="square" rtlCol="0">
            <a:spAutoFit/>
          </a:bodyPr>
          <a:lstStyle/>
          <a:p>
            <a:r>
              <a:rPr lang="es-ES" sz="2000" dirty="0" err="1"/>
              <a:t>PsaL</a:t>
            </a:r>
            <a:endParaRPr lang="es-ES" sz="2000" dirty="0"/>
          </a:p>
        </p:txBody>
      </p:sp>
      <p:sp>
        <p:nvSpPr>
          <p:cNvPr id="78" name="CuadroTexto 77">
            <a:extLst>
              <a:ext uri="{FF2B5EF4-FFF2-40B4-BE49-F238E27FC236}">
                <a16:creationId xmlns:a16="http://schemas.microsoft.com/office/drawing/2014/main" id="{FB25638C-C62B-456E-B145-235588E0D5D7}"/>
              </a:ext>
            </a:extLst>
          </p:cNvPr>
          <p:cNvSpPr txBox="1"/>
          <p:nvPr/>
        </p:nvSpPr>
        <p:spPr>
          <a:xfrm>
            <a:off x="1174645" y="3804348"/>
            <a:ext cx="895102" cy="400110"/>
          </a:xfrm>
          <a:prstGeom prst="rect">
            <a:avLst/>
          </a:prstGeom>
          <a:noFill/>
        </p:spPr>
        <p:txBody>
          <a:bodyPr wrap="square" rtlCol="0">
            <a:spAutoFit/>
          </a:bodyPr>
          <a:lstStyle/>
          <a:p>
            <a:r>
              <a:rPr lang="es-ES" sz="2000" dirty="0" err="1"/>
              <a:t>PsaH</a:t>
            </a:r>
            <a:endParaRPr lang="es-ES" sz="2000" dirty="0"/>
          </a:p>
        </p:txBody>
      </p:sp>
      <p:sp>
        <p:nvSpPr>
          <p:cNvPr id="79" name="CuadroTexto 78">
            <a:extLst>
              <a:ext uri="{FF2B5EF4-FFF2-40B4-BE49-F238E27FC236}">
                <a16:creationId xmlns:a16="http://schemas.microsoft.com/office/drawing/2014/main" id="{FB5AC0EC-B120-4359-8486-DAFEE0A91BCC}"/>
              </a:ext>
            </a:extLst>
          </p:cNvPr>
          <p:cNvSpPr txBox="1"/>
          <p:nvPr/>
        </p:nvSpPr>
        <p:spPr>
          <a:xfrm>
            <a:off x="1174645" y="4064182"/>
            <a:ext cx="895102" cy="400110"/>
          </a:xfrm>
          <a:prstGeom prst="rect">
            <a:avLst/>
          </a:prstGeom>
          <a:noFill/>
        </p:spPr>
        <p:txBody>
          <a:bodyPr wrap="square" rtlCol="0">
            <a:spAutoFit/>
          </a:bodyPr>
          <a:lstStyle/>
          <a:p>
            <a:r>
              <a:rPr lang="es-ES" sz="2000" dirty="0" err="1"/>
              <a:t>PsaN</a:t>
            </a:r>
            <a:endParaRPr lang="es-ES" sz="2000" dirty="0"/>
          </a:p>
        </p:txBody>
      </p:sp>
      <p:sp>
        <p:nvSpPr>
          <p:cNvPr id="80" name="CuadroTexto 79">
            <a:extLst>
              <a:ext uri="{FF2B5EF4-FFF2-40B4-BE49-F238E27FC236}">
                <a16:creationId xmlns:a16="http://schemas.microsoft.com/office/drawing/2014/main" id="{C2E34C65-7170-4514-ACB1-9141AA367365}"/>
              </a:ext>
            </a:extLst>
          </p:cNvPr>
          <p:cNvSpPr txBox="1"/>
          <p:nvPr/>
        </p:nvSpPr>
        <p:spPr>
          <a:xfrm>
            <a:off x="1174645" y="4310541"/>
            <a:ext cx="895102" cy="400110"/>
          </a:xfrm>
          <a:prstGeom prst="rect">
            <a:avLst/>
          </a:prstGeom>
          <a:noFill/>
        </p:spPr>
        <p:txBody>
          <a:bodyPr wrap="square" rtlCol="0">
            <a:spAutoFit/>
          </a:bodyPr>
          <a:lstStyle/>
          <a:p>
            <a:r>
              <a:rPr lang="es-ES" sz="2000" dirty="0" err="1"/>
              <a:t>PsaF</a:t>
            </a:r>
            <a:endParaRPr lang="es-ES" sz="2000" dirty="0"/>
          </a:p>
        </p:txBody>
      </p:sp>
      <p:sp>
        <p:nvSpPr>
          <p:cNvPr id="81" name="CuadroTexto 80">
            <a:extLst>
              <a:ext uri="{FF2B5EF4-FFF2-40B4-BE49-F238E27FC236}">
                <a16:creationId xmlns:a16="http://schemas.microsoft.com/office/drawing/2014/main" id="{D6D77804-9540-4105-A08B-D1F70251169D}"/>
              </a:ext>
            </a:extLst>
          </p:cNvPr>
          <p:cNvSpPr txBox="1"/>
          <p:nvPr/>
        </p:nvSpPr>
        <p:spPr>
          <a:xfrm>
            <a:off x="1212745" y="4670035"/>
            <a:ext cx="895102" cy="400110"/>
          </a:xfrm>
          <a:prstGeom prst="rect">
            <a:avLst/>
          </a:prstGeom>
          <a:noFill/>
        </p:spPr>
        <p:txBody>
          <a:bodyPr wrap="square" rtlCol="0">
            <a:spAutoFit/>
          </a:bodyPr>
          <a:lstStyle/>
          <a:p>
            <a:r>
              <a:rPr lang="es-ES" sz="2000" dirty="0" err="1"/>
              <a:t>Fd</a:t>
            </a:r>
            <a:endParaRPr lang="es-ES" sz="2000" dirty="0"/>
          </a:p>
        </p:txBody>
      </p:sp>
      <p:sp>
        <p:nvSpPr>
          <p:cNvPr id="82" name="CuadroTexto 81">
            <a:extLst>
              <a:ext uri="{FF2B5EF4-FFF2-40B4-BE49-F238E27FC236}">
                <a16:creationId xmlns:a16="http://schemas.microsoft.com/office/drawing/2014/main" id="{93F57FE3-91F9-4E58-8520-67DCADAEEBE9}"/>
              </a:ext>
            </a:extLst>
          </p:cNvPr>
          <p:cNvSpPr txBox="1"/>
          <p:nvPr/>
        </p:nvSpPr>
        <p:spPr>
          <a:xfrm>
            <a:off x="1210840" y="4889841"/>
            <a:ext cx="895102" cy="400110"/>
          </a:xfrm>
          <a:prstGeom prst="rect">
            <a:avLst/>
          </a:prstGeom>
          <a:noFill/>
        </p:spPr>
        <p:txBody>
          <a:bodyPr wrap="square" rtlCol="0">
            <a:spAutoFit/>
          </a:bodyPr>
          <a:lstStyle/>
          <a:p>
            <a:r>
              <a:rPr lang="es-ES" sz="2000" dirty="0"/>
              <a:t>FNR</a:t>
            </a:r>
          </a:p>
        </p:txBody>
      </p:sp>
      <p:sp>
        <p:nvSpPr>
          <p:cNvPr id="84" name="CuadroTexto 83">
            <a:extLst>
              <a:ext uri="{FF2B5EF4-FFF2-40B4-BE49-F238E27FC236}">
                <a16:creationId xmlns:a16="http://schemas.microsoft.com/office/drawing/2014/main" id="{6A7BAD8D-F984-4859-891D-55397BA9E5F2}"/>
              </a:ext>
            </a:extLst>
          </p:cNvPr>
          <p:cNvSpPr txBox="1"/>
          <p:nvPr/>
        </p:nvSpPr>
        <p:spPr>
          <a:xfrm>
            <a:off x="1201844" y="5294000"/>
            <a:ext cx="895102" cy="400110"/>
          </a:xfrm>
          <a:prstGeom prst="rect">
            <a:avLst/>
          </a:prstGeom>
          <a:noFill/>
        </p:spPr>
        <p:txBody>
          <a:bodyPr wrap="square" rtlCol="0">
            <a:spAutoFit/>
          </a:bodyPr>
          <a:lstStyle/>
          <a:p>
            <a:r>
              <a:rPr lang="es-ES" sz="2000" dirty="0"/>
              <a:t>ATPC</a:t>
            </a:r>
          </a:p>
        </p:txBody>
      </p:sp>
      <p:sp>
        <p:nvSpPr>
          <p:cNvPr id="85" name="CuadroTexto 84">
            <a:extLst>
              <a:ext uri="{FF2B5EF4-FFF2-40B4-BE49-F238E27FC236}">
                <a16:creationId xmlns:a16="http://schemas.microsoft.com/office/drawing/2014/main" id="{26CDA5F4-3548-485D-A97B-F7411D82963D}"/>
              </a:ext>
            </a:extLst>
          </p:cNvPr>
          <p:cNvSpPr txBox="1"/>
          <p:nvPr/>
        </p:nvSpPr>
        <p:spPr>
          <a:xfrm>
            <a:off x="1185026" y="5542608"/>
            <a:ext cx="895102" cy="400110"/>
          </a:xfrm>
          <a:prstGeom prst="rect">
            <a:avLst/>
          </a:prstGeom>
          <a:noFill/>
        </p:spPr>
        <p:txBody>
          <a:bodyPr wrap="square" rtlCol="0">
            <a:spAutoFit/>
          </a:bodyPr>
          <a:lstStyle/>
          <a:p>
            <a:r>
              <a:rPr lang="es-ES" sz="2000" dirty="0"/>
              <a:t>ATPD</a:t>
            </a:r>
          </a:p>
        </p:txBody>
      </p:sp>
      <p:sp>
        <p:nvSpPr>
          <p:cNvPr id="86" name="CuadroTexto 85">
            <a:extLst>
              <a:ext uri="{FF2B5EF4-FFF2-40B4-BE49-F238E27FC236}">
                <a16:creationId xmlns:a16="http://schemas.microsoft.com/office/drawing/2014/main" id="{067583F5-BD12-4643-8053-5503B22DAC8F}"/>
              </a:ext>
            </a:extLst>
          </p:cNvPr>
          <p:cNvSpPr txBox="1"/>
          <p:nvPr/>
        </p:nvSpPr>
        <p:spPr>
          <a:xfrm>
            <a:off x="1185026" y="5769938"/>
            <a:ext cx="895102" cy="400110"/>
          </a:xfrm>
          <a:prstGeom prst="rect">
            <a:avLst/>
          </a:prstGeom>
          <a:noFill/>
        </p:spPr>
        <p:txBody>
          <a:bodyPr wrap="square" rtlCol="0">
            <a:spAutoFit/>
          </a:bodyPr>
          <a:lstStyle/>
          <a:p>
            <a:r>
              <a:rPr lang="es-ES" sz="2000" dirty="0"/>
              <a:t>ATPG</a:t>
            </a:r>
          </a:p>
        </p:txBody>
      </p:sp>
      <p:cxnSp>
        <p:nvCxnSpPr>
          <p:cNvPr id="88" name="Conector recto 87">
            <a:extLst>
              <a:ext uri="{FF2B5EF4-FFF2-40B4-BE49-F238E27FC236}">
                <a16:creationId xmlns:a16="http://schemas.microsoft.com/office/drawing/2014/main" id="{271ED84B-314D-49EF-B419-5579086DA181}"/>
              </a:ext>
            </a:extLst>
          </p:cNvPr>
          <p:cNvCxnSpPr>
            <a:cxnSpLocks/>
          </p:cNvCxnSpPr>
          <p:nvPr/>
        </p:nvCxnSpPr>
        <p:spPr>
          <a:xfrm>
            <a:off x="1179854" y="2165593"/>
            <a:ext cx="0" cy="611702"/>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1E326C4B-38DB-4AF5-8B3B-848A977711A8}"/>
              </a:ext>
            </a:extLst>
          </p:cNvPr>
          <p:cNvCxnSpPr>
            <a:cxnSpLocks/>
            <a:endCxn id="80" idx="1"/>
          </p:cNvCxnSpPr>
          <p:nvPr/>
        </p:nvCxnSpPr>
        <p:spPr>
          <a:xfrm flipH="1">
            <a:off x="1174645" y="2971172"/>
            <a:ext cx="5210" cy="1539424"/>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D9DE4EB7-6063-4780-B599-090D88DF8F46}"/>
              </a:ext>
            </a:extLst>
          </p:cNvPr>
          <p:cNvCxnSpPr>
            <a:cxnSpLocks/>
          </p:cNvCxnSpPr>
          <p:nvPr/>
        </p:nvCxnSpPr>
        <p:spPr>
          <a:xfrm flipH="1">
            <a:off x="1201315" y="4803698"/>
            <a:ext cx="2762" cy="308909"/>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1D7B1A1E-FFE2-499A-80CA-11E77D9A6341}"/>
              </a:ext>
            </a:extLst>
          </p:cNvPr>
          <p:cNvCxnSpPr>
            <a:cxnSpLocks/>
          </p:cNvCxnSpPr>
          <p:nvPr/>
        </p:nvCxnSpPr>
        <p:spPr>
          <a:xfrm>
            <a:off x="1201844" y="5431041"/>
            <a:ext cx="6585" cy="611458"/>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74B2666F-43F2-460D-BFDF-75A57D081D27}"/>
              </a:ext>
            </a:extLst>
          </p:cNvPr>
          <p:cNvSpPr txBox="1"/>
          <p:nvPr/>
        </p:nvSpPr>
        <p:spPr>
          <a:xfrm>
            <a:off x="523900" y="2173289"/>
            <a:ext cx="648839" cy="707886"/>
          </a:xfrm>
          <a:prstGeom prst="rect">
            <a:avLst/>
          </a:prstGeom>
          <a:noFill/>
        </p:spPr>
        <p:txBody>
          <a:bodyPr wrap="square" rtlCol="0">
            <a:spAutoFit/>
          </a:bodyPr>
          <a:lstStyle/>
          <a:p>
            <a:r>
              <a:rPr lang="es-ES" sz="2000" b="1" dirty="0" err="1"/>
              <a:t>Cyt</a:t>
            </a:r>
            <a:r>
              <a:rPr lang="es-ES" sz="2000" b="1" dirty="0"/>
              <a:t> b6f</a:t>
            </a:r>
          </a:p>
        </p:txBody>
      </p:sp>
      <p:sp>
        <p:nvSpPr>
          <p:cNvPr id="100" name="CuadroTexto 99">
            <a:extLst>
              <a:ext uri="{FF2B5EF4-FFF2-40B4-BE49-F238E27FC236}">
                <a16:creationId xmlns:a16="http://schemas.microsoft.com/office/drawing/2014/main" id="{D03BE70A-7B99-4577-B9B5-E2AFE8F1E148}"/>
              </a:ext>
            </a:extLst>
          </p:cNvPr>
          <p:cNvSpPr txBox="1"/>
          <p:nvPr/>
        </p:nvSpPr>
        <p:spPr>
          <a:xfrm>
            <a:off x="521615" y="3389479"/>
            <a:ext cx="648839" cy="400110"/>
          </a:xfrm>
          <a:prstGeom prst="rect">
            <a:avLst/>
          </a:prstGeom>
          <a:noFill/>
        </p:spPr>
        <p:txBody>
          <a:bodyPr wrap="square" rtlCol="0">
            <a:spAutoFit/>
          </a:bodyPr>
          <a:lstStyle/>
          <a:p>
            <a:r>
              <a:rPr lang="es-ES" sz="2000" b="1" dirty="0"/>
              <a:t>PSI</a:t>
            </a:r>
          </a:p>
        </p:txBody>
      </p:sp>
      <p:sp>
        <p:nvSpPr>
          <p:cNvPr id="101" name="CuadroTexto 100">
            <a:extLst>
              <a:ext uri="{FF2B5EF4-FFF2-40B4-BE49-F238E27FC236}">
                <a16:creationId xmlns:a16="http://schemas.microsoft.com/office/drawing/2014/main" id="{8050251C-9763-4DBD-A478-1B093126E5BB}"/>
              </a:ext>
            </a:extLst>
          </p:cNvPr>
          <p:cNvSpPr txBox="1"/>
          <p:nvPr/>
        </p:nvSpPr>
        <p:spPr>
          <a:xfrm>
            <a:off x="531718" y="4794700"/>
            <a:ext cx="648839" cy="400110"/>
          </a:xfrm>
          <a:prstGeom prst="rect">
            <a:avLst/>
          </a:prstGeom>
          <a:noFill/>
        </p:spPr>
        <p:txBody>
          <a:bodyPr wrap="square" rtlCol="0">
            <a:spAutoFit/>
          </a:bodyPr>
          <a:lstStyle/>
          <a:p>
            <a:r>
              <a:rPr lang="es-ES" sz="2000" b="1" dirty="0"/>
              <a:t>FNR</a:t>
            </a:r>
          </a:p>
        </p:txBody>
      </p:sp>
      <p:sp>
        <p:nvSpPr>
          <p:cNvPr id="102" name="CuadroTexto 101">
            <a:extLst>
              <a:ext uri="{FF2B5EF4-FFF2-40B4-BE49-F238E27FC236}">
                <a16:creationId xmlns:a16="http://schemas.microsoft.com/office/drawing/2014/main" id="{D809E911-AF14-4980-A99F-C405B9CE837A}"/>
              </a:ext>
            </a:extLst>
          </p:cNvPr>
          <p:cNvSpPr txBox="1"/>
          <p:nvPr/>
        </p:nvSpPr>
        <p:spPr>
          <a:xfrm>
            <a:off x="196128" y="5541078"/>
            <a:ext cx="1058562" cy="400110"/>
          </a:xfrm>
          <a:prstGeom prst="rect">
            <a:avLst/>
          </a:prstGeom>
          <a:noFill/>
        </p:spPr>
        <p:txBody>
          <a:bodyPr wrap="square" rtlCol="0">
            <a:spAutoFit/>
          </a:bodyPr>
          <a:lstStyle/>
          <a:p>
            <a:r>
              <a:rPr lang="es-ES" sz="2000" b="1" dirty="0" err="1"/>
              <a:t>ATPase</a:t>
            </a:r>
            <a:endParaRPr lang="es-ES" sz="2000" b="1" dirty="0"/>
          </a:p>
        </p:txBody>
      </p:sp>
      <p:pic>
        <p:nvPicPr>
          <p:cNvPr id="115" name="Imagen 114">
            <a:extLst>
              <a:ext uri="{FF2B5EF4-FFF2-40B4-BE49-F238E27FC236}">
                <a16:creationId xmlns:a16="http://schemas.microsoft.com/office/drawing/2014/main" id="{8907FC80-31D7-4C0F-B0B6-BB4508B3624C}"/>
              </a:ext>
            </a:extLst>
          </p:cNvPr>
          <p:cNvPicPr>
            <a:picLocks noChangeAspect="1"/>
          </p:cNvPicPr>
          <p:nvPr/>
        </p:nvPicPr>
        <p:blipFill rotWithShape="1">
          <a:blip r:embed="rId5"/>
          <a:srcRect l="35027" t="55" r="1025" b="11795"/>
          <a:stretch/>
        </p:blipFill>
        <p:spPr>
          <a:xfrm>
            <a:off x="4686207" y="1998626"/>
            <a:ext cx="7505793" cy="4859373"/>
          </a:xfrm>
          <a:prstGeom prst="rect">
            <a:avLst/>
          </a:prstGeom>
        </p:spPr>
      </p:pic>
      <p:sp>
        <p:nvSpPr>
          <p:cNvPr id="116" name="CuadroTexto 115">
            <a:extLst>
              <a:ext uri="{FF2B5EF4-FFF2-40B4-BE49-F238E27FC236}">
                <a16:creationId xmlns:a16="http://schemas.microsoft.com/office/drawing/2014/main" id="{D993A951-99C7-477C-AFC0-982DE89C53CF}"/>
              </a:ext>
            </a:extLst>
          </p:cNvPr>
          <p:cNvSpPr txBox="1"/>
          <p:nvPr/>
        </p:nvSpPr>
        <p:spPr>
          <a:xfrm>
            <a:off x="2251833" y="1700368"/>
            <a:ext cx="2063842" cy="400110"/>
          </a:xfrm>
          <a:prstGeom prst="rect">
            <a:avLst/>
          </a:prstGeom>
          <a:noFill/>
        </p:spPr>
        <p:txBody>
          <a:bodyPr wrap="square" rtlCol="0">
            <a:spAutoFit/>
          </a:bodyPr>
          <a:lstStyle/>
          <a:p>
            <a:r>
              <a:rPr lang="es-ES" sz="2000" b="1" dirty="0" err="1"/>
              <a:t>Transcripts</a:t>
            </a:r>
            <a:endParaRPr lang="es-ES" sz="2000" b="1" dirty="0"/>
          </a:p>
        </p:txBody>
      </p:sp>
      <p:sp>
        <p:nvSpPr>
          <p:cNvPr id="47" name="CuadroTexto 46">
            <a:extLst>
              <a:ext uri="{FF2B5EF4-FFF2-40B4-BE49-F238E27FC236}">
                <a16:creationId xmlns:a16="http://schemas.microsoft.com/office/drawing/2014/main" id="{770A559F-71D2-4E74-B336-3BE152A601F1}"/>
              </a:ext>
            </a:extLst>
          </p:cNvPr>
          <p:cNvSpPr txBox="1"/>
          <p:nvPr/>
        </p:nvSpPr>
        <p:spPr>
          <a:xfrm>
            <a:off x="9907475" y="2269996"/>
            <a:ext cx="1741714" cy="430887"/>
          </a:xfrm>
          <a:prstGeom prst="rect">
            <a:avLst/>
          </a:prstGeom>
          <a:solidFill>
            <a:schemeClr val="bg1"/>
          </a:solidFill>
        </p:spPr>
        <p:txBody>
          <a:bodyPr wrap="square" rtlCol="0">
            <a:spAutoFit/>
          </a:bodyPr>
          <a:lstStyle/>
          <a:p>
            <a:pPr algn="ctr"/>
            <a:r>
              <a:rPr lang="es-ES" sz="2200" dirty="0" err="1"/>
              <a:t>synthase</a:t>
            </a:r>
            <a:endParaRPr lang="es-ES" sz="2200" dirty="0"/>
          </a:p>
        </p:txBody>
      </p:sp>
      <p:sp>
        <p:nvSpPr>
          <p:cNvPr id="48" name="CuadroTexto 47">
            <a:extLst>
              <a:ext uri="{FF2B5EF4-FFF2-40B4-BE49-F238E27FC236}">
                <a16:creationId xmlns:a16="http://schemas.microsoft.com/office/drawing/2014/main" id="{D2EF7195-67E6-48EE-9867-AB7388AB955B}"/>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1006363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2">
            <a:extLst>
              <a:ext uri="{FF2B5EF4-FFF2-40B4-BE49-F238E27FC236}">
                <a16:creationId xmlns:a16="http://schemas.microsoft.com/office/drawing/2014/main" id="{423DFFD6-E7A8-4D8A-98B8-B7DC11042FDD}"/>
              </a:ext>
            </a:extLst>
          </p:cNvPr>
          <p:cNvSpPr>
            <a:spLocks noGrp="1"/>
          </p:cNvSpPr>
          <p:nvPr>
            <p:ph idx="1"/>
          </p:nvPr>
        </p:nvSpPr>
        <p:spPr>
          <a:xfrm>
            <a:off x="742666" y="1157796"/>
            <a:ext cx="11035352" cy="5106526"/>
          </a:xfrm>
        </p:spPr>
        <p:txBody>
          <a:bodyPr>
            <a:normAutofit fontScale="62500" lnSpcReduction="20000"/>
          </a:bodyPr>
          <a:lstStyle/>
          <a:p>
            <a:pPr>
              <a:lnSpc>
                <a:spcPct val="150000"/>
              </a:lnSpc>
            </a:pPr>
            <a:r>
              <a:rPr lang="es-ES" sz="8600" b="1" u="sng" dirty="0" err="1"/>
              <a:t>Introduction</a:t>
            </a:r>
            <a:endParaRPr lang="es-ES" sz="8600" b="1" u="sng" dirty="0"/>
          </a:p>
          <a:p>
            <a:pPr>
              <a:lnSpc>
                <a:spcPct val="150000"/>
              </a:lnSpc>
            </a:pPr>
            <a:r>
              <a:rPr lang="es-ES" sz="8600" dirty="0" err="1"/>
              <a:t>Hypothesis</a:t>
            </a:r>
            <a:r>
              <a:rPr lang="es-ES" sz="8600" dirty="0"/>
              <a:t> and </a:t>
            </a:r>
            <a:r>
              <a:rPr lang="es-ES" sz="8600" dirty="0" err="1"/>
              <a:t>Objectives</a:t>
            </a:r>
            <a:endParaRPr lang="es-ES" sz="8600" dirty="0"/>
          </a:p>
          <a:p>
            <a:pPr>
              <a:lnSpc>
                <a:spcPct val="150000"/>
              </a:lnSpc>
            </a:pPr>
            <a:r>
              <a:rPr lang="es-ES" sz="8600" dirty="0" err="1"/>
              <a:t>Results</a:t>
            </a:r>
            <a:r>
              <a:rPr lang="es-ES" sz="8600" dirty="0"/>
              <a:t> and </a:t>
            </a:r>
            <a:r>
              <a:rPr lang="es-ES" sz="8600" dirty="0" err="1"/>
              <a:t>Discussion</a:t>
            </a:r>
            <a:endParaRPr lang="es-ES" sz="8600" dirty="0"/>
          </a:p>
          <a:p>
            <a:pPr>
              <a:lnSpc>
                <a:spcPct val="150000"/>
              </a:lnSpc>
            </a:pPr>
            <a:r>
              <a:rPr lang="es-ES" sz="8600" dirty="0" err="1"/>
              <a:t>Conclusions</a:t>
            </a:r>
            <a:endParaRPr lang="es-ES" sz="8600" dirty="0"/>
          </a:p>
          <a:p>
            <a:pPr marL="457200" lvl="1" indent="0">
              <a:buNone/>
            </a:pPr>
            <a:endParaRPr lang="es-ES" sz="1800" dirty="0"/>
          </a:p>
        </p:txBody>
      </p:sp>
      <p:sp>
        <p:nvSpPr>
          <p:cNvPr id="11" name="Rectángulo 10">
            <a:extLst>
              <a:ext uri="{FF2B5EF4-FFF2-40B4-BE49-F238E27FC236}">
                <a16:creationId xmlns:a16="http://schemas.microsoft.com/office/drawing/2014/main" id="{41B1973B-F8DB-40E5-88DA-41FE65213EF5}"/>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ítulo 1">
            <a:extLst>
              <a:ext uri="{FF2B5EF4-FFF2-40B4-BE49-F238E27FC236}">
                <a16:creationId xmlns:a16="http://schemas.microsoft.com/office/drawing/2014/main" id="{4BF460DA-6971-4F2F-81E8-E3E0432D0514}"/>
              </a:ext>
            </a:extLst>
          </p:cNvPr>
          <p:cNvSpPr>
            <a:spLocks noGrp="1"/>
          </p:cNvSpPr>
          <p:nvPr>
            <p:ph type="title"/>
          </p:nvPr>
        </p:nvSpPr>
        <p:spPr>
          <a:xfrm>
            <a:off x="742666" y="-106538"/>
            <a:ext cx="10515600" cy="941033"/>
          </a:xfrm>
        </p:spPr>
        <p:txBody>
          <a:bodyPr>
            <a:normAutofit/>
          </a:bodyPr>
          <a:lstStyle/>
          <a:p>
            <a:r>
              <a:rPr lang="es-ES" b="1" dirty="0" err="1">
                <a:solidFill>
                  <a:schemeClr val="bg1"/>
                </a:solidFill>
              </a:rPr>
              <a:t>Index</a:t>
            </a:r>
            <a:endParaRPr lang="es-ES" sz="3600" b="1" dirty="0">
              <a:solidFill>
                <a:schemeClr val="bg1"/>
              </a:solidFill>
            </a:endParaRPr>
          </a:p>
        </p:txBody>
      </p:sp>
    </p:spTree>
    <p:extLst>
      <p:ext uri="{BB962C8B-B14F-4D97-AF65-F5344CB8AC3E}">
        <p14:creationId xmlns:p14="http://schemas.microsoft.com/office/powerpoint/2010/main" val="3097048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46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6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b="1" dirty="0">
                <a:solidFill>
                  <a:schemeClr val="bg1"/>
                </a:solidFill>
                <a:latin typeface="+mj-lt"/>
              </a:rPr>
              <a:t>Chronobiology</a:t>
            </a:r>
          </a:p>
        </p:txBody>
      </p:sp>
      <p:pic>
        <p:nvPicPr>
          <p:cNvPr id="5" name="Imagen 4">
            <a:extLst>
              <a:ext uri="{FF2B5EF4-FFF2-40B4-BE49-F238E27FC236}">
                <a16:creationId xmlns:a16="http://schemas.microsoft.com/office/drawing/2014/main" id="{9CE63573-C7AF-43E8-879A-B23E80447696}"/>
              </a:ext>
            </a:extLst>
          </p:cNvPr>
          <p:cNvPicPr>
            <a:picLocks noChangeAspect="1"/>
          </p:cNvPicPr>
          <p:nvPr/>
        </p:nvPicPr>
        <p:blipFill>
          <a:blip r:embed="rId3"/>
          <a:stretch>
            <a:fillRect/>
          </a:stretch>
        </p:blipFill>
        <p:spPr>
          <a:xfrm>
            <a:off x="757514" y="884281"/>
            <a:ext cx="10676971" cy="5973719"/>
          </a:xfrm>
          <a:prstGeom prst="rect">
            <a:avLst/>
          </a:prstGeom>
        </p:spPr>
      </p:pic>
      <p:pic>
        <p:nvPicPr>
          <p:cNvPr id="12" name="Imagen 11">
            <a:extLst>
              <a:ext uri="{FF2B5EF4-FFF2-40B4-BE49-F238E27FC236}">
                <a16:creationId xmlns:a16="http://schemas.microsoft.com/office/drawing/2014/main" id="{F6E674F9-3F27-4B27-A524-A24318D24E73}"/>
              </a:ext>
            </a:extLst>
          </p:cNvPr>
          <p:cNvPicPr>
            <a:picLocks noChangeAspect="1"/>
          </p:cNvPicPr>
          <p:nvPr/>
        </p:nvPicPr>
        <p:blipFill rotWithShape="1">
          <a:blip r:embed="rId3"/>
          <a:srcRect l="17476" t="7157" r="62454" b="89981"/>
          <a:stretch/>
        </p:blipFill>
        <p:spPr>
          <a:xfrm>
            <a:off x="951529" y="1239073"/>
            <a:ext cx="2638425" cy="405514"/>
          </a:xfrm>
          <a:prstGeom prst="rect">
            <a:avLst/>
          </a:prstGeom>
        </p:spPr>
      </p:pic>
      <p:pic>
        <p:nvPicPr>
          <p:cNvPr id="13" name="Imagen 12">
            <a:extLst>
              <a:ext uri="{FF2B5EF4-FFF2-40B4-BE49-F238E27FC236}">
                <a16:creationId xmlns:a16="http://schemas.microsoft.com/office/drawing/2014/main" id="{997C801A-B4FB-43FE-9A75-EB11CF66F679}"/>
              </a:ext>
            </a:extLst>
          </p:cNvPr>
          <p:cNvPicPr>
            <a:picLocks noChangeAspect="1"/>
          </p:cNvPicPr>
          <p:nvPr/>
        </p:nvPicPr>
        <p:blipFill rotWithShape="1">
          <a:blip r:embed="rId3"/>
          <a:srcRect l="17476" t="7157" r="62454" b="89981"/>
          <a:stretch/>
        </p:blipFill>
        <p:spPr>
          <a:xfrm>
            <a:off x="1175364" y="1345995"/>
            <a:ext cx="1793795" cy="722566"/>
          </a:xfrm>
          <a:prstGeom prst="rect">
            <a:avLst/>
          </a:prstGeom>
        </p:spPr>
      </p:pic>
      <p:pic>
        <p:nvPicPr>
          <p:cNvPr id="14" name="Imagen 13">
            <a:extLst>
              <a:ext uri="{FF2B5EF4-FFF2-40B4-BE49-F238E27FC236}">
                <a16:creationId xmlns:a16="http://schemas.microsoft.com/office/drawing/2014/main" id="{354ADDA8-FAB8-4487-BC67-57663BBB39D6}"/>
              </a:ext>
            </a:extLst>
          </p:cNvPr>
          <p:cNvPicPr>
            <a:picLocks noChangeAspect="1"/>
          </p:cNvPicPr>
          <p:nvPr/>
        </p:nvPicPr>
        <p:blipFill rotWithShape="1">
          <a:blip r:embed="rId3"/>
          <a:srcRect l="17476" t="7157" r="62454" b="89981"/>
          <a:stretch/>
        </p:blipFill>
        <p:spPr>
          <a:xfrm>
            <a:off x="7967876" y="1183096"/>
            <a:ext cx="3257479" cy="762837"/>
          </a:xfrm>
          <a:prstGeom prst="rect">
            <a:avLst/>
          </a:prstGeom>
        </p:spPr>
      </p:pic>
      <p:sp>
        <p:nvSpPr>
          <p:cNvPr id="15" name="CuadroTexto 14">
            <a:extLst>
              <a:ext uri="{FF2B5EF4-FFF2-40B4-BE49-F238E27FC236}">
                <a16:creationId xmlns:a16="http://schemas.microsoft.com/office/drawing/2014/main" id="{E9775F83-B224-4660-AB76-6490A0BC993E}"/>
              </a:ext>
            </a:extLst>
          </p:cNvPr>
          <p:cNvSpPr txBox="1"/>
          <p:nvPr/>
        </p:nvSpPr>
        <p:spPr>
          <a:xfrm>
            <a:off x="7992281" y="1159947"/>
            <a:ext cx="2815414" cy="707886"/>
          </a:xfrm>
          <a:prstGeom prst="rect">
            <a:avLst/>
          </a:prstGeom>
          <a:noFill/>
        </p:spPr>
        <p:txBody>
          <a:bodyPr wrap="square" rtlCol="0">
            <a:spAutoFit/>
          </a:bodyPr>
          <a:lstStyle/>
          <a:p>
            <a:r>
              <a:rPr lang="es-ES" sz="2000" b="1" dirty="0"/>
              <a:t>Free-running</a:t>
            </a:r>
          </a:p>
          <a:p>
            <a:r>
              <a:rPr lang="es-ES" sz="2000" dirty="0"/>
              <a:t>(</a:t>
            </a:r>
            <a:r>
              <a:rPr lang="es-ES" sz="2000" dirty="0" err="1"/>
              <a:t>Constant</a:t>
            </a:r>
            <a:r>
              <a:rPr lang="es-ES" sz="2000" dirty="0"/>
              <a:t> </a:t>
            </a:r>
            <a:r>
              <a:rPr lang="es-ES" sz="2000" dirty="0" err="1"/>
              <a:t>signal</a:t>
            </a:r>
            <a:r>
              <a:rPr lang="es-ES" sz="2000" dirty="0"/>
              <a:t>)</a:t>
            </a:r>
          </a:p>
        </p:txBody>
      </p:sp>
      <p:sp>
        <p:nvSpPr>
          <p:cNvPr id="7" name="Rectángulo 6">
            <a:extLst>
              <a:ext uri="{FF2B5EF4-FFF2-40B4-BE49-F238E27FC236}">
                <a16:creationId xmlns:a16="http://schemas.microsoft.com/office/drawing/2014/main" id="{1522FF57-9811-43B4-8BAA-8996E17E4BF5}"/>
              </a:ext>
            </a:extLst>
          </p:cNvPr>
          <p:cNvSpPr/>
          <p:nvPr/>
        </p:nvSpPr>
        <p:spPr>
          <a:xfrm>
            <a:off x="1027475" y="3419518"/>
            <a:ext cx="2248776" cy="866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779F21D0-C38C-49EE-B4AB-4425864C8D59}"/>
              </a:ext>
            </a:extLst>
          </p:cNvPr>
          <p:cNvSpPr/>
          <p:nvPr/>
        </p:nvSpPr>
        <p:spPr>
          <a:xfrm>
            <a:off x="1027475" y="5270650"/>
            <a:ext cx="604216"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F8805C1-828D-434D-A813-0E09A541DFEA}"/>
              </a:ext>
            </a:extLst>
          </p:cNvPr>
          <p:cNvSpPr/>
          <p:nvPr/>
        </p:nvSpPr>
        <p:spPr>
          <a:xfrm>
            <a:off x="8056600" y="3851513"/>
            <a:ext cx="2949447" cy="588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8D26AA-CD56-4B64-87A5-49146DC07F06}"/>
              </a:ext>
            </a:extLst>
          </p:cNvPr>
          <p:cNvSpPr/>
          <p:nvPr/>
        </p:nvSpPr>
        <p:spPr>
          <a:xfrm>
            <a:off x="8102354" y="5045540"/>
            <a:ext cx="2658970" cy="5912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2A9C2B79-2368-4748-8A19-F099C51FDE7B}"/>
              </a:ext>
            </a:extLst>
          </p:cNvPr>
          <p:cNvSpPr txBox="1"/>
          <p:nvPr/>
        </p:nvSpPr>
        <p:spPr>
          <a:xfrm>
            <a:off x="1027475" y="3471030"/>
            <a:ext cx="3076638" cy="400110"/>
          </a:xfrm>
          <a:prstGeom prst="rect">
            <a:avLst/>
          </a:prstGeom>
          <a:noFill/>
        </p:spPr>
        <p:txBody>
          <a:bodyPr wrap="square" rtlCol="0">
            <a:spAutoFit/>
          </a:bodyPr>
          <a:lstStyle/>
          <a:p>
            <a:r>
              <a:rPr lang="es-ES" sz="2000" b="1" dirty="0" err="1"/>
              <a:t>Biological</a:t>
            </a:r>
            <a:r>
              <a:rPr lang="es-ES" sz="2000" b="1" dirty="0"/>
              <a:t> </a:t>
            </a:r>
            <a:r>
              <a:rPr lang="es-ES" sz="2000" b="1" dirty="0" err="1"/>
              <a:t>rhythms</a:t>
            </a:r>
            <a:endParaRPr lang="es-ES" sz="2000" b="1" dirty="0"/>
          </a:p>
        </p:txBody>
      </p:sp>
      <p:sp>
        <p:nvSpPr>
          <p:cNvPr id="22" name="CuadroTexto 21">
            <a:extLst>
              <a:ext uri="{FF2B5EF4-FFF2-40B4-BE49-F238E27FC236}">
                <a16:creationId xmlns:a16="http://schemas.microsoft.com/office/drawing/2014/main" id="{FAD86DD0-09B3-4DE7-BC92-02DCEDD15496}"/>
              </a:ext>
            </a:extLst>
          </p:cNvPr>
          <p:cNvSpPr txBox="1"/>
          <p:nvPr/>
        </p:nvSpPr>
        <p:spPr>
          <a:xfrm>
            <a:off x="8087889" y="3615980"/>
            <a:ext cx="3190396" cy="707886"/>
          </a:xfrm>
          <a:prstGeom prst="rect">
            <a:avLst/>
          </a:prstGeom>
          <a:noFill/>
        </p:spPr>
        <p:txBody>
          <a:bodyPr wrap="square" rtlCol="0">
            <a:spAutoFit/>
          </a:bodyPr>
          <a:lstStyle/>
          <a:p>
            <a:r>
              <a:rPr lang="es-ES" sz="2000" b="1" dirty="0" err="1"/>
              <a:t>Process</a:t>
            </a:r>
            <a:r>
              <a:rPr lang="es-ES" sz="2000" b="1" dirty="0"/>
              <a:t> </a:t>
            </a:r>
            <a:r>
              <a:rPr lang="es-ES" sz="2000" b="1" dirty="0" err="1"/>
              <a:t>responding</a:t>
            </a:r>
            <a:r>
              <a:rPr lang="es-ES" sz="2000" b="1" dirty="0"/>
              <a:t> </a:t>
            </a:r>
            <a:r>
              <a:rPr lang="es-ES" sz="2000" b="1" dirty="0" err="1"/>
              <a:t>to</a:t>
            </a:r>
            <a:r>
              <a:rPr lang="es-ES" sz="2000" b="1" dirty="0"/>
              <a:t> </a:t>
            </a:r>
            <a:r>
              <a:rPr lang="es-ES" sz="2000" b="1" dirty="0" err="1"/>
              <a:t>rhythmic</a:t>
            </a:r>
            <a:r>
              <a:rPr lang="es-ES" sz="2000" b="1" dirty="0"/>
              <a:t> </a:t>
            </a:r>
            <a:r>
              <a:rPr lang="es-ES" sz="2000" b="1" dirty="0" err="1"/>
              <a:t>signals</a:t>
            </a:r>
            <a:endParaRPr lang="es-ES" sz="2000" b="1" dirty="0"/>
          </a:p>
        </p:txBody>
      </p:sp>
      <p:sp>
        <p:nvSpPr>
          <p:cNvPr id="23" name="CuadroTexto 22">
            <a:extLst>
              <a:ext uri="{FF2B5EF4-FFF2-40B4-BE49-F238E27FC236}">
                <a16:creationId xmlns:a16="http://schemas.microsoft.com/office/drawing/2014/main" id="{09234556-6079-4CB0-83C6-FBE792D4A2E0}"/>
              </a:ext>
            </a:extLst>
          </p:cNvPr>
          <p:cNvSpPr txBox="1"/>
          <p:nvPr/>
        </p:nvSpPr>
        <p:spPr>
          <a:xfrm>
            <a:off x="8087889" y="4928922"/>
            <a:ext cx="3190396" cy="707886"/>
          </a:xfrm>
          <a:prstGeom prst="rect">
            <a:avLst/>
          </a:prstGeom>
          <a:noFill/>
        </p:spPr>
        <p:txBody>
          <a:bodyPr wrap="square" rtlCol="0">
            <a:spAutoFit/>
          </a:bodyPr>
          <a:lstStyle/>
          <a:p>
            <a:r>
              <a:rPr lang="es-ES" sz="2000" b="1" dirty="0" err="1"/>
              <a:t>Self-sustained</a:t>
            </a:r>
            <a:r>
              <a:rPr lang="es-ES" sz="2000" b="1" dirty="0"/>
              <a:t> </a:t>
            </a:r>
            <a:r>
              <a:rPr lang="es-ES" sz="2000" b="1" dirty="0" err="1"/>
              <a:t>biological</a:t>
            </a:r>
            <a:r>
              <a:rPr lang="es-ES" sz="2000" b="1" dirty="0"/>
              <a:t> </a:t>
            </a:r>
            <a:r>
              <a:rPr lang="es-ES" sz="2000" b="1" dirty="0" err="1"/>
              <a:t>rhythm</a:t>
            </a:r>
            <a:endParaRPr lang="es-ES" sz="2000" b="1" dirty="0"/>
          </a:p>
        </p:txBody>
      </p:sp>
      <p:pic>
        <p:nvPicPr>
          <p:cNvPr id="24" name="Imagen 23">
            <a:extLst>
              <a:ext uri="{FF2B5EF4-FFF2-40B4-BE49-F238E27FC236}">
                <a16:creationId xmlns:a16="http://schemas.microsoft.com/office/drawing/2014/main" id="{378FBAF4-0332-46A6-B4C3-7BA1F7DA0DC4}"/>
              </a:ext>
            </a:extLst>
          </p:cNvPr>
          <p:cNvPicPr>
            <a:picLocks noChangeAspect="1"/>
          </p:cNvPicPr>
          <p:nvPr/>
        </p:nvPicPr>
        <p:blipFill rotWithShape="1">
          <a:blip r:embed="rId3"/>
          <a:srcRect l="17476" t="7157" r="62454" b="89981"/>
          <a:stretch/>
        </p:blipFill>
        <p:spPr>
          <a:xfrm>
            <a:off x="1007915" y="1482701"/>
            <a:ext cx="1249662" cy="1489290"/>
          </a:xfrm>
          <a:prstGeom prst="rect">
            <a:avLst/>
          </a:prstGeom>
        </p:spPr>
      </p:pic>
      <p:sp>
        <p:nvSpPr>
          <p:cNvPr id="6" name="CuadroTexto 5">
            <a:extLst>
              <a:ext uri="{FF2B5EF4-FFF2-40B4-BE49-F238E27FC236}">
                <a16:creationId xmlns:a16="http://schemas.microsoft.com/office/drawing/2014/main" id="{C76894A7-07DB-45A0-8F3E-DCE52680FFDA}"/>
              </a:ext>
            </a:extLst>
          </p:cNvPr>
          <p:cNvSpPr txBox="1"/>
          <p:nvPr/>
        </p:nvSpPr>
        <p:spPr>
          <a:xfrm>
            <a:off x="984454" y="1180680"/>
            <a:ext cx="3076638" cy="707886"/>
          </a:xfrm>
          <a:prstGeom prst="rect">
            <a:avLst/>
          </a:prstGeom>
          <a:noFill/>
        </p:spPr>
        <p:txBody>
          <a:bodyPr wrap="square" rtlCol="0">
            <a:spAutoFit/>
          </a:bodyPr>
          <a:lstStyle/>
          <a:p>
            <a:r>
              <a:rPr lang="es-ES" sz="2000" b="1" dirty="0" err="1"/>
              <a:t>Entrainment</a:t>
            </a:r>
            <a:r>
              <a:rPr lang="es-ES" sz="2000" b="1" dirty="0"/>
              <a:t> </a:t>
            </a:r>
            <a:r>
              <a:rPr lang="es-ES" sz="2000" b="1" dirty="0" err="1"/>
              <a:t>oscillation</a:t>
            </a:r>
            <a:endParaRPr lang="es-ES" sz="2000" b="1" dirty="0"/>
          </a:p>
          <a:p>
            <a:r>
              <a:rPr lang="es-ES" sz="2000" dirty="0"/>
              <a:t>(</a:t>
            </a:r>
            <a:r>
              <a:rPr lang="es-ES" sz="2000" dirty="0" err="1"/>
              <a:t>Rhythmic</a:t>
            </a:r>
            <a:r>
              <a:rPr lang="es-ES" sz="2000" dirty="0"/>
              <a:t> </a:t>
            </a:r>
            <a:r>
              <a:rPr lang="es-ES" sz="2000" dirty="0" err="1"/>
              <a:t>signal</a:t>
            </a:r>
            <a:r>
              <a:rPr lang="es-ES" sz="2000" dirty="0"/>
              <a:t>)</a:t>
            </a:r>
          </a:p>
        </p:txBody>
      </p:sp>
      <p:pic>
        <p:nvPicPr>
          <p:cNvPr id="5122" name="Picture 2" descr="Sun Icon Transparent PNGs for Free Download">
            <a:extLst>
              <a:ext uri="{FF2B5EF4-FFF2-40B4-BE49-F238E27FC236}">
                <a16:creationId xmlns:a16="http://schemas.microsoft.com/office/drawing/2014/main" id="{B4331BF4-BCEB-4F60-A500-14A1720D0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645" y="1956738"/>
            <a:ext cx="1004469" cy="6091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on PNG Transparent Images Free Download - Pngfre">
            <a:extLst>
              <a:ext uri="{FF2B5EF4-FFF2-40B4-BE49-F238E27FC236}">
                <a16:creationId xmlns:a16="http://schemas.microsoft.com/office/drawing/2014/main" id="{BD76C03C-6D27-430E-874D-9970F73AB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429807" y="2238067"/>
            <a:ext cx="456359" cy="456359"/>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070B4B9C-FBC5-46F5-949A-AD03F5729F74}"/>
              </a:ext>
            </a:extLst>
          </p:cNvPr>
          <p:cNvSpPr txBox="1"/>
          <p:nvPr/>
        </p:nvSpPr>
        <p:spPr>
          <a:xfrm>
            <a:off x="807195" y="704251"/>
            <a:ext cx="6101254"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Roenneberg</a:t>
            </a:r>
            <a:r>
              <a:rPr lang="es-ES" sz="2000" b="0" i="0" u="none" strike="noStrike" baseline="0" dirty="0">
                <a:solidFill>
                  <a:srgbClr val="347F70"/>
                </a:solidFill>
                <a:latin typeface="LiberationSerif-Regular"/>
              </a:rPr>
              <a:t> &amp; </a:t>
            </a:r>
            <a:r>
              <a:rPr lang="es-ES" sz="2000" b="0" i="0" u="none" strike="noStrike" baseline="0" dirty="0" err="1">
                <a:solidFill>
                  <a:srgbClr val="347F70"/>
                </a:solidFill>
                <a:latin typeface="LiberationSerif-Regular"/>
              </a:rPr>
              <a:t>Merrow</a:t>
            </a:r>
            <a:r>
              <a:rPr lang="es-ES" sz="2000" b="0" i="0" u="none" strike="noStrike" baseline="0" dirty="0">
                <a:solidFill>
                  <a:srgbClr val="347F70"/>
                </a:solidFill>
                <a:latin typeface="LiberationSerif-Regular"/>
              </a:rPr>
              <a:t>, 2005)</a:t>
            </a:r>
            <a:endParaRPr lang="es-ES" sz="2000" dirty="0"/>
          </a:p>
        </p:txBody>
      </p:sp>
    </p:spTree>
    <p:extLst>
      <p:ext uri="{BB962C8B-B14F-4D97-AF65-F5344CB8AC3E}">
        <p14:creationId xmlns:p14="http://schemas.microsoft.com/office/powerpoint/2010/main" val="289983660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n 82">
            <a:extLst>
              <a:ext uri="{FF2B5EF4-FFF2-40B4-BE49-F238E27FC236}">
                <a16:creationId xmlns:a16="http://schemas.microsoft.com/office/drawing/2014/main" id="{EEC53082-1E8F-4E66-8853-FE30F34CCA6B}"/>
              </a:ext>
            </a:extLst>
          </p:cNvPr>
          <p:cNvPicPr>
            <a:picLocks noChangeAspect="1"/>
          </p:cNvPicPr>
          <p:nvPr/>
        </p:nvPicPr>
        <p:blipFill rotWithShape="1">
          <a:blip r:embed="rId3"/>
          <a:srcRect l="30350" t="61928" r="36736" b="30858"/>
          <a:stretch/>
        </p:blipFill>
        <p:spPr>
          <a:xfrm>
            <a:off x="1837001" y="4744226"/>
            <a:ext cx="2253224" cy="431200"/>
          </a:xfrm>
          <a:prstGeom prst="rect">
            <a:avLst/>
          </a:prstGeom>
        </p:spPr>
      </p:pic>
      <p:pic>
        <p:nvPicPr>
          <p:cNvPr id="33" name="Imagen 32">
            <a:extLst>
              <a:ext uri="{FF2B5EF4-FFF2-40B4-BE49-F238E27FC236}">
                <a16:creationId xmlns:a16="http://schemas.microsoft.com/office/drawing/2014/main" id="{DB9B12BE-324C-47AF-A801-CD83A65B7B54}"/>
              </a:ext>
            </a:extLst>
          </p:cNvPr>
          <p:cNvPicPr>
            <a:picLocks noChangeAspect="1"/>
          </p:cNvPicPr>
          <p:nvPr/>
        </p:nvPicPr>
        <p:blipFill rotWithShape="1">
          <a:blip r:embed="rId3"/>
          <a:srcRect l="29323" t="10141" r="36890" b="79269"/>
          <a:stretch/>
        </p:blipFill>
        <p:spPr>
          <a:xfrm>
            <a:off x="1789075" y="2138893"/>
            <a:ext cx="2312954" cy="632998"/>
          </a:xfrm>
          <a:prstGeom prst="rect">
            <a:avLst/>
          </a:prstGeom>
        </p:spPr>
      </p:pic>
      <p:pic>
        <p:nvPicPr>
          <p:cNvPr id="32" name="Imagen 31">
            <a:extLst>
              <a:ext uri="{FF2B5EF4-FFF2-40B4-BE49-F238E27FC236}">
                <a16:creationId xmlns:a16="http://schemas.microsoft.com/office/drawing/2014/main" id="{CD5E3C6A-F2FA-4D16-B706-DCCEF509EA71}"/>
              </a:ext>
            </a:extLst>
          </p:cNvPr>
          <p:cNvPicPr>
            <a:picLocks noChangeAspect="1"/>
          </p:cNvPicPr>
          <p:nvPr/>
        </p:nvPicPr>
        <p:blipFill rotWithShape="1">
          <a:blip r:embed="rId3"/>
          <a:srcRect l="30350" t="34460" r="36736" b="37573"/>
          <a:stretch/>
        </p:blipFill>
        <p:spPr>
          <a:xfrm>
            <a:off x="1808727" y="2938236"/>
            <a:ext cx="2253224" cy="1671674"/>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3" y="132604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2"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1"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4130213" y="3366310"/>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2F20C0B7-60F9-4615-B93D-FF8C0D820B69}"/>
              </a:ext>
            </a:extLst>
          </p:cNvPr>
          <p:cNvPicPr>
            <a:picLocks noChangeAspect="1"/>
          </p:cNvPicPr>
          <p:nvPr/>
        </p:nvPicPr>
        <p:blipFill rotWithShape="1">
          <a:blip r:embed="rId3"/>
          <a:srcRect l="30195" t="82309" r="36891" b="2933"/>
          <a:stretch/>
        </p:blipFill>
        <p:spPr>
          <a:xfrm>
            <a:off x="1817650" y="5370039"/>
            <a:ext cx="2272876" cy="889811"/>
          </a:xfrm>
          <a:prstGeom prst="rect">
            <a:avLst/>
          </a:prstGeom>
        </p:spPr>
      </p:pic>
      <p:sp>
        <p:nvSpPr>
          <p:cNvPr id="31" name="Rectángulo 30">
            <a:extLst>
              <a:ext uri="{FF2B5EF4-FFF2-40B4-BE49-F238E27FC236}">
                <a16:creationId xmlns:a16="http://schemas.microsoft.com/office/drawing/2014/main" id="{26EE1C48-AB90-4E12-AAAE-604AA39977B9}"/>
              </a:ext>
            </a:extLst>
          </p:cNvPr>
          <p:cNvSpPr/>
          <p:nvPr/>
        </p:nvSpPr>
        <p:spPr>
          <a:xfrm>
            <a:off x="5495503" y="1839480"/>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a:extLst>
              <a:ext uri="{FF2B5EF4-FFF2-40B4-BE49-F238E27FC236}">
                <a16:creationId xmlns:a16="http://schemas.microsoft.com/office/drawing/2014/main" id="{8EC9D3A9-A1E0-4C5E-A346-B991FD4C7EA1}"/>
              </a:ext>
            </a:extLst>
          </p:cNvPr>
          <p:cNvPicPr>
            <a:picLocks noChangeAspect="1"/>
          </p:cNvPicPr>
          <p:nvPr/>
        </p:nvPicPr>
        <p:blipFill rotWithShape="1">
          <a:blip r:embed="rId4"/>
          <a:srcRect l="86872" t="25814" r="424" b="66611"/>
          <a:stretch/>
        </p:blipFill>
        <p:spPr>
          <a:xfrm>
            <a:off x="4352177" y="2328290"/>
            <a:ext cx="1609704" cy="467597"/>
          </a:xfrm>
          <a:prstGeom prst="rect">
            <a:avLst/>
          </a:prstGeom>
        </p:spPr>
      </p:pic>
      <p:sp>
        <p:nvSpPr>
          <p:cNvPr id="26" name="CuadroTexto 25">
            <a:extLst>
              <a:ext uri="{FF2B5EF4-FFF2-40B4-BE49-F238E27FC236}">
                <a16:creationId xmlns:a16="http://schemas.microsoft.com/office/drawing/2014/main" id="{32DE22A9-4BD1-4B04-A89A-4BCD760276F7}"/>
              </a:ext>
            </a:extLst>
          </p:cNvPr>
          <p:cNvSpPr txBox="1"/>
          <p:nvPr/>
        </p:nvSpPr>
        <p:spPr>
          <a:xfrm>
            <a:off x="4272023" y="1823340"/>
            <a:ext cx="1823978" cy="646331"/>
          </a:xfrm>
          <a:prstGeom prst="rect">
            <a:avLst/>
          </a:prstGeom>
          <a:noFill/>
        </p:spPr>
        <p:txBody>
          <a:bodyPr wrap="square" rtlCol="0">
            <a:spAutoFit/>
          </a:bodyPr>
          <a:lstStyle/>
          <a:p>
            <a:r>
              <a:rPr lang="es-ES" b="1" dirty="0"/>
              <a:t>Gene</a:t>
            </a:r>
            <a:r>
              <a:rPr lang="es-ES" dirty="0"/>
              <a:t> </a:t>
            </a:r>
            <a:r>
              <a:rPr lang="es-ES" b="1" dirty="0" err="1"/>
              <a:t>expression</a:t>
            </a:r>
            <a:endParaRPr lang="es-ES" b="1" dirty="0"/>
          </a:p>
          <a:p>
            <a:r>
              <a:rPr lang="es-ES" dirty="0"/>
              <a:t>Low            High</a:t>
            </a:r>
          </a:p>
        </p:txBody>
      </p:sp>
      <p:sp>
        <p:nvSpPr>
          <p:cNvPr id="41" name="Rectángulo 40">
            <a:extLst>
              <a:ext uri="{FF2B5EF4-FFF2-40B4-BE49-F238E27FC236}">
                <a16:creationId xmlns:a16="http://schemas.microsoft.com/office/drawing/2014/main" id="{E174ECF4-8B4E-4F5E-B71B-CECDADBFFF28}"/>
              </a:ext>
            </a:extLst>
          </p:cNvPr>
          <p:cNvSpPr/>
          <p:nvPr/>
        </p:nvSpPr>
        <p:spPr>
          <a:xfrm>
            <a:off x="1940379" y="2146505"/>
            <a:ext cx="397576" cy="38959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p>
        </p:txBody>
      </p:sp>
      <p:sp>
        <p:nvSpPr>
          <p:cNvPr id="43" name="Rectángulo 42">
            <a:extLst>
              <a:ext uri="{FF2B5EF4-FFF2-40B4-BE49-F238E27FC236}">
                <a16:creationId xmlns:a16="http://schemas.microsoft.com/office/drawing/2014/main" id="{F3B9F2A9-EFEB-44D0-9538-3B6BEE192562}"/>
              </a:ext>
            </a:extLst>
          </p:cNvPr>
          <p:cNvSpPr/>
          <p:nvPr/>
        </p:nvSpPr>
        <p:spPr>
          <a:xfrm>
            <a:off x="4795951" y="4304526"/>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E938BDDA-2E99-4F17-9506-D22F6CC3159B}"/>
              </a:ext>
            </a:extLst>
          </p:cNvPr>
          <p:cNvSpPr/>
          <p:nvPr/>
        </p:nvSpPr>
        <p:spPr>
          <a:xfrm>
            <a:off x="5460407" y="4725533"/>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CDA44188-BF87-4AC7-851C-F77E23420732}"/>
              </a:ext>
            </a:extLst>
          </p:cNvPr>
          <p:cNvSpPr txBox="1"/>
          <p:nvPr/>
        </p:nvSpPr>
        <p:spPr>
          <a:xfrm>
            <a:off x="1179854" y="2053933"/>
            <a:ext cx="656934" cy="400110"/>
          </a:xfrm>
          <a:prstGeom prst="rect">
            <a:avLst/>
          </a:prstGeom>
          <a:noFill/>
        </p:spPr>
        <p:txBody>
          <a:bodyPr wrap="square" rtlCol="0">
            <a:spAutoFit/>
          </a:bodyPr>
          <a:lstStyle/>
          <a:p>
            <a:r>
              <a:rPr lang="es-ES" sz="2000" dirty="0" err="1"/>
              <a:t>PetC</a:t>
            </a:r>
            <a:endParaRPr lang="es-ES" sz="2000" dirty="0"/>
          </a:p>
        </p:txBody>
      </p:sp>
      <p:sp>
        <p:nvSpPr>
          <p:cNvPr id="69" name="CuadroTexto 68">
            <a:extLst>
              <a:ext uri="{FF2B5EF4-FFF2-40B4-BE49-F238E27FC236}">
                <a16:creationId xmlns:a16="http://schemas.microsoft.com/office/drawing/2014/main" id="{841D5C48-ABF8-4A21-9883-83D869A00012}"/>
              </a:ext>
            </a:extLst>
          </p:cNvPr>
          <p:cNvSpPr txBox="1"/>
          <p:nvPr/>
        </p:nvSpPr>
        <p:spPr>
          <a:xfrm>
            <a:off x="1179854" y="2269996"/>
            <a:ext cx="895102" cy="400110"/>
          </a:xfrm>
          <a:prstGeom prst="rect">
            <a:avLst/>
          </a:prstGeom>
          <a:noFill/>
        </p:spPr>
        <p:txBody>
          <a:bodyPr wrap="square" rtlCol="0">
            <a:spAutoFit/>
          </a:bodyPr>
          <a:lstStyle/>
          <a:p>
            <a:r>
              <a:rPr lang="es-ES" sz="2000" dirty="0" err="1"/>
              <a:t>PetE</a:t>
            </a:r>
            <a:endParaRPr lang="es-ES" sz="2000" dirty="0"/>
          </a:p>
        </p:txBody>
      </p:sp>
      <p:sp>
        <p:nvSpPr>
          <p:cNvPr id="70" name="CuadroTexto 69">
            <a:extLst>
              <a:ext uri="{FF2B5EF4-FFF2-40B4-BE49-F238E27FC236}">
                <a16:creationId xmlns:a16="http://schemas.microsoft.com/office/drawing/2014/main" id="{59C547DB-D790-4734-8DAD-438D586C8F1C}"/>
              </a:ext>
            </a:extLst>
          </p:cNvPr>
          <p:cNvSpPr txBox="1"/>
          <p:nvPr/>
        </p:nvSpPr>
        <p:spPr>
          <a:xfrm>
            <a:off x="1179854" y="2480969"/>
            <a:ext cx="895102" cy="400110"/>
          </a:xfrm>
          <a:prstGeom prst="rect">
            <a:avLst/>
          </a:prstGeom>
          <a:noFill/>
        </p:spPr>
        <p:txBody>
          <a:bodyPr wrap="square" rtlCol="0">
            <a:spAutoFit/>
          </a:bodyPr>
          <a:lstStyle/>
          <a:p>
            <a:r>
              <a:rPr lang="es-ES" sz="2000" dirty="0" err="1"/>
              <a:t>PetF</a:t>
            </a:r>
            <a:endParaRPr lang="es-ES" sz="2000" dirty="0"/>
          </a:p>
        </p:txBody>
      </p:sp>
      <p:sp>
        <p:nvSpPr>
          <p:cNvPr id="74" name="CuadroTexto 73">
            <a:extLst>
              <a:ext uri="{FF2B5EF4-FFF2-40B4-BE49-F238E27FC236}">
                <a16:creationId xmlns:a16="http://schemas.microsoft.com/office/drawing/2014/main" id="{162B26AD-6D42-4897-95E7-4138FDE8C36E}"/>
              </a:ext>
            </a:extLst>
          </p:cNvPr>
          <p:cNvSpPr txBox="1"/>
          <p:nvPr/>
        </p:nvSpPr>
        <p:spPr>
          <a:xfrm>
            <a:off x="1179854" y="2826162"/>
            <a:ext cx="895102" cy="400110"/>
          </a:xfrm>
          <a:prstGeom prst="rect">
            <a:avLst/>
          </a:prstGeom>
          <a:noFill/>
        </p:spPr>
        <p:txBody>
          <a:bodyPr wrap="square" rtlCol="0">
            <a:spAutoFit/>
          </a:bodyPr>
          <a:lstStyle/>
          <a:p>
            <a:r>
              <a:rPr lang="es-ES" sz="2000" dirty="0" err="1"/>
              <a:t>PsaD</a:t>
            </a:r>
            <a:endParaRPr lang="es-ES" sz="2000" dirty="0"/>
          </a:p>
        </p:txBody>
      </p:sp>
      <p:sp>
        <p:nvSpPr>
          <p:cNvPr id="75" name="CuadroTexto 74">
            <a:extLst>
              <a:ext uri="{FF2B5EF4-FFF2-40B4-BE49-F238E27FC236}">
                <a16:creationId xmlns:a16="http://schemas.microsoft.com/office/drawing/2014/main" id="{C9C2DF2C-12CA-43D7-AD0F-D118E4E4ECB4}"/>
              </a:ext>
            </a:extLst>
          </p:cNvPr>
          <p:cNvSpPr txBox="1"/>
          <p:nvPr/>
        </p:nvSpPr>
        <p:spPr>
          <a:xfrm>
            <a:off x="1174645" y="3076367"/>
            <a:ext cx="895102" cy="400110"/>
          </a:xfrm>
          <a:prstGeom prst="rect">
            <a:avLst/>
          </a:prstGeom>
          <a:noFill/>
        </p:spPr>
        <p:txBody>
          <a:bodyPr wrap="square" rtlCol="0">
            <a:spAutoFit/>
          </a:bodyPr>
          <a:lstStyle/>
          <a:p>
            <a:r>
              <a:rPr lang="es-ES" sz="2000" dirty="0" err="1"/>
              <a:t>PsaE</a:t>
            </a:r>
            <a:endParaRPr lang="es-ES" sz="2000" dirty="0"/>
          </a:p>
        </p:txBody>
      </p:sp>
      <p:sp>
        <p:nvSpPr>
          <p:cNvPr id="76" name="CuadroTexto 75">
            <a:extLst>
              <a:ext uri="{FF2B5EF4-FFF2-40B4-BE49-F238E27FC236}">
                <a16:creationId xmlns:a16="http://schemas.microsoft.com/office/drawing/2014/main" id="{B6F6D05B-064C-4A8B-B314-53F6ABBAA2CD}"/>
              </a:ext>
            </a:extLst>
          </p:cNvPr>
          <p:cNvSpPr txBox="1"/>
          <p:nvPr/>
        </p:nvSpPr>
        <p:spPr>
          <a:xfrm>
            <a:off x="1174645" y="3311143"/>
            <a:ext cx="895102" cy="400110"/>
          </a:xfrm>
          <a:prstGeom prst="rect">
            <a:avLst/>
          </a:prstGeom>
          <a:noFill/>
        </p:spPr>
        <p:txBody>
          <a:bodyPr wrap="square" rtlCol="0">
            <a:spAutoFit/>
          </a:bodyPr>
          <a:lstStyle/>
          <a:p>
            <a:r>
              <a:rPr lang="es-ES" sz="2000" dirty="0" err="1"/>
              <a:t>PsaG</a:t>
            </a:r>
            <a:endParaRPr lang="es-ES" sz="2000" dirty="0"/>
          </a:p>
        </p:txBody>
      </p:sp>
      <p:sp>
        <p:nvSpPr>
          <p:cNvPr id="77" name="CuadroTexto 76">
            <a:extLst>
              <a:ext uri="{FF2B5EF4-FFF2-40B4-BE49-F238E27FC236}">
                <a16:creationId xmlns:a16="http://schemas.microsoft.com/office/drawing/2014/main" id="{8AF7599E-9CF6-4349-A44D-2279B03FA728}"/>
              </a:ext>
            </a:extLst>
          </p:cNvPr>
          <p:cNvSpPr txBox="1"/>
          <p:nvPr/>
        </p:nvSpPr>
        <p:spPr>
          <a:xfrm>
            <a:off x="1174645" y="3548272"/>
            <a:ext cx="895102" cy="400110"/>
          </a:xfrm>
          <a:prstGeom prst="rect">
            <a:avLst/>
          </a:prstGeom>
          <a:noFill/>
        </p:spPr>
        <p:txBody>
          <a:bodyPr wrap="square" rtlCol="0">
            <a:spAutoFit/>
          </a:bodyPr>
          <a:lstStyle/>
          <a:p>
            <a:r>
              <a:rPr lang="es-ES" sz="2000" dirty="0" err="1"/>
              <a:t>PsaL</a:t>
            </a:r>
            <a:endParaRPr lang="es-ES" sz="2000" dirty="0"/>
          </a:p>
        </p:txBody>
      </p:sp>
      <p:sp>
        <p:nvSpPr>
          <p:cNvPr id="78" name="CuadroTexto 77">
            <a:extLst>
              <a:ext uri="{FF2B5EF4-FFF2-40B4-BE49-F238E27FC236}">
                <a16:creationId xmlns:a16="http://schemas.microsoft.com/office/drawing/2014/main" id="{FB25638C-C62B-456E-B145-235588E0D5D7}"/>
              </a:ext>
            </a:extLst>
          </p:cNvPr>
          <p:cNvSpPr txBox="1"/>
          <p:nvPr/>
        </p:nvSpPr>
        <p:spPr>
          <a:xfrm>
            <a:off x="1174645" y="3804348"/>
            <a:ext cx="895102" cy="400110"/>
          </a:xfrm>
          <a:prstGeom prst="rect">
            <a:avLst/>
          </a:prstGeom>
          <a:noFill/>
        </p:spPr>
        <p:txBody>
          <a:bodyPr wrap="square" rtlCol="0">
            <a:spAutoFit/>
          </a:bodyPr>
          <a:lstStyle/>
          <a:p>
            <a:r>
              <a:rPr lang="es-ES" sz="2000" dirty="0" err="1"/>
              <a:t>PsaH</a:t>
            </a:r>
            <a:endParaRPr lang="es-ES" sz="2000" dirty="0"/>
          </a:p>
        </p:txBody>
      </p:sp>
      <p:sp>
        <p:nvSpPr>
          <p:cNvPr id="79" name="CuadroTexto 78">
            <a:extLst>
              <a:ext uri="{FF2B5EF4-FFF2-40B4-BE49-F238E27FC236}">
                <a16:creationId xmlns:a16="http://schemas.microsoft.com/office/drawing/2014/main" id="{FB5AC0EC-B120-4359-8486-DAFEE0A91BCC}"/>
              </a:ext>
            </a:extLst>
          </p:cNvPr>
          <p:cNvSpPr txBox="1"/>
          <p:nvPr/>
        </p:nvSpPr>
        <p:spPr>
          <a:xfrm>
            <a:off x="1174645" y="4064182"/>
            <a:ext cx="895102" cy="400110"/>
          </a:xfrm>
          <a:prstGeom prst="rect">
            <a:avLst/>
          </a:prstGeom>
          <a:noFill/>
        </p:spPr>
        <p:txBody>
          <a:bodyPr wrap="square" rtlCol="0">
            <a:spAutoFit/>
          </a:bodyPr>
          <a:lstStyle/>
          <a:p>
            <a:r>
              <a:rPr lang="es-ES" sz="2000" dirty="0" err="1"/>
              <a:t>PsaN</a:t>
            </a:r>
            <a:endParaRPr lang="es-ES" sz="2000" dirty="0"/>
          </a:p>
        </p:txBody>
      </p:sp>
      <p:sp>
        <p:nvSpPr>
          <p:cNvPr id="80" name="CuadroTexto 79">
            <a:extLst>
              <a:ext uri="{FF2B5EF4-FFF2-40B4-BE49-F238E27FC236}">
                <a16:creationId xmlns:a16="http://schemas.microsoft.com/office/drawing/2014/main" id="{C2E34C65-7170-4514-ACB1-9141AA367365}"/>
              </a:ext>
            </a:extLst>
          </p:cNvPr>
          <p:cNvSpPr txBox="1"/>
          <p:nvPr/>
        </p:nvSpPr>
        <p:spPr>
          <a:xfrm>
            <a:off x="1174645" y="4310541"/>
            <a:ext cx="895102" cy="400110"/>
          </a:xfrm>
          <a:prstGeom prst="rect">
            <a:avLst/>
          </a:prstGeom>
          <a:noFill/>
        </p:spPr>
        <p:txBody>
          <a:bodyPr wrap="square" rtlCol="0">
            <a:spAutoFit/>
          </a:bodyPr>
          <a:lstStyle/>
          <a:p>
            <a:r>
              <a:rPr lang="es-ES" sz="2000" dirty="0" err="1"/>
              <a:t>PsaF</a:t>
            </a:r>
            <a:endParaRPr lang="es-ES" sz="2000" dirty="0"/>
          </a:p>
        </p:txBody>
      </p:sp>
      <p:sp>
        <p:nvSpPr>
          <p:cNvPr id="81" name="CuadroTexto 80">
            <a:extLst>
              <a:ext uri="{FF2B5EF4-FFF2-40B4-BE49-F238E27FC236}">
                <a16:creationId xmlns:a16="http://schemas.microsoft.com/office/drawing/2014/main" id="{D6D77804-9540-4105-A08B-D1F70251169D}"/>
              </a:ext>
            </a:extLst>
          </p:cNvPr>
          <p:cNvSpPr txBox="1"/>
          <p:nvPr/>
        </p:nvSpPr>
        <p:spPr>
          <a:xfrm>
            <a:off x="1212745" y="4670035"/>
            <a:ext cx="895102" cy="400110"/>
          </a:xfrm>
          <a:prstGeom prst="rect">
            <a:avLst/>
          </a:prstGeom>
          <a:noFill/>
        </p:spPr>
        <p:txBody>
          <a:bodyPr wrap="square" rtlCol="0">
            <a:spAutoFit/>
          </a:bodyPr>
          <a:lstStyle/>
          <a:p>
            <a:r>
              <a:rPr lang="es-ES" sz="2000" dirty="0" err="1"/>
              <a:t>Fd</a:t>
            </a:r>
            <a:endParaRPr lang="es-ES" sz="2000" dirty="0"/>
          </a:p>
        </p:txBody>
      </p:sp>
      <p:sp>
        <p:nvSpPr>
          <p:cNvPr id="82" name="CuadroTexto 81">
            <a:extLst>
              <a:ext uri="{FF2B5EF4-FFF2-40B4-BE49-F238E27FC236}">
                <a16:creationId xmlns:a16="http://schemas.microsoft.com/office/drawing/2014/main" id="{93F57FE3-91F9-4E58-8520-67DCADAEEBE9}"/>
              </a:ext>
            </a:extLst>
          </p:cNvPr>
          <p:cNvSpPr txBox="1"/>
          <p:nvPr/>
        </p:nvSpPr>
        <p:spPr>
          <a:xfrm>
            <a:off x="1210840" y="4889841"/>
            <a:ext cx="895102" cy="400110"/>
          </a:xfrm>
          <a:prstGeom prst="rect">
            <a:avLst/>
          </a:prstGeom>
          <a:noFill/>
        </p:spPr>
        <p:txBody>
          <a:bodyPr wrap="square" rtlCol="0">
            <a:spAutoFit/>
          </a:bodyPr>
          <a:lstStyle/>
          <a:p>
            <a:r>
              <a:rPr lang="es-ES" sz="2000" dirty="0"/>
              <a:t>FNR</a:t>
            </a:r>
          </a:p>
        </p:txBody>
      </p:sp>
      <p:sp>
        <p:nvSpPr>
          <p:cNvPr id="84" name="CuadroTexto 83">
            <a:extLst>
              <a:ext uri="{FF2B5EF4-FFF2-40B4-BE49-F238E27FC236}">
                <a16:creationId xmlns:a16="http://schemas.microsoft.com/office/drawing/2014/main" id="{6A7BAD8D-F984-4859-891D-55397BA9E5F2}"/>
              </a:ext>
            </a:extLst>
          </p:cNvPr>
          <p:cNvSpPr txBox="1"/>
          <p:nvPr/>
        </p:nvSpPr>
        <p:spPr>
          <a:xfrm>
            <a:off x="1201844" y="5294000"/>
            <a:ext cx="895102" cy="400110"/>
          </a:xfrm>
          <a:prstGeom prst="rect">
            <a:avLst/>
          </a:prstGeom>
          <a:noFill/>
        </p:spPr>
        <p:txBody>
          <a:bodyPr wrap="square" rtlCol="0">
            <a:spAutoFit/>
          </a:bodyPr>
          <a:lstStyle/>
          <a:p>
            <a:r>
              <a:rPr lang="es-ES" sz="2000" dirty="0"/>
              <a:t>ATPC</a:t>
            </a:r>
          </a:p>
        </p:txBody>
      </p:sp>
      <p:sp>
        <p:nvSpPr>
          <p:cNvPr id="85" name="CuadroTexto 84">
            <a:extLst>
              <a:ext uri="{FF2B5EF4-FFF2-40B4-BE49-F238E27FC236}">
                <a16:creationId xmlns:a16="http://schemas.microsoft.com/office/drawing/2014/main" id="{26CDA5F4-3548-485D-A97B-F7411D82963D}"/>
              </a:ext>
            </a:extLst>
          </p:cNvPr>
          <p:cNvSpPr txBox="1"/>
          <p:nvPr/>
        </p:nvSpPr>
        <p:spPr>
          <a:xfrm>
            <a:off x="1185026" y="5542608"/>
            <a:ext cx="895102" cy="400110"/>
          </a:xfrm>
          <a:prstGeom prst="rect">
            <a:avLst/>
          </a:prstGeom>
          <a:noFill/>
        </p:spPr>
        <p:txBody>
          <a:bodyPr wrap="square" rtlCol="0">
            <a:spAutoFit/>
          </a:bodyPr>
          <a:lstStyle/>
          <a:p>
            <a:r>
              <a:rPr lang="es-ES" sz="2000" dirty="0"/>
              <a:t>ATPD</a:t>
            </a:r>
          </a:p>
        </p:txBody>
      </p:sp>
      <p:sp>
        <p:nvSpPr>
          <p:cNvPr id="86" name="CuadroTexto 85">
            <a:extLst>
              <a:ext uri="{FF2B5EF4-FFF2-40B4-BE49-F238E27FC236}">
                <a16:creationId xmlns:a16="http://schemas.microsoft.com/office/drawing/2014/main" id="{067583F5-BD12-4643-8053-5503B22DAC8F}"/>
              </a:ext>
            </a:extLst>
          </p:cNvPr>
          <p:cNvSpPr txBox="1"/>
          <p:nvPr/>
        </p:nvSpPr>
        <p:spPr>
          <a:xfrm>
            <a:off x="1185026" y="5769938"/>
            <a:ext cx="895102" cy="400110"/>
          </a:xfrm>
          <a:prstGeom prst="rect">
            <a:avLst/>
          </a:prstGeom>
          <a:noFill/>
        </p:spPr>
        <p:txBody>
          <a:bodyPr wrap="square" rtlCol="0">
            <a:spAutoFit/>
          </a:bodyPr>
          <a:lstStyle/>
          <a:p>
            <a:r>
              <a:rPr lang="es-ES" sz="2000" dirty="0"/>
              <a:t>ATPG</a:t>
            </a:r>
          </a:p>
        </p:txBody>
      </p:sp>
      <p:cxnSp>
        <p:nvCxnSpPr>
          <p:cNvPr id="88" name="Conector recto 87">
            <a:extLst>
              <a:ext uri="{FF2B5EF4-FFF2-40B4-BE49-F238E27FC236}">
                <a16:creationId xmlns:a16="http://schemas.microsoft.com/office/drawing/2014/main" id="{271ED84B-314D-49EF-B419-5579086DA181}"/>
              </a:ext>
            </a:extLst>
          </p:cNvPr>
          <p:cNvCxnSpPr>
            <a:cxnSpLocks/>
          </p:cNvCxnSpPr>
          <p:nvPr/>
        </p:nvCxnSpPr>
        <p:spPr>
          <a:xfrm>
            <a:off x="1179854" y="2165593"/>
            <a:ext cx="0" cy="611702"/>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1E326C4B-38DB-4AF5-8B3B-848A977711A8}"/>
              </a:ext>
            </a:extLst>
          </p:cNvPr>
          <p:cNvCxnSpPr>
            <a:cxnSpLocks/>
            <a:endCxn id="80" idx="1"/>
          </p:cNvCxnSpPr>
          <p:nvPr/>
        </p:nvCxnSpPr>
        <p:spPr>
          <a:xfrm flipH="1">
            <a:off x="1174645" y="2971172"/>
            <a:ext cx="5210" cy="1539424"/>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D9DE4EB7-6063-4780-B599-090D88DF8F46}"/>
              </a:ext>
            </a:extLst>
          </p:cNvPr>
          <p:cNvCxnSpPr>
            <a:cxnSpLocks/>
          </p:cNvCxnSpPr>
          <p:nvPr/>
        </p:nvCxnSpPr>
        <p:spPr>
          <a:xfrm flipH="1">
            <a:off x="1201315" y="4803698"/>
            <a:ext cx="2762" cy="308909"/>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1D7B1A1E-FFE2-499A-80CA-11E77D9A6341}"/>
              </a:ext>
            </a:extLst>
          </p:cNvPr>
          <p:cNvCxnSpPr>
            <a:cxnSpLocks/>
          </p:cNvCxnSpPr>
          <p:nvPr/>
        </p:nvCxnSpPr>
        <p:spPr>
          <a:xfrm>
            <a:off x="1201844" y="5431041"/>
            <a:ext cx="6585" cy="611458"/>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74B2666F-43F2-460D-BFDF-75A57D081D27}"/>
              </a:ext>
            </a:extLst>
          </p:cNvPr>
          <p:cNvSpPr txBox="1"/>
          <p:nvPr/>
        </p:nvSpPr>
        <p:spPr>
          <a:xfrm>
            <a:off x="523900" y="2173289"/>
            <a:ext cx="648839" cy="707886"/>
          </a:xfrm>
          <a:prstGeom prst="rect">
            <a:avLst/>
          </a:prstGeom>
          <a:noFill/>
        </p:spPr>
        <p:txBody>
          <a:bodyPr wrap="square" rtlCol="0">
            <a:spAutoFit/>
          </a:bodyPr>
          <a:lstStyle/>
          <a:p>
            <a:r>
              <a:rPr lang="es-ES" sz="2000" b="1" dirty="0" err="1"/>
              <a:t>Cyt</a:t>
            </a:r>
            <a:r>
              <a:rPr lang="es-ES" sz="2000" b="1" dirty="0"/>
              <a:t> b6f</a:t>
            </a:r>
          </a:p>
        </p:txBody>
      </p:sp>
      <p:sp>
        <p:nvSpPr>
          <p:cNvPr id="100" name="CuadroTexto 99">
            <a:extLst>
              <a:ext uri="{FF2B5EF4-FFF2-40B4-BE49-F238E27FC236}">
                <a16:creationId xmlns:a16="http://schemas.microsoft.com/office/drawing/2014/main" id="{D03BE70A-7B99-4577-B9B5-E2AFE8F1E148}"/>
              </a:ext>
            </a:extLst>
          </p:cNvPr>
          <p:cNvSpPr txBox="1"/>
          <p:nvPr/>
        </p:nvSpPr>
        <p:spPr>
          <a:xfrm>
            <a:off x="521615" y="3389479"/>
            <a:ext cx="648839" cy="400110"/>
          </a:xfrm>
          <a:prstGeom prst="rect">
            <a:avLst/>
          </a:prstGeom>
          <a:noFill/>
        </p:spPr>
        <p:txBody>
          <a:bodyPr wrap="square" rtlCol="0">
            <a:spAutoFit/>
          </a:bodyPr>
          <a:lstStyle/>
          <a:p>
            <a:r>
              <a:rPr lang="es-ES" sz="2000" b="1" dirty="0"/>
              <a:t>PSI</a:t>
            </a:r>
          </a:p>
        </p:txBody>
      </p:sp>
      <p:sp>
        <p:nvSpPr>
          <p:cNvPr id="101" name="CuadroTexto 100">
            <a:extLst>
              <a:ext uri="{FF2B5EF4-FFF2-40B4-BE49-F238E27FC236}">
                <a16:creationId xmlns:a16="http://schemas.microsoft.com/office/drawing/2014/main" id="{8050251C-9763-4DBD-A478-1B093126E5BB}"/>
              </a:ext>
            </a:extLst>
          </p:cNvPr>
          <p:cNvSpPr txBox="1"/>
          <p:nvPr/>
        </p:nvSpPr>
        <p:spPr>
          <a:xfrm>
            <a:off x="531718" y="4794700"/>
            <a:ext cx="648839" cy="400110"/>
          </a:xfrm>
          <a:prstGeom prst="rect">
            <a:avLst/>
          </a:prstGeom>
          <a:noFill/>
        </p:spPr>
        <p:txBody>
          <a:bodyPr wrap="square" rtlCol="0">
            <a:spAutoFit/>
          </a:bodyPr>
          <a:lstStyle/>
          <a:p>
            <a:r>
              <a:rPr lang="es-ES" sz="2000" b="1" dirty="0"/>
              <a:t>FNR</a:t>
            </a:r>
          </a:p>
        </p:txBody>
      </p:sp>
      <p:sp>
        <p:nvSpPr>
          <p:cNvPr id="102" name="CuadroTexto 101">
            <a:extLst>
              <a:ext uri="{FF2B5EF4-FFF2-40B4-BE49-F238E27FC236}">
                <a16:creationId xmlns:a16="http://schemas.microsoft.com/office/drawing/2014/main" id="{D809E911-AF14-4980-A99F-C405B9CE837A}"/>
              </a:ext>
            </a:extLst>
          </p:cNvPr>
          <p:cNvSpPr txBox="1"/>
          <p:nvPr/>
        </p:nvSpPr>
        <p:spPr>
          <a:xfrm>
            <a:off x="196128" y="5541078"/>
            <a:ext cx="1058562" cy="400110"/>
          </a:xfrm>
          <a:prstGeom prst="rect">
            <a:avLst/>
          </a:prstGeom>
          <a:noFill/>
        </p:spPr>
        <p:txBody>
          <a:bodyPr wrap="square" rtlCol="0">
            <a:spAutoFit/>
          </a:bodyPr>
          <a:lstStyle/>
          <a:p>
            <a:r>
              <a:rPr lang="es-ES" sz="2000" b="1" dirty="0" err="1"/>
              <a:t>ATPase</a:t>
            </a:r>
            <a:endParaRPr lang="es-ES" sz="2000" b="1" dirty="0"/>
          </a:p>
        </p:txBody>
      </p:sp>
      <p:pic>
        <p:nvPicPr>
          <p:cNvPr id="115" name="Imagen 114">
            <a:extLst>
              <a:ext uri="{FF2B5EF4-FFF2-40B4-BE49-F238E27FC236}">
                <a16:creationId xmlns:a16="http://schemas.microsoft.com/office/drawing/2014/main" id="{8907FC80-31D7-4C0F-B0B6-BB4508B3624C}"/>
              </a:ext>
            </a:extLst>
          </p:cNvPr>
          <p:cNvPicPr>
            <a:picLocks noChangeAspect="1"/>
          </p:cNvPicPr>
          <p:nvPr/>
        </p:nvPicPr>
        <p:blipFill rotWithShape="1">
          <a:blip r:embed="rId5"/>
          <a:srcRect l="35027" t="55" r="1025" b="11795"/>
          <a:stretch/>
        </p:blipFill>
        <p:spPr>
          <a:xfrm>
            <a:off x="4686207" y="1998626"/>
            <a:ext cx="7505793" cy="4859373"/>
          </a:xfrm>
          <a:prstGeom prst="rect">
            <a:avLst/>
          </a:prstGeom>
        </p:spPr>
      </p:pic>
      <p:sp>
        <p:nvSpPr>
          <p:cNvPr id="116" name="CuadroTexto 115">
            <a:extLst>
              <a:ext uri="{FF2B5EF4-FFF2-40B4-BE49-F238E27FC236}">
                <a16:creationId xmlns:a16="http://schemas.microsoft.com/office/drawing/2014/main" id="{D993A951-99C7-477C-AFC0-982DE89C53CF}"/>
              </a:ext>
            </a:extLst>
          </p:cNvPr>
          <p:cNvSpPr txBox="1"/>
          <p:nvPr/>
        </p:nvSpPr>
        <p:spPr>
          <a:xfrm>
            <a:off x="2251833" y="1700368"/>
            <a:ext cx="2063842" cy="400110"/>
          </a:xfrm>
          <a:prstGeom prst="rect">
            <a:avLst/>
          </a:prstGeom>
          <a:noFill/>
        </p:spPr>
        <p:txBody>
          <a:bodyPr wrap="square" rtlCol="0">
            <a:spAutoFit/>
          </a:bodyPr>
          <a:lstStyle/>
          <a:p>
            <a:r>
              <a:rPr lang="es-ES" sz="2000" b="1" dirty="0" err="1"/>
              <a:t>Transcripts</a:t>
            </a:r>
            <a:endParaRPr lang="es-ES" sz="2000" b="1" dirty="0"/>
          </a:p>
        </p:txBody>
      </p:sp>
      <p:sp>
        <p:nvSpPr>
          <p:cNvPr id="47" name="CuadroTexto 46">
            <a:extLst>
              <a:ext uri="{FF2B5EF4-FFF2-40B4-BE49-F238E27FC236}">
                <a16:creationId xmlns:a16="http://schemas.microsoft.com/office/drawing/2014/main" id="{770A559F-71D2-4E74-B336-3BE152A601F1}"/>
              </a:ext>
            </a:extLst>
          </p:cNvPr>
          <p:cNvSpPr txBox="1"/>
          <p:nvPr/>
        </p:nvSpPr>
        <p:spPr>
          <a:xfrm>
            <a:off x="9907475" y="2269996"/>
            <a:ext cx="1741714" cy="430887"/>
          </a:xfrm>
          <a:prstGeom prst="rect">
            <a:avLst/>
          </a:prstGeom>
          <a:solidFill>
            <a:schemeClr val="bg1"/>
          </a:solidFill>
        </p:spPr>
        <p:txBody>
          <a:bodyPr wrap="square" rtlCol="0">
            <a:spAutoFit/>
          </a:bodyPr>
          <a:lstStyle/>
          <a:p>
            <a:pPr algn="ctr"/>
            <a:r>
              <a:rPr lang="es-ES" sz="2200" dirty="0" err="1"/>
              <a:t>synthase</a:t>
            </a:r>
            <a:endParaRPr lang="es-ES" sz="2200" dirty="0"/>
          </a:p>
        </p:txBody>
      </p:sp>
      <p:sp>
        <p:nvSpPr>
          <p:cNvPr id="48" name="CuadroTexto 47">
            <a:extLst>
              <a:ext uri="{FF2B5EF4-FFF2-40B4-BE49-F238E27FC236}">
                <a16:creationId xmlns:a16="http://schemas.microsoft.com/office/drawing/2014/main" id="{D2EF7195-67E6-48EE-9867-AB7388AB955B}"/>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17756698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n 82">
            <a:extLst>
              <a:ext uri="{FF2B5EF4-FFF2-40B4-BE49-F238E27FC236}">
                <a16:creationId xmlns:a16="http://schemas.microsoft.com/office/drawing/2014/main" id="{EEC53082-1E8F-4E66-8853-FE30F34CCA6B}"/>
              </a:ext>
            </a:extLst>
          </p:cNvPr>
          <p:cNvPicPr>
            <a:picLocks noChangeAspect="1"/>
          </p:cNvPicPr>
          <p:nvPr/>
        </p:nvPicPr>
        <p:blipFill rotWithShape="1">
          <a:blip r:embed="rId3"/>
          <a:srcRect l="30350" t="61928" r="36736" b="30858"/>
          <a:stretch/>
        </p:blipFill>
        <p:spPr>
          <a:xfrm>
            <a:off x="1837001" y="4744226"/>
            <a:ext cx="2253224" cy="431200"/>
          </a:xfrm>
          <a:prstGeom prst="rect">
            <a:avLst/>
          </a:prstGeom>
        </p:spPr>
      </p:pic>
      <p:pic>
        <p:nvPicPr>
          <p:cNvPr id="33" name="Imagen 32">
            <a:extLst>
              <a:ext uri="{FF2B5EF4-FFF2-40B4-BE49-F238E27FC236}">
                <a16:creationId xmlns:a16="http://schemas.microsoft.com/office/drawing/2014/main" id="{DB9B12BE-324C-47AF-A801-CD83A65B7B54}"/>
              </a:ext>
            </a:extLst>
          </p:cNvPr>
          <p:cNvPicPr>
            <a:picLocks noChangeAspect="1"/>
          </p:cNvPicPr>
          <p:nvPr/>
        </p:nvPicPr>
        <p:blipFill rotWithShape="1">
          <a:blip r:embed="rId3"/>
          <a:srcRect l="29323" t="10141" r="36890" b="79269"/>
          <a:stretch/>
        </p:blipFill>
        <p:spPr>
          <a:xfrm>
            <a:off x="1789075" y="2138893"/>
            <a:ext cx="2312954" cy="632998"/>
          </a:xfrm>
          <a:prstGeom prst="rect">
            <a:avLst/>
          </a:prstGeom>
        </p:spPr>
      </p:pic>
      <p:pic>
        <p:nvPicPr>
          <p:cNvPr id="32" name="Imagen 31">
            <a:extLst>
              <a:ext uri="{FF2B5EF4-FFF2-40B4-BE49-F238E27FC236}">
                <a16:creationId xmlns:a16="http://schemas.microsoft.com/office/drawing/2014/main" id="{CD5E3C6A-F2FA-4D16-B706-DCCEF509EA71}"/>
              </a:ext>
            </a:extLst>
          </p:cNvPr>
          <p:cNvPicPr>
            <a:picLocks noChangeAspect="1"/>
          </p:cNvPicPr>
          <p:nvPr/>
        </p:nvPicPr>
        <p:blipFill rotWithShape="1">
          <a:blip r:embed="rId3"/>
          <a:srcRect l="30350" t="34460" r="36736" b="37573"/>
          <a:stretch/>
        </p:blipFill>
        <p:spPr>
          <a:xfrm>
            <a:off x="1808727" y="2938236"/>
            <a:ext cx="2253224" cy="1671674"/>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3" y="132604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2"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1"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4130213" y="3366310"/>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2F20C0B7-60F9-4615-B93D-FF8C0D820B69}"/>
              </a:ext>
            </a:extLst>
          </p:cNvPr>
          <p:cNvPicPr>
            <a:picLocks noChangeAspect="1"/>
          </p:cNvPicPr>
          <p:nvPr/>
        </p:nvPicPr>
        <p:blipFill rotWithShape="1">
          <a:blip r:embed="rId3"/>
          <a:srcRect l="30195" t="82309" r="36891" b="2933"/>
          <a:stretch/>
        </p:blipFill>
        <p:spPr>
          <a:xfrm>
            <a:off x="1817650" y="5370039"/>
            <a:ext cx="2272876" cy="889811"/>
          </a:xfrm>
          <a:prstGeom prst="rect">
            <a:avLst/>
          </a:prstGeom>
        </p:spPr>
      </p:pic>
      <p:sp>
        <p:nvSpPr>
          <p:cNvPr id="7" name="Rectángulo 6">
            <a:extLst>
              <a:ext uri="{FF2B5EF4-FFF2-40B4-BE49-F238E27FC236}">
                <a16:creationId xmlns:a16="http://schemas.microsoft.com/office/drawing/2014/main" id="{04AC25A1-C627-4887-8FBD-B271B34B7AE1}"/>
              </a:ext>
            </a:extLst>
          </p:cNvPr>
          <p:cNvSpPr/>
          <p:nvPr/>
        </p:nvSpPr>
        <p:spPr>
          <a:xfrm>
            <a:off x="3039074" y="2146505"/>
            <a:ext cx="309204" cy="39246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26EE1C48-AB90-4E12-AAAE-604AA39977B9}"/>
              </a:ext>
            </a:extLst>
          </p:cNvPr>
          <p:cNvSpPr/>
          <p:nvPr/>
        </p:nvSpPr>
        <p:spPr>
          <a:xfrm>
            <a:off x="5495503" y="1839480"/>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a:extLst>
              <a:ext uri="{FF2B5EF4-FFF2-40B4-BE49-F238E27FC236}">
                <a16:creationId xmlns:a16="http://schemas.microsoft.com/office/drawing/2014/main" id="{8EC9D3A9-A1E0-4C5E-A346-B991FD4C7EA1}"/>
              </a:ext>
            </a:extLst>
          </p:cNvPr>
          <p:cNvPicPr>
            <a:picLocks noChangeAspect="1"/>
          </p:cNvPicPr>
          <p:nvPr/>
        </p:nvPicPr>
        <p:blipFill rotWithShape="1">
          <a:blip r:embed="rId4"/>
          <a:srcRect l="86872" t="25814" r="424" b="66611"/>
          <a:stretch/>
        </p:blipFill>
        <p:spPr>
          <a:xfrm>
            <a:off x="4352177" y="2328290"/>
            <a:ext cx="1609704" cy="467597"/>
          </a:xfrm>
          <a:prstGeom prst="rect">
            <a:avLst/>
          </a:prstGeom>
        </p:spPr>
      </p:pic>
      <p:sp>
        <p:nvSpPr>
          <p:cNvPr id="26" name="CuadroTexto 25">
            <a:extLst>
              <a:ext uri="{FF2B5EF4-FFF2-40B4-BE49-F238E27FC236}">
                <a16:creationId xmlns:a16="http://schemas.microsoft.com/office/drawing/2014/main" id="{32DE22A9-4BD1-4B04-A89A-4BCD760276F7}"/>
              </a:ext>
            </a:extLst>
          </p:cNvPr>
          <p:cNvSpPr txBox="1"/>
          <p:nvPr/>
        </p:nvSpPr>
        <p:spPr>
          <a:xfrm>
            <a:off x="4272023" y="1823340"/>
            <a:ext cx="1823978" cy="646331"/>
          </a:xfrm>
          <a:prstGeom prst="rect">
            <a:avLst/>
          </a:prstGeom>
          <a:noFill/>
        </p:spPr>
        <p:txBody>
          <a:bodyPr wrap="square" rtlCol="0">
            <a:spAutoFit/>
          </a:bodyPr>
          <a:lstStyle/>
          <a:p>
            <a:r>
              <a:rPr lang="es-ES" b="1" dirty="0"/>
              <a:t>Gene</a:t>
            </a:r>
            <a:r>
              <a:rPr lang="es-ES" dirty="0"/>
              <a:t> </a:t>
            </a:r>
            <a:r>
              <a:rPr lang="es-ES" b="1" dirty="0" err="1"/>
              <a:t>expression</a:t>
            </a:r>
            <a:endParaRPr lang="es-ES" b="1" dirty="0"/>
          </a:p>
          <a:p>
            <a:r>
              <a:rPr lang="es-ES" dirty="0"/>
              <a:t>Low            High</a:t>
            </a:r>
          </a:p>
        </p:txBody>
      </p:sp>
      <p:sp>
        <p:nvSpPr>
          <p:cNvPr id="41" name="Rectángulo 40">
            <a:extLst>
              <a:ext uri="{FF2B5EF4-FFF2-40B4-BE49-F238E27FC236}">
                <a16:creationId xmlns:a16="http://schemas.microsoft.com/office/drawing/2014/main" id="{E174ECF4-8B4E-4F5E-B71B-CECDADBFFF28}"/>
              </a:ext>
            </a:extLst>
          </p:cNvPr>
          <p:cNvSpPr/>
          <p:nvPr/>
        </p:nvSpPr>
        <p:spPr>
          <a:xfrm>
            <a:off x="1940379" y="2146505"/>
            <a:ext cx="397576" cy="38959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p>
        </p:txBody>
      </p:sp>
      <p:sp>
        <p:nvSpPr>
          <p:cNvPr id="43" name="Rectángulo 42">
            <a:extLst>
              <a:ext uri="{FF2B5EF4-FFF2-40B4-BE49-F238E27FC236}">
                <a16:creationId xmlns:a16="http://schemas.microsoft.com/office/drawing/2014/main" id="{F3B9F2A9-EFEB-44D0-9538-3B6BEE192562}"/>
              </a:ext>
            </a:extLst>
          </p:cNvPr>
          <p:cNvSpPr/>
          <p:nvPr/>
        </p:nvSpPr>
        <p:spPr>
          <a:xfrm>
            <a:off x="4795951" y="4304526"/>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E938BDDA-2E99-4F17-9506-D22F6CC3159B}"/>
              </a:ext>
            </a:extLst>
          </p:cNvPr>
          <p:cNvSpPr/>
          <p:nvPr/>
        </p:nvSpPr>
        <p:spPr>
          <a:xfrm>
            <a:off x="5460407" y="4725533"/>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CDA44188-BF87-4AC7-851C-F77E23420732}"/>
              </a:ext>
            </a:extLst>
          </p:cNvPr>
          <p:cNvSpPr txBox="1"/>
          <p:nvPr/>
        </p:nvSpPr>
        <p:spPr>
          <a:xfrm>
            <a:off x="1179854" y="2053933"/>
            <a:ext cx="656934" cy="400110"/>
          </a:xfrm>
          <a:prstGeom prst="rect">
            <a:avLst/>
          </a:prstGeom>
          <a:noFill/>
        </p:spPr>
        <p:txBody>
          <a:bodyPr wrap="square" rtlCol="0">
            <a:spAutoFit/>
          </a:bodyPr>
          <a:lstStyle/>
          <a:p>
            <a:r>
              <a:rPr lang="es-ES" sz="2000" dirty="0" err="1"/>
              <a:t>PetC</a:t>
            </a:r>
            <a:endParaRPr lang="es-ES" sz="2000" dirty="0"/>
          </a:p>
        </p:txBody>
      </p:sp>
      <p:sp>
        <p:nvSpPr>
          <p:cNvPr id="69" name="CuadroTexto 68">
            <a:extLst>
              <a:ext uri="{FF2B5EF4-FFF2-40B4-BE49-F238E27FC236}">
                <a16:creationId xmlns:a16="http://schemas.microsoft.com/office/drawing/2014/main" id="{841D5C48-ABF8-4A21-9883-83D869A00012}"/>
              </a:ext>
            </a:extLst>
          </p:cNvPr>
          <p:cNvSpPr txBox="1"/>
          <p:nvPr/>
        </p:nvSpPr>
        <p:spPr>
          <a:xfrm>
            <a:off x="1179854" y="2269996"/>
            <a:ext cx="895102" cy="400110"/>
          </a:xfrm>
          <a:prstGeom prst="rect">
            <a:avLst/>
          </a:prstGeom>
          <a:noFill/>
        </p:spPr>
        <p:txBody>
          <a:bodyPr wrap="square" rtlCol="0">
            <a:spAutoFit/>
          </a:bodyPr>
          <a:lstStyle/>
          <a:p>
            <a:r>
              <a:rPr lang="es-ES" sz="2000" dirty="0" err="1"/>
              <a:t>PetE</a:t>
            </a:r>
            <a:endParaRPr lang="es-ES" sz="2000" dirty="0"/>
          </a:p>
        </p:txBody>
      </p:sp>
      <p:sp>
        <p:nvSpPr>
          <p:cNvPr id="70" name="CuadroTexto 69">
            <a:extLst>
              <a:ext uri="{FF2B5EF4-FFF2-40B4-BE49-F238E27FC236}">
                <a16:creationId xmlns:a16="http://schemas.microsoft.com/office/drawing/2014/main" id="{59C547DB-D790-4734-8DAD-438D586C8F1C}"/>
              </a:ext>
            </a:extLst>
          </p:cNvPr>
          <p:cNvSpPr txBox="1"/>
          <p:nvPr/>
        </p:nvSpPr>
        <p:spPr>
          <a:xfrm>
            <a:off x="1179854" y="2480969"/>
            <a:ext cx="895102" cy="400110"/>
          </a:xfrm>
          <a:prstGeom prst="rect">
            <a:avLst/>
          </a:prstGeom>
          <a:noFill/>
        </p:spPr>
        <p:txBody>
          <a:bodyPr wrap="square" rtlCol="0">
            <a:spAutoFit/>
          </a:bodyPr>
          <a:lstStyle/>
          <a:p>
            <a:r>
              <a:rPr lang="es-ES" sz="2000" dirty="0" err="1"/>
              <a:t>PetF</a:t>
            </a:r>
            <a:endParaRPr lang="es-ES" sz="2000" dirty="0"/>
          </a:p>
        </p:txBody>
      </p:sp>
      <p:sp>
        <p:nvSpPr>
          <p:cNvPr id="74" name="CuadroTexto 73">
            <a:extLst>
              <a:ext uri="{FF2B5EF4-FFF2-40B4-BE49-F238E27FC236}">
                <a16:creationId xmlns:a16="http://schemas.microsoft.com/office/drawing/2014/main" id="{162B26AD-6D42-4897-95E7-4138FDE8C36E}"/>
              </a:ext>
            </a:extLst>
          </p:cNvPr>
          <p:cNvSpPr txBox="1"/>
          <p:nvPr/>
        </p:nvSpPr>
        <p:spPr>
          <a:xfrm>
            <a:off x="1179854" y="2826162"/>
            <a:ext cx="895102" cy="400110"/>
          </a:xfrm>
          <a:prstGeom prst="rect">
            <a:avLst/>
          </a:prstGeom>
          <a:noFill/>
        </p:spPr>
        <p:txBody>
          <a:bodyPr wrap="square" rtlCol="0">
            <a:spAutoFit/>
          </a:bodyPr>
          <a:lstStyle/>
          <a:p>
            <a:r>
              <a:rPr lang="es-ES" sz="2000" dirty="0" err="1"/>
              <a:t>PsaD</a:t>
            </a:r>
            <a:endParaRPr lang="es-ES" sz="2000" dirty="0"/>
          </a:p>
        </p:txBody>
      </p:sp>
      <p:sp>
        <p:nvSpPr>
          <p:cNvPr id="75" name="CuadroTexto 74">
            <a:extLst>
              <a:ext uri="{FF2B5EF4-FFF2-40B4-BE49-F238E27FC236}">
                <a16:creationId xmlns:a16="http://schemas.microsoft.com/office/drawing/2014/main" id="{C9C2DF2C-12CA-43D7-AD0F-D118E4E4ECB4}"/>
              </a:ext>
            </a:extLst>
          </p:cNvPr>
          <p:cNvSpPr txBox="1"/>
          <p:nvPr/>
        </p:nvSpPr>
        <p:spPr>
          <a:xfrm>
            <a:off x="1174645" y="3076367"/>
            <a:ext cx="895102" cy="400110"/>
          </a:xfrm>
          <a:prstGeom prst="rect">
            <a:avLst/>
          </a:prstGeom>
          <a:noFill/>
        </p:spPr>
        <p:txBody>
          <a:bodyPr wrap="square" rtlCol="0">
            <a:spAutoFit/>
          </a:bodyPr>
          <a:lstStyle/>
          <a:p>
            <a:r>
              <a:rPr lang="es-ES" sz="2000" dirty="0" err="1"/>
              <a:t>PsaE</a:t>
            </a:r>
            <a:endParaRPr lang="es-ES" sz="2000" dirty="0"/>
          </a:p>
        </p:txBody>
      </p:sp>
      <p:sp>
        <p:nvSpPr>
          <p:cNvPr id="76" name="CuadroTexto 75">
            <a:extLst>
              <a:ext uri="{FF2B5EF4-FFF2-40B4-BE49-F238E27FC236}">
                <a16:creationId xmlns:a16="http://schemas.microsoft.com/office/drawing/2014/main" id="{B6F6D05B-064C-4A8B-B314-53F6ABBAA2CD}"/>
              </a:ext>
            </a:extLst>
          </p:cNvPr>
          <p:cNvSpPr txBox="1"/>
          <p:nvPr/>
        </p:nvSpPr>
        <p:spPr>
          <a:xfrm>
            <a:off x="1174645" y="3311143"/>
            <a:ext cx="895102" cy="400110"/>
          </a:xfrm>
          <a:prstGeom prst="rect">
            <a:avLst/>
          </a:prstGeom>
          <a:noFill/>
        </p:spPr>
        <p:txBody>
          <a:bodyPr wrap="square" rtlCol="0">
            <a:spAutoFit/>
          </a:bodyPr>
          <a:lstStyle/>
          <a:p>
            <a:r>
              <a:rPr lang="es-ES" sz="2000" dirty="0" err="1"/>
              <a:t>PsaG</a:t>
            </a:r>
            <a:endParaRPr lang="es-ES" sz="2000" dirty="0"/>
          </a:p>
        </p:txBody>
      </p:sp>
      <p:sp>
        <p:nvSpPr>
          <p:cNvPr id="77" name="CuadroTexto 76">
            <a:extLst>
              <a:ext uri="{FF2B5EF4-FFF2-40B4-BE49-F238E27FC236}">
                <a16:creationId xmlns:a16="http://schemas.microsoft.com/office/drawing/2014/main" id="{8AF7599E-9CF6-4349-A44D-2279B03FA728}"/>
              </a:ext>
            </a:extLst>
          </p:cNvPr>
          <p:cNvSpPr txBox="1"/>
          <p:nvPr/>
        </p:nvSpPr>
        <p:spPr>
          <a:xfrm>
            <a:off x="1174645" y="3548272"/>
            <a:ext cx="895102" cy="400110"/>
          </a:xfrm>
          <a:prstGeom prst="rect">
            <a:avLst/>
          </a:prstGeom>
          <a:noFill/>
        </p:spPr>
        <p:txBody>
          <a:bodyPr wrap="square" rtlCol="0">
            <a:spAutoFit/>
          </a:bodyPr>
          <a:lstStyle/>
          <a:p>
            <a:r>
              <a:rPr lang="es-ES" sz="2000" dirty="0" err="1"/>
              <a:t>PsaL</a:t>
            </a:r>
            <a:endParaRPr lang="es-ES" sz="2000" dirty="0"/>
          </a:p>
        </p:txBody>
      </p:sp>
      <p:sp>
        <p:nvSpPr>
          <p:cNvPr id="78" name="CuadroTexto 77">
            <a:extLst>
              <a:ext uri="{FF2B5EF4-FFF2-40B4-BE49-F238E27FC236}">
                <a16:creationId xmlns:a16="http://schemas.microsoft.com/office/drawing/2014/main" id="{FB25638C-C62B-456E-B145-235588E0D5D7}"/>
              </a:ext>
            </a:extLst>
          </p:cNvPr>
          <p:cNvSpPr txBox="1"/>
          <p:nvPr/>
        </p:nvSpPr>
        <p:spPr>
          <a:xfrm>
            <a:off x="1174645" y="3804348"/>
            <a:ext cx="895102" cy="400110"/>
          </a:xfrm>
          <a:prstGeom prst="rect">
            <a:avLst/>
          </a:prstGeom>
          <a:noFill/>
        </p:spPr>
        <p:txBody>
          <a:bodyPr wrap="square" rtlCol="0">
            <a:spAutoFit/>
          </a:bodyPr>
          <a:lstStyle/>
          <a:p>
            <a:r>
              <a:rPr lang="es-ES" sz="2000" dirty="0" err="1"/>
              <a:t>PsaH</a:t>
            </a:r>
            <a:endParaRPr lang="es-ES" sz="2000" dirty="0"/>
          </a:p>
        </p:txBody>
      </p:sp>
      <p:sp>
        <p:nvSpPr>
          <p:cNvPr id="79" name="CuadroTexto 78">
            <a:extLst>
              <a:ext uri="{FF2B5EF4-FFF2-40B4-BE49-F238E27FC236}">
                <a16:creationId xmlns:a16="http://schemas.microsoft.com/office/drawing/2014/main" id="{FB5AC0EC-B120-4359-8486-DAFEE0A91BCC}"/>
              </a:ext>
            </a:extLst>
          </p:cNvPr>
          <p:cNvSpPr txBox="1"/>
          <p:nvPr/>
        </p:nvSpPr>
        <p:spPr>
          <a:xfrm>
            <a:off x="1174645" y="4064182"/>
            <a:ext cx="895102" cy="400110"/>
          </a:xfrm>
          <a:prstGeom prst="rect">
            <a:avLst/>
          </a:prstGeom>
          <a:noFill/>
        </p:spPr>
        <p:txBody>
          <a:bodyPr wrap="square" rtlCol="0">
            <a:spAutoFit/>
          </a:bodyPr>
          <a:lstStyle/>
          <a:p>
            <a:r>
              <a:rPr lang="es-ES" sz="2000" dirty="0" err="1"/>
              <a:t>PsaN</a:t>
            </a:r>
            <a:endParaRPr lang="es-ES" sz="2000" dirty="0"/>
          </a:p>
        </p:txBody>
      </p:sp>
      <p:sp>
        <p:nvSpPr>
          <p:cNvPr id="80" name="CuadroTexto 79">
            <a:extLst>
              <a:ext uri="{FF2B5EF4-FFF2-40B4-BE49-F238E27FC236}">
                <a16:creationId xmlns:a16="http://schemas.microsoft.com/office/drawing/2014/main" id="{C2E34C65-7170-4514-ACB1-9141AA367365}"/>
              </a:ext>
            </a:extLst>
          </p:cNvPr>
          <p:cNvSpPr txBox="1"/>
          <p:nvPr/>
        </p:nvSpPr>
        <p:spPr>
          <a:xfrm>
            <a:off x="1174645" y="4310541"/>
            <a:ext cx="895102" cy="400110"/>
          </a:xfrm>
          <a:prstGeom prst="rect">
            <a:avLst/>
          </a:prstGeom>
          <a:noFill/>
        </p:spPr>
        <p:txBody>
          <a:bodyPr wrap="square" rtlCol="0">
            <a:spAutoFit/>
          </a:bodyPr>
          <a:lstStyle/>
          <a:p>
            <a:r>
              <a:rPr lang="es-ES" sz="2000" dirty="0" err="1"/>
              <a:t>PsaF</a:t>
            </a:r>
            <a:endParaRPr lang="es-ES" sz="2000" dirty="0"/>
          </a:p>
        </p:txBody>
      </p:sp>
      <p:sp>
        <p:nvSpPr>
          <p:cNvPr id="81" name="CuadroTexto 80">
            <a:extLst>
              <a:ext uri="{FF2B5EF4-FFF2-40B4-BE49-F238E27FC236}">
                <a16:creationId xmlns:a16="http://schemas.microsoft.com/office/drawing/2014/main" id="{D6D77804-9540-4105-A08B-D1F70251169D}"/>
              </a:ext>
            </a:extLst>
          </p:cNvPr>
          <p:cNvSpPr txBox="1"/>
          <p:nvPr/>
        </p:nvSpPr>
        <p:spPr>
          <a:xfrm>
            <a:off x="1212745" y="4670035"/>
            <a:ext cx="895102" cy="400110"/>
          </a:xfrm>
          <a:prstGeom prst="rect">
            <a:avLst/>
          </a:prstGeom>
          <a:noFill/>
        </p:spPr>
        <p:txBody>
          <a:bodyPr wrap="square" rtlCol="0">
            <a:spAutoFit/>
          </a:bodyPr>
          <a:lstStyle/>
          <a:p>
            <a:r>
              <a:rPr lang="es-ES" sz="2000" dirty="0" err="1"/>
              <a:t>Fd</a:t>
            </a:r>
            <a:endParaRPr lang="es-ES" sz="2000" dirty="0"/>
          </a:p>
        </p:txBody>
      </p:sp>
      <p:sp>
        <p:nvSpPr>
          <p:cNvPr id="82" name="CuadroTexto 81">
            <a:extLst>
              <a:ext uri="{FF2B5EF4-FFF2-40B4-BE49-F238E27FC236}">
                <a16:creationId xmlns:a16="http://schemas.microsoft.com/office/drawing/2014/main" id="{93F57FE3-91F9-4E58-8520-67DCADAEEBE9}"/>
              </a:ext>
            </a:extLst>
          </p:cNvPr>
          <p:cNvSpPr txBox="1"/>
          <p:nvPr/>
        </p:nvSpPr>
        <p:spPr>
          <a:xfrm>
            <a:off x="1210840" y="4889841"/>
            <a:ext cx="895102" cy="400110"/>
          </a:xfrm>
          <a:prstGeom prst="rect">
            <a:avLst/>
          </a:prstGeom>
          <a:noFill/>
        </p:spPr>
        <p:txBody>
          <a:bodyPr wrap="square" rtlCol="0">
            <a:spAutoFit/>
          </a:bodyPr>
          <a:lstStyle/>
          <a:p>
            <a:r>
              <a:rPr lang="es-ES" sz="2000" dirty="0"/>
              <a:t>FNR</a:t>
            </a:r>
          </a:p>
        </p:txBody>
      </p:sp>
      <p:sp>
        <p:nvSpPr>
          <p:cNvPr id="84" name="CuadroTexto 83">
            <a:extLst>
              <a:ext uri="{FF2B5EF4-FFF2-40B4-BE49-F238E27FC236}">
                <a16:creationId xmlns:a16="http://schemas.microsoft.com/office/drawing/2014/main" id="{6A7BAD8D-F984-4859-891D-55397BA9E5F2}"/>
              </a:ext>
            </a:extLst>
          </p:cNvPr>
          <p:cNvSpPr txBox="1"/>
          <p:nvPr/>
        </p:nvSpPr>
        <p:spPr>
          <a:xfrm>
            <a:off x="1201844" y="5294000"/>
            <a:ext cx="895102" cy="400110"/>
          </a:xfrm>
          <a:prstGeom prst="rect">
            <a:avLst/>
          </a:prstGeom>
          <a:noFill/>
        </p:spPr>
        <p:txBody>
          <a:bodyPr wrap="square" rtlCol="0">
            <a:spAutoFit/>
          </a:bodyPr>
          <a:lstStyle/>
          <a:p>
            <a:r>
              <a:rPr lang="es-ES" sz="2000" dirty="0"/>
              <a:t>ATPC</a:t>
            </a:r>
          </a:p>
        </p:txBody>
      </p:sp>
      <p:sp>
        <p:nvSpPr>
          <p:cNvPr id="85" name="CuadroTexto 84">
            <a:extLst>
              <a:ext uri="{FF2B5EF4-FFF2-40B4-BE49-F238E27FC236}">
                <a16:creationId xmlns:a16="http://schemas.microsoft.com/office/drawing/2014/main" id="{26CDA5F4-3548-485D-A97B-F7411D82963D}"/>
              </a:ext>
            </a:extLst>
          </p:cNvPr>
          <p:cNvSpPr txBox="1"/>
          <p:nvPr/>
        </p:nvSpPr>
        <p:spPr>
          <a:xfrm>
            <a:off x="1185026" y="5542608"/>
            <a:ext cx="895102" cy="400110"/>
          </a:xfrm>
          <a:prstGeom prst="rect">
            <a:avLst/>
          </a:prstGeom>
          <a:noFill/>
        </p:spPr>
        <p:txBody>
          <a:bodyPr wrap="square" rtlCol="0">
            <a:spAutoFit/>
          </a:bodyPr>
          <a:lstStyle/>
          <a:p>
            <a:r>
              <a:rPr lang="es-ES" sz="2000" dirty="0"/>
              <a:t>ATPD</a:t>
            </a:r>
          </a:p>
        </p:txBody>
      </p:sp>
      <p:sp>
        <p:nvSpPr>
          <p:cNvPr id="86" name="CuadroTexto 85">
            <a:extLst>
              <a:ext uri="{FF2B5EF4-FFF2-40B4-BE49-F238E27FC236}">
                <a16:creationId xmlns:a16="http://schemas.microsoft.com/office/drawing/2014/main" id="{067583F5-BD12-4643-8053-5503B22DAC8F}"/>
              </a:ext>
            </a:extLst>
          </p:cNvPr>
          <p:cNvSpPr txBox="1"/>
          <p:nvPr/>
        </p:nvSpPr>
        <p:spPr>
          <a:xfrm>
            <a:off x="1185026" y="5769938"/>
            <a:ext cx="895102" cy="400110"/>
          </a:xfrm>
          <a:prstGeom prst="rect">
            <a:avLst/>
          </a:prstGeom>
          <a:noFill/>
        </p:spPr>
        <p:txBody>
          <a:bodyPr wrap="square" rtlCol="0">
            <a:spAutoFit/>
          </a:bodyPr>
          <a:lstStyle/>
          <a:p>
            <a:r>
              <a:rPr lang="es-ES" sz="2000" dirty="0"/>
              <a:t>ATPG</a:t>
            </a:r>
          </a:p>
        </p:txBody>
      </p:sp>
      <p:cxnSp>
        <p:nvCxnSpPr>
          <p:cNvPr id="88" name="Conector recto 87">
            <a:extLst>
              <a:ext uri="{FF2B5EF4-FFF2-40B4-BE49-F238E27FC236}">
                <a16:creationId xmlns:a16="http://schemas.microsoft.com/office/drawing/2014/main" id="{271ED84B-314D-49EF-B419-5579086DA181}"/>
              </a:ext>
            </a:extLst>
          </p:cNvPr>
          <p:cNvCxnSpPr>
            <a:cxnSpLocks/>
          </p:cNvCxnSpPr>
          <p:nvPr/>
        </p:nvCxnSpPr>
        <p:spPr>
          <a:xfrm>
            <a:off x="1179854" y="2165593"/>
            <a:ext cx="0" cy="611702"/>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1E326C4B-38DB-4AF5-8B3B-848A977711A8}"/>
              </a:ext>
            </a:extLst>
          </p:cNvPr>
          <p:cNvCxnSpPr>
            <a:cxnSpLocks/>
            <a:endCxn id="80" idx="1"/>
          </p:cNvCxnSpPr>
          <p:nvPr/>
        </p:nvCxnSpPr>
        <p:spPr>
          <a:xfrm flipH="1">
            <a:off x="1174645" y="2971172"/>
            <a:ext cx="5210" cy="1539424"/>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D9DE4EB7-6063-4780-B599-090D88DF8F46}"/>
              </a:ext>
            </a:extLst>
          </p:cNvPr>
          <p:cNvCxnSpPr>
            <a:cxnSpLocks/>
          </p:cNvCxnSpPr>
          <p:nvPr/>
        </p:nvCxnSpPr>
        <p:spPr>
          <a:xfrm flipH="1">
            <a:off x="1201315" y="4803698"/>
            <a:ext cx="2762" cy="308909"/>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1D7B1A1E-FFE2-499A-80CA-11E77D9A6341}"/>
              </a:ext>
            </a:extLst>
          </p:cNvPr>
          <p:cNvCxnSpPr>
            <a:cxnSpLocks/>
          </p:cNvCxnSpPr>
          <p:nvPr/>
        </p:nvCxnSpPr>
        <p:spPr>
          <a:xfrm>
            <a:off x="1201844" y="5431041"/>
            <a:ext cx="6585" cy="611458"/>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74B2666F-43F2-460D-BFDF-75A57D081D27}"/>
              </a:ext>
            </a:extLst>
          </p:cNvPr>
          <p:cNvSpPr txBox="1"/>
          <p:nvPr/>
        </p:nvSpPr>
        <p:spPr>
          <a:xfrm>
            <a:off x="523900" y="2173289"/>
            <a:ext cx="648839" cy="707886"/>
          </a:xfrm>
          <a:prstGeom prst="rect">
            <a:avLst/>
          </a:prstGeom>
          <a:noFill/>
        </p:spPr>
        <p:txBody>
          <a:bodyPr wrap="square" rtlCol="0">
            <a:spAutoFit/>
          </a:bodyPr>
          <a:lstStyle/>
          <a:p>
            <a:r>
              <a:rPr lang="es-ES" sz="2000" b="1" dirty="0" err="1"/>
              <a:t>Cyt</a:t>
            </a:r>
            <a:r>
              <a:rPr lang="es-ES" sz="2000" b="1" dirty="0"/>
              <a:t> b6f</a:t>
            </a:r>
          </a:p>
        </p:txBody>
      </p:sp>
      <p:sp>
        <p:nvSpPr>
          <p:cNvPr id="100" name="CuadroTexto 99">
            <a:extLst>
              <a:ext uri="{FF2B5EF4-FFF2-40B4-BE49-F238E27FC236}">
                <a16:creationId xmlns:a16="http://schemas.microsoft.com/office/drawing/2014/main" id="{D03BE70A-7B99-4577-B9B5-E2AFE8F1E148}"/>
              </a:ext>
            </a:extLst>
          </p:cNvPr>
          <p:cNvSpPr txBox="1"/>
          <p:nvPr/>
        </p:nvSpPr>
        <p:spPr>
          <a:xfrm>
            <a:off x="521615" y="3389479"/>
            <a:ext cx="648839" cy="400110"/>
          </a:xfrm>
          <a:prstGeom prst="rect">
            <a:avLst/>
          </a:prstGeom>
          <a:noFill/>
        </p:spPr>
        <p:txBody>
          <a:bodyPr wrap="square" rtlCol="0">
            <a:spAutoFit/>
          </a:bodyPr>
          <a:lstStyle/>
          <a:p>
            <a:r>
              <a:rPr lang="es-ES" sz="2000" b="1" dirty="0"/>
              <a:t>PSI</a:t>
            </a:r>
          </a:p>
        </p:txBody>
      </p:sp>
      <p:sp>
        <p:nvSpPr>
          <p:cNvPr id="101" name="CuadroTexto 100">
            <a:extLst>
              <a:ext uri="{FF2B5EF4-FFF2-40B4-BE49-F238E27FC236}">
                <a16:creationId xmlns:a16="http://schemas.microsoft.com/office/drawing/2014/main" id="{8050251C-9763-4DBD-A478-1B093126E5BB}"/>
              </a:ext>
            </a:extLst>
          </p:cNvPr>
          <p:cNvSpPr txBox="1"/>
          <p:nvPr/>
        </p:nvSpPr>
        <p:spPr>
          <a:xfrm>
            <a:off x="531718" y="4794700"/>
            <a:ext cx="648839" cy="400110"/>
          </a:xfrm>
          <a:prstGeom prst="rect">
            <a:avLst/>
          </a:prstGeom>
          <a:noFill/>
        </p:spPr>
        <p:txBody>
          <a:bodyPr wrap="square" rtlCol="0">
            <a:spAutoFit/>
          </a:bodyPr>
          <a:lstStyle/>
          <a:p>
            <a:r>
              <a:rPr lang="es-ES" sz="2000" b="1" dirty="0"/>
              <a:t>FNR</a:t>
            </a:r>
          </a:p>
        </p:txBody>
      </p:sp>
      <p:sp>
        <p:nvSpPr>
          <p:cNvPr id="102" name="CuadroTexto 101">
            <a:extLst>
              <a:ext uri="{FF2B5EF4-FFF2-40B4-BE49-F238E27FC236}">
                <a16:creationId xmlns:a16="http://schemas.microsoft.com/office/drawing/2014/main" id="{D809E911-AF14-4980-A99F-C405B9CE837A}"/>
              </a:ext>
            </a:extLst>
          </p:cNvPr>
          <p:cNvSpPr txBox="1"/>
          <p:nvPr/>
        </p:nvSpPr>
        <p:spPr>
          <a:xfrm>
            <a:off x="196128" y="5541078"/>
            <a:ext cx="1058562" cy="400110"/>
          </a:xfrm>
          <a:prstGeom prst="rect">
            <a:avLst/>
          </a:prstGeom>
          <a:noFill/>
        </p:spPr>
        <p:txBody>
          <a:bodyPr wrap="square" rtlCol="0">
            <a:spAutoFit/>
          </a:bodyPr>
          <a:lstStyle/>
          <a:p>
            <a:r>
              <a:rPr lang="es-ES" sz="2000" b="1" dirty="0" err="1"/>
              <a:t>ATPase</a:t>
            </a:r>
            <a:endParaRPr lang="es-ES" sz="2000" b="1" dirty="0"/>
          </a:p>
        </p:txBody>
      </p:sp>
      <p:pic>
        <p:nvPicPr>
          <p:cNvPr id="115" name="Imagen 114">
            <a:extLst>
              <a:ext uri="{FF2B5EF4-FFF2-40B4-BE49-F238E27FC236}">
                <a16:creationId xmlns:a16="http://schemas.microsoft.com/office/drawing/2014/main" id="{8907FC80-31D7-4C0F-B0B6-BB4508B3624C}"/>
              </a:ext>
            </a:extLst>
          </p:cNvPr>
          <p:cNvPicPr>
            <a:picLocks noChangeAspect="1"/>
          </p:cNvPicPr>
          <p:nvPr/>
        </p:nvPicPr>
        <p:blipFill rotWithShape="1">
          <a:blip r:embed="rId5"/>
          <a:srcRect l="35027" t="55" r="1025" b="11795"/>
          <a:stretch/>
        </p:blipFill>
        <p:spPr>
          <a:xfrm>
            <a:off x="4686207" y="1998626"/>
            <a:ext cx="7505793" cy="4859373"/>
          </a:xfrm>
          <a:prstGeom prst="rect">
            <a:avLst/>
          </a:prstGeom>
        </p:spPr>
      </p:pic>
      <p:sp>
        <p:nvSpPr>
          <p:cNvPr id="116" name="CuadroTexto 115">
            <a:extLst>
              <a:ext uri="{FF2B5EF4-FFF2-40B4-BE49-F238E27FC236}">
                <a16:creationId xmlns:a16="http://schemas.microsoft.com/office/drawing/2014/main" id="{D993A951-99C7-477C-AFC0-982DE89C53CF}"/>
              </a:ext>
            </a:extLst>
          </p:cNvPr>
          <p:cNvSpPr txBox="1"/>
          <p:nvPr/>
        </p:nvSpPr>
        <p:spPr>
          <a:xfrm>
            <a:off x="2251833" y="1700368"/>
            <a:ext cx="2063842" cy="400110"/>
          </a:xfrm>
          <a:prstGeom prst="rect">
            <a:avLst/>
          </a:prstGeom>
          <a:noFill/>
        </p:spPr>
        <p:txBody>
          <a:bodyPr wrap="square" rtlCol="0">
            <a:spAutoFit/>
          </a:bodyPr>
          <a:lstStyle/>
          <a:p>
            <a:r>
              <a:rPr lang="es-ES" sz="2000" b="1" dirty="0" err="1"/>
              <a:t>Transcripts</a:t>
            </a:r>
            <a:endParaRPr lang="es-ES" sz="2000" b="1" dirty="0"/>
          </a:p>
        </p:txBody>
      </p:sp>
      <p:sp>
        <p:nvSpPr>
          <p:cNvPr id="47" name="CuadroTexto 46">
            <a:extLst>
              <a:ext uri="{FF2B5EF4-FFF2-40B4-BE49-F238E27FC236}">
                <a16:creationId xmlns:a16="http://schemas.microsoft.com/office/drawing/2014/main" id="{770A559F-71D2-4E74-B336-3BE152A601F1}"/>
              </a:ext>
            </a:extLst>
          </p:cNvPr>
          <p:cNvSpPr txBox="1"/>
          <p:nvPr/>
        </p:nvSpPr>
        <p:spPr>
          <a:xfrm>
            <a:off x="9907475" y="2269996"/>
            <a:ext cx="1741714" cy="430887"/>
          </a:xfrm>
          <a:prstGeom prst="rect">
            <a:avLst/>
          </a:prstGeom>
          <a:solidFill>
            <a:schemeClr val="bg1"/>
          </a:solidFill>
        </p:spPr>
        <p:txBody>
          <a:bodyPr wrap="square" rtlCol="0">
            <a:spAutoFit/>
          </a:bodyPr>
          <a:lstStyle/>
          <a:p>
            <a:pPr algn="ctr"/>
            <a:r>
              <a:rPr lang="es-ES" sz="2200" dirty="0" err="1"/>
              <a:t>synthase</a:t>
            </a:r>
            <a:endParaRPr lang="es-ES" sz="2200" dirty="0"/>
          </a:p>
        </p:txBody>
      </p:sp>
      <p:sp>
        <p:nvSpPr>
          <p:cNvPr id="48" name="CuadroTexto 47">
            <a:extLst>
              <a:ext uri="{FF2B5EF4-FFF2-40B4-BE49-F238E27FC236}">
                <a16:creationId xmlns:a16="http://schemas.microsoft.com/office/drawing/2014/main" id="{D2EF7195-67E6-48EE-9867-AB7388AB955B}"/>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16218062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n 82">
            <a:extLst>
              <a:ext uri="{FF2B5EF4-FFF2-40B4-BE49-F238E27FC236}">
                <a16:creationId xmlns:a16="http://schemas.microsoft.com/office/drawing/2014/main" id="{EEC53082-1E8F-4E66-8853-FE30F34CCA6B}"/>
              </a:ext>
            </a:extLst>
          </p:cNvPr>
          <p:cNvPicPr>
            <a:picLocks noChangeAspect="1"/>
          </p:cNvPicPr>
          <p:nvPr/>
        </p:nvPicPr>
        <p:blipFill rotWithShape="1">
          <a:blip r:embed="rId3"/>
          <a:srcRect l="30350" t="61928" r="36736" b="30858"/>
          <a:stretch/>
        </p:blipFill>
        <p:spPr>
          <a:xfrm>
            <a:off x="1837001" y="4744226"/>
            <a:ext cx="2253224" cy="431200"/>
          </a:xfrm>
          <a:prstGeom prst="rect">
            <a:avLst/>
          </a:prstGeom>
        </p:spPr>
      </p:pic>
      <p:pic>
        <p:nvPicPr>
          <p:cNvPr id="33" name="Imagen 32">
            <a:extLst>
              <a:ext uri="{FF2B5EF4-FFF2-40B4-BE49-F238E27FC236}">
                <a16:creationId xmlns:a16="http://schemas.microsoft.com/office/drawing/2014/main" id="{DB9B12BE-324C-47AF-A801-CD83A65B7B54}"/>
              </a:ext>
            </a:extLst>
          </p:cNvPr>
          <p:cNvPicPr>
            <a:picLocks noChangeAspect="1"/>
          </p:cNvPicPr>
          <p:nvPr/>
        </p:nvPicPr>
        <p:blipFill rotWithShape="1">
          <a:blip r:embed="rId3"/>
          <a:srcRect l="29323" t="10141" r="36890" b="79269"/>
          <a:stretch/>
        </p:blipFill>
        <p:spPr>
          <a:xfrm>
            <a:off x="1789075" y="2138893"/>
            <a:ext cx="2312954" cy="632998"/>
          </a:xfrm>
          <a:prstGeom prst="rect">
            <a:avLst/>
          </a:prstGeom>
        </p:spPr>
      </p:pic>
      <p:pic>
        <p:nvPicPr>
          <p:cNvPr id="32" name="Imagen 31">
            <a:extLst>
              <a:ext uri="{FF2B5EF4-FFF2-40B4-BE49-F238E27FC236}">
                <a16:creationId xmlns:a16="http://schemas.microsoft.com/office/drawing/2014/main" id="{CD5E3C6A-F2FA-4D16-B706-DCCEF509EA71}"/>
              </a:ext>
            </a:extLst>
          </p:cNvPr>
          <p:cNvPicPr>
            <a:picLocks noChangeAspect="1"/>
          </p:cNvPicPr>
          <p:nvPr/>
        </p:nvPicPr>
        <p:blipFill rotWithShape="1">
          <a:blip r:embed="rId3"/>
          <a:srcRect l="30350" t="34460" r="36736" b="37573"/>
          <a:stretch/>
        </p:blipFill>
        <p:spPr>
          <a:xfrm>
            <a:off x="1808727" y="2938236"/>
            <a:ext cx="2253224" cy="1671674"/>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3" y="132604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2"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1"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4130213" y="3366310"/>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2F20C0B7-60F9-4615-B93D-FF8C0D820B69}"/>
              </a:ext>
            </a:extLst>
          </p:cNvPr>
          <p:cNvPicPr>
            <a:picLocks noChangeAspect="1"/>
          </p:cNvPicPr>
          <p:nvPr/>
        </p:nvPicPr>
        <p:blipFill rotWithShape="1">
          <a:blip r:embed="rId3"/>
          <a:srcRect l="30195" t="82309" r="36891" b="2933"/>
          <a:stretch/>
        </p:blipFill>
        <p:spPr>
          <a:xfrm>
            <a:off x="1817650" y="5370039"/>
            <a:ext cx="2272876" cy="889811"/>
          </a:xfrm>
          <a:prstGeom prst="rect">
            <a:avLst/>
          </a:prstGeom>
        </p:spPr>
      </p:pic>
      <p:sp>
        <p:nvSpPr>
          <p:cNvPr id="7" name="Rectángulo 6">
            <a:extLst>
              <a:ext uri="{FF2B5EF4-FFF2-40B4-BE49-F238E27FC236}">
                <a16:creationId xmlns:a16="http://schemas.microsoft.com/office/drawing/2014/main" id="{04AC25A1-C627-4887-8FBD-B271B34B7AE1}"/>
              </a:ext>
            </a:extLst>
          </p:cNvPr>
          <p:cNvSpPr/>
          <p:nvPr/>
        </p:nvSpPr>
        <p:spPr>
          <a:xfrm>
            <a:off x="3039074" y="2146505"/>
            <a:ext cx="309204" cy="39246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26EE1C48-AB90-4E12-AAAE-604AA39977B9}"/>
              </a:ext>
            </a:extLst>
          </p:cNvPr>
          <p:cNvSpPr/>
          <p:nvPr/>
        </p:nvSpPr>
        <p:spPr>
          <a:xfrm>
            <a:off x="5495503" y="1839480"/>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a:extLst>
              <a:ext uri="{FF2B5EF4-FFF2-40B4-BE49-F238E27FC236}">
                <a16:creationId xmlns:a16="http://schemas.microsoft.com/office/drawing/2014/main" id="{8EC9D3A9-A1E0-4C5E-A346-B991FD4C7EA1}"/>
              </a:ext>
            </a:extLst>
          </p:cNvPr>
          <p:cNvPicPr>
            <a:picLocks noChangeAspect="1"/>
          </p:cNvPicPr>
          <p:nvPr/>
        </p:nvPicPr>
        <p:blipFill rotWithShape="1">
          <a:blip r:embed="rId4"/>
          <a:srcRect l="86872" t="25814" r="424" b="66611"/>
          <a:stretch/>
        </p:blipFill>
        <p:spPr>
          <a:xfrm>
            <a:off x="4352177" y="2328290"/>
            <a:ext cx="1609704" cy="467597"/>
          </a:xfrm>
          <a:prstGeom prst="rect">
            <a:avLst/>
          </a:prstGeom>
        </p:spPr>
      </p:pic>
      <p:sp>
        <p:nvSpPr>
          <p:cNvPr id="26" name="CuadroTexto 25">
            <a:extLst>
              <a:ext uri="{FF2B5EF4-FFF2-40B4-BE49-F238E27FC236}">
                <a16:creationId xmlns:a16="http://schemas.microsoft.com/office/drawing/2014/main" id="{32DE22A9-4BD1-4B04-A89A-4BCD760276F7}"/>
              </a:ext>
            </a:extLst>
          </p:cNvPr>
          <p:cNvSpPr txBox="1"/>
          <p:nvPr/>
        </p:nvSpPr>
        <p:spPr>
          <a:xfrm>
            <a:off x="4272023" y="1823340"/>
            <a:ext cx="1823978" cy="646331"/>
          </a:xfrm>
          <a:prstGeom prst="rect">
            <a:avLst/>
          </a:prstGeom>
          <a:noFill/>
        </p:spPr>
        <p:txBody>
          <a:bodyPr wrap="square" rtlCol="0">
            <a:spAutoFit/>
          </a:bodyPr>
          <a:lstStyle/>
          <a:p>
            <a:r>
              <a:rPr lang="es-ES" b="1" dirty="0"/>
              <a:t>Gene</a:t>
            </a:r>
            <a:r>
              <a:rPr lang="es-ES" dirty="0"/>
              <a:t> </a:t>
            </a:r>
            <a:r>
              <a:rPr lang="es-ES" b="1" dirty="0" err="1"/>
              <a:t>expression</a:t>
            </a:r>
            <a:endParaRPr lang="es-ES" b="1" dirty="0"/>
          </a:p>
          <a:p>
            <a:r>
              <a:rPr lang="es-ES" dirty="0"/>
              <a:t>Low            High</a:t>
            </a:r>
          </a:p>
        </p:txBody>
      </p:sp>
      <p:sp>
        <p:nvSpPr>
          <p:cNvPr id="41" name="Rectángulo 40">
            <a:extLst>
              <a:ext uri="{FF2B5EF4-FFF2-40B4-BE49-F238E27FC236}">
                <a16:creationId xmlns:a16="http://schemas.microsoft.com/office/drawing/2014/main" id="{E174ECF4-8B4E-4F5E-B71B-CECDADBFFF28}"/>
              </a:ext>
            </a:extLst>
          </p:cNvPr>
          <p:cNvSpPr/>
          <p:nvPr/>
        </p:nvSpPr>
        <p:spPr>
          <a:xfrm>
            <a:off x="1940379" y="2146505"/>
            <a:ext cx="397576" cy="38959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p>
        </p:txBody>
      </p:sp>
      <p:sp>
        <p:nvSpPr>
          <p:cNvPr id="43" name="Rectángulo 42">
            <a:extLst>
              <a:ext uri="{FF2B5EF4-FFF2-40B4-BE49-F238E27FC236}">
                <a16:creationId xmlns:a16="http://schemas.microsoft.com/office/drawing/2014/main" id="{F3B9F2A9-EFEB-44D0-9538-3B6BEE192562}"/>
              </a:ext>
            </a:extLst>
          </p:cNvPr>
          <p:cNvSpPr/>
          <p:nvPr/>
        </p:nvSpPr>
        <p:spPr>
          <a:xfrm>
            <a:off x="4795951" y="4304526"/>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E938BDDA-2E99-4F17-9506-D22F6CC3159B}"/>
              </a:ext>
            </a:extLst>
          </p:cNvPr>
          <p:cNvSpPr/>
          <p:nvPr/>
        </p:nvSpPr>
        <p:spPr>
          <a:xfrm>
            <a:off x="5460407" y="4725533"/>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CDA44188-BF87-4AC7-851C-F77E23420732}"/>
              </a:ext>
            </a:extLst>
          </p:cNvPr>
          <p:cNvSpPr txBox="1"/>
          <p:nvPr/>
        </p:nvSpPr>
        <p:spPr>
          <a:xfrm>
            <a:off x="1179854" y="2053933"/>
            <a:ext cx="656934" cy="400110"/>
          </a:xfrm>
          <a:prstGeom prst="rect">
            <a:avLst/>
          </a:prstGeom>
          <a:noFill/>
        </p:spPr>
        <p:txBody>
          <a:bodyPr wrap="square" rtlCol="0">
            <a:spAutoFit/>
          </a:bodyPr>
          <a:lstStyle/>
          <a:p>
            <a:r>
              <a:rPr lang="es-ES" sz="2000" dirty="0" err="1"/>
              <a:t>PetC</a:t>
            </a:r>
            <a:endParaRPr lang="es-ES" sz="2000" dirty="0"/>
          </a:p>
        </p:txBody>
      </p:sp>
      <p:sp>
        <p:nvSpPr>
          <p:cNvPr id="69" name="CuadroTexto 68">
            <a:extLst>
              <a:ext uri="{FF2B5EF4-FFF2-40B4-BE49-F238E27FC236}">
                <a16:creationId xmlns:a16="http://schemas.microsoft.com/office/drawing/2014/main" id="{841D5C48-ABF8-4A21-9883-83D869A00012}"/>
              </a:ext>
            </a:extLst>
          </p:cNvPr>
          <p:cNvSpPr txBox="1"/>
          <p:nvPr/>
        </p:nvSpPr>
        <p:spPr>
          <a:xfrm>
            <a:off x="1179854" y="2269996"/>
            <a:ext cx="895102" cy="400110"/>
          </a:xfrm>
          <a:prstGeom prst="rect">
            <a:avLst/>
          </a:prstGeom>
          <a:noFill/>
        </p:spPr>
        <p:txBody>
          <a:bodyPr wrap="square" rtlCol="0">
            <a:spAutoFit/>
          </a:bodyPr>
          <a:lstStyle/>
          <a:p>
            <a:r>
              <a:rPr lang="es-ES" sz="2000" dirty="0" err="1"/>
              <a:t>PetE</a:t>
            </a:r>
            <a:endParaRPr lang="es-ES" sz="2000" dirty="0"/>
          </a:p>
        </p:txBody>
      </p:sp>
      <p:sp>
        <p:nvSpPr>
          <p:cNvPr id="70" name="CuadroTexto 69">
            <a:extLst>
              <a:ext uri="{FF2B5EF4-FFF2-40B4-BE49-F238E27FC236}">
                <a16:creationId xmlns:a16="http://schemas.microsoft.com/office/drawing/2014/main" id="{59C547DB-D790-4734-8DAD-438D586C8F1C}"/>
              </a:ext>
            </a:extLst>
          </p:cNvPr>
          <p:cNvSpPr txBox="1"/>
          <p:nvPr/>
        </p:nvSpPr>
        <p:spPr>
          <a:xfrm>
            <a:off x="1179854" y="2480969"/>
            <a:ext cx="895102" cy="400110"/>
          </a:xfrm>
          <a:prstGeom prst="rect">
            <a:avLst/>
          </a:prstGeom>
          <a:noFill/>
        </p:spPr>
        <p:txBody>
          <a:bodyPr wrap="square" rtlCol="0">
            <a:spAutoFit/>
          </a:bodyPr>
          <a:lstStyle/>
          <a:p>
            <a:r>
              <a:rPr lang="es-ES" sz="2000" dirty="0" err="1"/>
              <a:t>PetF</a:t>
            </a:r>
            <a:endParaRPr lang="es-ES" sz="2000" dirty="0"/>
          </a:p>
        </p:txBody>
      </p:sp>
      <p:sp>
        <p:nvSpPr>
          <p:cNvPr id="74" name="CuadroTexto 73">
            <a:extLst>
              <a:ext uri="{FF2B5EF4-FFF2-40B4-BE49-F238E27FC236}">
                <a16:creationId xmlns:a16="http://schemas.microsoft.com/office/drawing/2014/main" id="{162B26AD-6D42-4897-95E7-4138FDE8C36E}"/>
              </a:ext>
            </a:extLst>
          </p:cNvPr>
          <p:cNvSpPr txBox="1"/>
          <p:nvPr/>
        </p:nvSpPr>
        <p:spPr>
          <a:xfrm>
            <a:off x="1179854" y="2826162"/>
            <a:ext cx="895102" cy="400110"/>
          </a:xfrm>
          <a:prstGeom prst="rect">
            <a:avLst/>
          </a:prstGeom>
          <a:noFill/>
        </p:spPr>
        <p:txBody>
          <a:bodyPr wrap="square" rtlCol="0">
            <a:spAutoFit/>
          </a:bodyPr>
          <a:lstStyle/>
          <a:p>
            <a:r>
              <a:rPr lang="es-ES" sz="2000" dirty="0" err="1"/>
              <a:t>PsaD</a:t>
            </a:r>
            <a:endParaRPr lang="es-ES" sz="2000" dirty="0"/>
          </a:p>
        </p:txBody>
      </p:sp>
      <p:sp>
        <p:nvSpPr>
          <p:cNvPr id="75" name="CuadroTexto 74">
            <a:extLst>
              <a:ext uri="{FF2B5EF4-FFF2-40B4-BE49-F238E27FC236}">
                <a16:creationId xmlns:a16="http://schemas.microsoft.com/office/drawing/2014/main" id="{C9C2DF2C-12CA-43D7-AD0F-D118E4E4ECB4}"/>
              </a:ext>
            </a:extLst>
          </p:cNvPr>
          <p:cNvSpPr txBox="1"/>
          <p:nvPr/>
        </p:nvSpPr>
        <p:spPr>
          <a:xfrm>
            <a:off x="1174645" y="3076367"/>
            <a:ext cx="895102" cy="400110"/>
          </a:xfrm>
          <a:prstGeom prst="rect">
            <a:avLst/>
          </a:prstGeom>
          <a:noFill/>
        </p:spPr>
        <p:txBody>
          <a:bodyPr wrap="square" rtlCol="0">
            <a:spAutoFit/>
          </a:bodyPr>
          <a:lstStyle/>
          <a:p>
            <a:r>
              <a:rPr lang="es-ES" sz="2000" dirty="0" err="1"/>
              <a:t>PsaE</a:t>
            </a:r>
            <a:endParaRPr lang="es-ES" sz="2000" dirty="0"/>
          </a:p>
        </p:txBody>
      </p:sp>
      <p:sp>
        <p:nvSpPr>
          <p:cNvPr id="76" name="CuadroTexto 75">
            <a:extLst>
              <a:ext uri="{FF2B5EF4-FFF2-40B4-BE49-F238E27FC236}">
                <a16:creationId xmlns:a16="http://schemas.microsoft.com/office/drawing/2014/main" id="{B6F6D05B-064C-4A8B-B314-53F6ABBAA2CD}"/>
              </a:ext>
            </a:extLst>
          </p:cNvPr>
          <p:cNvSpPr txBox="1"/>
          <p:nvPr/>
        </p:nvSpPr>
        <p:spPr>
          <a:xfrm>
            <a:off x="1174645" y="3311143"/>
            <a:ext cx="895102" cy="400110"/>
          </a:xfrm>
          <a:prstGeom prst="rect">
            <a:avLst/>
          </a:prstGeom>
          <a:noFill/>
        </p:spPr>
        <p:txBody>
          <a:bodyPr wrap="square" rtlCol="0">
            <a:spAutoFit/>
          </a:bodyPr>
          <a:lstStyle/>
          <a:p>
            <a:r>
              <a:rPr lang="es-ES" sz="2000" dirty="0" err="1"/>
              <a:t>PsaG</a:t>
            </a:r>
            <a:endParaRPr lang="es-ES" sz="2000" dirty="0"/>
          </a:p>
        </p:txBody>
      </p:sp>
      <p:sp>
        <p:nvSpPr>
          <p:cNvPr id="77" name="CuadroTexto 76">
            <a:extLst>
              <a:ext uri="{FF2B5EF4-FFF2-40B4-BE49-F238E27FC236}">
                <a16:creationId xmlns:a16="http://schemas.microsoft.com/office/drawing/2014/main" id="{8AF7599E-9CF6-4349-A44D-2279B03FA728}"/>
              </a:ext>
            </a:extLst>
          </p:cNvPr>
          <p:cNvSpPr txBox="1"/>
          <p:nvPr/>
        </p:nvSpPr>
        <p:spPr>
          <a:xfrm>
            <a:off x="1174645" y="3548272"/>
            <a:ext cx="895102" cy="400110"/>
          </a:xfrm>
          <a:prstGeom prst="rect">
            <a:avLst/>
          </a:prstGeom>
          <a:noFill/>
        </p:spPr>
        <p:txBody>
          <a:bodyPr wrap="square" rtlCol="0">
            <a:spAutoFit/>
          </a:bodyPr>
          <a:lstStyle/>
          <a:p>
            <a:r>
              <a:rPr lang="es-ES" sz="2000" dirty="0" err="1"/>
              <a:t>PsaL</a:t>
            </a:r>
            <a:endParaRPr lang="es-ES" sz="2000" dirty="0"/>
          </a:p>
        </p:txBody>
      </p:sp>
      <p:sp>
        <p:nvSpPr>
          <p:cNvPr id="78" name="CuadroTexto 77">
            <a:extLst>
              <a:ext uri="{FF2B5EF4-FFF2-40B4-BE49-F238E27FC236}">
                <a16:creationId xmlns:a16="http://schemas.microsoft.com/office/drawing/2014/main" id="{FB25638C-C62B-456E-B145-235588E0D5D7}"/>
              </a:ext>
            </a:extLst>
          </p:cNvPr>
          <p:cNvSpPr txBox="1"/>
          <p:nvPr/>
        </p:nvSpPr>
        <p:spPr>
          <a:xfrm>
            <a:off x="1174645" y="3804348"/>
            <a:ext cx="895102" cy="400110"/>
          </a:xfrm>
          <a:prstGeom prst="rect">
            <a:avLst/>
          </a:prstGeom>
          <a:noFill/>
        </p:spPr>
        <p:txBody>
          <a:bodyPr wrap="square" rtlCol="0">
            <a:spAutoFit/>
          </a:bodyPr>
          <a:lstStyle/>
          <a:p>
            <a:r>
              <a:rPr lang="es-ES" sz="2000" dirty="0" err="1"/>
              <a:t>PsaH</a:t>
            </a:r>
            <a:endParaRPr lang="es-ES" sz="2000" dirty="0"/>
          </a:p>
        </p:txBody>
      </p:sp>
      <p:sp>
        <p:nvSpPr>
          <p:cNvPr id="79" name="CuadroTexto 78">
            <a:extLst>
              <a:ext uri="{FF2B5EF4-FFF2-40B4-BE49-F238E27FC236}">
                <a16:creationId xmlns:a16="http://schemas.microsoft.com/office/drawing/2014/main" id="{FB5AC0EC-B120-4359-8486-DAFEE0A91BCC}"/>
              </a:ext>
            </a:extLst>
          </p:cNvPr>
          <p:cNvSpPr txBox="1"/>
          <p:nvPr/>
        </p:nvSpPr>
        <p:spPr>
          <a:xfrm>
            <a:off x="1174645" y="4064182"/>
            <a:ext cx="895102" cy="400110"/>
          </a:xfrm>
          <a:prstGeom prst="rect">
            <a:avLst/>
          </a:prstGeom>
          <a:noFill/>
        </p:spPr>
        <p:txBody>
          <a:bodyPr wrap="square" rtlCol="0">
            <a:spAutoFit/>
          </a:bodyPr>
          <a:lstStyle/>
          <a:p>
            <a:r>
              <a:rPr lang="es-ES" sz="2000" dirty="0" err="1"/>
              <a:t>PsaN</a:t>
            </a:r>
            <a:endParaRPr lang="es-ES" sz="2000" dirty="0"/>
          </a:p>
        </p:txBody>
      </p:sp>
      <p:sp>
        <p:nvSpPr>
          <p:cNvPr id="80" name="CuadroTexto 79">
            <a:extLst>
              <a:ext uri="{FF2B5EF4-FFF2-40B4-BE49-F238E27FC236}">
                <a16:creationId xmlns:a16="http://schemas.microsoft.com/office/drawing/2014/main" id="{C2E34C65-7170-4514-ACB1-9141AA367365}"/>
              </a:ext>
            </a:extLst>
          </p:cNvPr>
          <p:cNvSpPr txBox="1"/>
          <p:nvPr/>
        </p:nvSpPr>
        <p:spPr>
          <a:xfrm>
            <a:off x="1174645" y="4310541"/>
            <a:ext cx="895102" cy="400110"/>
          </a:xfrm>
          <a:prstGeom prst="rect">
            <a:avLst/>
          </a:prstGeom>
          <a:noFill/>
        </p:spPr>
        <p:txBody>
          <a:bodyPr wrap="square" rtlCol="0">
            <a:spAutoFit/>
          </a:bodyPr>
          <a:lstStyle/>
          <a:p>
            <a:r>
              <a:rPr lang="es-ES" sz="2000" dirty="0" err="1"/>
              <a:t>PsaF</a:t>
            </a:r>
            <a:endParaRPr lang="es-ES" sz="2000" dirty="0"/>
          </a:p>
        </p:txBody>
      </p:sp>
      <p:sp>
        <p:nvSpPr>
          <p:cNvPr id="81" name="CuadroTexto 80">
            <a:extLst>
              <a:ext uri="{FF2B5EF4-FFF2-40B4-BE49-F238E27FC236}">
                <a16:creationId xmlns:a16="http://schemas.microsoft.com/office/drawing/2014/main" id="{D6D77804-9540-4105-A08B-D1F70251169D}"/>
              </a:ext>
            </a:extLst>
          </p:cNvPr>
          <p:cNvSpPr txBox="1"/>
          <p:nvPr/>
        </p:nvSpPr>
        <p:spPr>
          <a:xfrm>
            <a:off x="1212745" y="4670035"/>
            <a:ext cx="895102" cy="400110"/>
          </a:xfrm>
          <a:prstGeom prst="rect">
            <a:avLst/>
          </a:prstGeom>
          <a:noFill/>
        </p:spPr>
        <p:txBody>
          <a:bodyPr wrap="square" rtlCol="0">
            <a:spAutoFit/>
          </a:bodyPr>
          <a:lstStyle/>
          <a:p>
            <a:r>
              <a:rPr lang="es-ES" sz="2000" dirty="0" err="1"/>
              <a:t>Fd</a:t>
            </a:r>
            <a:endParaRPr lang="es-ES" sz="2000" dirty="0"/>
          </a:p>
        </p:txBody>
      </p:sp>
      <p:sp>
        <p:nvSpPr>
          <p:cNvPr id="82" name="CuadroTexto 81">
            <a:extLst>
              <a:ext uri="{FF2B5EF4-FFF2-40B4-BE49-F238E27FC236}">
                <a16:creationId xmlns:a16="http://schemas.microsoft.com/office/drawing/2014/main" id="{93F57FE3-91F9-4E58-8520-67DCADAEEBE9}"/>
              </a:ext>
            </a:extLst>
          </p:cNvPr>
          <p:cNvSpPr txBox="1"/>
          <p:nvPr/>
        </p:nvSpPr>
        <p:spPr>
          <a:xfrm>
            <a:off x="1210840" y="4889841"/>
            <a:ext cx="895102" cy="400110"/>
          </a:xfrm>
          <a:prstGeom prst="rect">
            <a:avLst/>
          </a:prstGeom>
          <a:noFill/>
        </p:spPr>
        <p:txBody>
          <a:bodyPr wrap="square" rtlCol="0">
            <a:spAutoFit/>
          </a:bodyPr>
          <a:lstStyle/>
          <a:p>
            <a:r>
              <a:rPr lang="es-ES" sz="2000" dirty="0"/>
              <a:t>FNR</a:t>
            </a:r>
          </a:p>
        </p:txBody>
      </p:sp>
      <p:sp>
        <p:nvSpPr>
          <p:cNvPr id="84" name="CuadroTexto 83">
            <a:extLst>
              <a:ext uri="{FF2B5EF4-FFF2-40B4-BE49-F238E27FC236}">
                <a16:creationId xmlns:a16="http://schemas.microsoft.com/office/drawing/2014/main" id="{6A7BAD8D-F984-4859-891D-55397BA9E5F2}"/>
              </a:ext>
            </a:extLst>
          </p:cNvPr>
          <p:cNvSpPr txBox="1"/>
          <p:nvPr/>
        </p:nvSpPr>
        <p:spPr>
          <a:xfrm>
            <a:off x="1201844" y="5294000"/>
            <a:ext cx="895102" cy="400110"/>
          </a:xfrm>
          <a:prstGeom prst="rect">
            <a:avLst/>
          </a:prstGeom>
          <a:noFill/>
        </p:spPr>
        <p:txBody>
          <a:bodyPr wrap="square" rtlCol="0">
            <a:spAutoFit/>
          </a:bodyPr>
          <a:lstStyle/>
          <a:p>
            <a:r>
              <a:rPr lang="es-ES" sz="2000" dirty="0"/>
              <a:t>ATPC</a:t>
            </a:r>
          </a:p>
        </p:txBody>
      </p:sp>
      <p:sp>
        <p:nvSpPr>
          <p:cNvPr id="85" name="CuadroTexto 84">
            <a:extLst>
              <a:ext uri="{FF2B5EF4-FFF2-40B4-BE49-F238E27FC236}">
                <a16:creationId xmlns:a16="http://schemas.microsoft.com/office/drawing/2014/main" id="{26CDA5F4-3548-485D-A97B-F7411D82963D}"/>
              </a:ext>
            </a:extLst>
          </p:cNvPr>
          <p:cNvSpPr txBox="1"/>
          <p:nvPr/>
        </p:nvSpPr>
        <p:spPr>
          <a:xfrm>
            <a:off x="1185026" y="5542608"/>
            <a:ext cx="895102" cy="400110"/>
          </a:xfrm>
          <a:prstGeom prst="rect">
            <a:avLst/>
          </a:prstGeom>
          <a:noFill/>
        </p:spPr>
        <p:txBody>
          <a:bodyPr wrap="square" rtlCol="0">
            <a:spAutoFit/>
          </a:bodyPr>
          <a:lstStyle/>
          <a:p>
            <a:r>
              <a:rPr lang="es-ES" sz="2000" dirty="0"/>
              <a:t>ATPD</a:t>
            </a:r>
          </a:p>
        </p:txBody>
      </p:sp>
      <p:sp>
        <p:nvSpPr>
          <p:cNvPr id="86" name="CuadroTexto 85">
            <a:extLst>
              <a:ext uri="{FF2B5EF4-FFF2-40B4-BE49-F238E27FC236}">
                <a16:creationId xmlns:a16="http://schemas.microsoft.com/office/drawing/2014/main" id="{067583F5-BD12-4643-8053-5503B22DAC8F}"/>
              </a:ext>
            </a:extLst>
          </p:cNvPr>
          <p:cNvSpPr txBox="1"/>
          <p:nvPr/>
        </p:nvSpPr>
        <p:spPr>
          <a:xfrm>
            <a:off x="1185026" y="5769938"/>
            <a:ext cx="895102" cy="400110"/>
          </a:xfrm>
          <a:prstGeom prst="rect">
            <a:avLst/>
          </a:prstGeom>
          <a:noFill/>
        </p:spPr>
        <p:txBody>
          <a:bodyPr wrap="square" rtlCol="0">
            <a:spAutoFit/>
          </a:bodyPr>
          <a:lstStyle/>
          <a:p>
            <a:r>
              <a:rPr lang="es-ES" sz="2000" dirty="0"/>
              <a:t>ATPG</a:t>
            </a:r>
          </a:p>
        </p:txBody>
      </p:sp>
      <p:cxnSp>
        <p:nvCxnSpPr>
          <p:cNvPr id="88" name="Conector recto 87">
            <a:extLst>
              <a:ext uri="{FF2B5EF4-FFF2-40B4-BE49-F238E27FC236}">
                <a16:creationId xmlns:a16="http://schemas.microsoft.com/office/drawing/2014/main" id="{271ED84B-314D-49EF-B419-5579086DA181}"/>
              </a:ext>
            </a:extLst>
          </p:cNvPr>
          <p:cNvCxnSpPr>
            <a:cxnSpLocks/>
          </p:cNvCxnSpPr>
          <p:nvPr/>
        </p:nvCxnSpPr>
        <p:spPr>
          <a:xfrm>
            <a:off x="1179854" y="2165593"/>
            <a:ext cx="0" cy="611702"/>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1E326C4B-38DB-4AF5-8B3B-848A977711A8}"/>
              </a:ext>
            </a:extLst>
          </p:cNvPr>
          <p:cNvCxnSpPr>
            <a:cxnSpLocks/>
            <a:endCxn id="80" idx="1"/>
          </p:cNvCxnSpPr>
          <p:nvPr/>
        </p:nvCxnSpPr>
        <p:spPr>
          <a:xfrm flipH="1">
            <a:off x="1174645" y="2971172"/>
            <a:ext cx="5210" cy="1539424"/>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D9DE4EB7-6063-4780-B599-090D88DF8F46}"/>
              </a:ext>
            </a:extLst>
          </p:cNvPr>
          <p:cNvCxnSpPr>
            <a:cxnSpLocks/>
          </p:cNvCxnSpPr>
          <p:nvPr/>
        </p:nvCxnSpPr>
        <p:spPr>
          <a:xfrm flipH="1">
            <a:off x="1201315" y="4803698"/>
            <a:ext cx="2762" cy="308909"/>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1D7B1A1E-FFE2-499A-80CA-11E77D9A6341}"/>
              </a:ext>
            </a:extLst>
          </p:cNvPr>
          <p:cNvCxnSpPr>
            <a:cxnSpLocks/>
          </p:cNvCxnSpPr>
          <p:nvPr/>
        </p:nvCxnSpPr>
        <p:spPr>
          <a:xfrm>
            <a:off x="1201844" y="5431041"/>
            <a:ext cx="6585" cy="611458"/>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74B2666F-43F2-460D-BFDF-75A57D081D27}"/>
              </a:ext>
            </a:extLst>
          </p:cNvPr>
          <p:cNvSpPr txBox="1"/>
          <p:nvPr/>
        </p:nvSpPr>
        <p:spPr>
          <a:xfrm>
            <a:off x="523900" y="2173289"/>
            <a:ext cx="648839" cy="707886"/>
          </a:xfrm>
          <a:prstGeom prst="rect">
            <a:avLst/>
          </a:prstGeom>
          <a:noFill/>
        </p:spPr>
        <p:txBody>
          <a:bodyPr wrap="square" rtlCol="0">
            <a:spAutoFit/>
          </a:bodyPr>
          <a:lstStyle/>
          <a:p>
            <a:r>
              <a:rPr lang="es-ES" sz="2000" b="1" dirty="0" err="1"/>
              <a:t>Cyt</a:t>
            </a:r>
            <a:r>
              <a:rPr lang="es-ES" sz="2000" b="1" dirty="0"/>
              <a:t> b6f</a:t>
            </a:r>
          </a:p>
        </p:txBody>
      </p:sp>
      <p:sp>
        <p:nvSpPr>
          <p:cNvPr id="100" name="CuadroTexto 99">
            <a:extLst>
              <a:ext uri="{FF2B5EF4-FFF2-40B4-BE49-F238E27FC236}">
                <a16:creationId xmlns:a16="http://schemas.microsoft.com/office/drawing/2014/main" id="{D03BE70A-7B99-4577-B9B5-E2AFE8F1E148}"/>
              </a:ext>
            </a:extLst>
          </p:cNvPr>
          <p:cNvSpPr txBox="1"/>
          <p:nvPr/>
        </p:nvSpPr>
        <p:spPr>
          <a:xfrm>
            <a:off x="521615" y="3389479"/>
            <a:ext cx="648839" cy="400110"/>
          </a:xfrm>
          <a:prstGeom prst="rect">
            <a:avLst/>
          </a:prstGeom>
          <a:noFill/>
        </p:spPr>
        <p:txBody>
          <a:bodyPr wrap="square" rtlCol="0">
            <a:spAutoFit/>
          </a:bodyPr>
          <a:lstStyle/>
          <a:p>
            <a:r>
              <a:rPr lang="es-ES" sz="2000" b="1" dirty="0"/>
              <a:t>PSI</a:t>
            </a:r>
          </a:p>
        </p:txBody>
      </p:sp>
      <p:sp>
        <p:nvSpPr>
          <p:cNvPr id="101" name="CuadroTexto 100">
            <a:extLst>
              <a:ext uri="{FF2B5EF4-FFF2-40B4-BE49-F238E27FC236}">
                <a16:creationId xmlns:a16="http://schemas.microsoft.com/office/drawing/2014/main" id="{8050251C-9763-4DBD-A478-1B093126E5BB}"/>
              </a:ext>
            </a:extLst>
          </p:cNvPr>
          <p:cNvSpPr txBox="1"/>
          <p:nvPr/>
        </p:nvSpPr>
        <p:spPr>
          <a:xfrm>
            <a:off x="531718" y="4794700"/>
            <a:ext cx="648839" cy="400110"/>
          </a:xfrm>
          <a:prstGeom prst="rect">
            <a:avLst/>
          </a:prstGeom>
          <a:noFill/>
        </p:spPr>
        <p:txBody>
          <a:bodyPr wrap="square" rtlCol="0">
            <a:spAutoFit/>
          </a:bodyPr>
          <a:lstStyle/>
          <a:p>
            <a:r>
              <a:rPr lang="es-ES" sz="2000" b="1" dirty="0"/>
              <a:t>FNR</a:t>
            </a:r>
          </a:p>
        </p:txBody>
      </p:sp>
      <p:sp>
        <p:nvSpPr>
          <p:cNvPr id="102" name="CuadroTexto 101">
            <a:extLst>
              <a:ext uri="{FF2B5EF4-FFF2-40B4-BE49-F238E27FC236}">
                <a16:creationId xmlns:a16="http://schemas.microsoft.com/office/drawing/2014/main" id="{D809E911-AF14-4980-A99F-C405B9CE837A}"/>
              </a:ext>
            </a:extLst>
          </p:cNvPr>
          <p:cNvSpPr txBox="1"/>
          <p:nvPr/>
        </p:nvSpPr>
        <p:spPr>
          <a:xfrm>
            <a:off x="196128" y="5541078"/>
            <a:ext cx="1058562" cy="400110"/>
          </a:xfrm>
          <a:prstGeom prst="rect">
            <a:avLst/>
          </a:prstGeom>
          <a:noFill/>
        </p:spPr>
        <p:txBody>
          <a:bodyPr wrap="square" rtlCol="0">
            <a:spAutoFit/>
          </a:bodyPr>
          <a:lstStyle/>
          <a:p>
            <a:r>
              <a:rPr lang="es-ES" sz="2000" b="1" dirty="0" err="1"/>
              <a:t>ATPase</a:t>
            </a:r>
            <a:endParaRPr lang="es-ES" sz="2000" b="1" dirty="0"/>
          </a:p>
        </p:txBody>
      </p:sp>
      <p:pic>
        <p:nvPicPr>
          <p:cNvPr id="115" name="Imagen 114">
            <a:extLst>
              <a:ext uri="{FF2B5EF4-FFF2-40B4-BE49-F238E27FC236}">
                <a16:creationId xmlns:a16="http://schemas.microsoft.com/office/drawing/2014/main" id="{8907FC80-31D7-4C0F-B0B6-BB4508B3624C}"/>
              </a:ext>
            </a:extLst>
          </p:cNvPr>
          <p:cNvPicPr>
            <a:picLocks noChangeAspect="1"/>
          </p:cNvPicPr>
          <p:nvPr/>
        </p:nvPicPr>
        <p:blipFill rotWithShape="1">
          <a:blip r:embed="rId5"/>
          <a:srcRect l="35027" t="55" r="1025" b="11795"/>
          <a:stretch/>
        </p:blipFill>
        <p:spPr>
          <a:xfrm>
            <a:off x="4686207" y="1998626"/>
            <a:ext cx="7505793" cy="4859373"/>
          </a:xfrm>
          <a:prstGeom prst="rect">
            <a:avLst/>
          </a:prstGeom>
        </p:spPr>
      </p:pic>
      <p:sp>
        <p:nvSpPr>
          <p:cNvPr id="116" name="CuadroTexto 115">
            <a:extLst>
              <a:ext uri="{FF2B5EF4-FFF2-40B4-BE49-F238E27FC236}">
                <a16:creationId xmlns:a16="http://schemas.microsoft.com/office/drawing/2014/main" id="{D993A951-99C7-477C-AFC0-982DE89C53CF}"/>
              </a:ext>
            </a:extLst>
          </p:cNvPr>
          <p:cNvSpPr txBox="1"/>
          <p:nvPr/>
        </p:nvSpPr>
        <p:spPr>
          <a:xfrm>
            <a:off x="2251833" y="1700368"/>
            <a:ext cx="2063842" cy="400110"/>
          </a:xfrm>
          <a:prstGeom prst="rect">
            <a:avLst/>
          </a:prstGeom>
          <a:noFill/>
        </p:spPr>
        <p:txBody>
          <a:bodyPr wrap="square" rtlCol="0">
            <a:spAutoFit/>
          </a:bodyPr>
          <a:lstStyle/>
          <a:p>
            <a:r>
              <a:rPr lang="es-ES" sz="2000" b="1" dirty="0" err="1"/>
              <a:t>Transcripts</a:t>
            </a:r>
            <a:endParaRPr lang="es-ES" sz="2000" b="1" dirty="0"/>
          </a:p>
        </p:txBody>
      </p:sp>
      <p:sp>
        <p:nvSpPr>
          <p:cNvPr id="47" name="CuadroTexto 46">
            <a:extLst>
              <a:ext uri="{FF2B5EF4-FFF2-40B4-BE49-F238E27FC236}">
                <a16:creationId xmlns:a16="http://schemas.microsoft.com/office/drawing/2014/main" id="{770A559F-71D2-4E74-B336-3BE152A601F1}"/>
              </a:ext>
            </a:extLst>
          </p:cNvPr>
          <p:cNvSpPr txBox="1"/>
          <p:nvPr/>
        </p:nvSpPr>
        <p:spPr>
          <a:xfrm>
            <a:off x="9907475" y="2269996"/>
            <a:ext cx="1741714" cy="430887"/>
          </a:xfrm>
          <a:prstGeom prst="rect">
            <a:avLst/>
          </a:prstGeom>
          <a:solidFill>
            <a:schemeClr val="bg1"/>
          </a:solidFill>
        </p:spPr>
        <p:txBody>
          <a:bodyPr wrap="square" rtlCol="0">
            <a:spAutoFit/>
          </a:bodyPr>
          <a:lstStyle/>
          <a:p>
            <a:pPr algn="ctr"/>
            <a:r>
              <a:rPr lang="es-ES" sz="2200" dirty="0" err="1"/>
              <a:t>synthase</a:t>
            </a:r>
            <a:endParaRPr lang="es-ES" sz="2200" dirty="0"/>
          </a:p>
        </p:txBody>
      </p:sp>
      <p:sp>
        <p:nvSpPr>
          <p:cNvPr id="48" name="CuadroTexto 47">
            <a:extLst>
              <a:ext uri="{FF2B5EF4-FFF2-40B4-BE49-F238E27FC236}">
                <a16:creationId xmlns:a16="http://schemas.microsoft.com/office/drawing/2014/main" id="{D2EF7195-67E6-48EE-9867-AB7388AB955B}"/>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9" name="Rectángulo 48">
            <a:extLst>
              <a:ext uri="{FF2B5EF4-FFF2-40B4-BE49-F238E27FC236}">
                <a16:creationId xmlns:a16="http://schemas.microsoft.com/office/drawing/2014/main" id="{F93298D3-A017-4B18-9850-24516413EA89}"/>
              </a:ext>
            </a:extLst>
          </p:cNvPr>
          <p:cNvSpPr/>
          <p:nvPr/>
        </p:nvSpPr>
        <p:spPr>
          <a:xfrm>
            <a:off x="3580290" y="2120300"/>
            <a:ext cx="444871" cy="39562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328585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n 82">
            <a:extLst>
              <a:ext uri="{FF2B5EF4-FFF2-40B4-BE49-F238E27FC236}">
                <a16:creationId xmlns:a16="http://schemas.microsoft.com/office/drawing/2014/main" id="{EEC53082-1E8F-4E66-8853-FE30F34CCA6B}"/>
              </a:ext>
            </a:extLst>
          </p:cNvPr>
          <p:cNvPicPr>
            <a:picLocks noChangeAspect="1"/>
          </p:cNvPicPr>
          <p:nvPr/>
        </p:nvPicPr>
        <p:blipFill rotWithShape="1">
          <a:blip r:embed="rId3"/>
          <a:srcRect l="30350" t="61928" r="36736" b="30858"/>
          <a:stretch/>
        </p:blipFill>
        <p:spPr>
          <a:xfrm>
            <a:off x="1837001" y="4744226"/>
            <a:ext cx="2253224" cy="431200"/>
          </a:xfrm>
          <a:prstGeom prst="rect">
            <a:avLst/>
          </a:prstGeom>
        </p:spPr>
      </p:pic>
      <p:pic>
        <p:nvPicPr>
          <p:cNvPr id="33" name="Imagen 32">
            <a:extLst>
              <a:ext uri="{FF2B5EF4-FFF2-40B4-BE49-F238E27FC236}">
                <a16:creationId xmlns:a16="http://schemas.microsoft.com/office/drawing/2014/main" id="{DB9B12BE-324C-47AF-A801-CD83A65B7B54}"/>
              </a:ext>
            </a:extLst>
          </p:cNvPr>
          <p:cNvPicPr>
            <a:picLocks noChangeAspect="1"/>
          </p:cNvPicPr>
          <p:nvPr/>
        </p:nvPicPr>
        <p:blipFill rotWithShape="1">
          <a:blip r:embed="rId3"/>
          <a:srcRect l="29323" t="10141" r="36890" b="79269"/>
          <a:stretch/>
        </p:blipFill>
        <p:spPr>
          <a:xfrm>
            <a:off x="1789075" y="2138893"/>
            <a:ext cx="2312954" cy="632998"/>
          </a:xfrm>
          <a:prstGeom prst="rect">
            <a:avLst/>
          </a:prstGeom>
        </p:spPr>
      </p:pic>
      <p:pic>
        <p:nvPicPr>
          <p:cNvPr id="32" name="Imagen 31">
            <a:extLst>
              <a:ext uri="{FF2B5EF4-FFF2-40B4-BE49-F238E27FC236}">
                <a16:creationId xmlns:a16="http://schemas.microsoft.com/office/drawing/2014/main" id="{CD5E3C6A-F2FA-4D16-B706-DCCEF509EA71}"/>
              </a:ext>
            </a:extLst>
          </p:cNvPr>
          <p:cNvPicPr>
            <a:picLocks noChangeAspect="1"/>
          </p:cNvPicPr>
          <p:nvPr/>
        </p:nvPicPr>
        <p:blipFill rotWithShape="1">
          <a:blip r:embed="rId3"/>
          <a:srcRect l="30350" t="34460" r="36736" b="37573"/>
          <a:stretch/>
        </p:blipFill>
        <p:spPr>
          <a:xfrm>
            <a:off x="1808727" y="2938236"/>
            <a:ext cx="2253224" cy="1671674"/>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3" y="132604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2"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1" y="1550948"/>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4130213" y="3366310"/>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2F20C0B7-60F9-4615-B93D-FF8C0D820B69}"/>
              </a:ext>
            </a:extLst>
          </p:cNvPr>
          <p:cNvPicPr>
            <a:picLocks noChangeAspect="1"/>
          </p:cNvPicPr>
          <p:nvPr/>
        </p:nvPicPr>
        <p:blipFill rotWithShape="1">
          <a:blip r:embed="rId3"/>
          <a:srcRect l="30195" t="82309" r="36891" b="2933"/>
          <a:stretch/>
        </p:blipFill>
        <p:spPr>
          <a:xfrm>
            <a:off x="1817650" y="5370039"/>
            <a:ext cx="2272876" cy="889811"/>
          </a:xfrm>
          <a:prstGeom prst="rect">
            <a:avLst/>
          </a:prstGeom>
        </p:spPr>
      </p:pic>
      <p:sp>
        <p:nvSpPr>
          <p:cNvPr id="7" name="Rectángulo 6">
            <a:extLst>
              <a:ext uri="{FF2B5EF4-FFF2-40B4-BE49-F238E27FC236}">
                <a16:creationId xmlns:a16="http://schemas.microsoft.com/office/drawing/2014/main" id="{04AC25A1-C627-4887-8FBD-B271B34B7AE1}"/>
              </a:ext>
            </a:extLst>
          </p:cNvPr>
          <p:cNvSpPr/>
          <p:nvPr/>
        </p:nvSpPr>
        <p:spPr>
          <a:xfrm>
            <a:off x="3039074" y="2146505"/>
            <a:ext cx="309204" cy="39246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26EE1C48-AB90-4E12-AAAE-604AA39977B9}"/>
              </a:ext>
            </a:extLst>
          </p:cNvPr>
          <p:cNvSpPr/>
          <p:nvPr/>
        </p:nvSpPr>
        <p:spPr>
          <a:xfrm>
            <a:off x="5495503" y="1839480"/>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a:extLst>
              <a:ext uri="{FF2B5EF4-FFF2-40B4-BE49-F238E27FC236}">
                <a16:creationId xmlns:a16="http://schemas.microsoft.com/office/drawing/2014/main" id="{8EC9D3A9-A1E0-4C5E-A346-B991FD4C7EA1}"/>
              </a:ext>
            </a:extLst>
          </p:cNvPr>
          <p:cNvPicPr>
            <a:picLocks noChangeAspect="1"/>
          </p:cNvPicPr>
          <p:nvPr/>
        </p:nvPicPr>
        <p:blipFill rotWithShape="1">
          <a:blip r:embed="rId4"/>
          <a:srcRect l="86872" t="25814" r="424" b="66611"/>
          <a:stretch/>
        </p:blipFill>
        <p:spPr>
          <a:xfrm>
            <a:off x="4352177" y="2328290"/>
            <a:ext cx="1609704" cy="467597"/>
          </a:xfrm>
          <a:prstGeom prst="rect">
            <a:avLst/>
          </a:prstGeom>
        </p:spPr>
      </p:pic>
      <p:sp>
        <p:nvSpPr>
          <p:cNvPr id="26" name="CuadroTexto 25">
            <a:extLst>
              <a:ext uri="{FF2B5EF4-FFF2-40B4-BE49-F238E27FC236}">
                <a16:creationId xmlns:a16="http://schemas.microsoft.com/office/drawing/2014/main" id="{32DE22A9-4BD1-4B04-A89A-4BCD760276F7}"/>
              </a:ext>
            </a:extLst>
          </p:cNvPr>
          <p:cNvSpPr txBox="1"/>
          <p:nvPr/>
        </p:nvSpPr>
        <p:spPr>
          <a:xfrm>
            <a:off x="4272023" y="1823340"/>
            <a:ext cx="1823978" cy="646331"/>
          </a:xfrm>
          <a:prstGeom prst="rect">
            <a:avLst/>
          </a:prstGeom>
          <a:noFill/>
        </p:spPr>
        <p:txBody>
          <a:bodyPr wrap="square" rtlCol="0">
            <a:spAutoFit/>
          </a:bodyPr>
          <a:lstStyle/>
          <a:p>
            <a:r>
              <a:rPr lang="es-ES" b="1" dirty="0"/>
              <a:t>Gene</a:t>
            </a:r>
            <a:r>
              <a:rPr lang="es-ES" dirty="0"/>
              <a:t> </a:t>
            </a:r>
            <a:r>
              <a:rPr lang="es-ES" b="1" dirty="0" err="1"/>
              <a:t>expression</a:t>
            </a:r>
            <a:endParaRPr lang="es-ES" b="1" dirty="0"/>
          </a:p>
          <a:p>
            <a:r>
              <a:rPr lang="es-ES" dirty="0"/>
              <a:t>Low            High</a:t>
            </a:r>
          </a:p>
        </p:txBody>
      </p:sp>
      <p:sp>
        <p:nvSpPr>
          <p:cNvPr id="41" name="Rectángulo 40">
            <a:extLst>
              <a:ext uri="{FF2B5EF4-FFF2-40B4-BE49-F238E27FC236}">
                <a16:creationId xmlns:a16="http://schemas.microsoft.com/office/drawing/2014/main" id="{E174ECF4-8B4E-4F5E-B71B-CECDADBFFF28}"/>
              </a:ext>
            </a:extLst>
          </p:cNvPr>
          <p:cNvSpPr/>
          <p:nvPr/>
        </p:nvSpPr>
        <p:spPr>
          <a:xfrm>
            <a:off x="1940379" y="2146505"/>
            <a:ext cx="397576" cy="38959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p>
        </p:txBody>
      </p:sp>
      <p:sp>
        <p:nvSpPr>
          <p:cNvPr id="43" name="Rectángulo 42">
            <a:extLst>
              <a:ext uri="{FF2B5EF4-FFF2-40B4-BE49-F238E27FC236}">
                <a16:creationId xmlns:a16="http://schemas.microsoft.com/office/drawing/2014/main" id="{F3B9F2A9-EFEB-44D0-9538-3B6BEE192562}"/>
              </a:ext>
            </a:extLst>
          </p:cNvPr>
          <p:cNvSpPr/>
          <p:nvPr/>
        </p:nvSpPr>
        <p:spPr>
          <a:xfrm>
            <a:off x="4795951" y="4304526"/>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E938BDDA-2E99-4F17-9506-D22F6CC3159B}"/>
              </a:ext>
            </a:extLst>
          </p:cNvPr>
          <p:cNvSpPr/>
          <p:nvPr/>
        </p:nvSpPr>
        <p:spPr>
          <a:xfrm>
            <a:off x="5460407" y="4725533"/>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CDA44188-BF87-4AC7-851C-F77E23420732}"/>
              </a:ext>
            </a:extLst>
          </p:cNvPr>
          <p:cNvSpPr txBox="1"/>
          <p:nvPr/>
        </p:nvSpPr>
        <p:spPr>
          <a:xfrm>
            <a:off x="1179854" y="2053933"/>
            <a:ext cx="656934" cy="400110"/>
          </a:xfrm>
          <a:prstGeom prst="rect">
            <a:avLst/>
          </a:prstGeom>
          <a:noFill/>
        </p:spPr>
        <p:txBody>
          <a:bodyPr wrap="square" rtlCol="0">
            <a:spAutoFit/>
          </a:bodyPr>
          <a:lstStyle/>
          <a:p>
            <a:r>
              <a:rPr lang="es-ES" sz="2000" dirty="0" err="1"/>
              <a:t>PetC</a:t>
            </a:r>
            <a:endParaRPr lang="es-ES" sz="2000" dirty="0"/>
          </a:p>
        </p:txBody>
      </p:sp>
      <p:sp>
        <p:nvSpPr>
          <p:cNvPr id="69" name="CuadroTexto 68">
            <a:extLst>
              <a:ext uri="{FF2B5EF4-FFF2-40B4-BE49-F238E27FC236}">
                <a16:creationId xmlns:a16="http://schemas.microsoft.com/office/drawing/2014/main" id="{841D5C48-ABF8-4A21-9883-83D869A00012}"/>
              </a:ext>
            </a:extLst>
          </p:cNvPr>
          <p:cNvSpPr txBox="1"/>
          <p:nvPr/>
        </p:nvSpPr>
        <p:spPr>
          <a:xfrm>
            <a:off x="1179854" y="2269996"/>
            <a:ext cx="895102" cy="400110"/>
          </a:xfrm>
          <a:prstGeom prst="rect">
            <a:avLst/>
          </a:prstGeom>
          <a:noFill/>
        </p:spPr>
        <p:txBody>
          <a:bodyPr wrap="square" rtlCol="0">
            <a:spAutoFit/>
          </a:bodyPr>
          <a:lstStyle/>
          <a:p>
            <a:r>
              <a:rPr lang="es-ES" sz="2000" dirty="0" err="1"/>
              <a:t>PetE</a:t>
            </a:r>
            <a:endParaRPr lang="es-ES" sz="2000" dirty="0"/>
          </a:p>
        </p:txBody>
      </p:sp>
      <p:sp>
        <p:nvSpPr>
          <p:cNvPr id="70" name="CuadroTexto 69">
            <a:extLst>
              <a:ext uri="{FF2B5EF4-FFF2-40B4-BE49-F238E27FC236}">
                <a16:creationId xmlns:a16="http://schemas.microsoft.com/office/drawing/2014/main" id="{59C547DB-D790-4734-8DAD-438D586C8F1C}"/>
              </a:ext>
            </a:extLst>
          </p:cNvPr>
          <p:cNvSpPr txBox="1"/>
          <p:nvPr/>
        </p:nvSpPr>
        <p:spPr>
          <a:xfrm>
            <a:off x="1179854" y="2480969"/>
            <a:ext cx="895102" cy="400110"/>
          </a:xfrm>
          <a:prstGeom prst="rect">
            <a:avLst/>
          </a:prstGeom>
          <a:noFill/>
        </p:spPr>
        <p:txBody>
          <a:bodyPr wrap="square" rtlCol="0">
            <a:spAutoFit/>
          </a:bodyPr>
          <a:lstStyle/>
          <a:p>
            <a:r>
              <a:rPr lang="es-ES" sz="2000" dirty="0" err="1"/>
              <a:t>PetF</a:t>
            </a:r>
            <a:endParaRPr lang="es-ES" sz="2000" dirty="0"/>
          </a:p>
        </p:txBody>
      </p:sp>
      <p:sp>
        <p:nvSpPr>
          <p:cNvPr id="74" name="CuadroTexto 73">
            <a:extLst>
              <a:ext uri="{FF2B5EF4-FFF2-40B4-BE49-F238E27FC236}">
                <a16:creationId xmlns:a16="http://schemas.microsoft.com/office/drawing/2014/main" id="{162B26AD-6D42-4897-95E7-4138FDE8C36E}"/>
              </a:ext>
            </a:extLst>
          </p:cNvPr>
          <p:cNvSpPr txBox="1"/>
          <p:nvPr/>
        </p:nvSpPr>
        <p:spPr>
          <a:xfrm>
            <a:off x="1179854" y="2826162"/>
            <a:ext cx="895102" cy="400110"/>
          </a:xfrm>
          <a:prstGeom prst="rect">
            <a:avLst/>
          </a:prstGeom>
          <a:noFill/>
        </p:spPr>
        <p:txBody>
          <a:bodyPr wrap="square" rtlCol="0">
            <a:spAutoFit/>
          </a:bodyPr>
          <a:lstStyle/>
          <a:p>
            <a:r>
              <a:rPr lang="es-ES" sz="2000" dirty="0" err="1"/>
              <a:t>PsaD</a:t>
            </a:r>
            <a:endParaRPr lang="es-ES" sz="2000" dirty="0"/>
          </a:p>
        </p:txBody>
      </p:sp>
      <p:sp>
        <p:nvSpPr>
          <p:cNvPr id="75" name="CuadroTexto 74">
            <a:extLst>
              <a:ext uri="{FF2B5EF4-FFF2-40B4-BE49-F238E27FC236}">
                <a16:creationId xmlns:a16="http://schemas.microsoft.com/office/drawing/2014/main" id="{C9C2DF2C-12CA-43D7-AD0F-D118E4E4ECB4}"/>
              </a:ext>
            </a:extLst>
          </p:cNvPr>
          <p:cNvSpPr txBox="1"/>
          <p:nvPr/>
        </p:nvSpPr>
        <p:spPr>
          <a:xfrm>
            <a:off x="1174645" y="3076367"/>
            <a:ext cx="895102" cy="400110"/>
          </a:xfrm>
          <a:prstGeom prst="rect">
            <a:avLst/>
          </a:prstGeom>
          <a:noFill/>
        </p:spPr>
        <p:txBody>
          <a:bodyPr wrap="square" rtlCol="0">
            <a:spAutoFit/>
          </a:bodyPr>
          <a:lstStyle/>
          <a:p>
            <a:r>
              <a:rPr lang="es-ES" sz="2000" dirty="0" err="1"/>
              <a:t>PsaE</a:t>
            </a:r>
            <a:endParaRPr lang="es-ES" sz="2000" dirty="0"/>
          </a:p>
        </p:txBody>
      </p:sp>
      <p:sp>
        <p:nvSpPr>
          <p:cNvPr id="76" name="CuadroTexto 75">
            <a:extLst>
              <a:ext uri="{FF2B5EF4-FFF2-40B4-BE49-F238E27FC236}">
                <a16:creationId xmlns:a16="http://schemas.microsoft.com/office/drawing/2014/main" id="{B6F6D05B-064C-4A8B-B314-53F6ABBAA2CD}"/>
              </a:ext>
            </a:extLst>
          </p:cNvPr>
          <p:cNvSpPr txBox="1"/>
          <p:nvPr/>
        </p:nvSpPr>
        <p:spPr>
          <a:xfrm>
            <a:off x="1174645" y="3311143"/>
            <a:ext cx="895102" cy="400110"/>
          </a:xfrm>
          <a:prstGeom prst="rect">
            <a:avLst/>
          </a:prstGeom>
          <a:noFill/>
        </p:spPr>
        <p:txBody>
          <a:bodyPr wrap="square" rtlCol="0">
            <a:spAutoFit/>
          </a:bodyPr>
          <a:lstStyle/>
          <a:p>
            <a:r>
              <a:rPr lang="es-ES" sz="2000" dirty="0" err="1"/>
              <a:t>PsaG</a:t>
            </a:r>
            <a:endParaRPr lang="es-ES" sz="2000" dirty="0"/>
          </a:p>
        </p:txBody>
      </p:sp>
      <p:sp>
        <p:nvSpPr>
          <p:cNvPr id="77" name="CuadroTexto 76">
            <a:extLst>
              <a:ext uri="{FF2B5EF4-FFF2-40B4-BE49-F238E27FC236}">
                <a16:creationId xmlns:a16="http://schemas.microsoft.com/office/drawing/2014/main" id="{8AF7599E-9CF6-4349-A44D-2279B03FA728}"/>
              </a:ext>
            </a:extLst>
          </p:cNvPr>
          <p:cNvSpPr txBox="1"/>
          <p:nvPr/>
        </p:nvSpPr>
        <p:spPr>
          <a:xfrm>
            <a:off x="1174645" y="3548272"/>
            <a:ext cx="895102" cy="400110"/>
          </a:xfrm>
          <a:prstGeom prst="rect">
            <a:avLst/>
          </a:prstGeom>
          <a:noFill/>
        </p:spPr>
        <p:txBody>
          <a:bodyPr wrap="square" rtlCol="0">
            <a:spAutoFit/>
          </a:bodyPr>
          <a:lstStyle/>
          <a:p>
            <a:r>
              <a:rPr lang="es-ES" sz="2000" dirty="0" err="1"/>
              <a:t>PsaL</a:t>
            </a:r>
            <a:endParaRPr lang="es-ES" sz="2000" dirty="0"/>
          </a:p>
        </p:txBody>
      </p:sp>
      <p:sp>
        <p:nvSpPr>
          <p:cNvPr id="78" name="CuadroTexto 77">
            <a:extLst>
              <a:ext uri="{FF2B5EF4-FFF2-40B4-BE49-F238E27FC236}">
                <a16:creationId xmlns:a16="http://schemas.microsoft.com/office/drawing/2014/main" id="{FB25638C-C62B-456E-B145-235588E0D5D7}"/>
              </a:ext>
            </a:extLst>
          </p:cNvPr>
          <p:cNvSpPr txBox="1"/>
          <p:nvPr/>
        </p:nvSpPr>
        <p:spPr>
          <a:xfrm>
            <a:off x="1174645" y="3804348"/>
            <a:ext cx="895102" cy="400110"/>
          </a:xfrm>
          <a:prstGeom prst="rect">
            <a:avLst/>
          </a:prstGeom>
          <a:noFill/>
        </p:spPr>
        <p:txBody>
          <a:bodyPr wrap="square" rtlCol="0">
            <a:spAutoFit/>
          </a:bodyPr>
          <a:lstStyle/>
          <a:p>
            <a:r>
              <a:rPr lang="es-ES" sz="2000" dirty="0" err="1"/>
              <a:t>PsaH</a:t>
            </a:r>
            <a:endParaRPr lang="es-ES" sz="2000" dirty="0"/>
          </a:p>
        </p:txBody>
      </p:sp>
      <p:sp>
        <p:nvSpPr>
          <p:cNvPr id="79" name="CuadroTexto 78">
            <a:extLst>
              <a:ext uri="{FF2B5EF4-FFF2-40B4-BE49-F238E27FC236}">
                <a16:creationId xmlns:a16="http://schemas.microsoft.com/office/drawing/2014/main" id="{FB5AC0EC-B120-4359-8486-DAFEE0A91BCC}"/>
              </a:ext>
            </a:extLst>
          </p:cNvPr>
          <p:cNvSpPr txBox="1"/>
          <p:nvPr/>
        </p:nvSpPr>
        <p:spPr>
          <a:xfrm>
            <a:off x="1174645" y="4064182"/>
            <a:ext cx="895102" cy="400110"/>
          </a:xfrm>
          <a:prstGeom prst="rect">
            <a:avLst/>
          </a:prstGeom>
          <a:noFill/>
        </p:spPr>
        <p:txBody>
          <a:bodyPr wrap="square" rtlCol="0">
            <a:spAutoFit/>
          </a:bodyPr>
          <a:lstStyle/>
          <a:p>
            <a:r>
              <a:rPr lang="es-ES" sz="2000" dirty="0" err="1"/>
              <a:t>PsaN</a:t>
            </a:r>
            <a:endParaRPr lang="es-ES" sz="2000" dirty="0"/>
          </a:p>
        </p:txBody>
      </p:sp>
      <p:sp>
        <p:nvSpPr>
          <p:cNvPr id="80" name="CuadroTexto 79">
            <a:extLst>
              <a:ext uri="{FF2B5EF4-FFF2-40B4-BE49-F238E27FC236}">
                <a16:creationId xmlns:a16="http://schemas.microsoft.com/office/drawing/2014/main" id="{C2E34C65-7170-4514-ACB1-9141AA367365}"/>
              </a:ext>
            </a:extLst>
          </p:cNvPr>
          <p:cNvSpPr txBox="1"/>
          <p:nvPr/>
        </p:nvSpPr>
        <p:spPr>
          <a:xfrm>
            <a:off x="1174645" y="4310541"/>
            <a:ext cx="895102" cy="400110"/>
          </a:xfrm>
          <a:prstGeom prst="rect">
            <a:avLst/>
          </a:prstGeom>
          <a:noFill/>
        </p:spPr>
        <p:txBody>
          <a:bodyPr wrap="square" rtlCol="0">
            <a:spAutoFit/>
          </a:bodyPr>
          <a:lstStyle/>
          <a:p>
            <a:r>
              <a:rPr lang="es-ES" sz="2000" dirty="0" err="1"/>
              <a:t>PsaF</a:t>
            </a:r>
            <a:endParaRPr lang="es-ES" sz="2000" dirty="0"/>
          </a:p>
        </p:txBody>
      </p:sp>
      <p:sp>
        <p:nvSpPr>
          <p:cNvPr id="81" name="CuadroTexto 80">
            <a:extLst>
              <a:ext uri="{FF2B5EF4-FFF2-40B4-BE49-F238E27FC236}">
                <a16:creationId xmlns:a16="http://schemas.microsoft.com/office/drawing/2014/main" id="{D6D77804-9540-4105-A08B-D1F70251169D}"/>
              </a:ext>
            </a:extLst>
          </p:cNvPr>
          <p:cNvSpPr txBox="1"/>
          <p:nvPr/>
        </p:nvSpPr>
        <p:spPr>
          <a:xfrm>
            <a:off x="1212745" y="4670035"/>
            <a:ext cx="895102" cy="400110"/>
          </a:xfrm>
          <a:prstGeom prst="rect">
            <a:avLst/>
          </a:prstGeom>
          <a:noFill/>
        </p:spPr>
        <p:txBody>
          <a:bodyPr wrap="square" rtlCol="0">
            <a:spAutoFit/>
          </a:bodyPr>
          <a:lstStyle/>
          <a:p>
            <a:r>
              <a:rPr lang="es-ES" sz="2000" dirty="0" err="1"/>
              <a:t>Fd</a:t>
            </a:r>
            <a:endParaRPr lang="es-ES" sz="2000" dirty="0"/>
          </a:p>
        </p:txBody>
      </p:sp>
      <p:sp>
        <p:nvSpPr>
          <p:cNvPr id="82" name="CuadroTexto 81">
            <a:extLst>
              <a:ext uri="{FF2B5EF4-FFF2-40B4-BE49-F238E27FC236}">
                <a16:creationId xmlns:a16="http://schemas.microsoft.com/office/drawing/2014/main" id="{93F57FE3-91F9-4E58-8520-67DCADAEEBE9}"/>
              </a:ext>
            </a:extLst>
          </p:cNvPr>
          <p:cNvSpPr txBox="1"/>
          <p:nvPr/>
        </p:nvSpPr>
        <p:spPr>
          <a:xfrm>
            <a:off x="1210840" y="4889841"/>
            <a:ext cx="895102" cy="400110"/>
          </a:xfrm>
          <a:prstGeom prst="rect">
            <a:avLst/>
          </a:prstGeom>
          <a:noFill/>
        </p:spPr>
        <p:txBody>
          <a:bodyPr wrap="square" rtlCol="0">
            <a:spAutoFit/>
          </a:bodyPr>
          <a:lstStyle/>
          <a:p>
            <a:r>
              <a:rPr lang="es-ES" sz="2000" dirty="0"/>
              <a:t>FNR</a:t>
            </a:r>
          </a:p>
        </p:txBody>
      </p:sp>
      <p:sp>
        <p:nvSpPr>
          <p:cNvPr id="84" name="CuadroTexto 83">
            <a:extLst>
              <a:ext uri="{FF2B5EF4-FFF2-40B4-BE49-F238E27FC236}">
                <a16:creationId xmlns:a16="http://schemas.microsoft.com/office/drawing/2014/main" id="{6A7BAD8D-F984-4859-891D-55397BA9E5F2}"/>
              </a:ext>
            </a:extLst>
          </p:cNvPr>
          <p:cNvSpPr txBox="1"/>
          <p:nvPr/>
        </p:nvSpPr>
        <p:spPr>
          <a:xfrm>
            <a:off x="1201844" y="5294000"/>
            <a:ext cx="895102" cy="400110"/>
          </a:xfrm>
          <a:prstGeom prst="rect">
            <a:avLst/>
          </a:prstGeom>
          <a:noFill/>
        </p:spPr>
        <p:txBody>
          <a:bodyPr wrap="square" rtlCol="0">
            <a:spAutoFit/>
          </a:bodyPr>
          <a:lstStyle/>
          <a:p>
            <a:r>
              <a:rPr lang="es-ES" sz="2000" dirty="0"/>
              <a:t>ATPC</a:t>
            </a:r>
          </a:p>
        </p:txBody>
      </p:sp>
      <p:sp>
        <p:nvSpPr>
          <p:cNvPr id="85" name="CuadroTexto 84">
            <a:extLst>
              <a:ext uri="{FF2B5EF4-FFF2-40B4-BE49-F238E27FC236}">
                <a16:creationId xmlns:a16="http://schemas.microsoft.com/office/drawing/2014/main" id="{26CDA5F4-3548-485D-A97B-F7411D82963D}"/>
              </a:ext>
            </a:extLst>
          </p:cNvPr>
          <p:cNvSpPr txBox="1"/>
          <p:nvPr/>
        </p:nvSpPr>
        <p:spPr>
          <a:xfrm>
            <a:off x="1185026" y="5542608"/>
            <a:ext cx="895102" cy="400110"/>
          </a:xfrm>
          <a:prstGeom prst="rect">
            <a:avLst/>
          </a:prstGeom>
          <a:noFill/>
        </p:spPr>
        <p:txBody>
          <a:bodyPr wrap="square" rtlCol="0">
            <a:spAutoFit/>
          </a:bodyPr>
          <a:lstStyle/>
          <a:p>
            <a:r>
              <a:rPr lang="es-ES" sz="2000" dirty="0"/>
              <a:t>ATPD</a:t>
            </a:r>
          </a:p>
        </p:txBody>
      </p:sp>
      <p:sp>
        <p:nvSpPr>
          <p:cNvPr id="86" name="CuadroTexto 85">
            <a:extLst>
              <a:ext uri="{FF2B5EF4-FFF2-40B4-BE49-F238E27FC236}">
                <a16:creationId xmlns:a16="http://schemas.microsoft.com/office/drawing/2014/main" id="{067583F5-BD12-4643-8053-5503B22DAC8F}"/>
              </a:ext>
            </a:extLst>
          </p:cNvPr>
          <p:cNvSpPr txBox="1"/>
          <p:nvPr/>
        </p:nvSpPr>
        <p:spPr>
          <a:xfrm>
            <a:off x="1185026" y="5769938"/>
            <a:ext cx="895102" cy="400110"/>
          </a:xfrm>
          <a:prstGeom prst="rect">
            <a:avLst/>
          </a:prstGeom>
          <a:noFill/>
        </p:spPr>
        <p:txBody>
          <a:bodyPr wrap="square" rtlCol="0">
            <a:spAutoFit/>
          </a:bodyPr>
          <a:lstStyle/>
          <a:p>
            <a:r>
              <a:rPr lang="es-ES" sz="2000" dirty="0"/>
              <a:t>ATPG</a:t>
            </a:r>
          </a:p>
        </p:txBody>
      </p:sp>
      <p:cxnSp>
        <p:nvCxnSpPr>
          <p:cNvPr id="88" name="Conector recto 87">
            <a:extLst>
              <a:ext uri="{FF2B5EF4-FFF2-40B4-BE49-F238E27FC236}">
                <a16:creationId xmlns:a16="http://schemas.microsoft.com/office/drawing/2014/main" id="{271ED84B-314D-49EF-B419-5579086DA181}"/>
              </a:ext>
            </a:extLst>
          </p:cNvPr>
          <p:cNvCxnSpPr>
            <a:cxnSpLocks/>
          </p:cNvCxnSpPr>
          <p:nvPr/>
        </p:nvCxnSpPr>
        <p:spPr>
          <a:xfrm>
            <a:off x="1179854" y="2165593"/>
            <a:ext cx="0" cy="611702"/>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1E326C4B-38DB-4AF5-8B3B-848A977711A8}"/>
              </a:ext>
            </a:extLst>
          </p:cNvPr>
          <p:cNvCxnSpPr>
            <a:cxnSpLocks/>
            <a:endCxn id="80" idx="1"/>
          </p:cNvCxnSpPr>
          <p:nvPr/>
        </p:nvCxnSpPr>
        <p:spPr>
          <a:xfrm flipH="1">
            <a:off x="1174645" y="2971172"/>
            <a:ext cx="5210" cy="1539424"/>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D9DE4EB7-6063-4780-B599-090D88DF8F46}"/>
              </a:ext>
            </a:extLst>
          </p:cNvPr>
          <p:cNvCxnSpPr>
            <a:cxnSpLocks/>
          </p:cNvCxnSpPr>
          <p:nvPr/>
        </p:nvCxnSpPr>
        <p:spPr>
          <a:xfrm flipH="1">
            <a:off x="1201315" y="4803698"/>
            <a:ext cx="2762" cy="308909"/>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1D7B1A1E-FFE2-499A-80CA-11E77D9A6341}"/>
              </a:ext>
            </a:extLst>
          </p:cNvPr>
          <p:cNvCxnSpPr>
            <a:cxnSpLocks/>
          </p:cNvCxnSpPr>
          <p:nvPr/>
        </p:nvCxnSpPr>
        <p:spPr>
          <a:xfrm>
            <a:off x="1201844" y="5431041"/>
            <a:ext cx="6585" cy="611458"/>
          </a:xfrm>
          <a:prstGeom prst="line">
            <a:avLst/>
          </a:prstGeom>
          <a:ln w="57150">
            <a:solidFill>
              <a:srgbClr val="768C6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74B2666F-43F2-460D-BFDF-75A57D081D27}"/>
              </a:ext>
            </a:extLst>
          </p:cNvPr>
          <p:cNvSpPr txBox="1"/>
          <p:nvPr/>
        </p:nvSpPr>
        <p:spPr>
          <a:xfrm>
            <a:off x="523900" y="2173289"/>
            <a:ext cx="648839" cy="707886"/>
          </a:xfrm>
          <a:prstGeom prst="rect">
            <a:avLst/>
          </a:prstGeom>
          <a:noFill/>
        </p:spPr>
        <p:txBody>
          <a:bodyPr wrap="square" rtlCol="0">
            <a:spAutoFit/>
          </a:bodyPr>
          <a:lstStyle/>
          <a:p>
            <a:r>
              <a:rPr lang="es-ES" sz="2000" b="1" dirty="0" err="1"/>
              <a:t>Cyt</a:t>
            </a:r>
            <a:r>
              <a:rPr lang="es-ES" sz="2000" b="1" dirty="0"/>
              <a:t> b6f</a:t>
            </a:r>
          </a:p>
        </p:txBody>
      </p:sp>
      <p:sp>
        <p:nvSpPr>
          <p:cNvPr id="100" name="CuadroTexto 99">
            <a:extLst>
              <a:ext uri="{FF2B5EF4-FFF2-40B4-BE49-F238E27FC236}">
                <a16:creationId xmlns:a16="http://schemas.microsoft.com/office/drawing/2014/main" id="{D03BE70A-7B99-4577-B9B5-E2AFE8F1E148}"/>
              </a:ext>
            </a:extLst>
          </p:cNvPr>
          <p:cNvSpPr txBox="1"/>
          <p:nvPr/>
        </p:nvSpPr>
        <p:spPr>
          <a:xfrm>
            <a:off x="521615" y="3389479"/>
            <a:ext cx="648839" cy="400110"/>
          </a:xfrm>
          <a:prstGeom prst="rect">
            <a:avLst/>
          </a:prstGeom>
          <a:noFill/>
        </p:spPr>
        <p:txBody>
          <a:bodyPr wrap="square" rtlCol="0">
            <a:spAutoFit/>
          </a:bodyPr>
          <a:lstStyle/>
          <a:p>
            <a:r>
              <a:rPr lang="es-ES" sz="2000" b="1" dirty="0"/>
              <a:t>PSI</a:t>
            </a:r>
          </a:p>
        </p:txBody>
      </p:sp>
      <p:sp>
        <p:nvSpPr>
          <p:cNvPr id="101" name="CuadroTexto 100">
            <a:extLst>
              <a:ext uri="{FF2B5EF4-FFF2-40B4-BE49-F238E27FC236}">
                <a16:creationId xmlns:a16="http://schemas.microsoft.com/office/drawing/2014/main" id="{8050251C-9763-4DBD-A478-1B093126E5BB}"/>
              </a:ext>
            </a:extLst>
          </p:cNvPr>
          <p:cNvSpPr txBox="1"/>
          <p:nvPr/>
        </p:nvSpPr>
        <p:spPr>
          <a:xfrm>
            <a:off x="531718" y="4794700"/>
            <a:ext cx="648839" cy="400110"/>
          </a:xfrm>
          <a:prstGeom prst="rect">
            <a:avLst/>
          </a:prstGeom>
          <a:noFill/>
        </p:spPr>
        <p:txBody>
          <a:bodyPr wrap="square" rtlCol="0">
            <a:spAutoFit/>
          </a:bodyPr>
          <a:lstStyle/>
          <a:p>
            <a:r>
              <a:rPr lang="es-ES" sz="2000" b="1" dirty="0"/>
              <a:t>FNR</a:t>
            </a:r>
          </a:p>
        </p:txBody>
      </p:sp>
      <p:sp>
        <p:nvSpPr>
          <p:cNvPr id="102" name="CuadroTexto 101">
            <a:extLst>
              <a:ext uri="{FF2B5EF4-FFF2-40B4-BE49-F238E27FC236}">
                <a16:creationId xmlns:a16="http://schemas.microsoft.com/office/drawing/2014/main" id="{D809E911-AF14-4980-A99F-C405B9CE837A}"/>
              </a:ext>
            </a:extLst>
          </p:cNvPr>
          <p:cNvSpPr txBox="1"/>
          <p:nvPr/>
        </p:nvSpPr>
        <p:spPr>
          <a:xfrm>
            <a:off x="196128" y="5541078"/>
            <a:ext cx="1058562" cy="400110"/>
          </a:xfrm>
          <a:prstGeom prst="rect">
            <a:avLst/>
          </a:prstGeom>
          <a:noFill/>
        </p:spPr>
        <p:txBody>
          <a:bodyPr wrap="square" rtlCol="0">
            <a:spAutoFit/>
          </a:bodyPr>
          <a:lstStyle/>
          <a:p>
            <a:r>
              <a:rPr lang="es-ES" sz="2000" b="1" dirty="0" err="1"/>
              <a:t>ATPase</a:t>
            </a:r>
            <a:endParaRPr lang="es-ES" sz="2000" b="1" dirty="0"/>
          </a:p>
        </p:txBody>
      </p:sp>
      <p:pic>
        <p:nvPicPr>
          <p:cNvPr id="115" name="Imagen 114">
            <a:extLst>
              <a:ext uri="{FF2B5EF4-FFF2-40B4-BE49-F238E27FC236}">
                <a16:creationId xmlns:a16="http://schemas.microsoft.com/office/drawing/2014/main" id="{8907FC80-31D7-4C0F-B0B6-BB4508B3624C}"/>
              </a:ext>
            </a:extLst>
          </p:cNvPr>
          <p:cNvPicPr>
            <a:picLocks noChangeAspect="1"/>
          </p:cNvPicPr>
          <p:nvPr/>
        </p:nvPicPr>
        <p:blipFill rotWithShape="1">
          <a:blip r:embed="rId5"/>
          <a:srcRect l="35027" t="55" r="1025" b="11795"/>
          <a:stretch/>
        </p:blipFill>
        <p:spPr>
          <a:xfrm>
            <a:off x="4686207" y="1998626"/>
            <a:ext cx="7505793" cy="4859373"/>
          </a:xfrm>
          <a:prstGeom prst="rect">
            <a:avLst/>
          </a:prstGeom>
        </p:spPr>
      </p:pic>
      <p:sp>
        <p:nvSpPr>
          <p:cNvPr id="116" name="CuadroTexto 115">
            <a:extLst>
              <a:ext uri="{FF2B5EF4-FFF2-40B4-BE49-F238E27FC236}">
                <a16:creationId xmlns:a16="http://schemas.microsoft.com/office/drawing/2014/main" id="{D993A951-99C7-477C-AFC0-982DE89C53CF}"/>
              </a:ext>
            </a:extLst>
          </p:cNvPr>
          <p:cNvSpPr txBox="1"/>
          <p:nvPr/>
        </p:nvSpPr>
        <p:spPr>
          <a:xfrm>
            <a:off x="2251833" y="1700368"/>
            <a:ext cx="2063842" cy="400110"/>
          </a:xfrm>
          <a:prstGeom prst="rect">
            <a:avLst/>
          </a:prstGeom>
          <a:noFill/>
        </p:spPr>
        <p:txBody>
          <a:bodyPr wrap="square" rtlCol="0">
            <a:spAutoFit/>
          </a:bodyPr>
          <a:lstStyle/>
          <a:p>
            <a:r>
              <a:rPr lang="es-ES" sz="2000" b="1" dirty="0" err="1"/>
              <a:t>Transcripts</a:t>
            </a:r>
            <a:endParaRPr lang="es-ES" sz="2000" b="1" dirty="0"/>
          </a:p>
        </p:txBody>
      </p:sp>
      <p:sp>
        <p:nvSpPr>
          <p:cNvPr id="47" name="CuadroTexto 46">
            <a:extLst>
              <a:ext uri="{FF2B5EF4-FFF2-40B4-BE49-F238E27FC236}">
                <a16:creationId xmlns:a16="http://schemas.microsoft.com/office/drawing/2014/main" id="{770A559F-71D2-4E74-B336-3BE152A601F1}"/>
              </a:ext>
            </a:extLst>
          </p:cNvPr>
          <p:cNvSpPr txBox="1"/>
          <p:nvPr/>
        </p:nvSpPr>
        <p:spPr>
          <a:xfrm>
            <a:off x="9907475" y="2269996"/>
            <a:ext cx="1741714" cy="430887"/>
          </a:xfrm>
          <a:prstGeom prst="rect">
            <a:avLst/>
          </a:prstGeom>
          <a:solidFill>
            <a:schemeClr val="bg1"/>
          </a:solidFill>
        </p:spPr>
        <p:txBody>
          <a:bodyPr wrap="square" rtlCol="0">
            <a:spAutoFit/>
          </a:bodyPr>
          <a:lstStyle/>
          <a:p>
            <a:pPr algn="ctr"/>
            <a:r>
              <a:rPr lang="es-ES" sz="2200" dirty="0" err="1"/>
              <a:t>synthase</a:t>
            </a:r>
            <a:endParaRPr lang="es-ES" sz="2200" dirty="0"/>
          </a:p>
        </p:txBody>
      </p:sp>
      <p:sp>
        <p:nvSpPr>
          <p:cNvPr id="48" name="CuadroTexto 47">
            <a:extLst>
              <a:ext uri="{FF2B5EF4-FFF2-40B4-BE49-F238E27FC236}">
                <a16:creationId xmlns:a16="http://schemas.microsoft.com/office/drawing/2014/main" id="{D2EF7195-67E6-48EE-9867-AB7388AB955B}"/>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photosynthetic</a:t>
            </a:r>
            <a:r>
              <a:rPr lang="es-ES" sz="2200" dirty="0"/>
              <a:t> </a:t>
            </a:r>
            <a:r>
              <a:rPr lang="es-ES" sz="2200" dirty="0" err="1"/>
              <a:t>efficiency</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9" name="Rectángulo 48">
            <a:extLst>
              <a:ext uri="{FF2B5EF4-FFF2-40B4-BE49-F238E27FC236}">
                <a16:creationId xmlns:a16="http://schemas.microsoft.com/office/drawing/2014/main" id="{F93298D3-A017-4B18-9850-24516413EA89}"/>
              </a:ext>
            </a:extLst>
          </p:cNvPr>
          <p:cNvSpPr/>
          <p:nvPr/>
        </p:nvSpPr>
        <p:spPr>
          <a:xfrm>
            <a:off x="3580290" y="2120300"/>
            <a:ext cx="444871" cy="39562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Forma libre: forma 1">
            <a:extLst>
              <a:ext uri="{FF2B5EF4-FFF2-40B4-BE49-F238E27FC236}">
                <a16:creationId xmlns:a16="http://schemas.microsoft.com/office/drawing/2014/main" id="{3B95A54B-0924-4636-9A7C-E71CD2F0ADF2}"/>
              </a:ext>
            </a:extLst>
          </p:cNvPr>
          <p:cNvSpPr/>
          <p:nvPr/>
        </p:nvSpPr>
        <p:spPr>
          <a:xfrm>
            <a:off x="1478981" y="1499625"/>
            <a:ext cx="1655739" cy="458211"/>
          </a:xfrm>
          <a:custGeom>
            <a:avLst/>
            <a:gdLst>
              <a:gd name="connsiteX0" fmla="*/ 48843 w 1583729"/>
              <a:gd name="connsiteY0" fmla="*/ 303993 h 303993"/>
              <a:gd name="connsiteX1" fmla="*/ 190357 w 1583729"/>
              <a:gd name="connsiteY1" fmla="*/ 20964 h 303993"/>
              <a:gd name="connsiteX2" fmla="*/ 1583729 w 1583729"/>
              <a:gd name="connsiteY2" fmla="*/ 20964 h 303993"/>
              <a:gd name="connsiteX3" fmla="*/ 1572843 w 1583729"/>
              <a:gd name="connsiteY3" fmla="*/ 20964 h 303993"/>
            </a:gdLst>
            <a:ahLst/>
            <a:cxnLst>
              <a:cxn ang="0">
                <a:pos x="connsiteX0" y="connsiteY0"/>
              </a:cxn>
              <a:cxn ang="0">
                <a:pos x="connsiteX1" y="connsiteY1"/>
              </a:cxn>
              <a:cxn ang="0">
                <a:pos x="connsiteX2" y="connsiteY2"/>
              </a:cxn>
              <a:cxn ang="0">
                <a:pos x="connsiteX3" y="connsiteY3"/>
              </a:cxn>
            </a:cxnLst>
            <a:rect l="l" t="t" r="r" b="b"/>
            <a:pathLst>
              <a:path w="1583729" h="303993">
                <a:moveTo>
                  <a:pt x="48843" y="303993"/>
                </a:moveTo>
                <a:cubicBezTo>
                  <a:pt x="-8307" y="186064"/>
                  <a:pt x="-65457" y="68135"/>
                  <a:pt x="190357" y="20964"/>
                </a:cubicBezTo>
                <a:cubicBezTo>
                  <a:pt x="446171" y="-26207"/>
                  <a:pt x="1583729" y="20964"/>
                  <a:pt x="1583729" y="20964"/>
                </a:cubicBezTo>
                <a:lnTo>
                  <a:pt x="1572843" y="20964"/>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solidFill>
                  <a:schemeClr val="tx1"/>
                </a:solidFill>
              </a:ln>
            </a:endParaRPr>
          </a:p>
        </p:txBody>
      </p:sp>
      <p:sp>
        <p:nvSpPr>
          <p:cNvPr id="3" name="CuadroTexto 2">
            <a:extLst>
              <a:ext uri="{FF2B5EF4-FFF2-40B4-BE49-F238E27FC236}">
                <a16:creationId xmlns:a16="http://schemas.microsoft.com/office/drawing/2014/main" id="{2AED0A1E-0D13-455A-9892-743423EB5FAF}"/>
              </a:ext>
            </a:extLst>
          </p:cNvPr>
          <p:cNvSpPr txBox="1"/>
          <p:nvPr/>
        </p:nvSpPr>
        <p:spPr>
          <a:xfrm>
            <a:off x="3193676" y="1369164"/>
            <a:ext cx="8536590" cy="400110"/>
          </a:xfrm>
          <a:prstGeom prst="rect">
            <a:avLst/>
          </a:prstGeom>
          <a:noFill/>
        </p:spPr>
        <p:txBody>
          <a:bodyPr wrap="square" rtlCol="0">
            <a:spAutoFit/>
          </a:bodyPr>
          <a:lstStyle/>
          <a:p>
            <a:r>
              <a:rPr lang="es-ES" sz="2000" dirty="0"/>
              <a:t>Similar molecular </a:t>
            </a:r>
            <a:r>
              <a:rPr lang="es-ES" sz="2000" dirty="0" err="1"/>
              <a:t>dynamics</a:t>
            </a:r>
            <a:r>
              <a:rPr lang="es-ES" sz="2000" dirty="0"/>
              <a:t> are </a:t>
            </a:r>
            <a:r>
              <a:rPr lang="es-ES" sz="2000" dirty="0" err="1"/>
              <a:t>also</a:t>
            </a:r>
            <a:r>
              <a:rPr lang="es-ES" sz="2000" dirty="0"/>
              <a:t> </a:t>
            </a:r>
            <a:r>
              <a:rPr lang="es-ES" sz="2000" dirty="0" err="1"/>
              <a:t>found</a:t>
            </a:r>
            <a:r>
              <a:rPr lang="es-ES" sz="2000" dirty="0"/>
              <a:t> in Calvin </a:t>
            </a:r>
            <a:r>
              <a:rPr lang="es-ES" sz="2000" dirty="0" err="1"/>
              <a:t>cycle</a:t>
            </a:r>
            <a:r>
              <a:rPr lang="es-ES" sz="2000" dirty="0"/>
              <a:t> and </a:t>
            </a:r>
            <a:r>
              <a:rPr lang="es-ES" sz="2000" dirty="0" err="1"/>
              <a:t>starch</a:t>
            </a:r>
            <a:r>
              <a:rPr lang="es-ES" sz="2000" dirty="0"/>
              <a:t> </a:t>
            </a:r>
            <a:r>
              <a:rPr lang="es-ES" sz="2000" dirty="0" err="1"/>
              <a:t>metabolism</a:t>
            </a:r>
            <a:endParaRPr lang="es-ES" sz="2000" dirty="0"/>
          </a:p>
        </p:txBody>
      </p:sp>
    </p:spTree>
    <p:extLst>
      <p:ext uri="{BB962C8B-B14F-4D97-AF65-F5344CB8AC3E}">
        <p14:creationId xmlns:p14="http://schemas.microsoft.com/office/powerpoint/2010/main" val="423617107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6651609" y="158994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6073048"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8032477"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5810989" y="3268259"/>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2D448C5-E956-4667-BE2C-B9D35BA4E331}"/>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2813E094-F63E-4831-B34F-62D56AC2BF9F}"/>
              </a:ext>
            </a:extLst>
          </p:cNvPr>
          <p:cNvSpPr/>
          <p:nvPr/>
        </p:nvSpPr>
        <p:spPr>
          <a:xfrm>
            <a:off x="7176279" y="2103379"/>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3520C039-B6D4-48D5-8CCA-568A6B8947A6}"/>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9557809F-C0D2-43E9-9352-E015CD5E5F39}"/>
              </a:ext>
            </a:extLst>
          </p:cNvPr>
          <p:cNvPicPr>
            <a:picLocks noChangeAspect="1"/>
          </p:cNvPicPr>
          <p:nvPr/>
        </p:nvPicPr>
        <p:blipFill rotWithShape="1">
          <a:blip r:embed="rId3"/>
          <a:srcRect l="54779" t="5496"/>
          <a:stretch/>
        </p:blipFill>
        <p:spPr>
          <a:xfrm>
            <a:off x="4409552" y="1351904"/>
            <a:ext cx="5724525" cy="5237236"/>
          </a:xfrm>
          <a:prstGeom prst="rect">
            <a:avLst/>
          </a:prstGeom>
        </p:spPr>
      </p:pic>
      <p:sp>
        <p:nvSpPr>
          <p:cNvPr id="33" name="Rectángulo 32">
            <a:extLst>
              <a:ext uri="{FF2B5EF4-FFF2-40B4-BE49-F238E27FC236}">
                <a16:creationId xmlns:a16="http://schemas.microsoft.com/office/drawing/2014/main" id="{7A346BA1-8D40-4757-A4E8-AA776C6696AE}"/>
              </a:ext>
            </a:extLst>
          </p:cNvPr>
          <p:cNvSpPr/>
          <p:nvPr/>
        </p:nvSpPr>
        <p:spPr>
          <a:xfrm>
            <a:off x="7726009" y="1139136"/>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F136902C-E293-4CF8-BFDC-C43265B17056}"/>
              </a:ext>
            </a:extLst>
          </p:cNvPr>
          <p:cNvSpPr/>
          <p:nvPr/>
        </p:nvSpPr>
        <p:spPr>
          <a:xfrm>
            <a:off x="5087446" y="1120143"/>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B9C58DEC-2BB0-42D4-B67B-43541DBABBBF}"/>
              </a:ext>
            </a:extLst>
          </p:cNvPr>
          <p:cNvSpPr/>
          <p:nvPr/>
        </p:nvSpPr>
        <p:spPr>
          <a:xfrm>
            <a:off x="4897764" y="4003812"/>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FAF6262-8CC2-4218-800A-0F52C848A142}"/>
              </a:ext>
            </a:extLst>
          </p:cNvPr>
          <p:cNvSpPr/>
          <p:nvPr/>
        </p:nvSpPr>
        <p:spPr>
          <a:xfrm>
            <a:off x="7709839" y="4052133"/>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F7ABAB89-27D0-49F7-A8DC-6FB5C10E5D72}"/>
              </a:ext>
            </a:extLst>
          </p:cNvPr>
          <p:cNvSpPr/>
          <p:nvPr/>
        </p:nvSpPr>
        <p:spPr>
          <a:xfrm>
            <a:off x="966048" y="587700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CuadroTexto 39">
            <a:extLst>
              <a:ext uri="{FF2B5EF4-FFF2-40B4-BE49-F238E27FC236}">
                <a16:creationId xmlns:a16="http://schemas.microsoft.com/office/drawing/2014/main" id="{5C18AC52-7242-46EE-A5E9-84C1C37B81AE}"/>
              </a:ext>
            </a:extLst>
          </p:cNvPr>
          <p:cNvSpPr txBox="1"/>
          <p:nvPr/>
        </p:nvSpPr>
        <p:spPr>
          <a:xfrm>
            <a:off x="911326" y="6017352"/>
            <a:ext cx="1769093" cy="646331"/>
          </a:xfrm>
          <a:prstGeom prst="rect">
            <a:avLst/>
          </a:prstGeom>
          <a:noFill/>
        </p:spPr>
        <p:txBody>
          <a:bodyPr wrap="square" rtlCol="0">
            <a:spAutoFit/>
          </a:bodyPr>
          <a:lstStyle/>
          <a:p>
            <a:r>
              <a:rPr lang="es-ES" b="1" dirty="0" err="1"/>
              <a:t>Starch</a:t>
            </a:r>
            <a:endParaRPr lang="es-ES" b="1" dirty="0"/>
          </a:p>
          <a:p>
            <a:r>
              <a:rPr lang="es-ES" b="1" dirty="0" err="1"/>
              <a:t>content</a:t>
            </a:r>
            <a:endParaRPr lang="es-ES" b="1" dirty="0"/>
          </a:p>
        </p:txBody>
      </p:sp>
      <p:sp>
        <p:nvSpPr>
          <p:cNvPr id="41" name="Rectángulo 40">
            <a:extLst>
              <a:ext uri="{FF2B5EF4-FFF2-40B4-BE49-F238E27FC236}">
                <a16:creationId xmlns:a16="http://schemas.microsoft.com/office/drawing/2014/main" id="{0D22A4C7-54DE-4C7A-89C0-445EAEFFBC70}"/>
              </a:ext>
            </a:extLst>
          </p:cNvPr>
          <p:cNvSpPr/>
          <p:nvPr/>
        </p:nvSpPr>
        <p:spPr>
          <a:xfrm>
            <a:off x="2092922" y="6183775"/>
            <a:ext cx="1273177" cy="222031"/>
          </a:xfrm>
          <a:prstGeom prst="rect">
            <a:avLst/>
          </a:prstGeom>
          <a:gradFill flip="none" rotWithShape="1">
            <a:gsLst>
              <a:gs pos="0">
                <a:schemeClr val="tx1"/>
              </a:gs>
              <a:gs pos="0">
                <a:schemeClr val="tx1"/>
              </a:gs>
              <a:gs pos="100000">
                <a:schemeClr val="bg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391F3407-20BF-489E-A116-2376F916B764}"/>
              </a:ext>
            </a:extLst>
          </p:cNvPr>
          <p:cNvSpPr txBox="1"/>
          <p:nvPr/>
        </p:nvSpPr>
        <p:spPr>
          <a:xfrm>
            <a:off x="1466207" y="5741232"/>
            <a:ext cx="2428423" cy="369332"/>
          </a:xfrm>
          <a:prstGeom prst="rect">
            <a:avLst/>
          </a:prstGeom>
          <a:noFill/>
        </p:spPr>
        <p:txBody>
          <a:bodyPr wrap="square" rtlCol="0">
            <a:spAutoFit/>
          </a:bodyPr>
          <a:lstStyle/>
          <a:p>
            <a:pPr algn="ctr"/>
            <a:r>
              <a:rPr lang="es-ES" dirty="0"/>
              <a:t>Low             High</a:t>
            </a:r>
          </a:p>
        </p:txBody>
      </p:sp>
      <p:sp>
        <p:nvSpPr>
          <p:cNvPr id="30" name="CuadroTexto 29">
            <a:extLst>
              <a:ext uri="{FF2B5EF4-FFF2-40B4-BE49-F238E27FC236}">
                <a16:creationId xmlns:a16="http://schemas.microsoft.com/office/drawing/2014/main" id="{4504926F-BEE7-4654-950F-2078AB7E7D2D}"/>
              </a:ext>
            </a:extLst>
          </p:cNvPr>
          <p:cNvSpPr txBox="1"/>
          <p:nvPr/>
        </p:nvSpPr>
        <p:spPr>
          <a:xfrm>
            <a:off x="5127982" y="1256621"/>
            <a:ext cx="2106270" cy="461665"/>
          </a:xfrm>
          <a:prstGeom prst="rect">
            <a:avLst/>
          </a:prstGeom>
          <a:noFill/>
        </p:spPr>
        <p:txBody>
          <a:bodyPr wrap="square" rtlCol="0">
            <a:spAutoFit/>
          </a:bodyPr>
          <a:lstStyle/>
          <a:p>
            <a:r>
              <a:rPr lang="es-ES" sz="2400" dirty="0"/>
              <a:t>APL (</a:t>
            </a:r>
            <a:r>
              <a:rPr lang="es-ES" sz="2400" dirty="0" err="1"/>
              <a:t>synthesis</a:t>
            </a:r>
            <a:r>
              <a:rPr lang="es-ES" sz="2400" dirty="0"/>
              <a:t>)</a:t>
            </a:r>
          </a:p>
        </p:txBody>
      </p:sp>
      <p:sp>
        <p:nvSpPr>
          <p:cNvPr id="43" name="CuadroTexto 42">
            <a:extLst>
              <a:ext uri="{FF2B5EF4-FFF2-40B4-BE49-F238E27FC236}">
                <a16:creationId xmlns:a16="http://schemas.microsoft.com/office/drawing/2014/main" id="{6BBBC95B-9C32-401B-8107-8F3D4976B9D6}"/>
              </a:ext>
            </a:extLst>
          </p:cNvPr>
          <p:cNvSpPr txBox="1"/>
          <p:nvPr/>
        </p:nvSpPr>
        <p:spPr>
          <a:xfrm>
            <a:off x="7547841" y="1234230"/>
            <a:ext cx="2707316" cy="461665"/>
          </a:xfrm>
          <a:prstGeom prst="rect">
            <a:avLst/>
          </a:prstGeom>
          <a:noFill/>
        </p:spPr>
        <p:txBody>
          <a:bodyPr wrap="square" rtlCol="0">
            <a:spAutoFit/>
          </a:bodyPr>
          <a:lstStyle/>
          <a:p>
            <a:r>
              <a:rPr lang="es-ES" sz="2400" dirty="0"/>
              <a:t>AMY (</a:t>
            </a:r>
            <a:r>
              <a:rPr lang="es-ES" sz="2400" dirty="0" err="1"/>
              <a:t>degradation</a:t>
            </a:r>
            <a:r>
              <a:rPr lang="es-ES" sz="2400" dirty="0"/>
              <a:t>)</a:t>
            </a:r>
          </a:p>
        </p:txBody>
      </p:sp>
      <p:sp>
        <p:nvSpPr>
          <p:cNvPr id="29" name="Rectángulo 28">
            <a:extLst>
              <a:ext uri="{FF2B5EF4-FFF2-40B4-BE49-F238E27FC236}">
                <a16:creationId xmlns:a16="http://schemas.microsoft.com/office/drawing/2014/main" id="{D61B779E-2722-4E05-81EC-6DBB92F956D5}"/>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ADF8D7F9-A1CF-44A9-B301-B610FF0428FE}"/>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2" name="CuadroTexto 31">
            <a:extLst>
              <a:ext uri="{FF2B5EF4-FFF2-40B4-BE49-F238E27FC236}">
                <a16:creationId xmlns:a16="http://schemas.microsoft.com/office/drawing/2014/main" id="{27FD2E5A-F8AD-4334-9B98-314672AADCB1}"/>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starch</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362530360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6651609" y="158994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6073048"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8032477"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5810989" y="3268259"/>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2D448C5-E956-4667-BE2C-B9D35BA4E331}"/>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2813E094-F63E-4831-B34F-62D56AC2BF9F}"/>
              </a:ext>
            </a:extLst>
          </p:cNvPr>
          <p:cNvSpPr/>
          <p:nvPr/>
        </p:nvSpPr>
        <p:spPr>
          <a:xfrm>
            <a:off x="7176279" y="2103379"/>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3520C039-B6D4-48D5-8CCA-568A6B8947A6}"/>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9557809F-C0D2-43E9-9352-E015CD5E5F39}"/>
              </a:ext>
            </a:extLst>
          </p:cNvPr>
          <p:cNvPicPr>
            <a:picLocks noChangeAspect="1"/>
          </p:cNvPicPr>
          <p:nvPr/>
        </p:nvPicPr>
        <p:blipFill rotWithShape="1">
          <a:blip r:embed="rId3"/>
          <a:srcRect l="54779" t="5496"/>
          <a:stretch/>
        </p:blipFill>
        <p:spPr>
          <a:xfrm>
            <a:off x="4409552" y="1351904"/>
            <a:ext cx="5724525" cy="5237236"/>
          </a:xfrm>
          <a:prstGeom prst="rect">
            <a:avLst/>
          </a:prstGeom>
        </p:spPr>
      </p:pic>
      <p:sp>
        <p:nvSpPr>
          <p:cNvPr id="33" name="Rectángulo 32">
            <a:extLst>
              <a:ext uri="{FF2B5EF4-FFF2-40B4-BE49-F238E27FC236}">
                <a16:creationId xmlns:a16="http://schemas.microsoft.com/office/drawing/2014/main" id="{7A346BA1-8D40-4757-A4E8-AA776C6696AE}"/>
              </a:ext>
            </a:extLst>
          </p:cNvPr>
          <p:cNvSpPr/>
          <p:nvPr/>
        </p:nvSpPr>
        <p:spPr>
          <a:xfrm>
            <a:off x="7726009" y="1139136"/>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F136902C-E293-4CF8-BFDC-C43265B17056}"/>
              </a:ext>
            </a:extLst>
          </p:cNvPr>
          <p:cNvSpPr/>
          <p:nvPr/>
        </p:nvSpPr>
        <p:spPr>
          <a:xfrm>
            <a:off x="5087446" y="1120143"/>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B9C58DEC-2BB0-42D4-B67B-43541DBABBBF}"/>
              </a:ext>
            </a:extLst>
          </p:cNvPr>
          <p:cNvSpPr/>
          <p:nvPr/>
        </p:nvSpPr>
        <p:spPr>
          <a:xfrm>
            <a:off x="4897764" y="4003812"/>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FAF6262-8CC2-4218-800A-0F52C848A142}"/>
              </a:ext>
            </a:extLst>
          </p:cNvPr>
          <p:cNvSpPr/>
          <p:nvPr/>
        </p:nvSpPr>
        <p:spPr>
          <a:xfrm>
            <a:off x="7709839" y="4052133"/>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F7ABAB89-27D0-49F7-A8DC-6FB5C10E5D72}"/>
              </a:ext>
            </a:extLst>
          </p:cNvPr>
          <p:cNvSpPr/>
          <p:nvPr/>
        </p:nvSpPr>
        <p:spPr>
          <a:xfrm>
            <a:off x="966048" y="587700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CuadroTexto 39">
            <a:extLst>
              <a:ext uri="{FF2B5EF4-FFF2-40B4-BE49-F238E27FC236}">
                <a16:creationId xmlns:a16="http://schemas.microsoft.com/office/drawing/2014/main" id="{5C18AC52-7242-46EE-A5E9-84C1C37B81AE}"/>
              </a:ext>
            </a:extLst>
          </p:cNvPr>
          <p:cNvSpPr txBox="1"/>
          <p:nvPr/>
        </p:nvSpPr>
        <p:spPr>
          <a:xfrm>
            <a:off x="911326" y="6017352"/>
            <a:ext cx="1769093" cy="646331"/>
          </a:xfrm>
          <a:prstGeom prst="rect">
            <a:avLst/>
          </a:prstGeom>
          <a:noFill/>
        </p:spPr>
        <p:txBody>
          <a:bodyPr wrap="square" rtlCol="0">
            <a:spAutoFit/>
          </a:bodyPr>
          <a:lstStyle/>
          <a:p>
            <a:r>
              <a:rPr lang="es-ES" b="1" dirty="0" err="1"/>
              <a:t>Starch</a:t>
            </a:r>
            <a:endParaRPr lang="es-ES" b="1" dirty="0"/>
          </a:p>
          <a:p>
            <a:r>
              <a:rPr lang="es-ES" b="1" dirty="0" err="1"/>
              <a:t>content</a:t>
            </a:r>
            <a:endParaRPr lang="es-ES" b="1" dirty="0"/>
          </a:p>
        </p:txBody>
      </p:sp>
      <p:sp>
        <p:nvSpPr>
          <p:cNvPr id="41" name="Rectángulo 40">
            <a:extLst>
              <a:ext uri="{FF2B5EF4-FFF2-40B4-BE49-F238E27FC236}">
                <a16:creationId xmlns:a16="http://schemas.microsoft.com/office/drawing/2014/main" id="{0D22A4C7-54DE-4C7A-89C0-445EAEFFBC70}"/>
              </a:ext>
            </a:extLst>
          </p:cNvPr>
          <p:cNvSpPr/>
          <p:nvPr/>
        </p:nvSpPr>
        <p:spPr>
          <a:xfrm>
            <a:off x="2092922" y="6183775"/>
            <a:ext cx="1273177" cy="222031"/>
          </a:xfrm>
          <a:prstGeom prst="rect">
            <a:avLst/>
          </a:prstGeom>
          <a:gradFill flip="none" rotWithShape="1">
            <a:gsLst>
              <a:gs pos="0">
                <a:schemeClr val="tx1"/>
              </a:gs>
              <a:gs pos="0">
                <a:schemeClr val="tx1"/>
              </a:gs>
              <a:gs pos="100000">
                <a:schemeClr val="bg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391F3407-20BF-489E-A116-2376F916B764}"/>
              </a:ext>
            </a:extLst>
          </p:cNvPr>
          <p:cNvSpPr txBox="1"/>
          <p:nvPr/>
        </p:nvSpPr>
        <p:spPr>
          <a:xfrm>
            <a:off x="1466207" y="5741232"/>
            <a:ext cx="2428423" cy="369332"/>
          </a:xfrm>
          <a:prstGeom prst="rect">
            <a:avLst/>
          </a:prstGeom>
          <a:noFill/>
        </p:spPr>
        <p:txBody>
          <a:bodyPr wrap="square" rtlCol="0">
            <a:spAutoFit/>
          </a:bodyPr>
          <a:lstStyle/>
          <a:p>
            <a:pPr algn="ctr"/>
            <a:r>
              <a:rPr lang="es-ES" dirty="0"/>
              <a:t>Low             High</a:t>
            </a:r>
          </a:p>
        </p:txBody>
      </p:sp>
      <p:sp>
        <p:nvSpPr>
          <p:cNvPr id="30" name="CuadroTexto 29">
            <a:extLst>
              <a:ext uri="{FF2B5EF4-FFF2-40B4-BE49-F238E27FC236}">
                <a16:creationId xmlns:a16="http://schemas.microsoft.com/office/drawing/2014/main" id="{4504926F-BEE7-4654-950F-2078AB7E7D2D}"/>
              </a:ext>
            </a:extLst>
          </p:cNvPr>
          <p:cNvSpPr txBox="1"/>
          <p:nvPr/>
        </p:nvSpPr>
        <p:spPr>
          <a:xfrm>
            <a:off x="5127982" y="1256621"/>
            <a:ext cx="2106270" cy="461665"/>
          </a:xfrm>
          <a:prstGeom prst="rect">
            <a:avLst/>
          </a:prstGeom>
          <a:noFill/>
        </p:spPr>
        <p:txBody>
          <a:bodyPr wrap="square" rtlCol="0">
            <a:spAutoFit/>
          </a:bodyPr>
          <a:lstStyle/>
          <a:p>
            <a:r>
              <a:rPr lang="es-ES" sz="2400" dirty="0"/>
              <a:t>APL (</a:t>
            </a:r>
            <a:r>
              <a:rPr lang="es-ES" sz="2400" dirty="0" err="1"/>
              <a:t>synthesis</a:t>
            </a:r>
            <a:r>
              <a:rPr lang="es-ES" sz="2400" dirty="0"/>
              <a:t>)</a:t>
            </a:r>
          </a:p>
        </p:txBody>
      </p:sp>
      <p:sp>
        <p:nvSpPr>
          <p:cNvPr id="43" name="CuadroTexto 42">
            <a:extLst>
              <a:ext uri="{FF2B5EF4-FFF2-40B4-BE49-F238E27FC236}">
                <a16:creationId xmlns:a16="http://schemas.microsoft.com/office/drawing/2014/main" id="{6BBBC95B-9C32-401B-8107-8F3D4976B9D6}"/>
              </a:ext>
            </a:extLst>
          </p:cNvPr>
          <p:cNvSpPr txBox="1"/>
          <p:nvPr/>
        </p:nvSpPr>
        <p:spPr>
          <a:xfrm>
            <a:off x="7547841" y="1234230"/>
            <a:ext cx="2707316" cy="461665"/>
          </a:xfrm>
          <a:prstGeom prst="rect">
            <a:avLst/>
          </a:prstGeom>
          <a:noFill/>
        </p:spPr>
        <p:txBody>
          <a:bodyPr wrap="square" rtlCol="0">
            <a:spAutoFit/>
          </a:bodyPr>
          <a:lstStyle/>
          <a:p>
            <a:r>
              <a:rPr lang="es-ES" sz="2400" dirty="0"/>
              <a:t>AMY (</a:t>
            </a:r>
            <a:r>
              <a:rPr lang="es-ES" sz="2400" dirty="0" err="1"/>
              <a:t>degradation</a:t>
            </a:r>
            <a:r>
              <a:rPr lang="es-ES" sz="2400" dirty="0"/>
              <a:t>)</a:t>
            </a:r>
          </a:p>
        </p:txBody>
      </p:sp>
      <p:sp>
        <p:nvSpPr>
          <p:cNvPr id="29" name="Rectángulo 28">
            <a:extLst>
              <a:ext uri="{FF2B5EF4-FFF2-40B4-BE49-F238E27FC236}">
                <a16:creationId xmlns:a16="http://schemas.microsoft.com/office/drawing/2014/main" id="{D61B779E-2722-4E05-81EC-6DBB92F956D5}"/>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ADF8D7F9-A1CF-44A9-B301-B610FF0428FE}"/>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2" name="CuadroTexto 31">
            <a:extLst>
              <a:ext uri="{FF2B5EF4-FFF2-40B4-BE49-F238E27FC236}">
                <a16:creationId xmlns:a16="http://schemas.microsoft.com/office/drawing/2014/main" id="{27FD2E5A-F8AD-4334-9B98-314672AADCB1}"/>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starch</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5" name="CuadroTexto 44">
            <a:extLst>
              <a:ext uri="{FF2B5EF4-FFF2-40B4-BE49-F238E27FC236}">
                <a16:creationId xmlns:a16="http://schemas.microsoft.com/office/drawing/2014/main" id="{12D12E95-1DFA-4F8E-B301-035D6B266634}"/>
              </a:ext>
            </a:extLst>
          </p:cNvPr>
          <p:cNvSpPr txBox="1"/>
          <p:nvPr/>
        </p:nvSpPr>
        <p:spPr>
          <a:xfrm>
            <a:off x="824511" y="3230515"/>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46" name="Conector recto de flecha 45">
            <a:extLst>
              <a:ext uri="{FF2B5EF4-FFF2-40B4-BE49-F238E27FC236}">
                <a16:creationId xmlns:a16="http://schemas.microsoft.com/office/drawing/2014/main" id="{9560F334-EC22-49AB-A007-BE1C15C1FD05}"/>
              </a:ext>
            </a:extLst>
          </p:cNvPr>
          <p:cNvCxnSpPr>
            <a:cxnSpLocks/>
          </p:cNvCxnSpPr>
          <p:nvPr/>
        </p:nvCxnSpPr>
        <p:spPr>
          <a:xfrm flipH="1">
            <a:off x="3378554" y="3355783"/>
            <a:ext cx="783871"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ACB97E0E-FAB9-4B9B-852C-B6FA52E3FECB}"/>
              </a:ext>
            </a:extLst>
          </p:cNvPr>
          <p:cNvCxnSpPr>
            <a:cxnSpLocks/>
          </p:cNvCxnSpPr>
          <p:nvPr/>
        </p:nvCxnSpPr>
        <p:spPr>
          <a:xfrm flipH="1">
            <a:off x="3378554" y="4283396"/>
            <a:ext cx="783871"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1211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6651609" y="158994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6073048"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8032477"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5810989" y="3268259"/>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2D448C5-E956-4667-BE2C-B9D35BA4E331}"/>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2813E094-F63E-4831-B34F-62D56AC2BF9F}"/>
              </a:ext>
            </a:extLst>
          </p:cNvPr>
          <p:cNvSpPr/>
          <p:nvPr/>
        </p:nvSpPr>
        <p:spPr>
          <a:xfrm>
            <a:off x="7176279" y="2103379"/>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3520C039-B6D4-48D5-8CCA-568A6B8947A6}"/>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9557809F-C0D2-43E9-9352-E015CD5E5F39}"/>
              </a:ext>
            </a:extLst>
          </p:cNvPr>
          <p:cNvPicPr>
            <a:picLocks noChangeAspect="1"/>
          </p:cNvPicPr>
          <p:nvPr/>
        </p:nvPicPr>
        <p:blipFill rotWithShape="1">
          <a:blip r:embed="rId3"/>
          <a:srcRect l="54779" t="5496"/>
          <a:stretch/>
        </p:blipFill>
        <p:spPr>
          <a:xfrm>
            <a:off x="4409552" y="1351904"/>
            <a:ext cx="5724525" cy="5237236"/>
          </a:xfrm>
          <a:prstGeom prst="rect">
            <a:avLst/>
          </a:prstGeom>
        </p:spPr>
      </p:pic>
      <p:sp>
        <p:nvSpPr>
          <p:cNvPr id="33" name="Rectángulo 32">
            <a:extLst>
              <a:ext uri="{FF2B5EF4-FFF2-40B4-BE49-F238E27FC236}">
                <a16:creationId xmlns:a16="http://schemas.microsoft.com/office/drawing/2014/main" id="{7A346BA1-8D40-4757-A4E8-AA776C6696AE}"/>
              </a:ext>
            </a:extLst>
          </p:cNvPr>
          <p:cNvSpPr/>
          <p:nvPr/>
        </p:nvSpPr>
        <p:spPr>
          <a:xfrm>
            <a:off x="7726009" y="1139136"/>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F136902C-E293-4CF8-BFDC-C43265B17056}"/>
              </a:ext>
            </a:extLst>
          </p:cNvPr>
          <p:cNvSpPr/>
          <p:nvPr/>
        </p:nvSpPr>
        <p:spPr>
          <a:xfrm>
            <a:off x="5087446" y="1120143"/>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B9C58DEC-2BB0-42D4-B67B-43541DBABBBF}"/>
              </a:ext>
            </a:extLst>
          </p:cNvPr>
          <p:cNvSpPr/>
          <p:nvPr/>
        </p:nvSpPr>
        <p:spPr>
          <a:xfrm>
            <a:off x="4897764" y="4003812"/>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FAF6262-8CC2-4218-800A-0F52C848A142}"/>
              </a:ext>
            </a:extLst>
          </p:cNvPr>
          <p:cNvSpPr/>
          <p:nvPr/>
        </p:nvSpPr>
        <p:spPr>
          <a:xfrm>
            <a:off x="7709839" y="4052133"/>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F7ABAB89-27D0-49F7-A8DC-6FB5C10E5D72}"/>
              </a:ext>
            </a:extLst>
          </p:cNvPr>
          <p:cNvSpPr/>
          <p:nvPr/>
        </p:nvSpPr>
        <p:spPr>
          <a:xfrm>
            <a:off x="966048" y="587700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CuadroTexto 39">
            <a:extLst>
              <a:ext uri="{FF2B5EF4-FFF2-40B4-BE49-F238E27FC236}">
                <a16:creationId xmlns:a16="http://schemas.microsoft.com/office/drawing/2014/main" id="{5C18AC52-7242-46EE-A5E9-84C1C37B81AE}"/>
              </a:ext>
            </a:extLst>
          </p:cNvPr>
          <p:cNvSpPr txBox="1"/>
          <p:nvPr/>
        </p:nvSpPr>
        <p:spPr>
          <a:xfrm>
            <a:off x="911326" y="6017352"/>
            <a:ext cx="1769093" cy="646331"/>
          </a:xfrm>
          <a:prstGeom prst="rect">
            <a:avLst/>
          </a:prstGeom>
          <a:noFill/>
        </p:spPr>
        <p:txBody>
          <a:bodyPr wrap="square" rtlCol="0">
            <a:spAutoFit/>
          </a:bodyPr>
          <a:lstStyle/>
          <a:p>
            <a:r>
              <a:rPr lang="es-ES" b="1" dirty="0" err="1"/>
              <a:t>Starch</a:t>
            </a:r>
            <a:endParaRPr lang="es-ES" b="1" dirty="0"/>
          </a:p>
          <a:p>
            <a:r>
              <a:rPr lang="es-ES" b="1" dirty="0" err="1"/>
              <a:t>content</a:t>
            </a:r>
            <a:endParaRPr lang="es-ES" b="1" dirty="0"/>
          </a:p>
        </p:txBody>
      </p:sp>
      <p:sp>
        <p:nvSpPr>
          <p:cNvPr id="41" name="Rectángulo 40">
            <a:extLst>
              <a:ext uri="{FF2B5EF4-FFF2-40B4-BE49-F238E27FC236}">
                <a16:creationId xmlns:a16="http://schemas.microsoft.com/office/drawing/2014/main" id="{0D22A4C7-54DE-4C7A-89C0-445EAEFFBC70}"/>
              </a:ext>
            </a:extLst>
          </p:cNvPr>
          <p:cNvSpPr/>
          <p:nvPr/>
        </p:nvSpPr>
        <p:spPr>
          <a:xfrm>
            <a:off x="2092922" y="6183775"/>
            <a:ext cx="1273177" cy="222031"/>
          </a:xfrm>
          <a:prstGeom prst="rect">
            <a:avLst/>
          </a:prstGeom>
          <a:gradFill flip="none" rotWithShape="1">
            <a:gsLst>
              <a:gs pos="0">
                <a:schemeClr val="tx1"/>
              </a:gs>
              <a:gs pos="0">
                <a:schemeClr val="tx1"/>
              </a:gs>
              <a:gs pos="100000">
                <a:schemeClr val="bg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391F3407-20BF-489E-A116-2376F916B764}"/>
              </a:ext>
            </a:extLst>
          </p:cNvPr>
          <p:cNvSpPr txBox="1"/>
          <p:nvPr/>
        </p:nvSpPr>
        <p:spPr>
          <a:xfrm>
            <a:off x="1466207" y="5741232"/>
            <a:ext cx="2428423" cy="369332"/>
          </a:xfrm>
          <a:prstGeom prst="rect">
            <a:avLst/>
          </a:prstGeom>
          <a:noFill/>
        </p:spPr>
        <p:txBody>
          <a:bodyPr wrap="square" rtlCol="0">
            <a:spAutoFit/>
          </a:bodyPr>
          <a:lstStyle/>
          <a:p>
            <a:pPr algn="ctr"/>
            <a:r>
              <a:rPr lang="es-ES" dirty="0"/>
              <a:t>Low             High</a:t>
            </a:r>
          </a:p>
        </p:txBody>
      </p:sp>
      <p:sp>
        <p:nvSpPr>
          <p:cNvPr id="30" name="CuadroTexto 29">
            <a:extLst>
              <a:ext uri="{FF2B5EF4-FFF2-40B4-BE49-F238E27FC236}">
                <a16:creationId xmlns:a16="http://schemas.microsoft.com/office/drawing/2014/main" id="{4504926F-BEE7-4654-950F-2078AB7E7D2D}"/>
              </a:ext>
            </a:extLst>
          </p:cNvPr>
          <p:cNvSpPr txBox="1"/>
          <p:nvPr/>
        </p:nvSpPr>
        <p:spPr>
          <a:xfrm>
            <a:off x="5127982" y="1256621"/>
            <a:ext cx="2106270" cy="461665"/>
          </a:xfrm>
          <a:prstGeom prst="rect">
            <a:avLst/>
          </a:prstGeom>
          <a:noFill/>
        </p:spPr>
        <p:txBody>
          <a:bodyPr wrap="square" rtlCol="0">
            <a:spAutoFit/>
          </a:bodyPr>
          <a:lstStyle/>
          <a:p>
            <a:r>
              <a:rPr lang="es-ES" sz="2400" dirty="0"/>
              <a:t>APL (</a:t>
            </a:r>
            <a:r>
              <a:rPr lang="es-ES" sz="2400" dirty="0" err="1"/>
              <a:t>synthesis</a:t>
            </a:r>
            <a:r>
              <a:rPr lang="es-ES" sz="2400" dirty="0"/>
              <a:t>)</a:t>
            </a:r>
          </a:p>
        </p:txBody>
      </p:sp>
      <p:sp>
        <p:nvSpPr>
          <p:cNvPr id="43" name="CuadroTexto 42">
            <a:extLst>
              <a:ext uri="{FF2B5EF4-FFF2-40B4-BE49-F238E27FC236}">
                <a16:creationId xmlns:a16="http://schemas.microsoft.com/office/drawing/2014/main" id="{6BBBC95B-9C32-401B-8107-8F3D4976B9D6}"/>
              </a:ext>
            </a:extLst>
          </p:cNvPr>
          <p:cNvSpPr txBox="1"/>
          <p:nvPr/>
        </p:nvSpPr>
        <p:spPr>
          <a:xfrm>
            <a:off x="7547841" y="1234230"/>
            <a:ext cx="2707316" cy="461665"/>
          </a:xfrm>
          <a:prstGeom prst="rect">
            <a:avLst/>
          </a:prstGeom>
          <a:noFill/>
        </p:spPr>
        <p:txBody>
          <a:bodyPr wrap="square" rtlCol="0">
            <a:spAutoFit/>
          </a:bodyPr>
          <a:lstStyle/>
          <a:p>
            <a:r>
              <a:rPr lang="es-ES" sz="2400" dirty="0"/>
              <a:t>AMY (</a:t>
            </a:r>
            <a:r>
              <a:rPr lang="es-ES" sz="2400" dirty="0" err="1"/>
              <a:t>degradation</a:t>
            </a:r>
            <a:r>
              <a:rPr lang="es-ES" sz="2400" dirty="0"/>
              <a:t>)</a:t>
            </a:r>
          </a:p>
        </p:txBody>
      </p:sp>
      <p:sp>
        <p:nvSpPr>
          <p:cNvPr id="29" name="Rectángulo 28">
            <a:extLst>
              <a:ext uri="{FF2B5EF4-FFF2-40B4-BE49-F238E27FC236}">
                <a16:creationId xmlns:a16="http://schemas.microsoft.com/office/drawing/2014/main" id="{D61B779E-2722-4E05-81EC-6DBB92F956D5}"/>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ADF8D7F9-A1CF-44A9-B301-B610FF0428FE}"/>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2" name="CuadroTexto 31">
            <a:extLst>
              <a:ext uri="{FF2B5EF4-FFF2-40B4-BE49-F238E27FC236}">
                <a16:creationId xmlns:a16="http://schemas.microsoft.com/office/drawing/2014/main" id="{27FD2E5A-F8AD-4334-9B98-314672AADCB1}"/>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starch</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5" name="CuadroTexto 44">
            <a:extLst>
              <a:ext uri="{FF2B5EF4-FFF2-40B4-BE49-F238E27FC236}">
                <a16:creationId xmlns:a16="http://schemas.microsoft.com/office/drawing/2014/main" id="{12D12E95-1DFA-4F8E-B301-035D6B266634}"/>
              </a:ext>
            </a:extLst>
          </p:cNvPr>
          <p:cNvSpPr txBox="1"/>
          <p:nvPr/>
        </p:nvSpPr>
        <p:spPr>
          <a:xfrm>
            <a:off x="824511" y="3230515"/>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46" name="Conector recto de flecha 45">
            <a:extLst>
              <a:ext uri="{FF2B5EF4-FFF2-40B4-BE49-F238E27FC236}">
                <a16:creationId xmlns:a16="http://schemas.microsoft.com/office/drawing/2014/main" id="{9560F334-EC22-49AB-A007-BE1C15C1FD05}"/>
              </a:ext>
            </a:extLst>
          </p:cNvPr>
          <p:cNvCxnSpPr>
            <a:cxnSpLocks/>
          </p:cNvCxnSpPr>
          <p:nvPr/>
        </p:nvCxnSpPr>
        <p:spPr>
          <a:xfrm flipH="1">
            <a:off x="3378554" y="3355783"/>
            <a:ext cx="783871"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ACB97E0E-FAB9-4B9B-852C-B6FA52E3FECB}"/>
              </a:ext>
            </a:extLst>
          </p:cNvPr>
          <p:cNvCxnSpPr>
            <a:cxnSpLocks/>
          </p:cNvCxnSpPr>
          <p:nvPr/>
        </p:nvCxnSpPr>
        <p:spPr>
          <a:xfrm flipH="1">
            <a:off x="3378554" y="4283396"/>
            <a:ext cx="783871"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4" name="Gráfico 3" descr="Trueno con relleno sólido">
            <a:extLst>
              <a:ext uri="{FF2B5EF4-FFF2-40B4-BE49-F238E27FC236}">
                <a16:creationId xmlns:a16="http://schemas.microsoft.com/office/drawing/2014/main" id="{99E614F5-7671-4CED-9619-1852C23910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1660" y="2980005"/>
            <a:ext cx="457200" cy="457200"/>
          </a:xfrm>
          <a:prstGeom prst="rect">
            <a:avLst/>
          </a:prstGeom>
        </p:spPr>
      </p:pic>
      <p:pic>
        <p:nvPicPr>
          <p:cNvPr id="44" name="Gráfico 43" descr="Trueno con relleno sólido">
            <a:extLst>
              <a:ext uri="{FF2B5EF4-FFF2-40B4-BE49-F238E27FC236}">
                <a16:creationId xmlns:a16="http://schemas.microsoft.com/office/drawing/2014/main" id="{E48C70F5-A4F1-48C9-BE91-34920B8292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4997" y="2976693"/>
            <a:ext cx="457200" cy="457200"/>
          </a:xfrm>
          <a:prstGeom prst="rect">
            <a:avLst/>
          </a:prstGeom>
        </p:spPr>
      </p:pic>
      <p:pic>
        <p:nvPicPr>
          <p:cNvPr id="48" name="Gráfico 47" descr="Trueno con relleno sólido">
            <a:extLst>
              <a:ext uri="{FF2B5EF4-FFF2-40B4-BE49-F238E27FC236}">
                <a16:creationId xmlns:a16="http://schemas.microsoft.com/office/drawing/2014/main" id="{36AD0C72-4F9A-409E-A39D-C636358A76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6705" y="5697298"/>
            <a:ext cx="457200" cy="457200"/>
          </a:xfrm>
          <a:prstGeom prst="rect">
            <a:avLst/>
          </a:prstGeom>
        </p:spPr>
      </p:pic>
      <p:pic>
        <p:nvPicPr>
          <p:cNvPr id="49" name="Gráfico 48" descr="Trueno con relleno sólido">
            <a:extLst>
              <a:ext uri="{FF2B5EF4-FFF2-40B4-BE49-F238E27FC236}">
                <a16:creationId xmlns:a16="http://schemas.microsoft.com/office/drawing/2014/main" id="{146B8FFF-F50E-4A32-9A73-D8C3F72AFC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8714" y="5702740"/>
            <a:ext cx="457200" cy="457200"/>
          </a:xfrm>
          <a:prstGeom prst="rect">
            <a:avLst/>
          </a:prstGeom>
        </p:spPr>
      </p:pic>
      <p:cxnSp>
        <p:nvCxnSpPr>
          <p:cNvPr id="26" name="Conector recto de flecha 25">
            <a:extLst>
              <a:ext uri="{FF2B5EF4-FFF2-40B4-BE49-F238E27FC236}">
                <a16:creationId xmlns:a16="http://schemas.microsoft.com/office/drawing/2014/main" id="{DE7874DB-FC45-4117-92BE-B40FDAD8EFE6}"/>
              </a:ext>
            </a:extLst>
          </p:cNvPr>
          <p:cNvCxnSpPr>
            <a:cxnSpLocks/>
          </p:cNvCxnSpPr>
          <p:nvPr/>
        </p:nvCxnSpPr>
        <p:spPr>
          <a:xfrm>
            <a:off x="5764610" y="3759824"/>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DA92ED89-B29F-4F60-9089-A52BE2D55FDD}"/>
              </a:ext>
            </a:extLst>
          </p:cNvPr>
          <p:cNvCxnSpPr>
            <a:cxnSpLocks/>
          </p:cNvCxnSpPr>
          <p:nvPr/>
        </p:nvCxnSpPr>
        <p:spPr>
          <a:xfrm>
            <a:off x="8479426" y="3737410"/>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4E794F2-EB68-4AC9-B866-7A569F2BF69F}"/>
              </a:ext>
            </a:extLst>
          </p:cNvPr>
          <p:cNvCxnSpPr>
            <a:cxnSpLocks/>
          </p:cNvCxnSpPr>
          <p:nvPr/>
        </p:nvCxnSpPr>
        <p:spPr>
          <a:xfrm>
            <a:off x="5326460" y="6468855"/>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878E3E53-F895-471D-B71D-1E4CCADB191F}"/>
              </a:ext>
            </a:extLst>
          </p:cNvPr>
          <p:cNvCxnSpPr>
            <a:cxnSpLocks/>
          </p:cNvCxnSpPr>
          <p:nvPr/>
        </p:nvCxnSpPr>
        <p:spPr>
          <a:xfrm>
            <a:off x="8061052" y="6468855"/>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CuadroTexto 53">
            <a:extLst>
              <a:ext uri="{FF2B5EF4-FFF2-40B4-BE49-F238E27FC236}">
                <a16:creationId xmlns:a16="http://schemas.microsoft.com/office/drawing/2014/main" id="{535D1DBC-2E8C-4B70-A014-E2B57BC72A84}"/>
              </a:ext>
            </a:extLst>
          </p:cNvPr>
          <p:cNvSpPr txBox="1"/>
          <p:nvPr/>
        </p:nvSpPr>
        <p:spPr>
          <a:xfrm>
            <a:off x="2575451" y="4857852"/>
            <a:ext cx="1058297" cy="830997"/>
          </a:xfrm>
          <a:prstGeom prst="rect">
            <a:avLst/>
          </a:prstGeom>
          <a:noFill/>
        </p:spPr>
        <p:txBody>
          <a:bodyPr wrap="square" rtlCol="0">
            <a:spAutoFit/>
          </a:bodyPr>
          <a:lstStyle/>
          <a:p>
            <a:r>
              <a:rPr lang="es-ES" sz="1600" dirty="0"/>
              <a:t>SD </a:t>
            </a:r>
          </a:p>
          <a:p>
            <a:r>
              <a:rPr lang="es-ES" sz="1600" dirty="0"/>
              <a:t>protein</a:t>
            </a:r>
          </a:p>
          <a:p>
            <a:r>
              <a:rPr lang="es-ES" sz="1600" dirty="0" err="1"/>
              <a:t>transcript</a:t>
            </a:r>
            <a:endParaRPr lang="es-ES" sz="1600" dirty="0"/>
          </a:p>
        </p:txBody>
      </p:sp>
      <p:cxnSp>
        <p:nvCxnSpPr>
          <p:cNvPr id="55" name="Conector recto 54">
            <a:extLst>
              <a:ext uri="{FF2B5EF4-FFF2-40B4-BE49-F238E27FC236}">
                <a16:creationId xmlns:a16="http://schemas.microsoft.com/office/drawing/2014/main" id="{04F0F00D-B1E7-4061-8892-DCDF449B991A}"/>
              </a:ext>
            </a:extLst>
          </p:cNvPr>
          <p:cNvCxnSpPr/>
          <p:nvPr/>
        </p:nvCxnSpPr>
        <p:spPr>
          <a:xfrm>
            <a:off x="1783332" y="5280198"/>
            <a:ext cx="466725"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90BEFD16-FA80-46E0-BA3F-7574A5862587}"/>
              </a:ext>
            </a:extLst>
          </p:cNvPr>
          <p:cNvCxnSpPr/>
          <p:nvPr/>
        </p:nvCxnSpPr>
        <p:spPr>
          <a:xfrm>
            <a:off x="3532044" y="5280198"/>
            <a:ext cx="4667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9EEFEF9D-6480-45BD-9CB2-1AF774C0C0CE}"/>
              </a:ext>
            </a:extLst>
          </p:cNvPr>
          <p:cNvCxnSpPr/>
          <p:nvPr/>
        </p:nvCxnSpPr>
        <p:spPr>
          <a:xfrm>
            <a:off x="1798229" y="5564609"/>
            <a:ext cx="466725" cy="0"/>
          </a:xfrm>
          <a:prstGeom prst="line">
            <a:avLst/>
          </a:prstGeom>
          <a:ln w="57150">
            <a:solidFill>
              <a:schemeClr val="accent1">
                <a:lumMod val="60000"/>
                <a:lumOff val="40000"/>
                <a:alpha val="81176"/>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1D51CB1C-E9A3-4C06-B209-6A5E9B3F1BB9}"/>
              </a:ext>
            </a:extLst>
          </p:cNvPr>
          <p:cNvCxnSpPr/>
          <p:nvPr/>
        </p:nvCxnSpPr>
        <p:spPr>
          <a:xfrm>
            <a:off x="3532045" y="5545922"/>
            <a:ext cx="466725" cy="0"/>
          </a:xfrm>
          <a:prstGeom prst="line">
            <a:avLst/>
          </a:prstGeom>
          <a:ln w="57150">
            <a:solidFill>
              <a:srgbClr val="FF6969">
                <a:alpha val="80784"/>
              </a:srgbClr>
            </a:solidFill>
            <a:prstDash val="sysDot"/>
          </a:ln>
        </p:spPr>
        <p:style>
          <a:lnRef idx="1">
            <a:schemeClr val="accent1"/>
          </a:lnRef>
          <a:fillRef idx="0">
            <a:schemeClr val="accent1"/>
          </a:fillRef>
          <a:effectRef idx="0">
            <a:schemeClr val="accent1"/>
          </a:effectRef>
          <a:fontRef idx="minor">
            <a:schemeClr val="tx1"/>
          </a:fontRef>
        </p:style>
      </p:cxnSp>
      <p:sp>
        <p:nvSpPr>
          <p:cNvPr id="59" name="CuadroTexto 58">
            <a:extLst>
              <a:ext uri="{FF2B5EF4-FFF2-40B4-BE49-F238E27FC236}">
                <a16:creationId xmlns:a16="http://schemas.microsoft.com/office/drawing/2014/main" id="{D9C93CB4-5773-4752-AF42-78230FADE1E5}"/>
              </a:ext>
            </a:extLst>
          </p:cNvPr>
          <p:cNvSpPr txBox="1"/>
          <p:nvPr/>
        </p:nvSpPr>
        <p:spPr>
          <a:xfrm>
            <a:off x="838200" y="4883252"/>
            <a:ext cx="1058297" cy="830997"/>
          </a:xfrm>
          <a:prstGeom prst="rect">
            <a:avLst/>
          </a:prstGeom>
          <a:noFill/>
        </p:spPr>
        <p:txBody>
          <a:bodyPr wrap="square" rtlCol="0">
            <a:spAutoFit/>
          </a:bodyPr>
          <a:lstStyle/>
          <a:p>
            <a:r>
              <a:rPr lang="es-ES" sz="1600" dirty="0"/>
              <a:t>LD </a:t>
            </a:r>
          </a:p>
          <a:p>
            <a:r>
              <a:rPr lang="es-ES" sz="1600" dirty="0"/>
              <a:t>protein</a:t>
            </a:r>
          </a:p>
          <a:p>
            <a:r>
              <a:rPr lang="es-ES" sz="1600" dirty="0" err="1"/>
              <a:t>transcript</a:t>
            </a:r>
            <a:endParaRPr lang="es-ES" sz="1050" dirty="0"/>
          </a:p>
        </p:txBody>
      </p:sp>
    </p:spTree>
    <p:extLst>
      <p:ext uri="{BB962C8B-B14F-4D97-AF65-F5344CB8AC3E}">
        <p14:creationId xmlns:p14="http://schemas.microsoft.com/office/powerpoint/2010/main" val="8990111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6651609" y="158994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6073048"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8032477"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5810989" y="3268259"/>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2D448C5-E956-4667-BE2C-B9D35BA4E331}"/>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2813E094-F63E-4831-B34F-62D56AC2BF9F}"/>
              </a:ext>
            </a:extLst>
          </p:cNvPr>
          <p:cNvSpPr/>
          <p:nvPr/>
        </p:nvSpPr>
        <p:spPr>
          <a:xfrm>
            <a:off x="7176279" y="2103379"/>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3520C039-B6D4-48D5-8CCA-568A6B8947A6}"/>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9557809F-C0D2-43E9-9352-E015CD5E5F39}"/>
              </a:ext>
            </a:extLst>
          </p:cNvPr>
          <p:cNvPicPr>
            <a:picLocks noChangeAspect="1"/>
          </p:cNvPicPr>
          <p:nvPr/>
        </p:nvPicPr>
        <p:blipFill rotWithShape="1">
          <a:blip r:embed="rId3"/>
          <a:srcRect l="54779" t="5496"/>
          <a:stretch/>
        </p:blipFill>
        <p:spPr>
          <a:xfrm>
            <a:off x="4409552" y="1351904"/>
            <a:ext cx="5724525" cy="5237236"/>
          </a:xfrm>
          <a:prstGeom prst="rect">
            <a:avLst/>
          </a:prstGeom>
        </p:spPr>
      </p:pic>
      <p:sp>
        <p:nvSpPr>
          <p:cNvPr id="33" name="Rectángulo 32">
            <a:extLst>
              <a:ext uri="{FF2B5EF4-FFF2-40B4-BE49-F238E27FC236}">
                <a16:creationId xmlns:a16="http://schemas.microsoft.com/office/drawing/2014/main" id="{7A346BA1-8D40-4757-A4E8-AA776C6696AE}"/>
              </a:ext>
            </a:extLst>
          </p:cNvPr>
          <p:cNvSpPr/>
          <p:nvPr/>
        </p:nvSpPr>
        <p:spPr>
          <a:xfrm>
            <a:off x="7726009" y="1139136"/>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F136902C-E293-4CF8-BFDC-C43265B17056}"/>
              </a:ext>
            </a:extLst>
          </p:cNvPr>
          <p:cNvSpPr/>
          <p:nvPr/>
        </p:nvSpPr>
        <p:spPr>
          <a:xfrm>
            <a:off x="5087446" y="1120143"/>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B9C58DEC-2BB0-42D4-B67B-43541DBABBBF}"/>
              </a:ext>
            </a:extLst>
          </p:cNvPr>
          <p:cNvSpPr/>
          <p:nvPr/>
        </p:nvSpPr>
        <p:spPr>
          <a:xfrm>
            <a:off x="4897764" y="4003812"/>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FAF6262-8CC2-4218-800A-0F52C848A142}"/>
              </a:ext>
            </a:extLst>
          </p:cNvPr>
          <p:cNvSpPr/>
          <p:nvPr/>
        </p:nvSpPr>
        <p:spPr>
          <a:xfrm>
            <a:off x="7709839" y="4052133"/>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F7ABAB89-27D0-49F7-A8DC-6FB5C10E5D72}"/>
              </a:ext>
            </a:extLst>
          </p:cNvPr>
          <p:cNvSpPr/>
          <p:nvPr/>
        </p:nvSpPr>
        <p:spPr>
          <a:xfrm>
            <a:off x="966048" y="587700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CuadroTexto 39">
            <a:extLst>
              <a:ext uri="{FF2B5EF4-FFF2-40B4-BE49-F238E27FC236}">
                <a16:creationId xmlns:a16="http://schemas.microsoft.com/office/drawing/2014/main" id="{5C18AC52-7242-46EE-A5E9-84C1C37B81AE}"/>
              </a:ext>
            </a:extLst>
          </p:cNvPr>
          <p:cNvSpPr txBox="1"/>
          <p:nvPr/>
        </p:nvSpPr>
        <p:spPr>
          <a:xfrm>
            <a:off x="911326" y="6017352"/>
            <a:ext cx="1769093" cy="646331"/>
          </a:xfrm>
          <a:prstGeom prst="rect">
            <a:avLst/>
          </a:prstGeom>
          <a:noFill/>
        </p:spPr>
        <p:txBody>
          <a:bodyPr wrap="square" rtlCol="0">
            <a:spAutoFit/>
          </a:bodyPr>
          <a:lstStyle/>
          <a:p>
            <a:r>
              <a:rPr lang="es-ES" b="1" dirty="0" err="1"/>
              <a:t>Starch</a:t>
            </a:r>
            <a:endParaRPr lang="es-ES" b="1" dirty="0"/>
          </a:p>
          <a:p>
            <a:r>
              <a:rPr lang="es-ES" b="1" dirty="0" err="1"/>
              <a:t>content</a:t>
            </a:r>
            <a:endParaRPr lang="es-ES" b="1" dirty="0"/>
          </a:p>
        </p:txBody>
      </p:sp>
      <p:sp>
        <p:nvSpPr>
          <p:cNvPr id="41" name="Rectángulo 40">
            <a:extLst>
              <a:ext uri="{FF2B5EF4-FFF2-40B4-BE49-F238E27FC236}">
                <a16:creationId xmlns:a16="http://schemas.microsoft.com/office/drawing/2014/main" id="{0D22A4C7-54DE-4C7A-89C0-445EAEFFBC70}"/>
              </a:ext>
            </a:extLst>
          </p:cNvPr>
          <p:cNvSpPr/>
          <p:nvPr/>
        </p:nvSpPr>
        <p:spPr>
          <a:xfrm>
            <a:off x="2092922" y="6183775"/>
            <a:ext cx="1273177" cy="222031"/>
          </a:xfrm>
          <a:prstGeom prst="rect">
            <a:avLst/>
          </a:prstGeom>
          <a:gradFill flip="none" rotWithShape="1">
            <a:gsLst>
              <a:gs pos="0">
                <a:schemeClr val="tx1"/>
              </a:gs>
              <a:gs pos="0">
                <a:schemeClr val="tx1"/>
              </a:gs>
              <a:gs pos="100000">
                <a:schemeClr val="bg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391F3407-20BF-489E-A116-2376F916B764}"/>
              </a:ext>
            </a:extLst>
          </p:cNvPr>
          <p:cNvSpPr txBox="1"/>
          <p:nvPr/>
        </p:nvSpPr>
        <p:spPr>
          <a:xfrm>
            <a:off x="1466207" y="5741232"/>
            <a:ext cx="2428423" cy="369332"/>
          </a:xfrm>
          <a:prstGeom prst="rect">
            <a:avLst/>
          </a:prstGeom>
          <a:noFill/>
        </p:spPr>
        <p:txBody>
          <a:bodyPr wrap="square" rtlCol="0">
            <a:spAutoFit/>
          </a:bodyPr>
          <a:lstStyle/>
          <a:p>
            <a:pPr algn="ctr"/>
            <a:r>
              <a:rPr lang="es-ES" dirty="0"/>
              <a:t>Low             High</a:t>
            </a:r>
          </a:p>
        </p:txBody>
      </p:sp>
      <p:sp>
        <p:nvSpPr>
          <p:cNvPr id="30" name="CuadroTexto 29">
            <a:extLst>
              <a:ext uri="{FF2B5EF4-FFF2-40B4-BE49-F238E27FC236}">
                <a16:creationId xmlns:a16="http://schemas.microsoft.com/office/drawing/2014/main" id="{4504926F-BEE7-4654-950F-2078AB7E7D2D}"/>
              </a:ext>
            </a:extLst>
          </p:cNvPr>
          <p:cNvSpPr txBox="1"/>
          <p:nvPr/>
        </p:nvSpPr>
        <p:spPr>
          <a:xfrm>
            <a:off x="5127982" y="1256621"/>
            <a:ext cx="2106270" cy="461665"/>
          </a:xfrm>
          <a:prstGeom prst="rect">
            <a:avLst/>
          </a:prstGeom>
          <a:noFill/>
        </p:spPr>
        <p:txBody>
          <a:bodyPr wrap="square" rtlCol="0">
            <a:spAutoFit/>
          </a:bodyPr>
          <a:lstStyle/>
          <a:p>
            <a:r>
              <a:rPr lang="es-ES" sz="2400" dirty="0"/>
              <a:t>APL (</a:t>
            </a:r>
            <a:r>
              <a:rPr lang="es-ES" sz="2400" dirty="0" err="1"/>
              <a:t>synthesis</a:t>
            </a:r>
            <a:r>
              <a:rPr lang="es-ES" sz="2400" dirty="0"/>
              <a:t>)</a:t>
            </a:r>
          </a:p>
        </p:txBody>
      </p:sp>
      <p:sp>
        <p:nvSpPr>
          <p:cNvPr id="43" name="CuadroTexto 42">
            <a:extLst>
              <a:ext uri="{FF2B5EF4-FFF2-40B4-BE49-F238E27FC236}">
                <a16:creationId xmlns:a16="http://schemas.microsoft.com/office/drawing/2014/main" id="{6BBBC95B-9C32-401B-8107-8F3D4976B9D6}"/>
              </a:ext>
            </a:extLst>
          </p:cNvPr>
          <p:cNvSpPr txBox="1"/>
          <p:nvPr/>
        </p:nvSpPr>
        <p:spPr>
          <a:xfrm>
            <a:off x="7547841" y="1234230"/>
            <a:ext cx="2707316" cy="461665"/>
          </a:xfrm>
          <a:prstGeom prst="rect">
            <a:avLst/>
          </a:prstGeom>
          <a:noFill/>
        </p:spPr>
        <p:txBody>
          <a:bodyPr wrap="square" rtlCol="0">
            <a:spAutoFit/>
          </a:bodyPr>
          <a:lstStyle/>
          <a:p>
            <a:r>
              <a:rPr lang="es-ES" sz="2400" dirty="0"/>
              <a:t>AMY (</a:t>
            </a:r>
            <a:r>
              <a:rPr lang="es-ES" sz="2400" dirty="0" err="1"/>
              <a:t>degradation</a:t>
            </a:r>
            <a:r>
              <a:rPr lang="es-ES" sz="2400" dirty="0"/>
              <a:t>)</a:t>
            </a:r>
          </a:p>
        </p:txBody>
      </p:sp>
      <p:sp>
        <p:nvSpPr>
          <p:cNvPr id="29" name="Rectángulo 28">
            <a:extLst>
              <a:ext uri="{FF2B5EF4-FFF2-40B4-BE49-F238E27FC236}">
                <a16:creationId xmlns:a16="http://schemas.microsoft.com/office/drawing/2014/main" id="{D61B779E-2722-4E05-81EC-6DBB92F956D5}"/>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ADF8D7F9-A1CF-44A9-B301-B610FF0428FE}"/>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2" name="CuadroTexto 31">
            <a:extLst>
              <a:ext uri="{FF2B5EF4-FFF2-40B4-BE49-F238E27FC236}">
                <a16:creationId xmlns:a16="http://schemas.microsoft.com/office/drawing/2014/main" id="{27FD2E5A-F8AD-4334-9B98-314672AADCB1}"/>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starch</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5" name="CuadroTexto 44">
            <a:extLst>
              <a:ext uri="{FF2B5EF4-FFF2-40B4-BE49-F238E27FC236}">
                <a16:creationId xmlns:a16="http://schemas.microsoft.com/office/drawing/2014/main" id="{12D12E95-1DFA-4F8E-B301-035D6B266634}"/>
              </a:ext>
            </a:extLst>
          </p:cNvPr>
          <p:cNvSpPr txBox="1"/>
          <p:nvPr/>
        </p:nvSpPr>
        <p:spPr>
          <a:xfrm>
            <a:off x="824511" y="3230515"/>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46" name="Conector recto de flecha 45">
            <a:extLst>
              <a:ext uri="{FF2B5EF4-FFF2-40B4-BE49-F238E27FC236}">
                <a16:creationId xmlns:a16="http://schemas.microsoft.com/office/drawing/2014/main" id="{9560F334-EC22-49AB-A007-BE1C15C1FD05}"/>
              </a:ext>
            </a:extLst>
          </p:cNvPr>
          <p:cNvCxnSpPr>
            <a:cxnSpLocks/>
          </p:cNvCxnSpPr>
          <p:nvPr/>
        </p:nvCxnSpPr>
        <p:spPr>
          <a:xfrm flipH="1">
            <a:off x="3378554" y="3355783"/>
            <a:ext cx="783871"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ACB97E0E-FAB9-4B9B-852C-B6FA52E3FECB}"/>
              </a:ext>
            </a:extLst>
          </p:cNvPr>
          <p:cNvCxnSpPr>
            <a:cxnSpLocks/>
          </p:cNvCxnSpPr>
          <p:nvPr/>
        </p:nvCxnSpPr>
        <p:spPr>
          <a:xfrm flipH="1">
            <a:off x="3378554" y="4283396"/>
            <a:ext cx="783871"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4" name="Gráfico 3" descr="Trueno con relleno sólido">
            <a:extLst>
              <a:ext uri="{FF2B5EF4-FFF2-40B4-BE49-F238E27FC236}">
                <a16:creationId xmlns:a16="http://schemas.microsoft.com/office/drawing/2014/main" id="{99E614F5-7671-4CED-9619-1852C23910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1660" y="2980005"/>
            <a:ext cx="457200" cy="457200"/>
          </a:xfrm>
          <a:prstGeom prst="rect">
            <a:avLst/>
          </a:prstGeom>
        </p:spPr>
      </p:pic>
      <p:pic>
        <p:nvPicPr>
          <p:cNvPr id="44" name="Gráfico 43" descr="Trueno con relleno sólido">
            <a:extLst>
              <a:ext uri="{FF2B5EF4-FFF2-40B4-BE49-F238E27FC236}">
                <a16:creationId xmlns:a16="http://schemas.microsoft.com/office/drawing/2014/main" id="{E48C70F5-A4F1-48C9-BE91-34920B8292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4997" y="2976693"/>
            <a:ext cx="457200" cy="457200"/>
          </a:xfrm>
          <a:prstGeom prst="rect">
            <a:avLst/>
          </a:prstGeom>
        </p:spPr>
      </p:pic>
      <p:pic>
        <p:nvPicPr>
          <p:cNvPr id="48" name="Gráfico 47" descr="Trueno con relleno sólido">
            <a:extLst>
              <a:ext uri="{FF2B5EF4-FFF2-40B4-BE49-F238E27FC236}">
                <a16:creationId xmlns:a16="http://schemas.microsoft.com/office/drawing/2014/main" id="{36AD0C72-4F9A-409E-A39D-C636358A76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6705" y="5697298"/>
            <a:ext cx="457200" cy="457200"/>
          </a:xfrm>
          <a:prstGeom prst="rect">
            <a:avLst/>
          </a:prstGeom>
        </p:spPr>
      </p:pic>
      <p:pic>
        <p:nvPicPr>
          <p:cNvPr id="49" name="Gráfico 48" descr="Trueno con relleno sólido">
            <a:extLst>
              <a:ext uri="{FF2B5EF4-FFF2-40B4-BE49-F238E27FC236}">
                <a16:creationId xmlns:a16="http://schemas.microsoft.com/office/drawing/2014/main" id="{146B8FFF-F50E-4A32-9A73-D8C3F72AFC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8714" y="5702740"/>
            <a:ext cx="457200" cy="457200"/>
          </a:xfrm>
          <a:prstGeom prst="rect">
            <a:avLst/>
          </a:prstGeom>
        </p:spPr>
      </p:pic>
      <p:cxnSp>
        <p:nvCxnSpPr>
          <p:cNvPr id="26" name="Conector recto de flecha 25">
            <a:extLst>
              <a:ext uri="{FF2B5EF4-FFF2-40B4-BE49-F238E27FC236}">
                <a16:creationId xmlns:a16="http://schemas.microsoft.com/office/drawing/2014/main" id="{DE7874DB-FC45-4117-92BE-B40FDAD8EFE6}"/>
              </a:ext>
            </a:extLst>
          </p:cNvPr>
          <p:cNvCxnSpPr>
            <a:cxnSpLocks/>
          </p:cNvCxnSpPr>
          <p:nvPr/>
        </p:nvCxnSpPr>
        <p:spPr>
          <a:xfrm>
            <a:off x="5764610" y="3759824"/>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DA92ED89-B29F-4F60-9089-A52BE2D55FDD}"/>
              </a:ext>
            </a:extLst>
          </p:cNvPr>
          <p:cNvCxnSpPr>
            <a:cxnSpLocks/>
          </p:cNvCxnSpPr>
          <p:nvPr/>
        </p:nvCxnSpPr>
        <p:spPr>
          <a:xfrm>
            <a:off x="8479426" y="3737410"/>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4E794F2-EB68-4AC9-B866-7A569F2BF69F}"/>
              </a:ext>
            </a:extLst>
          </p:cNvPr>
          <p:cNvCxnSpPr>
            <a:cxnSpLocks/>
          </p:cNvCxnSpPr>
          <p:nvPr/>
        </p:nvCxnSpPr>
        <p:spPr>
          <a:xfrm>
            <a:off x="5326460" y="6468855"/>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878E3E53-F895-471D-B71D-1E4CCADB191F}"/>
              </a:ext>
            </a:extLst>
          </p:cNvPr>
          <p:cNvCxnSpPr>
            <a:cxnSpLocks/>
          </p:cNvCxnSpPr>
          <p:nvPr/>
        </p:nvCxnSpPr>
        <p:spPr>
          <a:xfrm>
            <a:off x="8061052" y="6468855"/>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A881E040-46D8-4AA4-98E8-29F5BA0CDCB0}"/>
              </a:ext>
            </a:extLst>
          </p:cNvPr>
          <p:cNvSpPr txBox="1"/>
          <p:nvPr/>
        </p:nvSpPr>
        <p:spPr>
          <a:xfrm>
            <a:off x="2575451" y="4857852"/>
            <a:ext cx="1058297" cy="830997"/>
          </a:xfrm>
          <a:prstGeom prst="rect">
            <a:avLst/>
          </a:prstGeom>
          <a:noFill/>
        </p:spPr>
        <p:txBody>
          <a:bodyPr wrap="square" rtlCol="0">
            <a:spAutoFit/>
          </a:bodyPr>
          <a:lstStyle/>
          <a:p>
            <a:r>
              <a:rPr lang="es-ES" sz="1600" dirty="0"/>
              <a:t>SD </a:t>
            </a:r>
          </a:p>
          <a:p>
            <a:r>
              <a:rPr lang="es-ES" sz="1600" dirty="0"/>
              <a:t>protein</a:t>
            </a:r>
          </a:p>
          <a:p>
            <a:r>
              <a:rPr lang="es-ES" sz="1600" dirty="0" err="1"/>
              <a:t>transcript</a:t>
            </a:r>
            <a:endParaRPr lang="es-ES" sz="1600" dirty="0"/>
          </a:p>
        </p:txBody>
      </p:sp>
      <p:cxnSp>
        <p:nvCxnSpPr>
          <p:cNvPr id="54" name="Conector recto 53">
            <a:extLst>
              <a:ext uri="{FF2B5EF4-FFF2-40B4-BE49-F238E27FC236}">
                <a16:creationId xmlns:a16="http://schemas.microsoft.com/office/drawing/2014/main" id="{BF949A46-CBA3-4D6E-AC4B-CF96A7A605DD}"/>
              </a:ext>
            </a:extLst>
          </p:cNvPr>
          <p:cNvCxnSpPr/>
          <p:nvPr/>
        </p:nvCxnSpPr>
        <p:spPr>
          <a:xfrm>
            <a:off x="1783332" y="5280198"/>
            <a:ext cx="466725"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A44EA433-DA47-427D-A6F8-CC7F9640A33B}"/>
              </a:ext>
            </a:extLst>
          </p:cNvPr>
          <p:cNvCxnSpPr/>
          <p:nvPr/>
        </p:nvCxnSpPr>
        <p:spPr>
          <a:xfrm>
            <a:off x="3532044" y="5280198"/>
            <a:ext cx="4667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6EC00D82-18FA-4494-B529-93F6503371AF}"/>
              </a:ext>
            </a:extLst>
          </p:cNvPr>
          <p:cNvCxnSpPr/>
          <p:nvPr/>
        </p:nvCxnSpPr>
        <p:spPr>
          <a:xfrm>
            <a:off x="1798229" y="5564609"/>
            <a:ext cx="466725" cy="0"/>
          </a:xfrm>
          <a:prstGeom prst="line">
            <a:avLst/>
          </a:prstGeom>
          <a:ln w="57150">
            <a:solidFill>
              <a:schemeClr val="accent1">
                <a:lumMod val="60000"/>
                <a:lumOff val="40000"/>
                <a:alpha val="81176"/>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1638BDA4-B482-4786-919A-C5B37CF652B2}"/>
              </a:ext>
            </a:extLst>
          </p:cNvPr>
          <p:cNvCxnSpPr/>
          <p:nvPr/>
        </p:nvCxnSpPr>
        <p:spPr>
          <a:xfrm>
            <a:off x="3532045" y="5545922"/>
            <a:ext cx="466725" cy="0"/>
          </a:xfrm>
          <a:prstGeom prst="line">
            <a:avLst/>
          </a:prstGeom>
          <a:ln w="57150">
            <a:solidFill>
              <a:srgbClr val="FF6969">
                <a:alpha val="80784"/>
              </a:srgbClr>
            </a:solidFill>
            <a:prstDash val="sysDot"/>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4B161403-A9BF-4A09-A060-12E8A9519912}"/>
              </a:ext>
            </a:extLst>
          </p:cNvPr>
          <p:cNvSpPr txBox="1"/>
          <p:nvPr/>
        </p:nvSpPr>
        <p:spPr>
          <a:xfrm>
            <a:off x="838200" y="4883252"/>
            <a:ext cx="1058297" cy="830997"/>
          </a:xfrm>
          <a:prstGeom prst="rect">
            <a:avLst/>
          </a:prstGeom>
          <a:noFill/>
        </p:spPr>
        <p:txBody>
          <a:bodyPr wrap="square" rtlCol="0">
            <a:spAutoFit/>
          </a:bodyPr>
          <a:lstStyle/>
          <a:p>
            <a:r>
              <a:rPr lang="es-ES" sz="1600" dirty="0"/>
              <a:t>LD </a:t>
            </a:r>
          </a:p>
          <a:p>
            <a:r>
              <a:rPr lang="es-ES" sz="1600" dirty="0"/>
              <a:t>protein</a:t>
            </a:r>
          </a:p>
          <a:p>
            <a:r>
              <a:rPr lang="es-ES" sz="1600" dirty="0" err="1"/>
              <a:t>transcript</a:t>
            </a:r>
            <a:endParaRPr lang="es-ES" sz="1050" dirty="0"/>
          </a:p>
        </p:txBody>
      </p:sp>
      <p:sp>
        <p:nvSpPr>
          <p:cNvPr id="2" name="Rectángulo 1">
            <a:extLst>
              <a:ext uri="{FF2B5EF4-FFF2-40B4-BE49-F238E27FC236}">
                <a16:creationId xmlns:a16="http://schemas.microsoft.com/office/drawing/2014/main" id="{C41F40AC-F112-4A6B-942D-1B18083FBFBD}"/>
              </a:ext>
            </a:extLst>
          </p:cNvPr>
          <p:cNvSpPr/>
          <p:nvPr/>
        </p:nvSpPr>
        <p:spPr>
          <a:xfrm>
            <a:off x="8244997" y="1715701"/>
            <a:ext cx="487644" cy="233643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AF24859E-6E18-49CA-9D26-31E2FBF7CB6A}"/>
              </a:ext>
            </a:extLst>
          </p:cNvPr>
          <p:cNvSpPr/>
          <p:nvPr/>
        </p:nvSpPr>
        <p:spPr>
          <a:xfrm>
            <a:off x="7853138" y="4502849"/>
            <a:ext cx="487644" cy="23364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0840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6651609" y="158994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6073048"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8032477"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5810989" y="3268259"/>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2D448C5-E956-4667-BE2C-B9D35BA4E331}"/>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2813E094-F63E-4831-B34F-62D56AC2BF9F}"/>
              </a:ext>
            </a:extLst>
          </p:cNvPr>
          <p:cNvSpPr/>
          <p:nvPr/>
        </p:nvSpPr>
        <p:spPr>
          <a:xfrm>
            <a:off x="7176279" y="2103379"/>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3520C039-B6D4-48D5-8CCA-568A6B8947A6}"/>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9557809F-C0D2-43E9-9352-E015CD5E5F39}"/>
              </a:ext>
            </a:extLst>
          </p:cNvPr>
          <p:cNvPicPr>
            <a:picLocks noChangeAspect="1"/>
          </p:cNvPicPr>
          <p:nvPr/>
        </p:nvPicPr>
        <p:blipFill rotWithShape="1">
          <a:blip r:embed="rId3"/>
          <a:srcRect l="54779" t="5496"/>
          <a:stretch/>
        </p:blipFill>
        <p:spPr>
          <a:xfrm>
            <a:off x="4409552" y="1351904"/>
            <a:ext cx="5724525" cy="5237236"/>
          </a:xfrm>
          <a:prstGeom prst="rect">
            <a:avLst/>
          </a:prstGeom>
        </p:spPr>
      </p:pic>
      <p:sp>
        <p:nvSpPr>
          <p:cNvPr id="33" name="Rectángulo 32">
            <a:extLst>
              <a:ext uri="{FF2B5EF4-FFF2-40B4-BE49-F238E27FC236}">
                <a16:creationId xmlns:a16="http://schemas.microsoft.com/office/drawing/2014/main" id="{7A346BA1-8D40-4757-A4E8-AA776C6696AE}"/>
              </a:ext>
            </a:extLst>
          </p:cNvPr>
          <p:cNvSpPr/>
          <p:nvPr/>
        </p:nvSpPr>
        <p:spPr>
          <a:xfrm>
            <a:off x="7726009" y="1139136"/>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F136902C-E293-4CF8-BFDC-C43265B17056}"/>
              </a:ext>
            </a:extLst>
          </p:cNvPr>
          <p:cNvSpPr/>
          <p:nvPr/>
        </p:nvSpPr>
        <p:spPr>
          <a:xfrm>
            <a:off x="5087446" y="1120143"/>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B9C58DEC-2BB0-42D4-B67B-43541DBABBBF}"/>
              </a:ext>
            </a:extLst>
          </p:cNvPr>
          <p:cNvSpPr/>
          <p:nvPr/>
        </p:nvSpPr>
        <p:spPr>
          <a:xfrm>
            <a:off x="4897764" y="4003812"/>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FAF6262-8CC2-4218-800A-0F52C848A142}"/>
              </a:ext>
            </a:extLst>
          </p:cNvPr>
          <p:cNvSpPr/>
          <p:nvPr/>
        </p:nvSpPr>
        <p:spPr>
          <a:xfrm>
            <a:off x="7709839" y="4052133"/>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F7ABAB89-27D0-49F7-A8DC-6FB5C10E5D72}"/>
              </a:ext>
            </a:extLst>
          </p:cNvPr>
          <p:cNvSpPr/>
          <p:nvPr/>
        </p:nvSpPr>
        <p:spPr>
          <a:xfrm>
            <a:off x="966048" y="587700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CuadroTexto 39">
            <a:extLst>
              <a:ext uri="{FF2B5EF4-FFF2-40B4-BE49-F238E27FC236}">
                <a16:creationId xmlns:a16="http://schemas.microsoft.com/office/drawing/2014/main" id="{5C18AC52-7242-46EE-A5E9-84C1C37B81AE}"/>
              </a:ext>
            </a:extLst>
          </p:cNvPr>
          <p:cNvSpPr txBox="1"/>
          <p:nvPr/>
        </p:nvSpPr>
        <p:spPr>
          <a:xfrm>
            <a:off x="911326" y="6017352"/>
            <a:ext cx="1769093" cy="646331"/>
          </a:xfrm>
          <a:prstGeom prst="rect">
            <a:avLst/>
          </a:prstGeom>
          <a:noFill/>
        </p:spPr>
        <p:txBody>
          <a:bodyPr wrap="square" rtlCol="0">
            <a:spAutoFit/>
          </a:bodyPr>
          <a:lstStyle/>
          <a:p>
            <a:r>
              <a:rPr lang="es-ES" b="1" dirty="0" err="1"/>
              <a:t>Starch</a:t>
            </a:r>
            <a:endParaRPr lang="es-ES" b="1" dirty="0"/>
          </a:p>
          <a:p>
            <a:r>
              <a:rPr lang="es-ES" b="1" dirty="0" err="1"/>
              <a:t>content</a:t>
            </a:r>
            <a:endParaRPr lang="es-ES" b="1" dirty="0"/>
          </a:p>
        </p:txBody>
      </p:sp>
      <p:sp>
        <p:nvSpPr>
          <p:cNvPr id="41" name="Rectángulo 40">
            <a:extLst>
              <a:ext uri="{FF2B5EF4-FFF2-40B4-BE49-F238E27FC236}">
                <a16:creationId xmlns:a16="http://schemas.microsoft.com/office/drawing/2014/main" id="{0D22A4C7-54DE-4C7A-89C0-445EAEFFBC70}"/>
              </a:ext>
            </a:extLst>
          </p:cNvPr>
          <p:cNvSpPr/>
          <p:nvPr/>
        </p:nvSpPr>
        <p:spPr>
          <a:xfrm>
            <a:off x="2092922" y="6183775"/>
            <a:ext cx="1273177" cy="222031"/>
          </a:xfrm>
          <a:prstGeom prst="rect">
            <a:avLst/>
          </a:prstGeom>
          <a:gradFill flip="none" rotWithShape="1">
            <a:gsLst>
              <a:gs pos="0">
                <a:schemeClr val="tx1"/>
              </a:gs>
              <a:gs pos="0">
                <a:schemeClr val="tx1"/>
              </a:gs>
              <a:gs pos="100000">
                <a:schemeClr val="bg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391F3407-20BF-489E-A116-2376F916B764}"/>
              </a:ext>
            </a:extLst>
          </p:cNvPr>
          <p:cNvSpPr txBox="1"/>
          <p:nvPr/>
        </p:nvSpPr>
        <p:spPr>
          <a:xfrm>
            <a:off x="1466207" y="5741232"/>
            <a:ext cx="2428423" cy="369332"/>
          </a:xfrm>
          <a:prstGeom prst="rect">
            <a:avLst/>
          </a:prstGeom>
          <a:noFill/>
        </p:spPr>
        <p:txBody>
          <a:bodyPr wrap="square" rtlCol="0">
            <a:spAutoFit/>
          </a:bodyPr>
          <a:lstStyle/>
          <a:p>
            <a:pPr algn="ctr"/>
            <a:r>
              <a:rPr lang="es-ES" dirty="0"/>
              <a:t>Low             High</a:t>
            </a:r>
          </a:p>
        </p:txBody>
      </p:sp>
      <p:sp>
        <p:nvSpPr>
          <p:cNvPr id="30" name="CuadroTexto 29">
            <a:extLst>
              <a:ext uri="{FF2B5EF4-FFF2-40B4-BE49-F238E27FC236}">
                <a16:creationId xmlns:a16="http://schemas.microsoft.com/office/drawing/2014/main" id="{4504926F-BEE7-4654-950F-2078AB7E7D2D}"/>
              </a:ext>
            </a:extLst>
          </p:cNvPr>
          <p:cNvSpPr txBox="1"/>
          <p:nvPr/>
        </p:nvSpPr>
        <p:spPr>
          <a:xfrm>
            <a:off x="5127982" y="1256621"/>
            <a:ext cx="2106270" cy="461665"/>
          </a:xfrm>
          <a:prstGeom prst="rect">
            <a:avLst/>
          </a:prstGeom>
          <a:noFill/>
        </p:spPr>
        <p:txBody>
          <a:bodyPr wrap="square" rtlCol="0">
            <a:spAutoFit/>
          </a:bodyPr>
          <a:lstStyle/>
          <a:p>
            <a:r>
              <a:rPr lang="es-ES" sz="2400" dirty="0"/>
              <a:t>APL (</a:t>
            </a:r>
            <a:r>
              <a:rPr lang="es-ES" sz="2400" dirty="0" err="1"/>
              <a:t>synthesis</a:t>
            </a:r>
            <a:r>
              <a:rPr lang="es-ES" sz="2400" dirty="0"/>
              <a:t>)</a:t>
            </a:r>
          </a:p>
        </p:txBody>
      </p:sp>
      <p:sp>
        <p:nvSpPr>
          <p:cNvPr id="43" name="CuadroTexto 42">
            <a:extLst>
              <a:ext uri="{FF2B5EF4-FFF2-40B4-BE49-F238E27FC236}">
                <a16:creationId xmlns:a16="http://schemas.microsoft.com/office/drawing/2014/main" id="{6BBBC95B-9C32-401B-8107-8F3D4976B9D6}"/>
              </a:ext>
            </a:extLst>
          </p:cNvPr>
          <p:cNvSpPr txBox="1"/>
          <p:nvPr/>
        </p:nvSpPr>
        <p:spPr>
          <a:xfrm>
            <a:off x="7547841" y="1234230"/>
            <a:ext cx="2707316" cy="461665"/>
          </a:xfrm>
          <a:prstGeom prst="rect">
            <a:avLst/>
          </a:prstGeom>
          <a:noFill/>
        </p:spPr>
        <p:txBody>
          <a:bodyPr wrap="square" rtlCol="0">
            <a:spAutoFit/>
          </a:bodyPr>
          <a:lstStyle/>
          <a:p>
            <a:r>
              <a:rPr lang="es-ES" sz="2400" dirty="0"/>
              <a:t>AMY (</a:t>
            </a:r>
            <a:r>
              <a:rPr lang="es-ES" sz="2400" dirty="0" err="1"/>
              <a:t>degradation</a:t>
            </a:r>
            <a:r>
              <a:rPr lang="es-ES" sz="2400" dirty="0"/>
              <a:t>)</a:t>
            </a:r>
          </a:p>
        </p:txBody>
      </p:sp>
      <p:sp>
        <p:nvSpPr>
          <p:cNvPr id="29" name="Rectángulo 28">
            <a:extLst>
              <a:ext uri="{FF2B5EF4-FFF2-40B4-BE49-F238E27FC236}">
                <a16:creationId xmlns:a16="http://schemas.microsoft.com/office/drawing/2014/main" id="{D61B779E-2722-4E05-81EC-6DBB92F956D5}"/>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ADF8D7F9-A1CF-44A9-B301-B610FF0428FE}"/>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2" name="CuadroTexto 31">
            <a:extLst>
              <a:ext uri="{FF2B5EF4-FFF2-40B4-BE49-F238E27FC236}">
                <a16:creationId xmlns:a16="http://schemas.microsoft.com/office/drawing/2014/main" id="{27FD2E5A-F8AD-4334-9B98-314672AADCB1}"/>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starch</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5" name="CuadroTexto 44">
            <a:extLst>
              <a:ext uri="{FF2B5EF4-FFF2-40B4-BE49-F238E27FC236}">
                <a16:creationId xmlns:a16="http://schemas.microsoft.com/office/drawing/2014/main" id="{12D12E95-1DFA-4F8E-B301-035D6B266634}"/>
              </a:ext>
            </a:extLst>
          </p:cNvPr>
          <p:cNvSpPr txBox="1"/>
          <p:nvPr/>
        </p:nvSpPr>
        <p:spPr>
          <a:xfrm>
            <a:off x="824511" y="3230515"/>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46" name="Conector recto de flecha 45">
            <a:extLst>
              <a:ext uri="{FF2B5EF4-FFF2-40B4-BE49-F238E27FC236}">
                <a16:creationId xmlns:a16="http://schemas.microsoft.com/office/drawing/2014/main" id="{9560F334-EC22-49AB-A007-BE1C15C1FD05}"/>
              </a:ext>
            </a:extLst>
          </p:cNvPr>
          <p:cNvCxnSpPr>
            <a:cxnSpLocks/>
          </p:cNvCxnSpPr>
          <p:nvPr/>
        </p:nvCxnSpPr>
        <p:spPr>
          <a:xfrm flipH="1">
            <a:off x="3378554" y="3355783"/>
            <a:ext cx="783871"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ACB97E0E-FAB9-4B9B-852C-B6FA52E3FECB}"/>
              </a:ext>
            </a:extLst>
          </p:cNvPr>
          <p:cNvCxnSpPr>
            <a:cxnSpLocks/>
          </p:cNvCxnSpPr>
          <p:nvPr/>
        </p:nvCxnSpPr>
        <p:spPr>
          <a:xfrm flipH="1">
            <a:off x="3378554" y="4283396"/>
            <a:ext cx="783871"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4" name="Gráfico 3" descr="Trueno con relleno sólido">
            <a:extLst>
              <a:ext uri="{FF2B5EF4-FFF2-40B4-BE49-F238E27FC236}">
                <a16:creationId xmlns:a16="http://schemas.microsoft.com/office/drawing/2014/main" id="{99E614F5-7671-4CED-9619-1852C23910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1660" y="2980005"/>
            <a:ext cx="457200" cy="457200"/>
          </a:xfrm>
          <a:prstGeom prst="rect">
            <a:avLst/>
          </a:prstGeom>
        </p:spPr>
      </p:pic>
      <p:pic>
        <p:nvPicPr>
          <p:cNvPr id="44" name="Gráfico 43" descr="Trueno con relleno sólido">
            <a:extLst>
              <a:ext uri="{FF2B5EF4-FFF2-40B4-BE49-F238E27FC236}">
                <a16:creationId xmlns:a16="http://schemas.microsoft.com/office/drawing/2014/main" id="{E48C70F5-A4F1-48C9-BE91-34920B8292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4997" y="2976693"/>
            <a:ext cx="457200" cy="457200"/>
          </a:xfrm>
          <a:prstGeom prst="rect">
            <a:avLst/>
          </a:prstGeom>
        </p:spPr>
      </p:pic>
      <p:pic>
        <p:nvPicPr>
          <p:cNvPr id="48" name="Gráfico 47" descr="Trueno con relleno sólido">
            <a:extLst>
              <a:ext uri="{FF2B5EF4-FFF2-40B4-BE49-F238E27FC236}">
                <a16:creationId xmlns:a16="http://schemas.microsoft.com/office/drawing/2014/main" id="{36AD0C72-4F9A-409E-A39D-C636358A76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6705" y="5697298"/>
            <a:ext cx="457200" cy="457200"/>
          </a:xfrm>
          <a:prstGeom prst="rect">
            <a:avLst/>
          </a:prstGeom>
        </p:spPr>
      </p:pic>
      <p:pic>
        <p:nvPicPr>
          <p:cNvPr id="49" name="Gráfico 48" descr="Trueno con relleno sólido">
            <a:extLst>
              <a:ext uri="{FF2B5EF4-FFF2-40B4-BE49-F238E27FC236}">
                <a16:creationId xmlns:a16="http://schemas.microsoft.com/office/drawing/2014/main" id="{146B8FFF-F50E-4A32-9A73-D8C3F72AFC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8714" y="5702740"/>
            <a:ext cx="457200" cy="457200"/>
          </a:xfrm>
          <a:prstGeom prst="rect">
            <a:avLst/>
          </a:prstGeom>
        </p:spPr>
      </p:pic>
      <p:cxnSp>
        <p:nvCxnSpPr>
          <p:cNvPr id="26" name="Conector recto de flecha 25">
            <a:extLst>
              <a:ext uri="{FF2B5EF4-FFF2-40B4-BE49-F238E27FC236}">
                <a16:creationId xmlns:a16="http://schemas.microsoft.com/office/drawing/2014/main" id="{DE7874DB-FC45-4117-92BE-B40FDAD8EFE6}"/>
              </a:ext>
            </a:extLst>
          </p:cNvPr>
          <p:cNvCxnSpPr>
            <a:cxnSpLocks/>
          </p:cNvCxnSpPr>
          <p:nvPr/>
        </p:nvCxnSpPr>
        <p:spPr>
          <a:xfrm>
            <a:off x="5764610" y="3759824"/>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DA92ED89-B29F-4F60-9089-A52BE2D55FDD}"/>
              </a:ext>
            </a:extLst>
          </p:cNvPr>
          <p:cNvCxnSpPr>
            <a:cxnSpLocks/>
          </p:cNvCxnSpPr>
          <p:nvPr/>
        </p:nvCxnSpPr>
        <p:spPr>
          <a:xfrm>
            <a:off x="8479426" y="3737410"/>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4E794F2-EB68-4AC9-B866-7A569F2BF69F}"/>
              </a:ext>
            </a:extLst>
          </p:cNvPr>
          <p:cNvCxnSpPr>
            <a:cxnSpLocks/>
          </p:cNvCxnSpPr>
          <p:nvPr/>
        </p:nvCxnSpPr>
        <p:spPr>
          <a:xfrm>
            <a:off x="5326460" y="6468855"/>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878E3E53-F895-471D-B71D-1E4CCADB191F}"/>
              </a:ext>
            </a:extLst>
          </p:cNvPr>
          <p:cNvCxnSpPr>
            <a:cxnSpLocks/>
          </p:cNvCxnSpPr>
          <p:nvPr/>
        </p:nvCxnSpPr>
        <p:spPr>
          <a:xfrm>
            <a:off x="8061052" y="6468855"/>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A881E040-46D8-4AA4-98E8-29F5BA0CDCB0}"/>
              </a:ext>
            </a:extLst>
          </p:cNvPr>
          <p:cNvSpPr txBox="1"/>
          <p:nvPr/>
        </p:nvSpPr>
        <p:spPr>
          <a:xfrm>
            <a:off x="2575451" y="4857852"/>
            <a:ext cx="1058297" cy="830997"/>
          </a:xfrm>
          <a:prstGeom prst="rect">
            <a:avLst/>
          </a:prstGeom>
          <a:noFill/>
        </p:spPr>
        <p:txBody>
          <a:bodyPr wrap="square" rtlCol="0">
            <a:spAutoFit/>
          </a:bodyPr>
          <a:lstStyle/>
          <a:p>
            <a:r>
              <a:rPr lang="es-ES" sz="1600" dirty="0"/>
              <a:t>SD </a:t>
            </a:r>
          </a:p>
          <a:p>
            <a:r>
              <a:rPr lang="es-ES" sz="1600" dirty="0"/>
              <a:t>protein</a:t>
            </a:r>
          </a:p>
          <a:p>
            <a:r>
              <a:rPr lang="es-ES" sz="1600" dirty="0" err="1"/>
              <a:t>transcript</a:t>
            </a:r>
            <a:endParaRPr lang="es-ES" sz="1600" dirty="0"/>
          </a:p>
        </p:txBody>
      </p:sp>
      <p:cxnSp>
        <p:nvCxnSpPr>
          <p:cNvPr id="54" name="Conector recto 53">
            <a:extLst>
              <a:ext uri="{FF2B5EF4-FFF2-40B4-BE49-F238E27FC236}">
                <a16:creationId xmlns:a16="http://schemas.microsoft.com/office/drawing/2014/main" id="{BF949A46-CBA3-4D6E-AC4B-CF96A7A605DD}"/>
              </a:ext>
            </a:extLst>
          </p:cNvPr>
          <p:cNvCxnSpPr/>
          <p:nvPr/>
        </p:nvCxnSpPr>
        <p:spPr>
          <a:xfrm>
            <a:off x="1783332" y="5280198"/>
            <a:ext cx="466725"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A44EA433-DA47-427D-A6F8-CC7F9640A33B}"/>
              </a:ext>
            </a:extLst>
          </p:cNvPr>
          <p:cNvCxnSpPr/>
          <p:nvPr/>
        </p:nvCxnSpPr>
        <p:spPr>
          <a:xfrm>
            <a:off x="3532044" y="5280198"/>
            <a:ext cx="4667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6EC00D82-18FA-4494-B529-93F6503371AF}"/>
              </a:ext>
            </a:extLst>
          </p:cNvPr>
          <p:cNvCxnSpPr/>
          <p:nvPr/>
        </p:nvCxnSpPr>
        <p:spPr>
          <a:xfrm>
            <a:off x="1798229" y="5564609"/>
            <a:ext cx="466725" cy="0"/>
          </a:xfrm>
          <a:prstGeom prst="line">
            <a:avLst/>
          </a:prstGeom>
          <a:ln w="57150">
            <a:solidFill>
              <a:schemeClr val="accent1">
                <a:lumMod val="60000"/>
                <a:lumOff val="40000"/>
                <a:alpha val="81176"/>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1638BDA4-B482-4786-919A-C5B37CF652B2}"/>
              </a:ext>
            </a:extLst>
          </p:cNvPr>
          <p:cNvCxnSpPr/>
          <p:nvPr/>
        </p:nvCxnSpPr>
        <p:spPr>
          <a:xfrm>
            <a:off x="3532045" y="5545922"/>
            <a:ext cx="466725" cy="0"/>
          </a:xfrm>
          <a:prstGeom prst="line">
            <a:avLst/>
          </a:prstGeom>
          <a:ln w="57150">
            <a:solidFill>
              <a:srgbClr val="FF6969">
                <a:alpha val="80784"/>
              </a:srgbClr>
            </a:solidFill>
            <a:prstDash val="sysDot"/>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4B161403-A9BF-4A09-A060-12E8A9519912}"/>
              </a:ext>
            </a:extLst>
          </p:cNvPr>
          <p:cNvSpPr txBox="1"/>
          <p:nvPr/>
        </p:nvSpPr>
        <p:spPr>
          <a:xfrm>
            <a:off x="838200" y="4883252"/>
            <a:ext cx="1058297" cy="830997"/>
          </a:xfrm>
          <a:prstGeom prst="rect">
            <a:avLst/>
          </a:prstGeom>
          <a:noFill/>
        </p:spPr>
        <p:txBody>
          <a:bodyPr wrap="square" rtlCol="0">
            <a:spAutoFit/>
          </a:bodyPr>
          <a:lstStyle/>
          <a:p>
            <a:r>
              <a:rPr lang="es-ES" sz="1600" dirty="0"/>
              <a:t>LD </a:t>
            </a:r>
          </a:p>
          <a:p>
            <a:r>
              <a:rPr lang="es-ES" sz="1600" dirty="0"/>
              <a:t>protein</a:t>
            </a:r>
          </a:p>
          <a:p>
            <a:r>
              <a:rPr lang="es-ES" sz="1600" dirty="0" err="1"/>
              <a:t>transcript</a:t>
            </a:r>
            <a:endParaRPr lang="es-ES" sz="1050" dirty="0"/>
          </a:p>
        </p:txBody>
      </p:sp>
      <p:sp>
        <p:nvSpPr>
          <p:cNvPr id="2" name="Rectángulo 1">
            <a:extLst>
              <a:ext uri="{FF2B5EF4-FFF2-40B4-BE49-F238E27FC236}">
                <a16:creationId xmlns:a16="http://schemas.microsoft.com/office/drawing/2014/main" id="{C41F40AC-F112-4A6B-942D-1B18083FBFBD}"/>
              </a:ext>
            </a:extLst>
          </p:cNvPr>
          <p:cNvSpPr/>
          <p:nvPr/>
        </p:nvSpPr>
        <p:spPr>
          <a:xfrm>
            <a:off x="8244997" y="1715701"/>
            <a:ext cx="487644" cy="233643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AF24859E-6E18-49CA-9D26-31E2FBF7CB6A}"/>
              </a:ext>
            </a:extLst>
          </p:cNvPr>
          <p:cNvSpPr/>
          <p:nvPr/>
        </p:nvSpPr>
        <p:spPr>
          <a:xfrm>
            <a:off x="7853138" y="4502849"/>
            <a:ext cx="487644" cy="23364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66527040-F0D5-42E8-8431-583717B3BB71}"/>
              </a:ext>
            </a:extLst>
          </p:cNvPr>
          <p:cNvSpPr/>
          <p:nvPr/>
        </p:nvSpPr>
        <p:spPr>
          <a:xfrm>
            <a:off x="5138374" y="4502849"/>
            <a:ext cx="487644" cy="23364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ángulo 60">
            <a:extLst>
              <a:ext uri="{FF2B5EF4-FFF2-40B4-BE49-F238E27FC236}">
                <a16:creationId xmlns:a16="http://schemas.microsoft.com/office/drawing/2014/main" id="{BA6F57A5-D746-41D1-AABD-75162F36BF76}"/>
              </a:ext>
            </a:extLst>
          </p:cNvPr>
          <p:cNvSpPr/>
          <p:nvPr/>
        </p:nvSpPr>
        <p:spPr>
          <a:xfrm>
            <a:off x="5539146" y="1801677"/>
            <a:ext cx="487644" cy="23364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488918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6651609" y="1589946"/>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6073048"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8032477" y="1814847"/>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A4AEC5F8-9CA3-4E66-8DB5-C5A3AEC26492}"/>
              </a:ext>
            </a:extLst>
          </p:cNvPr>
          <p:cNvSpPr/>
          <p:nvPr/>
        </p:nvSpPr>
        <p:spPr>
          <a:xfrm>
            <a:off x="5810989" y="3268259"/>
            <a:ext cx="1944413"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2D448C5-E956-4667-BE2C-B9D35BA4E331}"/>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2813E094-F63E-4831-B34F-62D56AC2BF9F}"/>
              </a:ext>
            </a:extLst>
          </p:cNvPr>
          <p:cNvSpPr/>
          <p:nvPr/>
        </p:nvSpPr>
        <p:spPr>
          <a:xfrm>
            <a:off x="7176279" y="2103379"/>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3520C039-B6D4-48D5-8CCA-568A6B8947A6}"/>
              </a:ext>
            </a:extLst>
          </p:cNvPr>
          <p:cNvSpPr/>
          <p:nvPr/>
        </p:nvSpPr>
        <p:spPr>
          <a:xfrm>
            <a:off x="4908507" y="3737410"/>
            <a:ext cx="699207" cy="583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9557809F-C0D2-43E9-9352-E015CD5E5F39}"/>
              </a:ext>
            </a:extLst>
          </p:cNvPr>
          <p:cNvPicPr>
            <a:picLocks noChangeAspect="1"/>
          </p:cNvPicPr>
          <p:nvPr/>
        </p:nvPicPr>
        <p:blipFill rotWithShape="1">
          <a:blip r:embed="rId3"/>
          <a:srcRect l="54779" t="5496"/>
          <a:stretch/>
        </p:blipFill>
        <p:spPr>
          <a:xfrm>
            <a:off x="4409552" y="1351904"/>
            <a:ext cx="5724525" cy="5237236"/>
          </a:xfrm>
          <a:prstGeom prst="rect">
            <a:avLst/>
          </a:prstGeom>
        </p:spPr>
      </p:pic>
      <p:sp>
        <p:nvSpPr>
          <p:cNvPr id="33" name="Rectángulo 32">
            <a:extLst>
              <a:ext uri="{FF2B5EF4-FFF2-40B4-BE49-F238E27FC236}">
                <a16:creationId xmlns:a16="http://schemas.microsoft.com/office/drawing/2014/main" id="{7A346BA1-8D40-4757-A4E8-AA776C6696AE}"/>
              </a:ext>
            </a:extLst>
          </p:cNvPr>
          <p:cNvSpPr/>
          <p:nvPr/>
        </p:nvSpPr>
        <p:spPr>
          <a:xfrm>
            <a:off x="7726009" y="1139136"/>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F136902C-E293-4CF8-BFDC-C43265B17056}"/>
              </a:ext>
            </a:extLst>
          </p:cNvPr>
          <p:cNvSpPr/>
          <p:nvPr/>
        </p:nvSpPr>
        <p:spPr>
          <a:xfrm>
            <a:off x="5087446" y="1120143"/>
            <a:ext cx="2184368"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B9C58DEC-2BB0-42D4-B67B-43541DBABBBF}"/>
              </a:ext>
            </a:extLst>
          </p:cNvPr>
          <p:cNvSpPr/>
          <p:nvPr/>
        </p:nvSpPr>
        <p:spPr>
          <a:xfrm>
            <a:off x="4897764" y="4003812"/>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FAF6262-8CC2-4218-800A-0F52C848A142}"/>
              </a:ext>
            </a:extLst>
          </p:cNvPr>
          <p:cNvSpPr/>
          <p:nvPr/>
        </p:nvSpPr>
        <p:spPr>
          <a:xfrm>
            <a:off x="7709839" y="4052133"/>
            <a:ext cx="2184368" cy="42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F7ABAB89-27D0-49F7-A8DC-6FB5C10E5D72}"/>
              </a:ext>
            </a:extLst>
          </p:cNvPr>
          <p:cNvSpPr/>
          <p:nvPr/>
        </p:nvSpPr>
        <p:spPr>
          <a:xfrm>
            <a:off x="966048" y="5877007"/>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CuadroTexto 39">
            <a:extLst>
              <a:ext uri="{FF2B5EF4-FFF2-40B4-BE49-F238E27FC236}">
                <a16:creationId xmlns:a16="http://schemas.microsoft.com/office/drawing/2014/main" id="{5C18AC52-7242-46EE-A5E9-84C1C37B81AE}"/>
              </a:ext>
            </a:extLst>
          </p:cNvPr>
          <p:cNvSpPr txBox="1"/>
          <p:nvPr/>
        </p:nvSpPr>
        <p:spPr>
          <a:xfrm>
            <a:off x="911326" y="6017352"/>
            <a:ext cx="1769093" cy="646331"/>
          </a:xfrm>
          <a:prstGeom prst="rect">
            <a:avLst/>
          </a:prstGeom>
          <a:noFill/>
        </p:spPr>
        <p:txBody>
          <a:bodyPr wrap="square" rtlCol="0">
            <a:spAutoFit/>
          </a:bodyPr>
          <a:lstStyle/>
          <a:p>
            <a:r>
              <a:rPr lang="es-ES" b="1" dirty="0" err="1"/>
              <a:t>Starch</a:t>
            </a:r>
            <a:endParaRPr lang="es-ES" b="1" dirty="0"/>
          </a:p>
          <a:p>
            <a:r>
              <a:rPr lang="es-ES" b="1" dirty="0" err="1"/>
              <a:t>content</a:t>
            </a:r>
            <a:endParaRPr lang="es-ES" b="1" dirty="0"/>
          </a:p>
        </p:txBody>
      </p:sp>
      <p:sp>
        <p:nvSpPr>
          <p:cNvPr id="41" name="Rectángulo 40">
            <a:extLst>
              <a:ext uri="{FF2B5EF4-FFF2-40B4-BE49-F238E27FC236}">
                <a16:creationId xmlns:a16="http://schemas.microsoft.com/office/drawing/2014/main" id="{0D22A4C7-54DE-4C7A-89C0-445EAEFFBC70}"/>
              </a:ext>
            </a:extLst>
          </p:cNvPr>
          <p:cNvSpPr/>
          <p:nvPr/>
        </p:nvSpPr>
        <p:spPr>
          <a:xfrm>
            <a:off x="2092922" y="6183775"/>
            <a:ext cx="1273177" cy="222031"/>
          </a:xfrm>
          <a:prstGeom prst="rect">
            <a:avLst/>
          </a:prstGeom>
          <a:gradFill flip="none" rotWithShape="1">
            <a:gsLst>
              <a:gs pos="0">
                <a:schemeClr val="tx1"/>
              </a:gs>
              <a:gs pos="0">
                <a:schemeClr val="tx1"/>
              </a:gs>
              <a:gs pos="100000">
                <a:schemeClr val="bg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391F3407-20BF-489E-A116-2376F916B764}"/>
              </a:ext>
            </a:extLst>
          </p:cNvPr>
          <p:cNvSpPr txBox="1"/>
          <p:nvPr/>
        </p:nvSpPr>
        <p:spPr>
          <a:xfrm>
            <a:off x="1466207" y="5741232"/>
            <a:ext cx="2428423" cy="369332"/>
          </a:xfrm>
          <a:prstGeom prst="rect">
            <a:avLst/>
          </a:prstGeom>
          <a:noFill/>
        </p:spPr>
        <p:txBody>
          <a:bodyPr wrap="square" rtlCol="0">
            <a:spAutoFit/>
          </a:bodyPr>
          <a:lstStyle/>
          <a:p>
            <a:pPr algn="ctr"/>
            <a:r>
              <a:rPr lang="es-ES" dirty="0"/>
              <a:t>Low             High</a:t>
            </a:r>
          </a:p>
        </p:txBody>
      </p:sp>
      <p:sp>
        <p:nvSpPr>
          <p:cNvPr id="30" name="CuadroTexto 29">
            <a:extLst>
              <a:ext uri="{FF2B5EF4-FFF2-40B4-BE49-F238E27FC236}">
                <a16:creationId xmlns:a16="http://schemas.microsoft.com/office/drawing/2014/main" id="{4504926F-BEE7-4654-950F-2078AB7E7D2D}"/>
              </a:ext>
            </a:extLst>
          </p:cNvPr>
          <p:cNvSpPr txBox="1"/>
          <p:nvPr/>
        </p:nvSpPr>
        <p:spPr>
          <a:xfrm>
            <a:off x="5127982" y="1256621"/>
            <a:ext cx="2106270" cy="461665"/>
          </a:xfrm>
          <a:prstGeom prst="rect">
            <a:avLst/>
          </a:prstGeom>
          <a:noFill/>
        </p:spPr>
        <p:txBody>
          <a:bodyPr wrap="square" rtlCol="0">
            <a:spAutoFit/>
          </a:bodyPr>
          <a:lstStyle/>
          <a:p>
            <a:r>
              <a:rPr lang="es-ES" sz="2400" dirty="0"/>
              <a:t>APL (</a:t>
            </a:r>
            <a:r>
              <a:rPr lang="es-ES" sz="2400" dirty="0" err="1"/>
              <a:t>synthesis</a:t>
            </a:r>
            <a:r>
              <a:rPr lang="es-ES" sz="2400" dirty="0"/>
              <a:t>)</a:t>
            </a:r>
          </a:p>
        </p:txBody>
      </p:sp>
      <p:sp>
        <p:nvSpPr>
          <p:cNvPr id="43" name="CuadroTexto 42">
            <a:extLst>
              <a:ext uri="{FF2B5EF4-FFF2-40B4-BE49-F238E27FC236}">
                <a16:creationId xmlns:a16="http://schemas.microsoft.com/office/drawing/2014/main" id="{6BBBC95B-9C32-401B-8107-8F3D4976B9D6}"/>
              </a:ext>
            </a:extLst>
          </p:cNvPr>
          <p:cNvSpPr txBox="1"/>
          <p:nvPr/>
        </p:nvSpPr>
        <p:spPr>
          <a:xfrm>
            <a:off x="7547841" y="1234230"/>
            <a:ext cx="2707316" cy="461665"/>
          </a:xfrm>
          <a:prstGeom prst="rect">
            <a:avLst/>
          </a:prstGeom>
          <a:noFill/>
        </p:spPr>
        <p:txBody>
          <a:bodyPr wrap="square" rtlCol="0">
            <a:spAutoFit/>
          </a:bodyPr>
          <a:lstStyle/>
          <a:p>
            <a:r>
              <a:rPr lang="es-ES" sz="2400" dirty="0"/>
              <a:t>AMY (</a:t>
            </a:r>
            <a:r>
              <a:rPr lang="es-ES" sz="2400" dirty="0" err="1"/>
              <a:t>degradation</a:t>
            </a:r>
            <a:r>
              <a:rPr lang="es-ES" sz="2400" dirty="0"/>
              <a:t>)</a:t>
            </a:r>
          </a:p>
        </p:txBody>
      </p:sp>
      <p:sp>
        <p:nvSpPr>
          <p:cNvPr id="29" name="Rectángulo 28">
            <a:extLst>
              <a:ext uri="{FF2B5EF4-FFF2-40B4-BE49-F238E27FC236}">
                <a16:creationId xmlns:a16="http://schemas.microsoft.com/office/drawing/2014/main" id="{D61B779E-2722-4E05-81EC-6DBB92F956D5}"/>
              </a:ext>
            </a:extLst>
          </p:cNvPr>
          <p:cNvSpPr/>
          <p:nvPr/>
        </p:nvSpPr>
        <p:spPr>
          <a:xfrm>
            <a:off x="0" y="-5214"/>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ADF8D7F9-A1CF-44A9-B301-B610FF0428FE}"/>
              </a:ext>
            </a:extLst>
          </p:cNvPr>
          <p:cNvSpPr txBox="1"/>
          <p:nvPr/>
        </p:nvSpPr>
        <p:spPr>
          <a:xfrm>
            <a:off x="838200" y="-13385"/>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32" name="CuadroTexto 31">
            <a:extLst>
              <a:ext uri="{FF2B5EF4-FFF2-40B4-BE49-F238E27FC236}">
                <a16:creationId xmlns:a16="http://schemas.microsoft.com/office/drawing/2014/main" id="{27FD2E5A-F8AD-4334-9B98-314672AADCB1}"/>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starch</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5" name="CuadroTexto 44">
            <a:extLst>
              <a:ext uri="{FF2B5EF4-FFF2-40B4-BE49-F238E27FC236}">
                <a16:creationId xmlns:a16="http://schemas.microsoft.com/office/drawing/2014/main" id="{12D12E95-1DFA-4F8E-B301-035D6B266634}"/>
              </a:ext>
            </a:extLst>
          </p:cNvPr>
          <p:cNvSpPr txBox="1"/>
          <p:nvPr/>
        </p:nvSpPr>
        <p:spPr>
          <a:xfrm>
            <a:off x="824511" y="3230515"/>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46" name="Conector recto de flecha 45">
            <a:extLst>
              <a:ext uri="{FF2B5EF4-FFF2-40B4-BE49-F238E27FC236}">
                <a16:creationId xmlns:a16="http://schemas.microsoft.com/office/drawing/2014/main" id="{9560F334-EC22-49AB-A007-BE1C15C1FD05}"/>
              </a:ext>
            </a:extLst>
          </p:cNvPr>
          <p:cNvCxnSpPr>
            <a:cxnSpLocks/>
          </p:cNvCxnSpPr>
          <p:nvPr/>
        </p:nvCxnSpPr>
        <p:spPr>
          <a:xfrm flipH="1">
            <a:off x="3378554" y="3355783"/>
            <a:ext cx="783871"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ACB97E0E-FAB9-4B9B-852C-B6FA52E3FECB}"/>
              </a:ext>
            </a:extLst>
          </p:cNvPr>
          <p:cNvCxnSpPr>
            <a:cxnSpLocks/>
          </p:cNvCxnSpPr>
          <p:nvPr/>
        </p:nvCxnSpPr>
        <p:spPr>
          <a:xfrm flipH="1">
            <a:off x="3378554" y="4283396"/>
            <a:ext cx="783871"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4" name="Gráfico 3" descr="Trueno con relleno sólido">
            <a:extLst>
              <a:ext uri="{FF2B5EF4-FFF2-40B4-BE49-F238E27FC236}">
                <a16:creationId xmlns:a16="http://schemas.microsoft.com/office/drawing/2014/main" id="{99E614F5-7671-4CED-9619-1852C23910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1660" y="2980005"/>
            <a:ext cx="457200" cy="457200"/>
          </a:xfrm>
          <a:prstGeom prst="rect">
            <a:avLst/>
          </a:prstGeom>
        </p:spPr>
      </p:pic>
      <p:pic>
        <p:nvPicPr>
          <p:cNvPr id="44" name="Gráfico 43" descr="Trueno con relleno sólido">
            <a:extLst>
              <a:ext uri="{FF2B5EF4-FFF2-40B4-BE49-F238E27FC236}">
                <a16:creationId xmlns:a16="http://schemas.microsoft.com/office/drawing/2014/main" id="{E48C70F5-A4F1-48C9-BE91-34920B8292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4997" y="2976693"/>
            <a:ext cx="457200" cy="457200"/>
          </a:xfrm>
          <a:prstGeom prst="rect">
            <a:avLst/>
          </a:prstGeom>
        </p:spPr>
      </p:pic>
      <p:pic>
        <p:nvPicPr>
          <p:cNvPr id="48" name="Gráfico 47" descr="Trueno con relleno sólido">
            <a:extLst>
              <a:ext uri="{FF2B5EF4-FFF2-40B4-BE49-F238E27FC236}">
                <a16:creationId xmlns:a16="http://schemas.microsoft.com/office/drawing/2014/main" id="{36AD0C72-4F9A-409E-A39D-C636358A76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6705" y="5697298"/>
            <a:ext cx="457200" cy="457200"/>
          </a:xfrm>
          <a:prstGeom prst="rect">
            <a:avLst/>
          </a:prstGeom>
        </p:spPr>
      </p:pic>
      <p:pic>
        <p:nvPicPr>
          <p:cNvPr id="49" name="Gráfico 48" descr="Trueno con relleno sólido">
            <a:extLst>
              <a:ext uri="{FF2B5EF4-FFF2-40B4-BE49-F238E27FC236}">
                <a16:creationId xmlns:a16="http://schemas.microsoft.com/office/drawing/2014/main" id="{146B8FFF-F50E-4A32-9A73-D8C3F72AFC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8714" y="5702740"/>
            <a:ext cx="457200" cy="457200"/>
          </a:xfrm>
          <a:prstGeom prst="rect">
            <a:avLst/>
          </a:prstGeom>
        </p:spPr>
      </p:pic>
      <p:cxnSp>
        <p:nvCxnSpPr>
          <p:cNvPr id="26" name="Conector recto de flecha 25">
            <a:extLst>
              <a:ext uri="{FF2B5EF4-FFF2-40B4-BE49-F238E27FC236}">
                <a16:creationId xmlns:a16="http://schemas.microsoft.com/office/drawing/2014/main" id="{DE7874DB-FC45-4117-92BE-B40FDAD8EFE6}"/>
              </a:ext>
            </a:extLst>
          </p:cNvPr>
          <p:cNvCxnSpPr>
            <a:cxnSpLocks/>
          </p:cNvCxnSpPr>
          <p:nvPr/>
        </p:nvCxnSpPr>
        <p:spPr>
          <a:xfrm>
            <a:off x="5764610" y="3759824"/>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DA92ED89-B29F-4F60-9089-A52BE2D55FDD}"/>
              </a:ext>
            </a:extLst>
          </p:cNvPr>
          <p:cNvCxnSpPr>
            <a:cxnSpLocks/>
          </p:cNvCxnSpPr>
          <p:nvPr/>
        </p:nvCxnSpPr>
        <p:spPr>
          <a:xfrm>
            <a:off x="8479426" y="3737410"/>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4E794F2-EB68-4AC9-B866-7A569F2BF69F}"/>
              </a:ext>
            </a:extLst>
          </p:cNvPr>
          <p:cNvCxnSpPr>
            <a:cxnSpLocks/>
          </p:cNvCxnSpPr>
          <p:nvPr/>
        </p:nvCxnSpPr>
        <p:spPr>
          <a:xfrm>
            <a:off x="5326460" y="6468855"/>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878E3E53-F895-471D-B71D-1E4CCADB191F}"/>
              </a:ext>
            </a:extLst>
          </p:cNvPr>
          <p:cNvCxnSpPr>
            <a:cxnSpLocks/>
          </p:cNvCxnSpPr>
          <p:nvPr/>
        </p:nvCxnSpPr>
        <p:spPr>
          <a:xfrm>
            <a:off x="8061052" y="6468855"/>
            <a:ext cx="0" cy="29230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A881E040-46D8-4AA4-98E8-29F5BA0CDCB0}"/>
              </a:ext>
            </a:extLst>
          </p:cNvPr>
          <p:cNvSpPr txBox="1"/>
          <p:nvPr/>
        </p:nvSpPr>
        <p:spPr>
          <a:xfrm>
            <a:off x="2575451" y="4857852"/>
            <a:ext cx="1058297" cy="830997"/>
          </a:xfrm>
          <a:prstGeom prst="rect">
            <a:avLst/>
          </a:prstGeom>
          <a:noFill/>
        </p:spPr>
        <p:txBody>
          <a:bodyPr wrap="square" rtlCol="0">
            <a:spAutoFit/>
          </a:bodyPr>
          <a:lstStyle/>
          <a:p>
            <a:r>
              <a:rPr lang="es-ES" sz="1600" dirty="0"/>
              <a:t>SD </a:t>
            </a:r>
          </a:p>
          <a:p>
            <a:r>
              <a:rPr lang="es-ES" sz="1600" dirty="0"/>
              <a:t>protein</a:t>
            </a:r>
          </a:p>
          <a:p>
            <a:r>
              <a:rPr lang="es-ES" sz="1600" dirty="0" err="1"/>
              <a:t>transcript</a:t>
            </a:r>
            <a:endParaRPr lang="es-ES" sz="1600" dirty="0"/>
          </a:p>
        </p:txBody>
      </p:sp>
      <p:cxnSp>
        <p:nvCxnSpPr>
          <p:cNvPr id="54" name="Conector recto 53">
            <a:extLst>
              <a:ext uri="{FF2B5EF4-FFF2-40B4-BE49-F238E27FC236}">
                <a16:creationId xmlns:a16="http://schemas.microsoft.com/office/drawing/2014/main" id="{BF949A46-CBA3-4D6E-AC4B-CF96A7A605DD}"/>
              </a:ext>
            </a:extLst>
          </p:cNvPr>
          <p:cNvCxnSpPr/>
          <p:nvPr/>
        </p:nvCxnSpPr>
        <p:spPr>
          <a:xfrm>
            <a:off x="1783332" y="5280198"/>
            <a:ext cx="466725"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A44EA433-DA47-427D-A6F8-CC7F9640A33B}"/>
              </a:ext>
            </a:extLst>
          </p:cNvPr>
          <p:cNvCxnSpPr/>
          <p:nvPr/>
        </p:nvCxnSpPr>
        <p:spPr>
          <a:xfrm>
            <a:off x="3532044" y="5280198"/>
            <a:ext cx="4667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6EC00D82-18FA-4494-B529-93F6503371AF}"/>
              </a:ext>
            </a:extLst>
          </p:cNvPr>
          <p:cNvCxnSpPr/>
          <p:nvPr/>
        </p:nvCxnSpPr>
        <p:spPr>
          <a:xfrm>
            <a:off x="1798229" y="5564609"/>
            <a:ext cx="466725" cy="0"/>
          </a:xfrm>
          <a:prstGeom prst="line">
            <a:avLst/>
          </a:prstGeom>
          <a:ln w="57150">
            <a:solidFill>
              <a:schemeClr val="accent1">
                <a:lumMod val="60000"/>
                <a:lumOff val="40000"/>
                <a:alpha val="81176"/>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1638BDA4-B482-4786-919A-C5B37CF652B2}"/>
              </a:ext>
            </a:extLst>
          </p:cNvPr>
          <p:cNvCxnSpPr/>
          <p:nvPr/>
        </p:nvCxnSpPr>
        <p:spPr>
          <a:xfrm>
            <a:off x="3532045" y="5545922"/>
            <a:ext cx="466725" cy="0"/>
          </a:xfrm>
          <a:prstGeom prst="line">
            <a:avLst/>
          </a:prstGeom>
          <a:ln w="57150">
            <a:solidFill>
              <a:srgbClr val="FF6969">
                <a:alpha val="80784"/>
              </a:srgbClr>
            </a:solidFill>
            <a:prstDash val="sysDot"/>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4B161403-A9BF-4A09-A060-12E8A9519912}"/>
              </a:ext>
            </a:extLst>
          </p:cNvPr>
          <p:cNvSpPr txBox="1"/>
          <p:nvPr/>
        </p:nvSpPr>
        <p:spPr>
          <a:xfrm>
            <a:off x="838200" y="4883252"/>
            <a:ext cx="1058297" cy="830997"/>
          </a:xfrm>
          <a:prstGeom prst="rect">
            <a:avLst/>
          </a:prstGeom>
          <a:noFill/>
        </p:spPr>
        <p:txBody>
          <a:bodyPr wrap="square" rtlCol="0">
            <a:spAutoFit/>
          </a:bodyPr>
          <a:lstStyle/>
          <a:p>
            <a:r>
              <a:rPr lang="es-ES" sz="1600" dirty="0"/>
              <a:t>LD </a:t>
            </a:r>
          </a:p>
          <a:p>
            <a:r>
              <a:rPr lang="es-ES" sz="1600" dirty="0"/>
              <a:t>protein</a:t>
            </a:r>
          </a:p>
          <a:p>
            <a:r>
              <a:rPr lang="es-ES" sz="1600" dirty="0" err="1"/>
              <a:t>transcript</a:t>
            </a:r>
            <a:endParaRPr lang="es-ES" sz="1050" dirty="0"/>
          </a:p>
        </p:txBody>
      </p:sp>
      <p:sp>
        <p:nvSpPr>
          <p:cNvPr id="2" name="Rectángulo 1">
            <a:extLst>
              <a:ext uri="{FF2B5EF4-FFF2-40B4-BE49-F238E27FC236}">
                <a16:creationId xmlns:a16="http://schemas.microsoft.com/office/drawing/2014/main" id="{C41F40AC-F112-4A6B-942D-1B18083FBFBD}"/>
              </a:ext>
            </a:extLst>
          </p:cNvPr>
          <p:cNvSpPr/>
          <p:nvPr/>
        </p:nvSpPr>
        <p:spPr>
          <a:xfrm>
            <a:off x="8244997" y="1715701"/>
            <a:ext cx="487644" cy="233643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AF24859E-6E18-49CA-9D26-31E2FBF7CB6A}"/>
              </a:ext>
            </a:extLst>
          </p:cNvPr>
          <p:cNvSpPr/>
          <p:nvPr/>
        </p:nvSpPr>
        <p:spPr>
          <a:xfrm>
            <a:off x="7853138" y="4502849"/>
            <a:ext cx="487644" cy="23364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66527040-F0D5-42E8-8431-583717B3BB71}"/>
              </a:ext>
            </a:extLst>
          </p:cNvPr>
          <p:cNvSpPr/>
          <p:nvPr/>
        </p:nvSpPr>
        <p:spPr>
          <a:xfrm>
            <a:off x="5138374" y="4502849"/>
            <a:ext cx="487644" cy="23364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ángulo 60">
            <a:extLst>
              <a:ext uri="{FF2B5EF4-FFF2-40B4-BE49-F238E27FC236}">
                <a16:creationId xmlns:a16="http://schemas.microsoft.com/office/drawing/2014/main" id="{BA6F57A5-D746-41D1-AABD-75162F36BF76}"/>
              </a:ext>
            </a:extLst>
          </p:cNvPr>
          <p:cNvSpPr/>
          <p:nvPr/>
        </p:nvSpPr>
        <p:spPr>
          <a:xfrm>
            <a:off x="5539146" y="1801677"/>
            <a:ext cx="487644" cy="23364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68">
            <a:extLst>
              <a:ext uri="{FF2B5EF4-FFF2-40B4-BE49-F238E27FC236}">
                <a16:creationId xmlns:a16="http://schemas.microsoft.com/office/drawing/2014/main" id="{48B647A8-0E5F-48C2-B157-BD11ED019EBF}"/>
              </a:ext>
            </a:extLst>
          </p:cNvPr>
          <p:cNvSpPr/>
          <p:nvPr/>
        </p:nvSpPr>
        <p:spPr>
          <a:xfrm>
            <a:off x="0" y="0"/>
            <a:ext cx="12192000" cy="6857999"/>
          </a:xfrm>
          <a:prstGeom prst="rect">
            <a:avLst/>
          </a:prstGeom>
          <a:blipFill dpi="0" rotWithShape="1">
            <a:blip r:embed="rId6">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0" name="Rectángulo 69">
            <a:extLst>
              <a:ext uri="{FF2B5EF4-FFF2-40B4-BE49-F238E27FC236}">
                <a16:creationId xmlns:a16="http://schemas.microsoft.com/office/drawing/2014/main" id="{1557C819-6B5A-403F-B779-100A4BC9E995}"/>
              </a:ext>
            </a:extLst>
          </p:cNvPr>
          <p:cNvSpPr/>
          <p:nvPr/>
        </p:nvSpPr>
        <p:spPr>
          <a:xfrm>
            <a:off x="583903" y="2415256"/>
            <a:ext cx="11069516" cy="244207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1" name="CuadroTexto 70">
            <a:extLst>
              <a:ext uri="{FF2B5EF4-FFF2-40B4-BE49-F238E27FC236}">
                <a16:creationId xmlns:a16="http://schemas.microsoft.com/office/drawing/2014/main" id="{95D2E5AE-6AA6-4C82-883D-01B5EEB20949}"/>
              </a:ext>
            </a:extLst>
          </p:cNvPr>
          <p:cNvSpPr txBox="1"/>
          <p:nvPr/>
        </p:nvSpPr>
        <p:spPr>
          <a:xfrm>
            <a:off x="966759" y="2628972"/>
            <a:ext cx="10231095" cy="2339102"/>
          </a:xfrm>
          <a:prstGeom prst="rect">
            <a:avLst/>
          </a:prstGeom>
          <a:noFill/>
        </p:spPr>
        <p:txBody>
          <a:bodyPr wrap="square" rtlCol="0">
            <a:spAutoFit/>
          </a:bodyPr>
          <a:lstStyle/>
          <a:p>
            <a:pPr algn="just"/>
            <a:r>
              <a:rPr lang="en-US" sz="3200" b="0" i="0" u="none" strike="noStrike" baseline="0" dirty="0">
                <a:solidFill>
                  <a:schemeClr val="bg1"/>
                </a:solidFill>
                <a:latin typeface="LiberationSerif-Regular"/>
              </a:rPr>
              <a:t>Processes related with photosynthesis, including not only the complete electron transport chain but also the Calvin cycle and starch metabolism </a:t>
            </a:r>
            <a:r>
              <a:rPr lang="en-US" sz="3200" dirty="0">
                <a:solidFill>
                  <a:schemeClr val="bg1"/>
                </a:solidFill>
                <a:latin typeface="LiberationSerif-Regular"/>
              </a:rPr>
              <a:t>align with </a:t>
            </a:r>
            <a:r>
              <a:rPr lang="en-US" sz="3200" b="1" i="0" u="none" strike="noStrike" baseline="0" dirty="0">
                <a:solidFill>
                  <a:schemeClr val="bg1"/>
                </a:solidFill>
                <a:latin typeface="LiberationSerif-Regular"/>
              </a:rPr>
              <a:t>rhythmic molecular dynamics</a:t>
            </a:r>
            <a:r>
              <a:rPr lang="en-US" sz="3200" b="0" i="0" u="none" strike="noStrike" baseline="0" dirty="0">
                <a:solidFill>
                  <a:schemeClr val="bg1"/>
                </a:solidFill>
                <a:latin typeface="LiberationSerif-Regular"/>
              </a:rPr>
              <a:t> including the anticipation to short days in winter.</a:t>
            </a:r>
          </a:p>
          <a:p>
            <a:endParaRPr lang="es-ES" dirty="0"/>
          </a:p>
        </p:txBody>
      </p:sp>
    </p:spTree>
    <p:extLst>
      <p:ext uri="{BB962C8B-B14F-4D97-AF65-F5344CB8AC3E}">
        <p14:creationId xmlns:p14="http://schemas.microsoft.com/office/powerpoint/2010/main" val="3949749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46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6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b="1" dirty="0">
                <a:solidFill>
                  <a:schemeClr val="bg1"/>
                </a:solidFill>
                <a:latin typeface="+mj-lt"/>
              </a:rPr>
              <a:t>Chronobiology</a:t>
            </a:r>
          </a:p>
        </p:txBody>
      </p:sp>
      <p:pic>
        <p:nvPicPr>
          <p:cNvPr id="5" name="Imagen 4">
            <a:extLst>
              <a:ext uri="{FF2B5EF4-FFF2-40B4-BE49-F238E27FC236}">
                <a16:creationId xmlns:a16="http://schemas.microsoft.com/office/drawing/2014/main" id="{9CE63573-C7AF-43E8-879A-B23E80447696}"/>
              </a:ext>
            </a:extLst>
          </p:cNvPr>
          <p:cNvPicPr>
            <a:picLocks noChangeAspect="1"/>
          </p:cNvPicPr>
          <p:nvPr/>
        </p:nvPicPr>
        <p:blipFill>
          <a:blip r:embed="rId3"/>
          <a:stretch>
            <a:fillRect/>
          </a:stretch>
        </p:blipFill>
        <p:spPr>
          <a:xfrm>
            <a:off x="757514" y="884281"/>
            <a:ext cx="10676971" cy="5973719"/>
          </a:xfrm>
          <a:prstGeom prst="rect">
            <a:avLst/>
          </a:prstGeom>
        </p:spPr>
      </p:pic>
      <p:pic>
        <p:nvPicPr>
          <p:cNvPr id="12" name="Imagen 11">
            <a:extLst>
              <a:ext uri="{FF2B5EF4-FFF2-40B4-BE49-F238E27FC236}">
                <a16:creationId xmlns:a16="http://schemas.microsoft.com/office/drawing/2014/main" id="{F6E674F9-3F27-4B27-A524-A24318D24E73}"/>
              </a:ext>
            </a:extLst>
          </p:cNvPr>
          <p:cNvPicPr>
            <a:picLocks noChangeAspect="1"/>
          </p:cNvPicPr>
          <p:nvPr/>
        </p:nvPicPr>
        <p:blipFill rotWithShape="1">
          <a:blip r:embed="rId3"/>
          <a:srcRect l="17476" t="7157" r="62454" b="89981"/>
          <a:stretch/>
        </p:blipFill>
        <p:spPr>
          <a:xfrm>
            <a:off x="951529" y="1239073"/>
            <a:ext cx="2638425" cy="405514"/>
          </a:xfrm>
          <a:prstGeom prst="rect">
            <a:avLst/>
          </a:prstGeom>
        </p:spPr>
      </p:pic>
      <p:pic>
        <p:nvPicPr>
          <p:cNvPr id="13" name="Imagen 12">
            <a:extLst>
              <a:ext uri="{FF2B5EF4-FFF2-40B4-BE49-F238E27FC236}">
                <a16:creationId xmlns:a16="http://schemas.microsoft.com/office/drawing/2014/main" id="{997C801A-B4FB-43FE-9A75-EB11CF66F679}"/>
              </a:ext>
            </a:extLst>
          </p:cNvPr>
          <p:cNvPicPr>
            <a:picLocks noChangeAspect="1"/>
          </p:cNvPicPr>
          <p:nvPr/>
        </p:nvPicPr>
        <p:blipFill rotWithShape="1">
          <a:blip r:embed="rId3"/>
          <a:srcRect l="17476" t="7157" r="62454" b="89981"/>
          <a:stretch/>
        </p:blipFill>
        <p:spPr>
          <a:xfrm>
            <a:off x="1175364" y="1345995"/>
            <a:ext cx="1793795" cy="722566"/>
          </a:xfrm>
          <a:prstGeom prst="rect">
            <a:avLst/>
          </a:prstGeom>
        </p:spPr>
      </p:pic>
      <p:pic>
        <p:nvPicPr>
          <p:cNvPr id="14" name="Imagen 13">
            <a:extLst>
              <a:ext uri="{FF2B5EF4-FFF2-40B4-BE49-F238E27FC236}">
                <a16:creationId xmlns:a16="http://schemas.microsoft.com/office/drawing/2014/main" id="{354ADDA8-FAB8-4487-BC67-57663BBB39D6}"/>
              </a:ext>
            </a:extLst>
          </p:cNvPr>
          <p:cNvPicPr>
            <a:picLocks noChangeAspect="1"/>
          </p:cNvPicPr>
          <p:nvPr/>
        </p:nvPicPr>
        <p:blipFill rotWithShape="1">
          <a:blip r:embed="rId3"/>
          <a:srcRect l="17476" t="7157" r="62454" b="89981"/>
          <a:stretch/>
        </p:blipFill>
        <p:spPr>
          <a:xfrm>
            <a:off x="7967876" y="1183096"/>
            <a:ext cx="3257479" cy="762837"/>
          </a:xfrm>
          <a:prstGeom prst="rect">
            <a:avLst/>
          </a:prstGeom>
        </p:spPr>
      </p:pic>
      <p:sp>
        <p:nvSpPr>
          <p:cNvPr id="15" name="CuadroTexto 14">
            <a:extLst>
              <a:ext uri="{FF2B5EF4-FFF2-40B4-BE49-F238E27FC236}">
                <a16:creationId xmlns:a16="http://schemas.microsoft.com/office/drawing/2014/main" id="{E9775F83-B224-4660-AB76-6490A0BC993E}"/>
              </a:ext>
            </a:extLst>
          </p:cNvPr>
          <p:cNvSpPr txBox="1"/>
          <p:nvPr/>
        </p:nvSpPr>
        <p:spPr>
          <a:xfrm>
            <a:off x="7992281" y="1159947"/>
            <a:ext cx="2815414" cy="707886"/>
          </a:xfrm>
          <a:prstGeom prst="rect">
            <a:avLst/>
          </a:prstGeom>
          <a:noFill/>
        </p:spPr>
        <p:txBody>
          <a:bodyPr wrap="square" rtlCol="0">
            <a:spAutoFit/>
          </a:bodyPr>
          <a:lstStyle/>
          <a:p>
            <a:r>
              <a:rPr lang="es-ES" sz="2000" b="1" dirty="0"/>
              <a:t>Free-running</a:t>
            </a:r>
          </a:p>
          <a:p>
            <a:r>
              <a:rPr lang="es-ES" sz="2000" dirty="0"/>
              <a:t>(</a:t>
            </a:r>
            <a:r>
              <a:rPr lang="es-ES" sz="2000" dirty="0" err="1"/>
              <a:t>Constant</a:t>
            </a:r>
            <a:r>
              <a:rPr lang="es-ES" sz="2000" dirty="0"/>
              <a:t> </a:t>
            </a:r>
            <a:r>
              <a:rPr lang="es-ES" sz="2000" dirty="0" err="1"/>
              <a:t>signal</a:t>
            </a:r>
            <a:r>
              <a:rPr lang="es-ES" sz="2000" dirty="0"/>
              <a:t>)</a:t>
            </a:r>
          </a:p>
        </p:txBody>
      </p:sp>
      <p:sp>
        <p:nvSpPr>
          <p:cNvPr id="7" name="Rectángulo 6">
            <a:extLst>
              <a:ext uri="{FF2B5EF4-FFF2-40B4-BE49-F238E27FC236}">
                <a16:creationId xmlns:a16="http://schemas.microsoft.com/office/drawing/2014/main" id="{1522FF57-9811-43B4-8BAA-8996E17E4BF5}"/>
              </a:ext>
            </a:extLst>
          </p:cNvPr>
          <p:cNvSpPr/>
          <p:nvPr/>
        </p:nvSpPr>
        <p:spPr>
          <a:xfrm>
            <a:off x="1027475" y="3419518"/>
            <a:ext cx="2248776" cy="866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779F21D0-C38C-49EE-B4AB-4425864C8D59}"/>
              </a:ext>
            </a:extLst>
          </p:cNvPr>
          <p:cNvSpPr/>
          <p:nvPr/>
        </p:nvSpPr>
        <p:spPr>
          <a:xfrm>
            <a:off x="1027475" y="5270650"/>
            <a:ext cx="604216" cy="366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F8805C1-828D-434D-A813-0E09A541DFEA}"/>
              </a:ext>
            </a:extLst>
          </p:cNvPr>
          <p:cNvSpPr/>
          <p:nvPr/>
        </p:nvSpPr>
        <p:spPr>
          <a:xfrm>
            <a:off x="8056600" y="3851513"/>
            <a:ext cx="2949447" cy="588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8D26AA-CD56-4B64-87A5-49146DC07F06}"/>
              </a:ext>
            </a:extLst>
          </p:cNvPr>
          <p:cNvSpPr/>
          <p:nvPr/>
        </p:nvSpPr>
        <p:spPr>
          <a:xfrm>
            <a:off x="8102354" y="5045540"/>
            <a:ext cx="2658970" cy="5912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2A9C2B79-2368-4748-8A19-F099C51FDE7B}"/>
              </a:ext>
            </a:extLst>
          </p:cNvPr>
          <p:cNvSpPr txBox="1"/>
          <p:nvPr/>
        </p:nvSpPr>
        <p:spPr>
          <a:xfrm>
            <a:off x="1027475" y="3471030"/>
            <a:ext cx="3076638" cy="400110"/>
          </a:xfrm>
          <a:prstGeom prst="rect">
            <a:avLst/>
          </a:prstGeom>
          <a:noFill/>
        </p:spPr>
        <p:txBody>
          <a:bodyPr wrap="square" rtlCol="0">
            <a:spAutoFit/>
          </a:bodyPr>
          <a:lstStyle/>
          <a:p>
            <a:r>
              <a:rPr lang="es-ES" sz="2000" b="1" dirty="0" err="1"/>
              <a:t>Biological</a:t>
            </a:r>
            <a:r>
              <a:rPr lang="es-ES" sz="2000" b="1" dirty="0"/>
              <a:t> </a:t>
            </a:r>
            <a:r>
              <a:rPr lang="es-ES" sz="2000" b="1" dirty="0" err="1"/>
              <a:t>rhythms</a:t>
            </a:r>
            <a:endParaRPr lang="es-ES" sz="2000" b="1" dirty="0"/>
          </a:p>
        </p:txBody>
      </p:sp>
      <p:sp>
        <p:nvSpPr>
          <p:cNvPr id="22" name="CuadroTexto 21">
            <a:extLst>
              <a:ext uri="{FF2B5EF4-FFF2-40B4-BE49-F238E27FC236}">
                <a16:creationId xmlns:a16="http://schemas.microsoft.com/office/drawing/2014/main" id="{FAD86DD0-09B3-4DE7-BC92-02DCEDD15496}"/>
              </a:ext>
            </a:extLst>
          </p:cNvPr>
          <p:cNvSpPr txBox="1"/>
          <p:nvPr/>
        </p:nvSpPr>
        <p:spPr>
          <a:xfrm>
            <a:off x="8087889" y="3615980"/>
            <a:ext cx="3190396" cy="707886"/>
          </a:xfrm>
          <a:prstGeom prst="rect">
            <a:avLst/>
          </a:prstGeom>
          <a:noFill/>
        </p:spPr>
        <p:txBody>
          <a:bodyPr wrap="square" rtlCol="0">
            <a:spAutoFit/>
          </a:bodyPr>
          <a:lstStyle/>
          <a:p>
            <a:r>
              <a:rPr lang="es-ES" sz="2000" b="1" dirty="0" err="1"/>
              <a:t>Process</a:t>
            </a:r>
            <a:r>
              <a:rPr lang="es-ES" sz="2000" b="1" dirty="0"/>
              <a:t> </a:t>
            </a:r>
            <a:r>
              <a:rPr lang="es-ES" sz="2000" b="1" dirty="0" err="1"/>
              <a:t>responding</a:t>
            </a:r>
            <a:r>
              <a:rPr lang="es-ES" sz="2000" b="1" dirty="0"/>
              <a:t> </a:t>
            </a:r>
            <a:r>
              <a:rPr lang="es-ES" sz="2000" b="1" dirty="0" err="1"/>
              <a:t>to</a:t>
            </a:r>
            <a:r>
              <a:rPr lang="es-ES" sz="2000" b="1" dirty="0"/>
              <a:t> </a:t>
            </a:r>
            <a:r>
              <a:rPr lang="es-ES" sz="2000" b="1" dirty="0" err="1"/>
              <a:t>rhythmic</a:t>
            </a:r>
            <a:r>
              <a:rPr lang="es-ES" sz="2000" b="1" dirty="0"/>
              <a:t> </a:t>
            </a:r>
            <a:r>
              <a:rPr lang="es-ES" sz="2000" b="1" dirty="0" err="1"/>
              <a:t>signals</a:t>
            </a:r>
            <a:endParaRPr lang="es-ES" sz="2000" b="1" dirty="0"/>
          </a:p>
        </p:txBody>
      </p:sp>
      <p:sp>
        <p:nvSpPr>
          <p:cNvPr id="23" name="CuadroTexto 22">
            <a:extLst>
              <a:ext uri="{FF2B5EF4-FFF2-40B4-BE49-F238E27FC236}">
                <a16:creationId xmlns:a16="http://schemas.microsoft.com/office/drawing/2014/main" id="{09234556-6079-4CB0-83C6-FBE792D4A2E0}"/>
              </a:ext>
            </a:extLst>
          </p:cNvPr>
          <p:cNvSpPr txBox="1"/>
          <p:nvPr/>
        </p:nvSpPr>
        <p:spPr>
          <a:xfrm>
            <a:off x="8087889" y="4928922"/>
            <a:ext cx="3190396" cy="707886"/>
          </a:xfrm>
          <a:prstGeom prst="rect">
            <a:avLst/>
          </a:prstGeom>
          <a:noFill/>
        </p:spPr>
        <p:txBody>
          <a:bodyPr wrap="square" rtlCol="0">
            <a:spAutoFit/>
          </a:bodyPr>
          <a:lstStyle/>
          <a:p>
            <a:r>
              <a:rPr lang="es-ES" sz="2000" b="1" dirty="0" err="1"/>
              <a:t>Self-sustained</a:t>
            </a:r>
            <a:r>
              <a:rPr lang="es-ES" sz="2000" b="1" dirty="0"/>
              <a:t> </a:t>
            </a:r>
            <a:r>
              <a:rPr lang="es-ES" sz="2000" b="1" dirty="0" err="1"/>
              <a:t>biological</a:t>
            </a:r>
            <a:r>
              <a:rPr lang="es-ES" sz="2000" b="1" dirty="0"/>
              <a:t> </a:t>
            </a:r>
            <a:r>
              <a:rPr lang="es-ES" sz="2000" b="1" dirty="0" err="1"/>
              <a:t>rhythm</a:t>
            </a:r>
            <a:endParaRPr lang="es-ES" sz="2000" b="1" dirty="0"/>
          </a:p>
        </p:txBody>
      </p:sp>
      <p:pic>
        <p:nvPicPr>
          <p:cNvPr id="24" name="Imagen 23">
            <a:extLst>
              <a:ext uri="{FF2B5EF4-FFF2-40B4-BE49-F238E27FC236}">
                <a16:creationId xmlns:a16="http://schemas.microsoft.com/office/drawing/2014/main" id="{378FBAF4-0332-46A6-B4C3-7BA1F7DA0DC4}"/>
              </a:ext>
            </a:extLst>
          </p:cNvPr>
          <p:cNvPicPr>
            <a:picLocks noChangeAspect="1"/>
          </p:cNvPicPr>
          <p:nvPr/>
        </p:nvPicPr>
        <p:blipFill rotWithShape="1">
          <a:blip r:embed="rId3"/>
          <a:srcRect l="17476" t="7157" r="62454" b="89981"/>
          <a:stretch/>
        </p:blipFill>
        <p:spPr>
          <a:xfrm>
            <a:off x="1007915" y="1482701"/>
            <a:ext cx="1249662" cy="1489290"/>
          </a:xfrm>
          <a:prstGeom prst="rect">
            <a:avLst/>
          </a:prstGeom>
        </p:spPr>
      </p:pic>
      <p:sp>
        <p:nvSpPr>
          <p:cNvPr id="6" name="CuadroTexto 5">
            <a:extLst>
              <a:ext uri="{FF2B5EF4-FFF2-40B4-BE49-F238E27FC236}">
                <a16:creationId xmlns:a16="http://schemas.microsoft.com/office/drawing/2014/main" id="{C76894A7-07DB-45A0-8F3E-DCE52680FFDA}"/>
              </a:ext>
            </a:extLst>
          </p:cNvPr>
          <p:cNvSpPr txBox="1"/>
          <p:nvPr/>
        </p:nvSpPr>
        <p:spPr>
          <a:xfrm>
            <a:off x="984454" y="1180680"/>
            <a:ext cx="3076638" cy="707886"/>
          </a:xfrm>
          <a:prstGeom prst="rect">
            <a:avLst/>
          </a:prstGeom>
          <a:noFill/>
        </p:spPr>
        <p:txBody>
          <a:bodyPr wrap="square" rtlCol="0">
            <a:spAutoFit/>
          </a:bodyPr>
          <a:lstStyle/>
          <a:p>
            <a:r>
              <a:rPr lang="es-ES" sz="2000" b="1" dirty="0" err="1"/>
              <a:t>Entrainment</a:t>
            </a:r>
            <a:r>
              <a:rPr lang="es-ES" sz="2000" b="1" dirty="0"/>
              <a:t> </a:t>
            </a:r>
            <a:r>
              <a:rPr lang="es-ES" sz="2000" b="1" dirty="0" err="1"/>
              <a:t>oscillation</a:t>
            </a:r>
            <a:endParaRPr lang="es-ES" sz="2000" b="1" dirty="0"/>
          </a:p>
          <a:p>
            <a:r>
              <a:rPr lang="es-ES" sz="2000" dirty="0"/>
              <a:t>(</a:t>
            </a:r>
            <a:r>
              <a:rPr lang="es-ES" sz="2000" dirty="0" err="1"/>
              <a:t>Rhythmic</a:t>
            </a:r>
            <a:r>
              <a:rPr lang="es-ES" sz="2000" dirty="0"/>
              <a:t> </a:t>
            </a:r>
            <a:r>
              <a:rPr lang="es-ES" sz="2000" dirty="0" err="1"/>
              <a:t>signal</a:t>
            </a:r>
            <a:r>
              <a:rPr lang="es-ES" sz="2000" dirty="0"/>
              <a:t>)</a:t>
            </a:r>
          </a:p>
        </p:txBody>
      </p:sp>
      <p:pic>
        <p:nvPicPr>
          <p:cNvPr id="5122" name="Picture 2" descr="Sun Icon Transparent PNGs for Free Download">
            <a:extLst>
              <a:ext uri="{FF2B5EF4-FFF2-40B4-BE49-F238E27FC236}">
                <a16:creationId xmlns:a16="http://schemas.microsoft.com/office/drawing/2014/main" id="{B4331BF4-BCEB-4F60-A500-14A1720D0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645" y="1956738"/>
            <a:ext cx="1004469" cy="6091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on PNG Transparent Images Free Download - Pngfre">
            <a:extLst>
              <a:ext uri="{FF2B5EF4-FFF2-40B4-BE49-F238E27FC236}">
                <a16:creationId xmlns:a16="http://schemas.microsoft.com/office/drawing/2014/main" id="{BD76C03C-6D27-430E-874D-9970F73AB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429807" y="2238067"/>
            <a:ext cx="456359" cy="456359"/>
          </a:xfrm>
          <a:prstGeom prst="rect">
            <a:avLst/>
          </a:prstGeom>
          <a:noFill/>
          <a:extLst>
            <a:ext uri="{909E8E84-426E-40DD-AFC4-6F175D3DCCD1}">
              <a14:hiddenFill xmlns:a14="http://schemas.microsoft.com/office/drawing/2010/main">
                <a:solidFill>
                  <a:srgbClr val="FFFFFF"/>
                </a:solidFill>
              </a14:hiddenFill>
            </a:ext>
          </a:extLst>
        </p:spPr>
      </p:pic>
      <p:pic>
        <p:nvPicPr>
          <p:cNvPr id="3" name="Gráfico 2" descr="Reloj con relleno sólido">
            <a:extLst>
              <a:ext uri="{FF2B5EF4-FFF2-40B4-BE49-F238E27FC236}">
                <a16:creationId xmlns:a16="http://schemas.microsoft.com/office/drawing/2014/main" id="{70D8FD3E-0EC4-4AE4-A4FF-26D385CD1B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37394" y="4825665"/>
            <a:ext cx="914400" cy="914400"/>
          </a:xfrm>
          <a:prstGeom prst="rect">
            <a:avLst/>
          </a:prstGeom>
        </p:spPr>
      </p:pic>
      <p:sp>
        <p:nvSpPr>
          <p:cNvPr id="25" name="CuadroTexto 24">
            <a:extLst>
              <a:ext uri="{FF2B5EF4-FFF2-40B4-BE49-F238E27FC236}">
                <a16:creationId xmlns:a16="http://schemas.microsoft.com/office/drawing/2014/main" id="{30550832-E03B-45B4-8569-4289BD40DB66}"/>
              </a:ext>
            </a:extLst>
          </p:cNvPr>
          <p:cNvSpPr txBox="1"/>
          <p:nvPr/>
        </p:nvSpPr>
        <p:spPr>
          <a:xfrm>
            <a:off x="807195" y="704251"/>
            <a:ext cx="6101254"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Roenneberg</a:t>
            </a:r>
            <a:r>
              <a:rPr lang="es-ES" sz="2000" b="0" i="0" u="none" strike="noStrike" baseline="0" dirty="0">
                <a:solidFill>
                  <a:srgbClr val="347F70"/>
                </a:solidFill>
                <a:latin typeface="LiberationSerif-Regular"/>
              </a:rPr>
              <a:t> &amp; </a:t>
            </a:r>
            <a:r>
              <a:rPr lang="es-ES" sz="2000" b="0" i="0" u="none" strike="noStrike" baseline="0" dirty="0" err="1">
                <a:solidFill>
                  <a:srgbClr val="347F70"/>
                </a:solidFill>
                <a:latin typeface="LiberationSerif-Regular"/>
              </a:rPr>
              <a:t>Merrow</a:t>
            </a:r>
            <a:r>
              <a:rPr lang="es-ES" sz="2000" b="0" i="0" u="none" strike="noStrike" baseline="0" dirty="0">
                <a:solidFill>
                  <a:srgbClr val="347F70"/>
                </a:solidFill>
                <a:latin typeface="LiberationSerif-Regular"/>
              </a:rPr>
              <a:t>, 2005)</a:t>
            </a:r>
            <a:endParaRPr lang="es-ES" sz="2000" dirty="0"/>
          </a:p>
        </p:txBody>
      </p:sp>
    </p:spTree>
    <p:extLst>
      <p:ext uri="{BB962C8B-B14F-4D97-AF65-F5344CB8AC3E}">
        <p14:creationId xmlns:p14="http://schemas.microsoft.com/office/powerpoint/2010/main" val="192256331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58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584"/>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B319145E-4F0F-43E1-ACB0-32C514AAA2BB}"/>
              </a:ext>
            </a:extLst>
          </p:cNvPr>
          <p:cNvSpPr/>
          <p:nvPr/>
        </p:nvSpPr>
        <p:spPr>
          <a:xfrm>
            <a:off x="6589462" y="2481187"/>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248526" y="2962276"/>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17683" y="2832541"/>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622933AA-A22E-4A6B-A86F-59667FA96F39}"/>
              </a:ext>
            </a:extLst>
          </p:cNvPr>
          <p:cNvSpPr txBox="1"/>
          <p:nvPr/>
        </p:nvSpPr>
        <p:spPr>
          <a:xfrm>
            <a:off x="642257" y="1015558"/>
            <a:ext cx="11028306" cy="4031873"/>
          </a:xfrm>
          <a:prstGeom prst="rect">
            <a:avLst/>
          </a:prstGeom>
          <a:noFill/>
        </p:spPr>
        <p:txBody>
          <a:bodyPr wrap="square" rtlCol="0">
            <a:spAutoFit/>
          </a:bodyPr>
          <a:lstStyle/>
          <a:p>
            <a:pPr algn="l"/>
            <a:r>
              <a:rPr lang="es-ES" sz="3200" dirty="0" err="1">
                <a:latin typeface="LiberationSerif-Regular"/>
              </a:rPr>
              <a:t>Physiological</a:t>
            </a:r>
            <a:r>
              <a:rPr lang="es-ES" sz="3200" dirty="0">
                <a:latin typeface="LiberationSerif-Regular"/>
              </a:rPr>
              <a:t> </a:t>
            </a:r>
            <a:r>
              <a:rPr lang="es-ES" sz="3200" dirty="0" err="1">
                <a:latin typeface="LiberationSerif-Regular"/>
              </a:rPr>
              <a:t>processes</a:t>
            </a:r>
            <a:r>
              <a:rPr lang="es-ES" sz="3200" dirty="0">
                <a:latin typeface="LiberationSerif-Regular"/>
              </a:rPr>
              <a:t> </a:t>
            </a:r>
            <a:r>
              <a:rPr lang="es-ES" sz="3200" dirty="0" err="1">
                <a:latin typeface="LiberationSerif-Regular"/>
              </a:rPr>
              <a:t>presenting</a:t>
            </a:r>
            <a:r>
              <a:rPr lang="es-ES" sz="3200" dirty="0">
                <a:latin typeface="LiberationSerif-Regular"/>
              </a:rPr>
              <a:t> </a:t>
            </a:r>
            <a:r>
              <a:rPr lang="es-ES" sz="3200" dirty="0" err="1">
                <a:latin typeface="LiberationSerif-Regular"/>
              </a:rPr>
              <a:t>robust</a:t>
            </a:r>
            <a:r>
              <a:rPr lang="es-ES" sz="3200" dirty="0">
                <a:latin typeface="LiberationSerif-Regular"/>
              </a:rPr>
              <a:t> </a:t>
            </a:r>
            <a:r>
              <a:rPr lang="es-ES" sz="3200" dirty="0" err="1">
                <a:latin typeface="LiberationSerif-Regular"/>
              </a:rPr>
              <a:t>rhythmic</a:t>
            </a:r>
            <a:r>
              <a:rPr lang="es-ES" sz="3200" dirty="0">
                <a:latin typeface="LiberationSerif-Regular"/>
              </a:rPr>
              <a:t> molecular </a:t>
            </a:r>
            <a:r>
              <a:rPr lang="es-ES" sz="3200" dirty="0" err="1">
                <a:latin typeface="LiberationSerif-Regular"/>
              </a:rPr>
              <a:t>dynamics</a:t>
            </a:r>
            <a:r>
              <a:rPr lang="es-ES" sz="3200" dirty="0">
                <a:latin typeface="LiberationSerif-Regular"/>
              </a:rPr>
              <a:t> and </a:t>
            </a:r>
            <a:r>
              <a:rPr lang="es-ES" sz="3200" dirty="0" err="1">
                <a:latin typeface="LiberationSerif-Regular"/>
              </a:rPr>
              <a:t>different</a:t>
            </a:r>
            <a:r>
              <a:rPr lang="es-ES" sz="3200" dirty="0">
                <a:latin typeface="LiberationSerif-Regular"/>
              </a:rPr>
              <a:t> </a:t>
            </a:r>
            <a:r>
              <a:rPr lang="es-ES" sz="3200" dirty="0" err="1">
                <a:latin typeface="LiberationSerif-Regular"/>
              </a:rPr>
              <a:t>transcript</a:t>
            </a:r>
            <a:r>
              <a:rPr lang="es-ES" sz="3200" dirty="0">
                <a:latin typeface="LiberationSerif-Regular"/>
              </a:rPr>
              <a:t>-protein </a:t>
            </a:r>
            <a:r>
              <a:rPr lang="es-ES" sz="3200" dirty="0" err="1">
                <a:latin typeface="LiberationSerif-Regular"/>
              </a:rPr>
              <a:t>offsets</a:t>
            </a:r>
            <a:r>
              <a:rPr lang="es-ES" sz="3200" dirty="0">
                <a:latin typeface="LiberationSerif-Regular"/>
              </a:rPr>
              <a:t> are </a:t>
            </a:r>
            <a:r>
              <a:rPr lang="es-ES" sz="3200" dirty="0" err="1">
                <a:latin typeface="LiberationSerif-Regular"/>
              </a:rPr>
              <a:t>studied</a:t>
            </a:r>
            <a:r>
              <a:rPr lang="es-ES" sz="3200" dirty="0">
                <a:latin typeface="LiberationSerif-Regular"/>
              </a:rPr>
              <a:t> </a:t>
            </a:r>
            <a:r>
              <a:rPr lang="es-ES" sz="3200" dirty="0" err="1">
                <a:latin typeface="LiberationSerif-Regular"/>
              </a:rPr>
              <a:t>now</a:t>
            </a:r>
            <a:r>
              <a:rPr lang="es-ES" sz="3200" dirty="0">
                <a:latin typeface="LiberationSerif-Regular"/>
              </a:rPr>
              <a:t> in </a:t>
            </a:r>
            <a:r>
              <a:rPr lang="es-ES" sz="3200" dirty="0" err="1">
                <a:latin typeface="LiberationSerif-Regular"/>
              </a:rPr>
              <a:t>detail</a:t>
            </a:r>
            <a:r>
              <a:rPr lang="es-ES" sz="3200" dirty="0">
                <a:latin typeface="LiberationSerif-Regular"/>
              </a:rPr>
              <a:t>: </a:t>
            </a:r>
          </a:p>
          <a:p>
            <a:pPr algn="l"/>
            <a:endParaRPr lang="es-ES" sz="3200" dirty="0">
              <a:latin typeface="LiberationSerif-Regular"/>
            </a:endParaRPr>
          </a:p>
          <a:p>
            <a:pPr marL="2628900" lvl="5" indent="-342900">
              <a:buFont typeface="Arial" panose="020B0604020202020204" pitchFamily="34" charset="0"/>
              <a:buChar char="•"/>
            </a:pPr>
            <a:r>
              <a:rPr lang="es-ES" sz="3200" dirty="0">
                <a:latin typeface="LiberationSerif-Regular"/>
              </a:rPr>
              <a:t>Cell </a:t>
            </a:r>
            <a:r>
              <a:rPr lang="es-ES" sz="3200" dirty="0" err="1">
                <a:latin typeface="LiberationSerif-Regular"/>
              </a:rPr>
              <a:t>division</a:t>
            </a:r>
            <a:r>
              <a:rPr lang="es-ES" sz="3200" dirty="0">
                <a:latin typeface="LiberationSerif-Regular"/>
              </a:rPr>
              <a:t> </a:t>
            </a:r>
            <a:r>
              <a:rPr lang="es-ES" sz="3200" dirty="0" err="1">
                <a:latin typeface="LiberationSerif-Regular"/>
              </a:rPr>
              <a:t>cycle</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Photosynthesis</a:t>
            </a:r>
            <a:r>
              <a:rPr lang="es-ES" sz="3200" dirty="0">
                <a:latin typeface="LiberationSerif-Regular"/>
              </a:rPr>
              <a:t> and </a:t>
            </a:r>
            <a:r>
              <a:rPr lang="es-ES" sz="3200" dirty="0" err="1">
                <a:latin typeface="LiberationSerif-Regular"/>
              </a:rPr>
              <a:t>starch</a:t>
            </a:r>
            <a:r>
              <a:rPr lang="es-ES" sz="3200" dirty="0">
                <a:latin typeface="LiberationSerif-Regular"/>
              </a:rPr>
              <a:t> </a:t>
            </a:r>
            <a:r>
              <a:rPr lang="es-ES" sz="3200" dirty="0" err="1">
                <a:latin typeface="LiberationSerif-Regular"/>
              </a:rPr>
              <a:t>metabolism</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Carotenoid</a:t>
            </a:r>
            <a:r>
              <a:rPr lang="es-ES" sz="3200" dirty="0">
                <a:latin typeface="LiberationSerif-Regular"/>
              </a:rPr>
              <a:t> </a:t>
            </a:r>
            <a:r>
              <a:rPr lang="es-ES" sz="3200" dirty="0" err="1">
                <a:latin typeface="LiberationSerif-Regular"/>
              </a:rPr>
              <a:t>biosynthesis</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Nitrate</a:t>
            </a:r>
            <a:r>
              <a:rPr lang="es-ES" sz="3200" dirty="0">
                <a:latin typeface="LiberationSerif-Regular"/>
              </a:rPr>
              <a:t> </a:t>
            </a:r>
            <a:r>
              <a:rPr lang="es-ES" sz="3200" dirty="0" err="1">
                <a:latin typeface="LiberationSerif-Regular"/>
              </a:rPr>
              <a:t>assimilation</a:t>
            </a:r>
            <a:endParaRPr lang="es-ES" sz="2400" dirty="0">
              <a:latin typeface="LiberationSerif-Regular"/>
            </a:endParaRPr>
          </a:p>
        </p:txBody>
      </p:sp>
      <p:sp>
        <p:nvSpPr>
          <p:cNvPr id="2" name="Rectángulo: esquinas redondeadas 1">
            <a:extLst>
              <a:ext uri="{FF2B5EF4-FFF2-40B4-BE49-F238E27FC236}">
                <a16:creationId xmlns:a16="http://schemas.microsoft.com/office/drawing/2014/main" id="{3986D3A1-4C50-49CC-8C84-19A139A1FA75}"/>
              </a:ext>
            </a:extLst>
          </p:cNvPr>
          <p:cNvSpPr/>
          <p:nvPr/>
        </p:nvSpPr>
        <p:spPr>
          <a:xfrm>
            <a:off x="2871148" y="3941910"/>
            <a:ext cx="4577402" cy="595559"/>
          </a:xfrm>
          <a:prstGeom prst="roundRect">
            <a:avLst/>
          </a:prstGeom>
          <a:noFill/>
          <a:ln w="762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5194804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2813E094-F63E-4831-B34F-62D56AC2BF9F}"/>
              </a:ext>
            </a:extLst>
          </p:cNvPr>
          <p:cNvSpPr/>
          <p:nvPr/>
        </p:nvSpPr>
        <p:spPr>
          <a:xfrm>
            <a:off x="5495502" y="2174161"/>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767E41E2-FBA7-466C-B6EC-5DB624A8FDE3}"/>
              </a:ext>
            </a:extLst>
          </p:cNvPr>
          <p:cNvSpPr/>
          <p:nvPr/>
        </p:nvSpPr>
        <p:spPr>
          <a:xfrm>
            <a:off x="5495502" y="2174161"/>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960FC64A-2B18-4F7E-AE0B-04C5BE832189}"/>
              </a:ext>
            </a:extLst>
          </p:cNvPr>
          <p:cNvSpPr/>
          <p:nvPr/>
        </p:nvSpPr>
        <p:spPr>
          <a:xfrm>
            <a:off x="7492350" y="2284646"/>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48FB3088-A7CF-4F11-B295-084BFFE44F0D}"/>
              </a:ext>
            </a:extLst>
          </p:cNvPr>
          <p:cNvSpPr/>
          <p:nvPr/>
        </p:nvSpPr>
        <p:spPr>
          <a:xfrm>
            <a:off x="9090119" y="2794719"/>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ángulo 60">
            <a:extLst>
              <a:ext uri="{FF2B5EF4-FFF2-40B4-BE49-F238E27FC236}">
                <a16:creationId xmlns:a16="http://schemas.microsoft.com/office/drawing/2014/main" id="{84E5124F-3B87-475C-B673-D2416EFD0C45}"/>
              </a:ext>
            </a:extLst>
          </p:cNvPr>
          <p:cNvSpPr/>
          <p:nvPr/>
        </p:nvSpPr>
        <p:spPr>
          <a:xfrm>
            <a:off x="7544529" y="3754661"/>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ángulo 61">
            <a:extLst>
              <a:ext uri="{FF2B5EF4-FFF2-40B4-BE49-F238E27FC236}">
                <a16:creationId xmlns:a16="http://schemas.microsoft.com/office/drawing/2014/main" id="{271BB884-1C85-4665-B18C-928CC12B7F64}"/>
              </a:ext>
            </a:extLst>
          </p:cNvPr>
          <p:cNvSpPr/>
          <p:nvPr/>
        </p:nvSpPr>
        <p:spPr>
          <a:xfrm>
            <a:off x="9216533" y="4907792"/>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DC8DE7E4-8385-4BC2-843E-8AE374BA4670}"/>
              </a:ext>
            </a:extLst>
          </p:cNvPr>
          <p:cNvSpPr/>
          <p:nvPr/>
        </p:nvSpPr>
        <p:spPr>
          <a:xfrm>
            <a:off x="9090118" y="5925950"/>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350D7751-3661-45D4-A9DE-D2ADF0276447}"/>
              </a:ext>
            </a:extLst>
          </p:cNvPr>
          <p:cNvSpPr/>
          <p:nvPr/>
        </p:nvSpPr>
        <p:spPr>
          <a:xfrm>
            <a:off x="801764" y="2230249"/>
            <a:ext cx="5549936" cy="385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Rectángulo 70">
            <a:extLst>
              <a:ext uri="{FF2B5EF4-FFF2-40B4-BE49-F238E27FC236}">
                <a16:creationId xmlns:a16="http://schemas.microsoft.com/office/drawing/2014/main" id="{F7A2DF29-9021-4E9D-A917-39B861B9EF61}"/>
              </a:ext>
            </a:extLst>
          </p:cNvPr>
          <p:cNvSpPr/>
          <p:nvPr/>
        </p:nvSpPr>
        <p:spPr>
          <a:xfrm>
            <a:off x="1948651" y="1548888"/>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Rectángulo 71">
            <a:extLst>
              <a:ext uri="{FF2B5EF4-FFF2-40B4-BE49-F238E27FC236}">
                <a16:creationId xmlns:a16="http://schemas.microsoft.com/office/drawing/2014/main" id="{57E0E834-6AC3-415A-BEDA-C53ECE5410F9}"/>
              </a:ext>
            </a:extLst>
          </p:cNvPr>
          <p:cNvSpPr/>
          <p:nvPr/>
        </p:nvSpPr>
        <p:spPr>
          <a:xfrm>
            <a:off x="3588046" y="1611503"/>
            <a:ext cx="653399" cy="3286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Rectángulo 72">
            <a:extLst>
              <a:ext uri="{FF2B5EF4-FFF2-40B4-BE49-F238E27FC236}">
                <a16:creationId xmlns:a16="http://schemas.microsoft.com/office/drawing/2014/main" id="{BC7EACF1-A90C-4FD0-9AB2-787AF8C16A91}"/>
              </a:ext>
            </a:extLst>
          </p:cNvPr>
          <p:cNvSpPr/>
          <p:nvPr/>
        </p:nvSpPr>
        <p:spPr>
          <a:xfrm>
            <a:off x="3626146" y="4963880"/>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Rectángulo 73">
            <a:extLst>
              <a:ext uri="{FF2B5EF4-FFF2-40B4-BE49-F238E27FC236}">
                <a16:creationId xmlns:a16="http://schemas.microsoft.com/office/drawing/2014/main" id="{187B7A32-F031-4194-BCF4-DEBBB2F81BE0}"/>
              </a:ext>
            </a:extLst>
          </p:cNvPr>
          <p:cNvSpPr/>
          <p:nvPr/>
        </p:nvSpPr>
        <p:spPr>
          <a:xfrm>
            <a:off x="3626146" y="5686291"/>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Rectángulo 74">
            <a:extLst>
              <a:ext uri="{FF2B5EF4-FFF2-40B4-BE49-F238E27FC236}">
                <a16:creationId xmlns:a16="http://schemas.microsoft.com/office/drawing/2014/main" id="{87D86B6B-1330-4DD0-97D5-4D5D08F28039}"/>
              </a:ext>
            </a:extLst>
          </p:cNvPr>
          <p:cNvSpPr/>
          <p:nvPr/>
        </p:nvSpPr>
        <p:spPr>
          <a:xfrm>
            <a:off x="3738872" y="5995112"/>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Rectángulo 75">
            <a:extLst>
              <a:ext uri="{FF2B5EF4-FFF2-40B4-BE49-F238E27FC236}">
                <a16:creationId xmlns:a16="http://schemas.microsoft.com/office/drawing/2014/main" id="{728732AF-807F-4DEB-BC4E-D88E2CB1B63F}"/>
              </a:ext>
            </a:extLst>
          </p:cNvPr>
          <p:cNvSpPr/>
          <p:nvPr/>
        </p:nvSpPr>
        <p:spPr>
          <a:xfrm>
            <a:off x="5735652" y="4963880"/>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8C0483E2-DB65-4F51-90FE-1D03F5707B4C}"/>
              </a:ext>
            </a:extLst>
          </p:cNvPr>
          <p:cNvSpPr/>
          <p:nvPr/>
        </p:nvSpPr>
        <p:spPr>
          <a:xfrm>
            <a:off x="6138407" y="5568497"/>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8F43B055-AEE5-44B8-A120-AD62D69BCD31}"/>
              </a:ext>
            </a:extLst>
          </p:cNvPr>
          <p:cNvSpPr/>
          <p:nvPr/>
        </p:nvSpPr>
        <p:spPr>
          <a:xfrm>
            <a:off x="6341754" y="2814595"/>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244332" y="1242938"/>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675683CC-8273-4C74-B82E-BF136D2F0FDE}"/>
              </a:ext>
            </a:extLst>
          </p:cNvPr>
          <p:cNvSpPr/>
          <p:nvPr/>
        </p:nvSpPr>
        <p:spPr>
          <a:xfrm>
            <a:off x="5136645" y="1321197"/>
            <a:ext cx="892680" cy="665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Rectángulo 80">
            <a:extLst>
              <a:ext uri="{FF2B5EF4-FFF2-40B4-BE49-F238E27FC236}">
                <a16:creationId xmlns:a16="http://schemas.microsoft.com/office/drawing/2014/main" id="{D4000AB4-80E6-4377-9F4E-F00B17DD9AEB}"/>
              </a:ext>
            </a:extLst>
          </p:cNvPr>
          <p:cNvSpPr/>
          <p:nvPr/>
        </p:nvSpPr>
        <p:spPr>
          <a:xfrm>
            <a:off x="7902835" y="4838175"/>
            <a:ext cx="892680" cy="665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3367774F-90AF-44D0-B34D-5C594575C7C3}"/>
              </a:ext>
            </a:extLst>
          </p:cNvPr>
          <p:cNvSpPr/>
          <p:nvPr/>
        </p:nvSpPr>
        <p:spPr>
          <a:xfrm>
            <a:off x="7847705" y="1766319"/>
            <a:ext cx="892680" cy="665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Rectángulo 31">
            <a:extLst>
              <a:ext uri="{FF2B5EF4-FFF2-40B4-BE49-F238E27FC236}">
                <a16:creationId xmlns:a16="http://schemas.microsoft.com/office/drawing/2014/main" id="{DCB18481-C5BF-4F0E-B3F0-C33DF815B5B2}"/>
              </a:ext>
            </a:extLst>
          </p:cNvPr>
          <p:cNvSpPr/>
          <p:nvPr/>
        </p:nvSpPr>
        <p:spPr>
          <a:xfrm>
            <a:off x="4824610" y="213864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Rectángulo 32">
            <a:extLst>
              <a:ext uri="{FF2B5EF4-FFF2-40B4-BE49-F238E27FC236}">
                <a16:creationId xmlns:a16="http://schemas.microsoft.com/office/drawing/2014/main" id="{7E6DDE04-E22F-41CC-BBDD-D45EA61A701C}"/>
              </a:ext>
            </a:extLst>
          </p:cNvPr>
          <p:cNvSpPr/>
          <p:nvPr/>
        </p:nvSpPr>
        <p:spPr>
          <a:xfrm>
            <a:off x="4246049"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A97B16E5-065A-4F45-9F3C-858553445015}"/>
              </a:ext>
            </a:extLst>
          </p:cNvPr>
          <p:cNvSpPr/>
          <p:nvPr/>
        </p:nvSpPr>
        <p:spPr>
          <a:xfrm>
            <a:off x="6205478"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0F236B82-5CD8-4E29-BEFF-FC8C1CCBE860}"/>
              </a:ext>
            </a:extLst>
          </p:cNvPr>
          <p:cNvSpPr/>
          <p:nvPr/>
        </p:nvSpPr>
        <p:spPr>
          <a:xfrm>
            <a:off x="6443240" y="2959103"/>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1594072A-2555-477A-9732-74C3C18DBEEC}"/>
              </a:ext>
            </a:extLst>
          </p:cNvPr>
          <p:cNvSpPr/>
          <p:nvPr/>
        </p:nvSpPr>
        <p:spPr>
          <a:xfrm>
            <a:off x="4771461" y="3310457"/>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Imagen 36">
            <a:extLst>
              <a:ext uri="{FF2B5EF4-FFF2-40B4-BE49-F238E27FC236}">
                <a16:creationId xmlns:a16="http://schemas.microsoft.com/office/drawing/2014/main" id="{C0782C10-C98E-42C3-93C3-7E0B658FFD34}"/>
              </a:ext>
            </a:extLst>
          </p:cNvPr>
          <p:cNvPicPr>
            <a:picLocks noChangeAspect="1"/>
          </p:cNvPicPr>
          <p:nvPr/>
        </p:nvPicPr>
        <p:blipFill rotWithShape="1">
          <a:blip r:embed="rId3"/>
          <a:srcRect l="1" r="47296" b="76485"/>
          <a:stretch/>
        </p:blipFill>
        <p:spPr>
          <a:xfrm>
            <a:off x="211460" y="2481821"/>
            <a:ext cx="6667685" cy="1719445"/>
          </a:xfrm>
          <a:prstGeom prst="rect">
            <a:avLst/>
          </a:prstGeom>
        </p:spPr>
      </p:pic>
      <p:sp>
        <p:nvSpPr>
          <p:cNvPr id="40" name="CuadroTexto 39">
            <a:extLst>
              <a:ext uri="{FF2B5EF4-FFF2-40B4-BE49-F238E27FC236}">
                <a16:creationId xmlns:a16="http://schemas.microsoft.com/office/drawing/2014/main" id="{094DD709-0FCE-4FE7-8F0F-902A6ECB31C1}"/>
              </a:ext>
            </a:extLst>
          </p:cNvPr>
          <p:cNvSpPr txBox="1"/>
          <p:nvPr/>
        </p:nvSpPr>
        <p:spPr>
          <a:xfrm>
            <a:off x="923624" y="2029554"/>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41" name="Imagen 40">
            <a:extLst>
              <a:ext uri="{FF2B5EF4-FFF2-40B4-BE49-F238E27FC236}">
                <a16:creationId xmlns:a16="http://schemas.microsoft.com/office/drawing/2014/main" id="{A07D74F3-B459-4577-89F8-BFC0D812B4A1}"/>
              </a:ext>
            </a:extLst>
          </p:cNvPr>
          <p:cNvPicPr>
            <a:picLocks noChangeAspect="1"/>
          </p:cNvPicPr>
          <p:nvPr/>
        </p:nvPicPr>
        <p:blipFill rotWithShape="1">
          <a:blip r:embed="rId3"/>
          <a:srcRect t="76189" r="48058"/>
          <a:stretch/>
        </p:blipFill>
        <p:spPr>
          <a:xfrm>
            <a:off x="173360" y="4682552"/>
            <a:ext cx="6667686" cy="1797401"/>
          </a:xfrm>
          <a:prstGeom prst="rect">
            <a:avLst/>
          </a:prstGeom>
        </p:spPr>
      </p:pic>
      <p:sp>
        <p:nvSpPr>
          <p:cNvPr id="42" name="CuadroTexto 41">
            <a:extLst>
              <a:ext uri="{FF2B5EF4-FFF2-40B4-BE49-F238E27FC236}">
                <a16:creationId xmlns:a16="http://schemas.microsoft.com/office/drawing/2014/main" id="{0E7039A6-6F30-479C-BA22-D34FCC734DD2}"/>
              </a:ext>
            </a:extLst>
          </p:cNvPr>
          <p:cNvSpPr txBox="1"/>
          <p:nvPr/>
        </p:nvSpPr>
        <p:spPr>
          <a:xfrm>
            <a:off x="1030787" y="4293827"/>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43" name="Conector recto de flecha 42">
            <a:extLst>
              <a:ext uri="{FF2B5EF4-FFF2-40B4-BE49-F238E27FC236}">
                <a16:creationId xmlns:a16="http://schemas.microsoft.com/office/drawing/2014/main" id="{02452AC0-4D48-41E9-BEEF-0C819270D636}"/>
              </a:ext>
            </a:extLst>
          </p:cNvPr>
          <p:cNvCxnSpPr>
            <a:cxnSpLocks/>
          </p:cNvCxnSpPr>
          <p:nvPr/>
        </p:nvCxnSpPr>
        <p:spPr>
          <a:xfrm>
            <a:off x="11165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8C54214D-F674-4576-B769-3BBA4F91735C}"/>
              </a:ext>
            </a:extLst>
          </p:cNvPr>
          <p:cNvCxnSpPr>
            <a:cxnSpLocks/>
          </p:cNvCxnSpPr>
          <p:nvPr/>
        </p:nvCxnSpPr>
        <p:spPr>
          <a:xfrm>
            <a:off x="14403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5F11F745-A454-41DA-90A2-A1616C697E4B}"/>
              </a:ext>
            </a:extLst>
          </p:cNvPr>
          <p:cNvCxnSpPr>
            <a:cxnSpLocks/>
          </p:cNvCxnSpPr>
          <p:nvPr/>
        </p:nvCxnSpPr>
        <p:spPr>
          <a:xfrm>
            <a:off x="17737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7FCA7CD3-8D7F-4B56-8CC6-54B56C878FAC}"/>
              </a:ext>
            </a:extLst>
          </p:cNvPr>
          <p:cNvCxnSpPr>
            <a:cxnSpLocks/>
          </p:cNvCxnSpPr>
          <p:nvPr/>
        </p:nvCxnSpPr>
        <p:spPr>
          <a:xfrm>
            <a:off x="21071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26C41094-DD6F-4518-A7B0-53C94CCE0A0E}"/>
              </a:ext>
            </a:extLst>
          </p:cNvPr>
          <p:cNvCxnSpPr>
            <a:cxnSpLocks/>
          </p:cNvCxnSpPr>
          <p:nvPr/>
        </p:nvCxnSpPr>
        <p:spPr>
          <a:xfrm>
            <a:off x="24500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980094E5-AEBF-477C-B425-C2A78A94DE39}"/>
              </a:ext>
            </a:extLst>
          </p:cNvPr>
          <p:cNvCxnSpPr>
            <a:cxnSpLocks/>
          </p:cNvCxnSpPr>
          <p:nvPr/>
        </p:nvCxnSpPr>
        <p:spPr>
          <a:xfrm>
            <a:off x="27262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2768B242-B5D7-40D1-9187-2968BDC1818E}"/>
              </a:ext>
            </a:extLst>
          </p:cNvPr>
          <p:cNvCxnSpPr>
            <a:cxnSpLocks/>
          </p:cNvCxnSpPr>
          <p:nvPr/>
        </p:nvCxnSpPr>
        <p:spPr>
          <a:xfrm>
            <a:off x="305009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CEEED476-6468-465F-A9C5-CB53C3C0B664}"/>
              </a:ext>
            </a:extLst>
          </p:cNvPr>
          <p:cNvCxnSpPr>
            <a:cxnSpLocks/>
          </p:cNvCxnSpPr>
          <p:nvPr/>
        </p:nvCxnSpPr>
        <p:spPr>
          <a:xfrm>
            <a:off x="33834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04A26F5C-721F-4958-B504-317E440CC0CE}"/>
              </a:ext>
            </a:extLst>
          </p:cNvPr>
          <p:cNvCxnSpPr>
            <a:cxnSpLocks/>
          </p:cNvCxnSpPr>
          <p:nvPr/>
        </p:nvCxnSpPr>
        <p:spPr>
          <a:xfrm>
            <a:off x="36967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19C057AE-4C5A-4F04-B2FC-79F60E814AF9}"/>
              </a:ext>
            </a:extLst>
          </p:cNvPr>
          <p:cNvCxnSpPr>
            <a:cxnSpLocks/>
          </p:cNvCxnSpPr>
          <p:nvPr/>
        </p:nvCxnSpPr>
        <p:spPr>
          <a:xfrm>
            <a:off x="40396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7CF093A6-1031-4F06-A17D-8E66D5E262C7}"/>
              </a:ext>
            </a:extLst>
          </p:cNvPr>
          <p:cNvCxnSpPr>
            <a:cxnSpLocks/>
          </p:cNvCxnSpPr>
          <p:nvPr/>
        </p:nvCxnSpPr>
        <p:spPr>
          <a:xfrm>
            <a:off x="43550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5F506457-4FAC-4B60-B35D-61A6A6CA5AB6}"/>
              </a:ext>
            </a:extLst>
          </p:cNvPr>
          <p:cNvCxnSpPr>
            <a:cxnSpLocks/>
          </p:cNvCxnSpPr>
          <p:nvPr/>
        </p:nvCxnSpPr>
        <p:spPr>
          <a:xfrm>
            <a:off x="46788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BA77095C-3F7A-4F7E-8AAB-0397859363B9}"/>
              </a:ext>
            </a:extLst>
          </p:cNvPr>
          <p:cNvCxnSpPr>
            <a:cxnSpLocks/>
          </p:cNvCxnSpPr>
          <p:nvPr/>
        </p:nvCxnSpPr>
        <p:spPr>
          <a:xfrm>
            <a:off x="50122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6810A9E9-CB19-4311-A518-15A363E1AF6B}"/>
              </a:ext>
            </a:extLst>
          </p:cNvPr>
          <p:cNvCxnSpPr>
            <a:cxnSpLocks/>
          </p:cNvCxnSpPr>
          <p:nvPr/>
        </p:nvCxnSpPr>
        <p:spPr>
          <a:xfrm>
            <a:off x="53456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A567C030-477A-4AC3-9002-46C51A268D62}"/>
              </a:ext>
            </a:extLst>
          </p:cNvPr>
          <p:cNvCxnSpPr>
            <a:cxnSpLocks/>
          </p:cNvCxnSpPr>
          <p:nvPr/>
        </p:nvCxnSpPr>
        <p:spPr>
          <a:xfrm>
            <a:off x="56885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47A1A25A-D369-484E-970A-78D51337433F}"/>
              </a:ext>
            </a:extLst>
          </p:cNvPr>
          <p:cNvCxnSpPr>
            <a:cxnSpLocks/>
          </p:cNvCxnSpPr>
          <p:nvPr/>
        </p:nvCxnSpPr>
        <p:spPr>
          <a:xfrm>
            <a:off x="59647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EABC4D33-B967-4950-9EBC-BDA444D3A934}"/>
              </a:ext>
            </a:extLst>
          </p:cNvPr>
          <p:cNvCxnSpPr>
            <a:cxnSpLocks/>
          </p:cNvCxnSpPr>
          <p:nvPr/>
        </p:nvCxnSpPr>
        <p:spPr>
          <a:xfrm>
            <a:off x="628859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ED886669-CB93-4D11-8489-389FE27D6682}"/>
              </a:ext>
            </a:extLst>
          </p:cNvPr>
          <p:cNvCxnSpPr>
            <a:cxnSpLocks/>
          </p:cNvCxnSpPr>
          <p:nvPr/>
        </p:nvCxnSpPr>
        <p:spPr>
          <a:xfrm>
            <a:off x="66219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3D67203C-A16D-42A3-B99C-2A3E71C35F60}"/>
              </a:ext>
            </a:extLst>
          </p:cNvPr>
          <p:cNvCxnSpPr>
            <a:cxnSpLocks/>
          </p:cNvCxnSpPr>
          <p:nvPr/>
        </p:nvCxnSpPr>
        <p:spPr>
          <a:xfrm>
            <a:off x="11831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4B77A8EB-E8B2-4B18-93BE-857C5D3761C3}"/>
              </a:ext>
            </a:extLst>
          </p:cNvPr>
          <p:cNvCxnSpPr>
            <a:cxnSpLocks/>
          </p:cNvCxnSpPr>
          <p:nvPr/>
        </p:nvCxnSpPr>
        <p:spPr>
          <a:xfrm>
            <a:off x="15070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BCBFE763-7E42-4230-A0A9-5FE180CFA583}"/>
              </a:ext>
            </a:extLst>
          </p:cNvPr>
          <p:cNvCxnSpPr>
            <a:cxnSpLocks/>
          </p:cNvCxnSpPr>
          <p:nvPr/>
        </p:nvCxnSpPr>
        <p:spPr>
          <a:xfrm>
            <a:off x="18404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B180CAFF-6A45-44F6-8EDC-2EDB8EB50303}"/>
              </a:ext>
            </a:extLst>
          </p:cNvPr>
          <p:cNvCxnSpPr>
            <a:cxnSpLocks/>
          </p:cNvCxnSpPr>
          <p:nvPr/>
        </p:nvCxnSpPr>
        <p:spPr>
          <a:xfrm>
            <a:off x="21737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80433EB5-72BA-41E2-A83D-BBF1BC790ED9}"/>
              </a:ext>
            </a:extLst>
          </p:cNvPr>
          <p:cNvCxnSpPr>
            <a:cxnSpLocks/>
          </p:cNvCxnSpPr>
          <p:nvPr/>
        </p:nvCxnSpPr>
        <p:spPr>
          <a:xfrm>
            <a:off x="25166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0BF0C0BB-F4AC-4A6C-8A5B-70A70B6909B5}"/>
              </a:ext>
            </a:extLst>
          </p:cNvPr>
          <p:cNvCxnSpPr>
            <a:cxnSpLocks/>
          </p:cNvCxnSpPr>
          <p:nvPr/>
        </p:nvCxnSpPr>
        <p:spPr>
          <a:xfrm>
            <a:off x="27929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id="{4D0FA92F-4709-42D3-A51F-F3A49DA995E7}"/>
              </a:ext>
            </a:extLst>
          </p:cNvPr>
          <p:cNvCxnSpPr>
            <a:cxnSpLocks/>
          </p:cNvCxnSpPr>
          <p:nvPr/>
        </p:nvCxnSpPr>
        <p:spPr>
          <a:xfrm>
            <a:off x="311677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87">
            <a:extLst>
              <a:ext uri="{FF2B5EF4-FFF2-40B4-BE49-F238E27FC236}">
                <a16:creationId xmlns:a16="http://schemas.microsoft.com/office/drawing/2014/main" id="{D2342A4F-AFD1-44F3-B6CA-6FDCD4A65EA7}"/>
              </a:ext>
            </a:extLst>
          </p:cNvPr>
          <p:cNvCxnSpPr>
            <a:cxnSpLocks/>
          </p:cNvCxnSpPr>
          <p:nvPr/>
        </p:nvCxnSpPr>
        <p:spPr>
          <a:xfrm>
            <a:off x="34501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402405CC-671E-43F8-9D6F-A75F2C854650}"/>
              </a:ext>
            </a:extLst>
          </p:cNvPr>
          <p:cNvCxnSpPr>
            <a:cxnSpLocks/>
          </p:cNvCxnSpPr>
          <p:nvPr/>
        </p:nvCxnSpPr>
        <p:spPr>
          <a:xfrm>
            <a:off x="37634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A9BE2F9A-D6D9-452A-BE07-823C42F98F42}"/>
              </a:ext>
            </a:extLst>
          </p:cNvPr>
          <p:cNvCxnSpPr>
            <a:cxnSpLocks/>
          </p:cNvCxnSpPr>
          <p:nvPr/>
        </p:nvCxnSpPr>
        <p:spPr>
          <a:xfrm>
            <a:off x="41063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74F57066-74F6-4EE0-B3D1-3D0D8CED311D}"/>
              </a:ext>
            </a:extLst>
          </p:cNvPr>
          <p:cNvCxnSpPr>
            <a:cxnSpLocks/>
          </p:cNvCxnSpPr>
          <p:nvPr/>
        </p:nvCxnSpPr>
        <p:spPr>
          <a:xfrm>
            <a:off x="44216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D12ABA3D-810E-497F-A5B6-0019BE11C334}"/>
              </a:ext>
            </a:extLst>
          </p:cNvPr>
          <p:cNvCxnSpPr>
            <a:cxnSpLocks/>
          </p:cNvCxnSpPr>
          <p:nvPr/>
        </p:nvCxnSpPr>
        <p:spPr>
          <a:xfrm>
            <a:off x="47455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6610E119-65C8-431F-B2E2-A4C945050872}"/>
              </a:ext>
            </a:extLst>
          </p:cNvPr>
          <p:cNvCxnSpPr>
            <a:cxnSpLocks/>
          </p:cNvCxnSpPr>
          <p:nvPr/>
        </p:nvCxnSpPr>
        <p:spPr>
          <a:xfrm>
            <a:off x="50789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ctor recto de flecha 93">
            <a:extLst>
              <a:ext uri="{FF2B5EF4-FFF2-40B4-BE49-F238E27FC236}">
                <a16:creationId xmlns:a16="http://schemas.microsoft.com/office/drawing/2014/main" id="{E7F0606E-C214-4C2F-98E1-4BEB5B0751BD}"/>
              </a:ext>
            </a:extLst>
          </p:cNvPr>
          <p:cNvCxnSpPr>
            <a:cxnSpLocks/>
          </p:cNvCxnSpPr>
          <p:nvPr/>
        </p:nvCxnSpPr>
        <p:spPr>
          <a:xfrm>
            <a:off x="54122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a:extLst>
              <a:ext uri="{FF2B5EF4-FFF2-40B4-BE49-F238E27FC236}">
                <a16:creationId xmlns:a16="http://schemas.microsoft.com/office/drawing/2014/main" id="{B636C4A0-D5D8-4FD9-9F18-8BB5F7D0F0F7}"/>
              </a:ext>
            </a:extLst>
          </p:cNvPr>
          <p:cNvCxnSpPr>
            <a:cxnSpLocks/>
          </p:cNvCxnSpPr>
          <p:nvPr/>
        </p:nvCxnSpPr>
        <p:spPr>
          <a:xfrm>
            <a:off x="57551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3BC44EAD-30F8-4D3A-A8D5-8BCC7AE49ED0}"/>
              </a:ext>
            </a:extLst>
          </p:cNvPr>
          <p:cNvCxnSpPr>
            <a:cxnSpLocks/>
          </p:cNvCxnSpPr>
          <p:nvPr/>
        </p:nvCxnSpPr>
        <p:spPr>
          <a:xfrm>
            <a:off x="60314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2463708A-2377-4A32-90B5-93C5A6054187}"/>
              </a:ext>
            </a:extLst>
          </p:cNvPr>
          <p:cNvCxnSpPr>
            <a:cxnSpLocks/>
          </p:cNvCxnSpPr>
          <p:nvPr/>
        </p:nvCxnSpPr>
        <p:spPr>
          <a:xfrm>
            <a:off x="635527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CB1F0A81-1AF2-49F1-BA77-49E46AC93D7F}"/>
              </a:ext>
            </a:extLst>
          </p:cNvPr>
          <p:cNvCxnSpPr>
            <a:cxnSpLocks/>
          </p:cNvCxnSpPr>
          <p:nvPr/>
        </p:nvCxnSpPr>
        <p:spPr>
          <a:xfrm>
            <a:off x="66886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8E70520C-4921-4B32-84C3-5A5B7B4E6A68}"/>
              </a:ext>
            </a:extLst>
          </p:cNvPr>
          <p:cNvSpPr txBox="1"/>
          <p:nvPr/>
        </p:nvSpPr>
        <p:spPr>
          <a:xfrm>
            <a:off x="4731177" y="4426729"/>
            <a:ext cx="2830286" cy="400110"/>
          </a:xfrm>
          <a:prstGeom prst="rect">
            <a:avLst/>
          </a:prstGeom>
          <a:noFill/>
        </p:spPr>
        <p:txBody>
          <a:bodyPr wrap="square" rtlCol="0">
            <a:spAutoFit/>
          </a:bodyPr>
          <a:lstStyle/>
          <a:p>
            <a:r>
              <a:rPr lang="es-ES" sz="2000" b="1" dirty="0"/>
              <a:t>ZT = Zeitgeber Time</a:t>
            </a:r>
          </a:p>
        </p:txBody>
      </p:sp>
      <p:sp>
        <p:nvSpPr>
          <p:cNvPr id="100" name="CuadroTexto 99">
            <a:extLst>
              <a:ext uri="{FF2B5EF4-FFF2-40B4-BE49-F238E27FC236}">
                <a16:creationId xmlns:a16="http://schemas.microsoft.com/office/drawing/2014/main" id="{8DD0B9CF-86F9-490F-849F-05F86055A963}"/>
              </a:ext>
            </a:extLst>
          </p:cNvPr>
          <p:cNvSpPr txBox="1"/>
          <p:nvPr/>
        </p:nvSpPr>
        <p:spPr>
          <a:xfrm>
            <a:off x="8396800" y="1353770"/>
            <a:ext cx="2312135" cy="1384995"/>
          </a:xfrm>
          <a:prstGeom prst="rect">
            <a:avLst/>
          </a:prstGeom>
          <a:noFill/>
        </p:spPr>
        <p:txBody>
          <a:bodyPr wrap="square" rtlCol="0">
            <a:spAutoFit/>
          </a:bodyPr>
          <a:lstStyle/>
          <a:p>
            <a:pPr algn="ctr"/>
            <a:r>
              <a:rPr lang="es-ES" sz="2400" b="1" dirty="0" err="1"/>
              <a:t>Samples</a:t>
            </a:r>
            <a:r>
              <a:rPr lang="es-ES" sz="2400" b="1" dirty="0"/>
              <a:t> </a:t>
            </a:r>
            <a:r>
              <a:rPr lang="es-ES" sz="2400" b="1" dirty="0" err="1"/>
              <a:t>taken</a:t>
            </a:r>
            <a:r>
              <a:rPr lang="es-ES" sz="2400" b="1" dirty="0"/>
              <a:t> </a:t>
            </a:r>
            <a:r>
              <a:rPr lang="es-ES" sz="2400" b="1" dirty="0" err="1"/>
              <a:t>every</a:t>
            </a:r>
            <a:r>
              <a:rPr lang="es-ES" sz="2400" b="1" dirty="0"/>
              <a:t> 4h</a:t>
            </a:r>
          </a:p>
          <a:p>
            <a:pPr algn="ctr"/>
            <a:endParaRPr lang="es-ES" dirty="0"/>
          </a:p>
          <a:p>
            <a:pPr algn="ctr"/>
            <a:endParaRPr lang="es-ES" dirty="0"/>
          </a:p>
        </p:txBody>
      </p:sp>
      <p:cxnSp>
        <p:nvCxnSpPr>
          <p:cNvPr id="101" name="Conector recto de flecha 100">
            <a:extLst>
              <a:ext uri="{FF2B5EF4-FFF2-40B4-BE49-F238E27FC236}">
                <a16:creationId xmlns:a16="http://schemas.microsoft.com/office/drawing/2014/main" id="{F332F74B-989F-425F-9E21-E048D8B9B3AE}"/>
              </a:ext>
            </a:extLst>
          </p:cNvPr>
          <p:cNvCxnSpPr>
            <a:cxnSpLocks/>
          </p:cNvCxnSpPr>
          <p:nvPr/>
        </p:nvCxnSpPr>
        <p:spPr>
          <a:xfrm>
            <a:off x="9523000" y="2200313"/>
            <a:ext cx="0" cy="475572"/>
          </a:xfrm>
          <a:prstGeom prst="straightConnector1">
            <a:avLst/>
          </a:prstGeom>
          <a:ln w="57150">
            <a:gradFill flip="none" rotWithShape="1">
              <a:gsLst>
                <a:gs pos="0">
                  <a:schemeClr val="accent1">
                    <a:lumMod val="5000"/>
                    <a:lumOff val="95000"/>
                  </a:schemeClr>
                </a:gs>
                <a:gs pos="54000">
                  <a:srgbClr val="222A35"/>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02" name="CuadroTexto 101">
            <a:extLst>
              <a:ext uri="{FF2B5EF4-FFF2-40B4-BE49-F238E27FC236}">
                <a16:creationId xmlns:a16="http://schemas.microsoft.com/office/drawing/2014/main" id="{7D109C06-7BEC-42B0-85E7-086FE2B51E4A}"/>
              </a:ext>
            </a:extLst>
          </p:cNvPr>
          <p:cNvSpPr txBox="1"/>
          <p:nvPr/>
        </p:nvSpPr>
        <p:spPr>
          <a:xfrm>
            <a:off x="8368476" y="2440396"/>
            <a:ext cx="2404299" cy="984885"/>
          </a:xfrm>
          <a:prstGeom prst="rect">
            <a:avLst/>
          </a:prstGeom>
          <a:noFill/>
        </p:spPr>
        <p:txBody>
          <a:bodyPr wrap="square" rtlCol="0">
            <a:spAutoFit/>
          </a:bodyPr>
          <a:lstStyle/>
          <a:p>
            <a:pPr algn="ctr"/>
            <a:endParaRPr lang="es-ES" dirty="0"/>
          </a:p>
          <a:p>
            <a:pPr algn="ctr"/>
            <a:r>
              <a:rPr lang="es-ES" sz="2000" dirty="0" err="1"/>
              <a:t>Diel</a:t>
            </a:r>
            <a:r>
              <a:rPr lang="es-ES" sz="2000" dirty="0"/>
              <a:t> </a:t>
            </a:r>
            <a:r>
              <a:rPr lang="es-ES" sz="2000" dirty="0" err="1"/>
              <a:t>changes</a:t>
            </a:r>
            <a:r>
              <a:rPr lang="es-ES" sz="2000" dirty="0"/>
              <a:t> in </a:t>
            </a:r>
            <a:r>
              <a:rPr lang="es-ES" sz="2000" dirty="0" err="1"/>
              <a:t>carotenoids</a:t>
            </a:r>
            <a:r>
              <a:rPr lang="es-ES" sz="2000" dirty="0"/>
              <a:t> </a:t>
            </a:r>
            <a:r>
              <a:rPr lang="es-ES" sz="2000" dirty="0" err="1"/>
              <a:t>content</a:t>
            </a:r>
            <a:endParaRPr lang="es-ES" sz="2000"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89856359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2813E094-F63E-4831-B34F-62D56AC2BF9F}"/>
              </a:ext>
            </a:extLst>
          </p:cNvPr>
          <p:cNvSpPr/>
          <p:nvPr/>
        </p:nvSpPr>
        <p:spPr>
          <a:xfrm>
            <a:off x="5495502" y="2174161"/>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767E41E2-FBA7-466C-B6EC-5DB624A8FDE3}"/>
              </a:ext>
            </a:extLst>
          </p:cNvPr>
          <p:cNvSpPr/>
          <p:nvPr/>
        </p:nvSpPr>
        <p:spPr>
          <a:xfrm>
            <a:off x="5495502" y="2174161"/>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960FC64A-2B18-4F7E-AE0B-04C5BE832189}"/>
              </a:ext>
            </a:extLst>
          </p:cNvPr>
          <p:cNvSpPr/>
          <p:nvPr/>
        </p:nvSpPr>
        <p:spPr>
          <a:xfrm>
            <a:off x="7492350" y="2284646"/>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48FB3088-A7CF-4F11-B295-084BFFE44F0D}"/>
              </a:ext>
            </a:extLst>
          </p:cNvPr>
          <p:cNvSpPr/>
          <p:nvPr/>
        </p:nvSpPr>
        <p:spPr>
          <a:xfrm>
            <a:off x="9090119" y="2794719"/>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ángulo 60">
            <a:extLst>
              <a:ext uri="{FF2B5EF4-FFF2-40B4-BE49-F238E27FC236}">
                <a16:creationId xmlns:a16="http://schemas.microsoft.com/office/drawing/2014/main" id="{84E5124F-3B87-475C-B673-D2416EFD0C45}"/>
              </a:ext>
            </a:extLst>
          </p:cNvPr>
          <p:cNvSpPr/>
          <p:nvPr/>
        </p:nvSpPr>
        <p:spPr>
          <a:xfrm>
            <a:off x="7544529" y="3754661"/>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ángulo 61">
            <a:extLst>
              <a:ext uri="{FF2B5EF4-FFF2-40B4-BE49-F238E27FC236}">
                <a16:creationId xmlns:a16="http://schemas.microsoft.com/office/drawing/2014/main" id="{271BB884-1C85-4665-B18C-928CC12B7F64}"/>
              </a:ext>
            </a:extLst>
          </p:cNvPr>
          <p:cNvSpPr/>
          <p:nvPr/>
        </p:nvSpPr>
        <p:spPr>
          <a:xfrm>
            <a:off x="9216533" y="4907792"/>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DC8DE7E4-8385-4BC2-843E-8AE374BA4670}"/>
              </a:ext>
            </a:extLst>
          </p:cNvPr>
          <p:cNvSpPr/>
          <p:nvPr/>
        </p:nvSpPr>
        <p:spPr>
          <a:xfrm>
            <a:off x="9090118" y="5925950"/>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350D7751-3661-45D4-A9DE-D2ADF0276447}"/>
              </a:ext>
            </a:extLst>
          </p:cNvPr>
          <p:cNvSpPr/>
          <p:nvPr/>
        </p:nvSpPr>
        <p:spPr>
          <a:xfrm>
            <a:off x="801764" y="2230249"/>
            <a:ext cx="5549936" cy="385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Rectángulo 70">
            <a:extLst>
              <a:ext uri="{FF2B5EF4-FFF2-40B4-BE49-F238E27FC236}">
                <a16:creationId xmlns:a16="http://schemas.microsoft.com/office/drawing/2014/main" id="{F7A2DF29-9021-4E9D-A917-39B861B9EF61}"/>
              </a:ext>
            </a:extLst>
          </p:cNvPr>
          <p:cNvSpPr/>
          <p:nvPr/>
        </p:nvSpPr>
        <p:spPr>
          <a:xfrm>
            <a:off x="1948651" y="1548888"/>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Rectángulo 71">
            <a:extLst>
              <a:ext uri="{FF2B5EF4-FFF2-40B4-BE49-F238E27FC236}">
                <a16:creationId xmlns:a16="http://schemas.microsoft.com/office/drawing/2014/main" id="{57E0E834-6AC3-415A-BEDA-C53ECE5410F9}"/>
              </a:ext>
            </a:extLst>
          </p:cNvPr>
          <p:cNvSpPr/>
          <p:nvPr/>
        </p:nvSpPr>
        <p:spPr>
          <a:xfrm>
            <a:off x="3588046" y="1611503"/>
            <a:ext cx="653399" cy="3286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Rectángulo 72">
            <a:extLst>
              <a:ext uri="{FF2B5EF4-FFF2-40B4-BE49-F238E27FC236}">
                <a16:creationId xmlns:a16="http://schemas.microsoft.com/office/drawing/2014/main" id="{BC7EACF1-A90C-4FD0-9AB2-787AF8C16A91}"/>
              </a:ext>
            </a:extLst>
          </p:cNvPr>
          <p:cNvSpPr/>
          <p:nvPr/>
        </p:nvSpPr>
        <p:spPr>
          <a:xfrm>
            <a:off x="3626146" y="4963880"/>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Rectángulo 73">
            <a:extLst>
              <a:ext uri="{FF2B5EF4-FFF2-40B4-BE49-F238E27FC236}">
                <a16:creationId xmlns:a16="http://schemas.microsoft.com/office/drawing/2014/main" id="{187B7A32-F031-4194-BCF4-DEBBB2F81BE0}"/>
              </a:ext>
            </a:extLst>
          </p:cNvPr>
          <p:cNvSpPr/>
          <p:nvPr/>
        </p:nvSpPr>
        <p:spPr>
          <a:xfrm>
            <a:off x="3626146" y="5686291"/>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Rectángulo 74">
            <a:extLst>
              <a:ext uri="{FF2B5EF4-FFF2-40B4-BE49-F238E27FC236}">
                <a16:creationId xmlns:a16="http://schemas.microsoft.com/office/drawing/2014/main" id="{87D86B6B-1330-4DD0-97D5-4D5D08F28039}"/>
              </a:ext>
            </a:extLst>
          </p:cNvPr>
          <p:cNvSpPr/>
          <p:nvPr/>
        </p:nvSpPr>
        <p:spPr>
          <a:xfrm>
            <a:off x="3738872" y="5995112"/>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Rectángulo 75">
            <a:extLst>
              <a:ext uri="{FF2B5EF4-FFF2-40B4-BE49-F238E27FC236}">
                <a16:creationId xmlns:a16="http://schemas.microsoft.com/office/drawing/2014/main" id="{728732AF-807F-4DEB-BC4E-D88E2CB1B63F}"/>
              </a:ext>
            </a:extLst>
          </p:cNvPr>
          <p:cNvSpPr/>
          <p:nvPr/>
        </p:nvSpPr>
        <p:spPr>
          <a:xfrm>
            <a:off x="5735652" y="4963880"/>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8C0483E2-DB65-4F51-90FE-1D03F5707B4C}"/>
              </a:ext>
            </a:extLst>
          </p:cNvPr>
          <p:cNvSpPr/>
          <p:nvPr/>
        </p:nvSpPr>
        <p:spPr>
          <a:xfrm>
            <a:off x="6138407" y="5568497"/>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8F43B055-AEE5-44B8-A120-AD62D69BCD31}"/>
              </a:ext>
            </a:extLst>
          </p:cNvPr>
          <p:cNvSpPr/>
          <p:nvPr/>
        </p:nvSpPr>
        <p:spPr>
          <a:xfrm>
            <a:off x="6341754" y="2814595"/>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244332" y="1242938"/>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675683CC-8273-4C74-B82E-BF136D2F0FDE}"/>
              </a:ext>
            </a:extLst>
          </p:cNvPr>
          <p:cNvSpPr/>
          <p:nvPr/>
        </p:nvSpPr>
        <p:spPr>
          <a:xfrm>
            <a:off x="5136645" y="1321197"/>
            <a:ext cx="892680" cy="665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Rectángulo 80">
            <a:extLst>
              <a:ext uri="{FF2B5EF4-FFF2-40B4-BE49-F238E27FC236}">
                <a16:creationId xmlns:a16="http://schemas.microsoft.com/office/drawing/2014/main" id="{D4000AB4-80E6-4377-9F4E-F00B17DD9AEB}"/>
              </a:ext>
            </a:extLst>
          </p:cNvPr>
          <p:cNvSpPr/>
          <p:nvPr/>
        </p:nvSpPr>
        <p:spPr>
          <a:xfrm>
            <a:off x="7902835" y="4838175"/>
            <a:ext cx="892680" cy="665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3367774F-90AF-44D0-B34D-5C594575C7C3}"/>
              </a:ext>
            </a:extLst>
          </p:cNvPr>
          <p:cNvSpPr/>
          <p:nvPr/>
        </p:nvSpPr>
        <p:spPr>
          <a:xfrm>
            <a:off x="7847705" y="1766319"/>
            <a:ext cx="892680" cy="665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Rectángulo 31">
            <a:extLst>
              <a:ext uri="{FF2B5EF4-FFF2-40B4-BE49-F238E27FC236}">
                <a16:creationId xmlns:a16="http://schemas.microsoft.com/office/drawing/2014/main" id="{DCB18481-C5BF-4F0E-B3F0-C33DF815B5B2}"/>
              </a:ext>
            </a:extLst>
          </p:cNvPr>
          <p:cNvSpPr/>
          <p:nvPr/>
        </p:nvSpPr>
        <p:spPr>
          <a:xfrm>
            <a:off x="4824610" y="213864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Rectángulo 32">
            <a:extLst>
              <a:ext uri="{FF2B5EF4-FFF2-40B4-BE49-F238E27FC236}">
                <a16:creationId xmlns:a16="http://schemas.microsoft.com/office/drawing/2014/main" id="{7E6DDE04-E22F-41CC-BBDD-D45EA61A701C}"/>
              </a:ext>
            </a:extLst>
          </p:cNvPr>
          <p:cNvSpPr/>
          <p:nvPr/>
        </p:nvSpPr>
        <p:spPr>
          <a:xfrm>
            <a:off x="4246049"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A97B16E5-065A-4F45-9F3C-858553445015}"/>
              </a:ext>
            </a:extLst>
          </p:cNvPr>
          <p:cNvSpPr/>
          <p:nvPr/>
        </p:nvSpPr>
        <p:spPr>
          <a:xfrm>
            <a:off x="6205478"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0F236B82-5CD8-4E29-BEFF-FC8C1CCBE860}"/>
              </a:ext>
            </a:extLst>
          </p:cNvPr>
          <p:cNvSpPr/>
          <p:nvPr/>
        </p:nvSpPr>
        <p:spPr>
          <a:xfrm>
            <a:off x="6443240" y="2959103"/>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1594072A-2555-477A-9732-74C3C18DBEEC}"/>
              </a:ext>
            </a:extLst>
          </p:cNvPr>
          <p:cNvSpPr/>
          <p:nvPr/>
        </p:nvSpPr>
        <p:spPr>
          <a:xfrm>
            <a:off x="4771461" y="3310457"/>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Imagen 36">
            <a:extLst>
              <a:ext uri="{FF2B5EF4-FFF2-40B4-BE49-F238E27FC236}">
                <a16:creationId xmlns:a16="http://schemas.microsoft.com/office/drawing/2014/main" id="{C0782C10-C98E-42C3-93C3-7E0B658FFD34}"/>
              </a:ext>
            </a:extLst>
          </p:cNvPr>
          <p:cNvPicPr>
            <a:picLocks noChangeAspect="1"/>
          </p:cNvPicPr>
          <p:nvPr/>
        </p:nvPicPr>
        <p:blipFill rotWithShape="1">
          <a:blip r:embed="rId3"/>
          <a:srcRect l="1" r="47296" b="76485"/>
          <a:stretch/>
        </p:blipFill>
        <p:spPr>
          <a:xfrm>
            <a:off x="211460" y="2481821"/>
            <a:ext cx="6667685" cy="1719445"/>
          </a:xfrm>
          <a:prstGeom prst="rect">
            <a:avLst/>
          </a:prstGeom>
        </p:spPr>
      </p:pic>
      <p:sp>
        <p:nvSpPr>
          <p:cNvPr id="40" name="CuadroTexto 39">
            <a:extLst>
              <a:ext uri="{FF2B5EF4-FFF2-40B4-BE49-F238E27FC236}">
                <a16:creationId xmlns:a16="http://schemas.microsoft.com/office/drawing/2014/main" id="{094DD709-0FCE-4FE7-8F0F-902A6ECB31C1}"/>
              </a:ext>
            </a:extLst>
          </p:cNvPr>
          <p:cNvSpPr txBox="1"/>
          <p:nvPr/>
        </p:nvSpPr>
        <p:spPr>
          <a:xfrm>
            <a:off x="923624" y="2029554"/>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41" name="Imagen 40">
            <a:extLst>
              <a:ext uri="{FF2B5EF4-FFF2-40B4-BE49-F238E27FC236}">
                <a16:creationId xmlns:a16="http://schemas.microsoft.com/office/drawing/2014/main" id="{A07D74F3-B459-4577-89F8-BFC0D812B4A1}"/>
              </a:ext>
            </a:extLst>
          </p:cNvPr>
          <p:cNvPicPr>
            <a:picLocks noChangeAspect="1"/>
          </p:cNvPicPr>
          <p:nvPr/>
        </p:nvPicPr>
        <p:blipFill rotWithShape="1">
          <a:blip r:embed="rId3"/>
          <a:srcRect t="76189" r="48058"/>
          <a:stretch/>
        </p:blipFill>
        <p:spPr>
          <a:xfrm>
            <a:off x="173360" y="4682552"/>
            <a:ext cx="6667686" cy="1797401"/>
          </a:xfrm>
          <a:prstGeom prst="rect">
            <a:avLst/>
          </a:prstGeom>
        </p:spPr>
      </p:pic>
      <p:sp>
        <p:nvSpPr>
          <p:cNvPr id="42" name="CuadroTexto 41">
            <a:extLst>
              <a:ext uri="{FF2B5EF4-FFF2-40B4-BE49-F238E27FC236}">
                <a16:creationId xmlns:a16="http://schemas.microsoft.com/office/drawing/2014/main" id="{0E7039A6-6F30-479C-BA22-D34FCC734DD2}"/>
              </a:ext>
            </a:extLst>
          </p:cNvPr>
          <p:cNvSpPr txBox="1"/>
          <p:nvPr/>
        </p:nvSpPr>
        <p:spPr>
          <a:xfrm>
            <a:off x="1030787" y="4293827"/>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43" name="Conector recto de flecha 42">
            <a:extLst>
              <a:ext uri="{FF2B5EF4-FFF2-40B4-BE49-F238E27FC236}">
                <a16:creationId xmlns:a16="http://schemas.microsoft.com/office/drawing/2014/main" id="{02452AC0-4D48-41E9-BEEF-0C819270D636}"/>
              </a:ext>
            </a:extLst>
          </p:cNvPr>
          <p:cNvCxnSpPr>
            <a:cxnSpLocks/>
          </p:cNvCxnSpPr>
          <p:nvPr/>
        </p:nvCxnSpPr>
        <p:spPr>
          <a:xfrm>
            <a:off x="11165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8C54214D-F674-4576-B769-3BBA4F91735C}"/>
              </a:ext>
            </a:extLst>
          </p:cNvPr>
          <p:cNvCxnSpPr>
            <a:cxnSpLocks/>
          </p:cNvCxnSpPr>
          <p:nvPr/>
        </p:nvCxnSpPr>
        <p:spPr>
          <a:xfrm>
            <a:off x="14403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5F11F745-A454-41DA-90A2-A1616C697E4B}"/>
              </a:ext>
            </a:extLst>
          </p:cNvPr>
          <p:cNvCxnSpPr>
            <a:cxnSpLocks/>
          </p:cNvCxnSpPr>
          <p:nvPr/>
        </p:nvCxnSpPr>
        <p:spPr>
          <a:xfrm>
            <a:off x="17737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7FCA7CD3-8D7F-4B56-8CC6-54B56C878FAC}"/>
              </a:ext>
            </a:extLst>
          </p:cNvPr>
          <p:cNvCxnSpPr>
            <a:cxnSpLocks/>
          </p:cNvCxnSpPr>
          <p:nvPr/>
        </p:nvCxnSpPr>
        <p:spPr>
          <a:xfrm>
            <a:off x="21071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26C41094-DD6F-4518-A7B0-53C94CCE0A0E}"/>
              </a:ext>
            </a:extLst>
          </p:cNvPr>
          <p:cNvCxnSpPr>
            <a:cxnSpLocks/>
          </p:cNvCxnSpPr>
          <p:nvPr/>
        </p:nvCxnSpPr>
        <p:spPr>
          <a:xfrm>
            <a:off x="24500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980094E5-AEBF-477C-B425-C2A78A94DE39}"/>
              </a:ext>
            </a:extLst>
          </p:cNvPr>
          <p:cNvCxnSpPr>
            <a:cxnSpLocks/>
          </p:cNvCxnSpPr>
          <p:nvPr/>
        </p:nvCxnSpPr>
        <p:spPr>
          <a:xfrm>
            <a:off x="27262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2768B242-B5D7-40D1-9187-2968BDC1818E}"/>
              </a:ext>
            </a:extLst>
          </p:cNvPr>
          <p:cNvCxnSpPr>
            <a:cxnSpLocks/>
          </p:cNvCxnSpPr>
          <p:nvPr/>
        </p:nvCxnSpPr>
        <p:spPr>
          <a:xfrm>
            <a:off x="305009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CEEED476-6468-465F-A9C5-CB53C3C0B664}"/>
              </a:ext>
            </a:extLst>
          </p:cNvPr>
          <p:cNvCxnSpPr>
            <a:cxnSpLocks/>
          </p:cNvCxnSpPr>
          <p:nvPr/>
        </p:nvCxnSpPr>
        <p:spPr>
          <a:xfrm>
            <a:off x="33834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04A26F5C-721F-4958-B504-317E440CC0CE}"/>
              </a:ext>
            </a:extLst>
          </p:cNvPr>
          <p:cNvCxnSpPr>
            <a:cxnSpLocks/>
          </p:cNvCxnSpPr>
          <p:nvPr/>
        </p:nvCxnSpPr>
        <p:spPr>
          <a:xfrm>
            <a:off x="36967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19C057AE-4C5A-4F04-B2FC-79F60E814AF9}"/>
              </a:ext>
            </a:extLst>
          </p:cNvPr>
          <p:cNvCxnSpPr>
            <a:cxnSpLocks/>
          </p:cNvCxnSpPr>
          <p:nvPr/>
        </p:nvCxnSpPr>
        <p:spPr>
          <a:xfrm>
            <a:off x="40396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7CF093A6-1031-4F06-A17D-8E66D5E262C7}"/>
              </a:ext>
            </a:extLst>
          </p:cNvPr>
          <p:cNvCxnSpPr>
            <a:cxnSpLocks/>
          </p:cNvCxnSpPr>
          <p:nvPr/>
        </p:nvCxnSpPr>
        <p:spPr>
          <a:xfrm>
            <a:off x="43550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5F506457-4FAC-4B60-B35D-61A6A6CA5AB6}"/>
              </a:ext>
            </a:extLst>
          </p:cNvPr>
          <p:cNvCxnSpPr>
            <a:cxnSpLocks/>
          </p:cNvCxnSpPr>
          <p:nvPr/>
        </p:nvCxnSpPr>
        <p:spPr>
          <a:xfrm>
            <a:off x="46788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BA77095C-3F7A-4F7E-8AAB-0397859363B9}"/>
              </a:ext>
            </a:extLst>
          </p:cNvPr>
          <p:cNvCxnSpPr>
            <a:cxnSpLocks/>
          </p:cNvCxnSpPr>
          <p:nvPr/>
        </p:nvCxnSpPr>
        <p:spPr>
          <a:xfrm>
            <a:off x="50122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6810A9E9-CB19-4311-A518-15A363E1AF6B}"/>
              </a:ext>
            </a:extLst>
          </p:cNvPr>
          <p:cNvCxnSpPr>
            <a:cxnSpLocks/>
          </p:cNvCxnSpPr>
          <p:nvPr/>
        </p:nvCxnSpPr>
        <p:spPr>
          <a:xfrm>
            <a:off x="53456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A567C030-477A-4AC3-9002-46C51A268D62}"/>
              </a:ext>
            </a:extLst>
          </p:cNvPr>
          <p:cNvCxnSpPr>
            <a:cxnSpLocks/>
          </p:cNvCxnSpPr>
          <p:nvPr/>
        </p:nvCxnSpPr>
        <p:spPr>
          <a:xfrm>
            <a:off x="56885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47A1A25A-D369-484E-970A-78D51337433F}"/>
              </a:ext>
            </a:extLst>
          </p:cNvPr>
          <p:cNvCxnSpPr>
            <a:cxnSpLocks/>
          </p:cNvCxnSpPr>
          <p:nvPr/>
        </p:nvCxnSpPr>
        <p:spPr>
          <a:xfrm>
            <a:off x="59647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EABC4D33-B967-4950-9EBC-BDA444D3A934}"/>
              </a:ext>
            </a:extLst>
          </p:cNvPr>
          <p:cNvCxnSpPr>
            <a:cxnSpLocks/>
          </p:cNvCxnSpPr>
          <p:nvPr/>
        </p:nvCxnSpPr>
        <p:spPr>
          <a:xfrm>
            <a:off x="628859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ED886669-CB93-4D11-8489-389FE27D6682}"/>
              </a:ext>
            </a:extLst>
          </p:cNvPr>
          <p:cNvCxnSpPr>
            <a:cxnSpLocks/>
          </p:cNvCxnSpPr>
          <p:nvPr/>
        </p:nvCxnSpPr>
        <p:spPr>
          <a:xfrm>
            <a:off x="66219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3D67203C-A16D-42A3-B99C-2A3E71C35F60}"/>
              </a:ext>
            </a:extLst>
          </p:cNvPr>
          <p:cNvCxnSpPr>
            <a:cxnSpLocks/>
          </p:cNvCxnSpPr>
          <p:nvPr/>
        </p:nvCxnSpPr>
        <p:spPr>
          <a:xfrm>
            <a:off x="11831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4B77A8EB-E8B2-4B18-93BE-857C5D3761C3}"/>
              </a:ext>
            </a:extLst>
          </p:cNvPr>
          <p:cNvCxnSpPr>
            <a:cxnSpLocks/>
          </p:cNvCxnSpPr>
          <p:nvPr/>
        </p:nvCxnSpPr>
        <p:spPr>
          <a:xfrm>
            <a:off x="15070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BCBFE763-7E42-4230-A0A9-5FE180CFA583}"/>
              </a:ext>
            </a:extLst>
          </p:cNvPr>
          <p:cNvCxnSpPr>
            <a:cxnSpLocks/>
          </p:cNvCxnSpPr>
          <p:nvPr/>
        </p:nvCxnSpPr>
        <p:spPr>
          <a:xfrm>
            <a:off x="18404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B180CAFF-6A45-44F6-8EDC-2EDB8EB50303}"/>
              </a:ext>
            </a:extLst>
          </p:cNvPr>
          <p:cNvCxnSpPr>
            <a:cxnSpLocks/>
          </p:cNvCxnSpPr>
          <p:nvPr/>
        </p:nvCxnSpPr>
        <p:spPr>
          <a:xfrm>
            <a:off x="21737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80433EB5-72BA-41E2-A83D-BBF1BC790ED9}"/>
              </a:ext>
            </a:extLst>
          </p:cNvPr>
          <p:cNvCxnSpPr>
            <a:cxnSpLocks/>
          </p:cNvCxnSpPr>
          <p:nvPr/>
        </p:nvCxnSpPr>
        <p:spPr>
          <a:xfrm>
            <a:off x="25166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0BF0C0BB-F4AC-4A6C-8A5B-70A70B6909B5}"/>
              </a:ext>
            </a:extLst>
          </p:cNvPr>
          <p:cNvCxnSpPr>
            <a:cxnSpLocks/>
          </p:cNvCxnSpPr>
          <p:nvPr/>
        </p:nvCxnSpPr>
        <p:spPr>
          <a:xfrm>
            <a:off x="27929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id="{4D0FA92F-4709-42D3-A51F-F3A49DA995E7}"/>
              </a:ext>
            </a:extLst>
          </p:cNvPr>
          <p:cNvCxnSpPr>
            <a:cxnSpLocks/>
          </p:cNvCxnSpPr>
          <p:nvPr/>
        </p:nvCxnSpPr>
        <p:spPr>
          <a:xfrm>
            <a:off x="311677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87">
            <a:extLst>
              <a:ext uri="{FF2B5EF4-FFF2-40B4-BE49-F238E27FC236}">
                <a16:creationId xmlns:a16="http://schemas.microsoft.com/office/drawing/2014/main" id="{D2342A4F-AFD1-44F3-B6CA-6FDCD4A65EA7}"/>
              </a:ext>
            </a:extLst>
          </p:cNvPr>
          <p:cNvCxnSpPr>
            <a:cxnSpLocks/>
          </p:cNvCxnSpPr>
          <p:nvPr/>
        </p:nvCxnSpPr>
        <p:spPr>
          <a:xfrm>
            <a:off x="34501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402405CC-671E-43F8-9D6F-A75F2C854650}"/>
              </a:ext>
            </a:extLst>
          </p:cNvPr>
          <p:cNvCxnSpPr>
            <a:cxnSpLocks/>
          </p:cNvCxnSpPr>
          <p:nvPr/>
        </p:nvCxnSpPr>
        <p:spPr>
          <a:xfrm>
            <a:off x="37634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A9BE2F9A-D6D9-452A-BE07-823C42F98F42}"/>
              </a:ext>
            </a:extLst>
          </p:cNvPr>
          <p:cNvCxnSpPr>
            <a:cxnSpLocks/>
          </p:cNvCxnSpPr>
          <p:nvPr/>
        </p:nvCxnSpPr>
        <p:spPr>
          <a:xfrm>
            <a:off x="41063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74F57066-74F6-4EE0-B3D1-3D0D8CED311D}"/>
              </a:ext>
            </a:extLst>
          </p:cNvPr>
          <p:cNvCxnSpPr>
            <a:cxnSpLocks/>
          </p:cNvCxnSpPr>
          <p:nvPr/>
        </p:nvCxnSpPr>
        <p:spPr>
          <a:xfrm>
            <a:off x="44216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D12ABA3D-810E-497F-A5B6-0019BE11C334}"/>
              </a:ext>
            </a:extLst>
          </p:cNvPr>
          <p:cNvCxnSpPr>
            <a:cxnSpLocks/>
          </p:cNvCxnSpPr>
          <p:nvPr/>
        </p:nvCxnSpPr>
        <p:spPr>
          <a:xfrm>
            <a:off x="47455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6610E119-65C8-431F-B2E2-A4C945050872}"/>
              </a:ext>
            </a:extLst>
          </p:cNvPr>
          <p:cNvCxnSpPr>
            <a:cxnSpLocks/>
          </p:cNvCxnSpPr>
          <p:nvPr/>
        </p:nvCxnSpPr>
        <p:spPr>
          <a:xfrm>
            <a:off x="50789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ctor recto de flecha 93">
            <a:extLst>
              <a:ext uri="{FF2B5EF4-FFF2-40B4-BE49-F238E27FC236}">
                <a16:creationId xmlns:a16="http://schemas.microsoft.com/office/drawing/2014/main" id="{E7F0606E-C214-4C2F-98E1-4BEB5B0751BD}"/>
              </a:ext>
            </a:extLst>
          </p:cNvPr>
          <p:cNvCxnSpPr>
            <a:cxnSpLocks/>
          </p:cNvCxnSpPr>
          <p:nvPr/>
        </p:nvCxnSpPr>
        <p:spPr>
          <a:xfrm>
            <a:off x="54122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a:extLst>
              <a:ext uri="{FF2B5EF4-FFF2-40B4-BE49-F238E27FC236}">
                <a16:creationId xmlns:a16="http://schemas.microsoft.com/office/drawing/2014/main" id="{B636C4A0-D5D8-4FD9-9F18-8BB5F7D0F0F7}"/>
              </a:ext>
            </a:extLst>
          </p:cNvPr>
          <p:cNvCxnSpPr>
            <a:cxnSpLocks/>
          </p:cNvCxnSpPr>
          <p:nvPr/>
        </p:nvCxnSpPr>
        <p:spPr>
          <a:xfrm>
            <a:off x="57551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3BC44EAD-30F8-4D3A-A8D5-8BCC7AE49ED0}"/>
              </a:ext>
            </a:extLst>
          </p:cNvPr>
          <p:cNvCxnSpPr>
            <a:cxnSpLocks/>
          </p:cNvCxnSpPr>
          <p:nvPr/>
        </p:nvCxnSpPr>
        <p:spPr>
          <a:xfrm>
            <a:off x="60314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2463708A-2377-4A32-90B5-93C5A6054187}"/>
              </a:ext>
            </a:extLst>
          </p:cNvPr>
          <p:cNvCxnSpPr>
            <a:cxnSpLocks/>
          </p:cNvCxnSpPr>
          <p:nvPr/>
        </p:nvCxnSpPr>
        <p:spPr>
          <a:xfrm>
            <a:off x="635527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CB1F0A81-1AF2-49F1-BA77-49E46AC93D7F}"/>
              </a:ext>
            </a:extLst>
          </p:cNvPr>
          <p:cNvCxnSpPr>
            <a:cxnSpLocks/>
          </p:cNvCxnSpPr>
          <p:nvPr/>
        </p:nvCxnSpPr>
        <p:spPr>
          <a:xfrm>
            <a:off x="66886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8E70520C-4921-4B32-84C3-5A5B7B4E6A68}"/>
              </a:ext>
            </a:extLst>
          </p:cNvPr>
          <p:cNvSpPr txBox="1"/>
          <p:nvPr/>
        </p:nvSpPr>
        <p:spPr>
          <a:xfrm>
            <a:off x="4731177" y="4426729"/>
            <a:ext cx="2830286" cy="400110"/>
          </a:xfrm>
          <a:prstGeom prst="rect">
            <a:avLst/>
          </a:prstGeom>
          <a:noFill/>
        </p:spPr>
        <p:txBody>
          <a:bodyPr wrap="square" rtlCol="0">
            <a:spAutoFit/>
          </a:bodyPr>
          <a:lstStyle/>
          <a:p>
            <a:r>
              <a:rPr lang="es-ES" sz="2000" b="1" dirty="0"/>
              <a:t>ZT = Zeitgeber Time</a:t>
            </a:r>
          </a:p>
        </p:txBody>
      </p:sp>
      <p:sp>
        <p:nvSpPr>
          <p:cNvPr id="100" name="CuadroTexto 99">
            <a:extLst>
              <a:ext uri="{FF2B5EF4-FFF2-40B4-BE49-F238E27FC236}">
                <a16:creationId xmlns:a16="http://schemas.microsoft.com/office/drawing/2014/main" id="{8DD0B9CF-86F9-490F-849F-05F86055A963}"/>
              </a:ext>
            </a:extLst>
          </p:cNvPr>
          <p:cNvSpPr txBox="1"/>
          <p:nvPr/>
        </p:nvSpPr>
        <p:spPr>
          <a:xfrm>
            <a:off x="8396800" y="1353770"/>
            <a:ext cx="2312135" cy="1384995"/>
          </a:xfrm>
          <a:prstGeom prst="rect">
            <a:avLst/>
          </a:prstGeom>
          <a:noFill/>
        </p:spPr>
        <p:txBody>
          <a:bodyPr wrap="square" rtlCol="0">
            <a:spAutoFit/>
          </a:bodyPr>
          <a:lstStyle/>
          <a:p>
            <a:pPr algn="ctr"/>
            <a:r>
              <a:rPr lang="es-ES" sz="2400" b="1" dirty="0" err="1"/>
              <a:t>Samples</a:t>
            </a:r>
            <a:r>
              <a:rPr lang="es-ES" sz="2400" b="1" dirty="0"/>
              <a:t> </a:t>
            </a:r>
            <a:r>
              <a:rPr lang="es-ES" sz="2400" b="1" dirty="0" err="1"/>
              <a:t>taken</a:t>
            </a:r>
            <a:r>
              <a:rPr lang="es-ES" sz="2400" b="1" dirty="0"/>
              <a:t> </a:t>
            </a:r>
            <a:r>
              <a:rPr lang="es-ES" sz="2400" b="1" dirty="0" err="1"/>
              <a:t>every</a:t>
            </a:r>
            <a:r>
              <a:rPr lang="es-ES" sz="2400" b="1" dirty="0"/>
              <a:t> 4h</a:t>
            </a:r>
          </a:p>
          <a:p>
            <a:pPr algn="ctr"/>
            <a:endParaRPr lang="es-ES" dirty="0"/>
          </a:p>
          <a:p>
            <a:pPr algn="ctr"/>
            <a:endParaRPr lang="es-ES" dirty="0"/>
          </a:p>
        </p:txBody>
      </p:sp>
      <p:cxnSp>
        <p:nvCxnSpPr>
          <p:cNvPr id="101" name="Conector recto de flecha 100">
            <a:extLst>
              <a:ext uri="{FF2B5EF4-FFF2-40B4-BE49-F238E27FC236}">
                <a16:creationId xmlns:a16="http://schemas.microsoft.com/office/drawing/2014/main" id="{F332F74B-989F-425F-9E21-E048D8B9B3AE}"/>
              </a:ext>
            </a:extLst>
          </p:cNvPr>
          <p:cNvCxnSpPr>
            <a:cxnSpLocks/>
          </p:cNvCxnSpPr>
          <p:nvPr/>
        </p:nvCxnSpPr>
        <p:spPr>
          <a:xfrm>
            <a:off x="9523000" y="2200313"/>
            <a:ext cx="0" cy="475572"/>
          </a:xfrm>
          <a:prstGeom prst="straightConnector1">
            <a:avLst/>
          </a:prstGeom>
          <a:ln w="57150">
            <a:gradFill flip="none" rotWithShape="1">
              <a:gsLst>
                <a:gs pos="0">
                  <a:schemeClr val="accent1">
                    <a:lumMod val="5000"/>
                    <a:lumOff val="95000"/>
                  </a:schemeClr>
                </a:gs>
                <a:gs pos="54000">
                  <a:srgbClr val="222A35"/>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02" name="CuadroTexto 101">
            <a:extLst>
              <a:ext uri="{FF2B5EF4-FFF2-40B4-BE49-F238E27FC236}">
                <a16:creationId xmlns:a16="http://schemas.microsoft.com/office/drawing/2014/main" id="{7D109C06-7BEC-42B0-85E7-086FE2B51E4A}"/>
              </a:ext>
            </a:extLst>
          </p:cNvPr>
          <p:cNvSpPr txBox="1"/>
          <p:nvPr/>
        </p:nvSpPr>
        <p:spPr>
          <a:xfrm>
            <a:off x="8368476" y="2440396"/>
            <a:ext cx="2404299" cy="984885"/>
          </a:xfrm>
          <a:prstGeom prst="rect">
            <a:avLst/>
          </a:prstGeom>
          <a:noFill/>
        </p:spPr>
        <p:txBody>
          <a:bodyPr wrap="square" rtlCol="0">
            <a:spAutoFit/>
          </a:bodyPr>
          <a:lstStyle/>
          <a:p>
            <a:pPr algn="ctr"/>
            <a:endParaRPr lang="es-ES" dirty="0"/>
          </a:p>
          <a:p>
            <a:pPr algn="ctr"/>
            <a:r>
              <a:rPr lang="es-ES" sz="2000" dirty="0" err="1"/>
              <a:t>Diel</a:t>
            </a:r>
            <a:r>
              <a:rPr lang="es-ES" sz="2000" dirty="0"/>
              <a:t> </a:t>
            </a:r>
            <a:r>
              <a:rPr lang="es-ES" sz="2000" dirty="0" err="1"/>
              <a:t>changes</a:t>
            </a:r>
            <a:r>
              <a:rPr lang="es-ES" sz="2000" dirty="0"/>
              <a:t> in </a:t>
            </a:r>
            <a:r>
              <a:rPr lang="es-ES" sz="2000" dirty="0" err="1"/>
              <a:t>carotenoids</a:t>
            </a:r>
            <a:r>
              <a:rPr lang="es-ES" sz="2000" dirty="0"/>
              <a:t> </a:t>
            </a:r>
            <a:r>
              <a:rPr lang="es-ES" sz="2000" dirty="0" err="1"/>
              <a:t>content</a:t>
            </a:r>
            <a:endParaRPr lang="es-ES" sz="2000" dirty="0"/>
          </a:p>
        </p:txBody>
      </p:sp>
      <p:sp>
        <p:nvSpPr>
          <p:cNvPr id="103" name="CuadroTexto 102">
            <a:extLst>
              <a:ext uri="{FF2B5EF4-FFF2-40B4-BE49-F238E27FC236}">
                <a16:creationId xmlns:a16="http://schemas.microsoft.com/office/drawing/2014/main" id="{D2EB7939-3D79-4241-8E71-16AE129BEDC2}"/>
              </a:ext>
            </a:extLst>
          </p:cNvPr>
          <p:cNvSpPr txBox="1"/>
          <p:nvPr/>
        </p:nvSpPr>
        <p:spPr>
          <a:xfrm>
            <a:off x="7908724" y="3462602"/>
            <a:ext cx="2694552" cy="3416320"/>
          </a:xfrm>
          <a:prstGeom prst="rect">
            <a:avLst/>
          </a:prstGeom>
          <a:noFill/>
        </p:spPr>
        <p:txBody>
          <a:bodyPr wrap="square" rtlCol="0">
            <a:spAutoFit/>
          </a:bodyPr>
          <a:lstStyle/>
          <a:p>
            <a:pPr marL="285750" indent="-285750">
              <a:buFont typeface="Arial" panose="020B0604020202020204" pitchFamily="34" charset="0"/>
              <a:buChar char="•"/>
            </a:pPr>
            <a:r>
              <a:rPr lang="es-ES" dirty="0" err="1"/>
              <a:t>Lutein</a:t>
            </a:r>
            <a:endParaRPr lang="es-ES" dirty="0"/>
          </a:p>
          <a:p>
            <a:pPr marL="285750" indent="-285750">
              <a:buFont typeface="Arial" panose="020B0604020202020204" pitchFamily="34" charset="0"/>
              <a:buChar char="•"/>
            </a:pPr>
            <a:r>
              <a:rPr lang="es-ES" dirty="0" err="1"/>
              <a:t>Prasinoxanthin</a:t>
            </a:r>
            <a:endParaRPr lang="es-ES" dirty="0"/>
          </a:p>
          <a:p>
            <a:pPr marL="285750" indent="-285750">
              <a:buFont typeface="Arial" panose="020B0604020202020204" pitchFamily="34" charset="0"/>
              <a:buChar char="•"/>
            </a:pPr>
            <a:r>
              <a:rPr lang="es-ES" dirty="0" err="1"/>
              <a:t>Dihydrolutein</a:t>
            </a:r>
            <a:endParaRPr lang="es-ES" dirty="0"/>
          </a:p>
          <a:p>
            <a:pPr marL="285750" indent="-285750">
              <a:buFont typeface="Arial" panose="020B0604020202020204" pitchFamily="34" charset="0"/>
              <a:buChar char="•"/>
            </a:pPr>
            <a:r>
              <a:rPr lang="es-ES" dirty="0" err="1"/>
              <a:t>Micromonal</a:t>
            </a:r>
            <a:endParaRPr lang="es-ES" dirty="0"/>
          </a:p>
          <a:p>
            <a:pPr marL="285750" indent="-285750">
              <a:buFont typeface="Arial" panose="020B0604020202020204" pitchFamily="34" charset="0"/>
              <a:buChar char="•"/>
            </a:pPr>
            <a:r>
              <a:rPr lang="es-ES" dirty="0" err="1"/>
              <a:t>Uriolide</a:t>
            </a:r>
            <a:endParaRPr lang="es-ES" dirty="0"/>
          </a:p>
          <a:p>
            <a:pPr marL="285750" indent="-285750">
              <a:buFont typeface="Arial" panose="020B0604020202020204" pitchFamily="34" charset="0"/>
              <a:buChar char="•"/>
            </a:pPr>
            <a:r>
              <a:rPr lang="es-ES" dirty="0" err="1"/>
              <a:t>Zeaxanthin</a:t>
            </a:r>
            <a:endParaRPr lang="es-ES" dirty="0"/>
          </a:p>
          <a:p>
            <a:pPr marL="285750" indent="-285750">
              <a:buFont typeface="Arial" panose="020B0604020202020204" pitchFamily="34" charset="0"/>
              <a:buChar char="•"/>
            </a:pPr>
            <a:r>
              <a:rPr lang="es-ES" dirty="0" err="1"/>
              <a:t>Antheraxanthin</a:t>
            </a:r>
            <a:endParaRPr lang="es-ES" dirty="0"/>
          </a:p>
          <a:p>
            <a:pPr marL="285750" indent="-285750">
              <a:buFont typeface="Arial" panose="020B0604020202020204" pitchFamily="34" charset="0"/>
              <a:buChar char="•"/>
            </a:pPr>
            <a:r>
              <a:rPr lang="es-ES" dirty="0" err="1"/>
              <a:t>Violaxanthin</a:t>
            </a:r>
            <a:endParaRPr lang="es-ES" dirty="0"/>
          </a:p>
          <a:p>
            <a:pPr marL="285750" indent="-285750">
              <a:buFont typeface="Arial" panose="020B0604020202020204" pitchFamily="34" charset="0"/>
              <a:buChar char="•"/>
            </a:pPr>
            <a:r>
              <a:rPr lang="es-ES" dirty="0" err="1"/>
              <a:t>Neoxanthin</a:t>
            </a:r>
            <a:endParaRPr lang="es-ES" dirty="0"/>
          </a:p>
          <a:p>
            <a:pPr marL="285750" indent="-285750">
              <a:buFont typeface="Arial" panose="020B0604020202020204" pitchFamily="34" charset="0"/>
              <a:buChar char="•"/>
            </a:pPr>
            <a:r>
              <a:rPr lang="el-GR" dirty="0"/>
              <a:t>α</a:t>
            </a:r>
            <a:r>
              <a:rPr lang="es-ES" dirty="0"/>
              <a:t>-</a:t>
            </a:r>
            <a:r>
              <a:rPr lang="es-ES" dirty="0" err="1"/>
              <a:t>Carotene</a:t>
            </a:r>
            <a:endParaRPr lang="es-ES" dirty="0"/>
          </a:p>
          <a:p>
            <a:pPr marL="285750" indent="-285750">
              <a:buFont typeface="Arial" panose="020B0604020202020204" pitchFamily="34" charset="0"/>
              <a:buChar char="•"/>
            </a:pPr>
            <a:r>
              <a:rPr lang="el-GR" dirty="0"/>
              <a:t>β</a:t>
            </a:r>
            <a:r>
              <a:rPr lang="es-ES" dirty="0"/>
              <a:t>-</a:t>
            </a:r>
            <a:r>
              <a:rPr lang="es-ES" dirty="0" err="1"/>
              <a:t>Carotene</a:t>
            </a:r>
            <a:r>
              <a:rPr lang="es-ES" dirty="0"/>
              <a:t> </a:t>
            </a:r>
          </a:p>
          <a:p>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16303892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2813E094-F63E-4831-B34F-62D56AC2BF9F}"/>
              </a:ext>
            </a:extLst>
          </p:cNvPr>
          <p:cNvSpPr/>
          <p:nvPr/>
        </p:nvSpPr>
        <p:spPr>
          <a:xfrm>
            <a:off x="5495502" y="2174161"/>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767E41E2-FBA7-466C-B6EC-5DB624A8FDE3}"/>
              </a:ext>
            </a:extLst>
          </p:cNvPr>
          <p:cNvSpPr/>
          <p:nvPr/>
        </p:nvSpPr>
        <p:spPr>
          <a:xfrm>
            <a:off x="5495502" y="2174161"/>
            <a:ext cx="191072" cy="2342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960FC64A-2B18-4F7E-AE0B-04C5BE832189}"/>
              </a:ext>
            </a:extLst>
          </p:cNvPr>
          <p:cNvSpPr/>
          <p:nvPr/>
        </p:nvSpPr>
        <p:spPr>
          <a:xfrm>
            <a:off x="7492350" y="2284646"/>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59">
            <a:extLst>
              <a:ext uri="{FF2B5EF4-FFF2-40B4-BE49-F238E27FC236}">
                <a16:creationId xmlns:a16="http://schemas.microsoft.com/office/drawing/2014/main" id="{48FB3088-A7CF-4F11-B295-084BFFE44F0D}"/>
              </a:ext>
            </a:extLst>
          </p:cNvPr>
          <p:cNvSpPr/>
          <p:nvPr/>
        </p:nvSpPr>
        <p:spPr>
          <a:xfrm>
            <a:off x="9090119" y="2794719"/>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ángulo 60">
            <a:extLst>
              <a:ext uri="{FF2B5EF4-FFF2-40B4-BE49-F238E27FC236}">
                <a16:creationId xmlns:a16="http://schemas.microsoft.com/office/drawing/2014/main" id="{84E5124F-3B87-475C-B673-D2416EFD0C45}"/>
              </a:ext>
            </a:extLst>
          </p:cNvPr>
          <p:cNvSpPr/>
          <p:nvPr/>
        </p:nvSpPr>
        <p:spPr>
          <a:xfrm>
            <a:off x="7544529" y="3754661"/>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ángulo 61">
            <a:extLst>
              <a:ext uri="{FF2B5EF4-FFF2-40B4-BE49-F238E27FC236}">
                <a16:creationId xmlns:a16="http://schemas.microsoft.com/office/drawing/2014/main" id="{271BB884-1C85-4665-B18C-928CC12B7F64}"/>
              </a:ext>
            </a:extLst>
          </p:cNvPr>
          <p:cNvSpPr/>
          <p:nvPr/>
        </p:nvSpPr>
        <p:spPr>
          <a:xfrm>
            <a:off x="9216533" y="4907792"/>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DC8DE7E4-8385-4BC2-843E-8AE374BA4670}"/>
              </a:ext>
            </a:extLst>
          </p:cNvPr>
          <p:cNvSpPr/>
          <p:nvPr/>
        </p:nvSpPr>
        <p:spPr>
          <a:xfrm>
            <a:off x="9090118" y="5925950"/>
            <a:ext cx="612935"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350D7751-3661-45D4-A9DE-D2ADF0276447}"/>
              </a:ext>
            </a:extLst>
          </p:cNvPr>
          <p:cNvSpPr/>
          <p:nvPr/>
        </p:nvSpPr>
        <p:spPr>
          <a:xfrm>
            <a:off x="801764" y="2230249"/>
            <a:ext cx="5549936" cy="385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Rectángulo 70">
            <a:extLst>
              <a:ext uri="{FF2B5EF4-FFF2-40B4-BE49-F238E27FC236}">
                <a16:creationId xmlns:a16="http://schemas.microsoft.com/office/drawing/2014/main" id="{F7A2DF29-9021-4E9D-A917-39B861B9EF61}"/>
              </a:ext>
            </a:extLst>
          </p:cNvPr>
          <p:cNvSpPr/>
          <p:nvPr/>
        </p:nvSpPr>
        <p:spPr>
          <a:xfrm>
            <a:off x="1948651" y="1548888"/>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Rectángulo 71">
            <a:extLst>
              <a:ext uri="{FF2B5EF4-FFF2-40B4-BE49-F238E27FC236}">
                <a16:creationId xmlns:a16="http://schemas.microsoft.com/office/drawing/2014/main" id="{57E0E834-6AC3-415A-BEDA-C53ECE5410F9}"/>
              </a:ext>
            </a:extLst>
          </p:cNvPr>
          <p:cNvSpPr/>
          <p:nvPr/>
        </p:nvSpPr>
        <p:spPr>
          <a:xfrm>
            <a:off x="3588046" y="1611503"/>
            <a:ext cx="653399" cy="3286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Rectángulo 72">
            <a:extLst>
              <a:ext uri="{FF2B5EF4-FFF2-40B4-BE49-F238E27FC236}">
                <a16:creationId xmlns:a16="http://schemas.microsoft.com/office/drawing/2014/main" id="{BC7EACF1-A90C-4FD0-9AB2-787AF8C16A91}"/>
              </a:ext>
            </a:extLst>
          </p:cNvPr>
          <p:cNvSpPr/>
          <p:nvPr/>
        </p:nvSpPr>
        <p:spPr>
          <a:xfrm>
            <a:off x="3626146" y="4963880"/>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Rectángulo 73">
            <a:extLst>
              <a:ext uri="{FF2B5EF4-FFF2-40B4-BE49-F238E27FC236}">
                <a16:creationId xmlns:a16="http://schemas.microsoft.com/office/drawing/2014/main" id="{187B7A32-F031-4194-BCF4-DEBBB2F81BE0}"/>
              </a:ext>
            </a:extLst>
          </p:cNvPr>
          <p:cNvSpPr/>
          <p:nvPr/>
        </p:nvSpPr>
        <p:spPr>
          <a:xfrm>
            <a:off x="3626146" y="5686291"/>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Rectángulo 74">
            <a:extLst>
              <a:ext uri="{FF2B5EF4-FFF2-40B4-BE49-F238E27FC236}">
                <a16:creationId xmlns:a16="http://schemas.microsoft.com/office/drawing/2014/main" id="{87D86B6B-1330-4DD0-97D5-4D5D08F28039}"/>
              </a:ext>
            </a:extLst>
          </p:cNvPr>
          <p:cNvSpPr/>
          <p:nvPr/>
        </p:nvSpPr>
        <p:spPr>
          <a:xfrm>
            <a:off x="3738872" y="5995112"/>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Rectángulo 75">
            <a:extLst>
              <a:ext uri="{FF2B5EF4-FFF2-40B4-BE49-F238E27FC236}">
                <a16:creationId xmlns:a16="http://schemas.microsoft.com/office/drawing/2014/main" id="{728732AF-807F-4DEB-BC4E-D88E2CB1B63F}"/>
              </a:ext>
            </a:extLst>
          </p:cNvPr>
          <p:cNvSpPr/>
          <p:nvPr/>
        </p:nvSpPr>
        <p:spPr>
          <a:xfrm>
            <a:off x="5735652" y="4963880"/>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8C0483E2-DB65-4F51-90FE-1D03F5707B4C}"/>
              </a:ext>
            </a:extLst>
          </p:cNvPr>
          <p:cNvSpPr/>
          <p:nvPr/>
        </p:nvSpPr>
        <p:spPr>
          <a:xfrm>
            <a:off x="6138407" y="5568497"/>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8F43B055-AEE5-44B8-A120-AD62D69BCD31}"/>
              </a:ext>
            </a:extLst>
          </p:cNvPr>
          <p:cNvSpPr/>
          <p:nvPr/>
        </p:nvSpPr>
        <p:spPr>
          <a:xfrm>
            <a:off x="6341754" y="2814595"/>
            <a:ext cx="653399"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244332" y="1242938"/>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675683CC-8273-4C74-B82E-BF136D2F0FDE}"/>
              </a:ext>
            </a:extLst>
          </p:cNvPr>
          <p:cNvSpPr/>
          <p:nvPr/>
        </p:nvSpPr>
        <p:spPr>
          <a:xfrm>
            <a:off x="5136645" y="1321197"/>
            <a:ext cx="892680" cy="665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Rectángulo 80">
            <a:extLst>
              <a:ext uri="{FF2B5EF4-FFF2-40B4-BE49-F238E27FC236}">
                <a16:creationId xmlns:a16="http://schemas.microsoft.com/office/drawing/2014/main" id="{D4000AB4-80E6-4377-9F4E-F00B17DD9AEB}"/>
              </a:ext>
            </a:extLst>
          </p:cNvPr>
          <p:cNvSpPr/>
          <p:nvPr/>
        </p:nvSpPr>
        <p:spPr>
          <a:xfrm>
            <a:off x="7902835" y="4838175"/>
            <a:ext cx="892680" cy="665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3367774F-90AF-44D0-B34D-5C594575C7C3}"/>
              </a:ext>
            </a:extLst>
          </p:cNvPr>
          <p:cNvSpPr/>
          <p:nvPr/>
        </p:nvSpPr>
        <p:spPr>
          <a:xfrm>
            <a:off x="7847705" y="1766319"/>
            <a:ext cx="892680" cy="665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4973066" y="116674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Rectángulo 31">
            <a:extLst>
              <a:ext uri="{FF2B5EF4-FFF2-40B4-BE49-F238E27FC236}">
                <a16:creationId xmlns:a16="http://schemas.microsoft.com/office/drawing/2014/main" id="{DCB18481-C5BF-4F0E-B3F0-C33DF815B5B2}"/>
              </a:ext>
            </a:extLst>
          </p:cNvPr>
          <p:cNvSpPr/>
          <p:nvPr/>
        </p:nvSpPr>
        <p:spPr>
          <a:xfrm>
            <a:off x="4824610" y="213864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Rectángulo 32">
            <a:extLst>
              <a:ext uri="{FF2B5EF4-FFF2-40B4-BE49-F238E27FC236}">
                <a16:creationId xmlns:a16="http://schemas.microsoft.com/office/drawing/2014/main" id="{7E6DDE04-E22F-41CC-BBDD-D45EA61A701C}"/>
              </a:ext>
            </a:extLst>
          </p:cNvPr>
          <p:cNvSpPr/>
          <p:nvPr/>
        </p:nvSpPr>
        <p:spPr>
          <a:xfrm>
            <a:off x="4246049"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A97B16E5-065A-4F45-9F3C-858553445015}"/>
              </a:ext>
            </a:extLst>
          </p:cNvPr>
          <p:cNvSpPr/>
          <p:nvPr/>
        </p:nvSpPr>
        <p:spPr>
          <a:xfrm>
            <a:off x="6205478" y="2363545"/>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0F236B82-5CD8-4E29-BEFF-FC8C1CCBE860}"/>
              </a:ext>
            </a:extLst>
          </p:cNvPr>
          <p:cNvSpPr/>
          <p:nvPr/>
        </p:nvSpPr>
        <p:spPr>
          <a:xfrm>
            <a:off x="6443240" y="2959103"/>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1594072A-2555-477A-9732-74C3C18DBEEC}"/>
              </a:ext>
            </a:extLst>
          </p:cNvPr>
          <p:cNvSpPr/>
          <p:nvPr/>
        </p:nvSpPr>
        <p:spPr>
          <a:xfrm>
            <a:off x="4771461" y="3310457"/>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Imagen 36">
            <a:extLst>
              <a:ext uri="{FF2B5EF4-FFF2-40B4-BE49-F238E27FC236}">
                <a16:creationId xmlns:a16="http://schemas.microsoft.com/office/drawing/2014/main" id="{C0782C10-C98E-42C3-93C3-7E0B658FFD34}"/>
              </a:ext>
            </a:extLst>
          </p:cNvPr>
          <p:cNvPicPr>
            <a:picLocks noChangeAspect="1"/>
          </p:cNvPicPr>
          <p:nvPr/>
        </p:nvPicPr>
        <p:blipFill rotWithShape="1">
          <a:blip r:embed="rId3"/>
          <a:srcRect l="1" r="47296" b="76485"/>
          <a:stretch/>
        </p:blipFill>
        <p:spPr>
          <a:xfrm>
            <a:off x="211460" y="2481821"/>
            <a:ext cx="6667685" cy="1719445"/>
          </a:xfrm>
          <a:prstGeom prst="rect">
            <a:avLst/>
          </a:prstGeom>
        </p:spPr>
      </p:pic>
      <p:sp>
        <p:nvSpPr>
          <p:cNvPr id="40" name="CuadroTexto 39">
            <a:extLst>
              <a:ext uri="{FF2B5EF4-FFF2-40B4-BE49-F238E27FC236}">
                <a16:creationId xmlns:a16="http://schemas.microsoft.com/office/drawing/2014/main" id="{094DD709-0FCE-4FE7-8F0F-902A6ECB31C1}"/>
              </a:ext>
            </a:extLst>
          </p:cNvPr>
          <p:cNvSpPr txBox="1"/>
          <p:nvPr/>
        </p:nvSpPr>
        <p:spPr>
          <a:xfrm>
            <a:off x="923624" y="2029554"/>
            <a:ext cx="2830286" cy="646331"/>
          </a:xfrm>
          <a:prstGeom prst="rect">
            <a:avLst/>
          </a:prstGeom>
          <a:noFill/>
        </p:spPr>
        <p:txBody>
          <a:bodyPr wrap="square" rtlCol="0">
            <a:spAutoFit/>
          </a:bodyPr>
          <a:lstStyle/>
          <a:p>
            <a:r>
              <a:rPr lang="es-ES" b="1" dirty="0"/>
              <a:t>Summer </a:t>
            </a:r>
            <a:r>
              <a:rPr lang="es-ES" b="1" dirty="0" err="1"/>
              <a:t>long</a:t>
            </a:r>
            <a:r>
              <a:rPr lang="es-ES" b="1" dirty="0"/>
              <a:t> </a:t>
            </a:r>
            <a:r>
              <a:rPr lang="es-ES" b="1" dirty="0" err="1"/>
              <a:t>day</a:t>
            </a:r>
            <a:endParaRPr lang="es-ES" b="1" dirty="0"/>
          </a:p>
          <a:p>
            <a:r>
              <a:rPr lang="es-ES" b="1" dirty="0"/>
              <a:t>(16h light / 8h </a:t>
            </a:r>
            <a:r>
              <a:rPr lang="es-ES" b="1" dirty="0" err="1"/>
              <a:t>dark</a:t>
            </a:r>
            <a:r>
              <a:rPr lang="es-ES" b="1" dirty="0"/>
              <a:t>)</a:t>
            </a:r>
          </a:p>
        </p:txBody>
      </p:sp>
      <p:pic>
        <p:nvPicPr>
          <p:cNvPr id="41" name="Imagen 40">
            <a:extLst>
              <a:ext uri="{FF2B5EF4-FFF2-40B4-BE49-F238E27FC236}">
                <a16:creationId xmlns:a16="http://schemas.microsoft.com/office/drawing/2014/main" id="{A07D74F3-B459-4577-89F8-BFC0D812B4A1}"/>
              </a:ext>
            </a:extLst>
          </p:cNvPr>
          <p:cNvPicPr>
            <a:picLocks noChangeAspect="1"/>
          </p:cNvPicPr>
          <p:nvPr/>
        </p:nvPicPr>
        <p:blipFill rotWithShape="1">
          <a:blip r:embed="rId3"/>
          <a:srcRect t="76189" r="48058"/>
          <a:stretch/>
        </p:blipFill>
        <p:spPr>
          <a:xfrm>
            <a:off x="173360" y="4682552"/>
            <a:ext cx="6667686" cy="1797401"/>
          </a:xfrm>
          <a:prstGeom prst="rect">
            <a:avLst/>
          </a:prstGeom>
        </p:spPr>
      </p:pic>
      <p:sp>
        <p:nvSpPr>
          <p:cNvPr id="42" name="CuadroTexto 41">
            <a:extLst>
              <a:ext uri="{FF2B5EF4-FFF2-40B4-BE49-F238E27FC236}">
                <a16:creationId xmlns:a16="http://schemas.microsoft.com/office/drawing/2014/main" id="{0E7039A6-6F30-479C-BA22-D34FCC734DD2}"/>
              </a:ext>
            </a:extLst>
          </p:cNvPr>
          <p:cNvSpPr txBox="1"/>
          <p:nvPr/>
        </p:nvSpPr>
        <p:spPr>
          <a:xfrm>
            <a:off x="1030787" y="4293827"/>
            <a:ext cx="5267774" cy="646331"/>
          </a:xfrm>
          <a:prstGeom prst="rect">
            <a:avLst/>
          </a:prstGeom>
          <a:noFill/>
        </p:spPr>
        <p:txBody>
          <a:bodyPr wrap="square" rtlCol="0">
            <a:spAutoFit/>
          </a:bodyPr>
          <a:lstStyle/>
          <a:p>
            <a:r>
              <a:rPr lang="es-ES" b="1" dirty="0"/>
              <a:t>Winter short </a:t>
            </a:r>
            <a:r>
              <a:rPr lang="es-ES" b="1" dirty="0" err="1"/>
              <a:t>day</a:t>
            </a:r>
            <a:endParaRPr lang="es-ES" b="1" dirty="0"/>
          </a:p>
          <a:p>
            <a:r>
              <a:rPr lang="es-ES" b="1" dirty="0"/>
              <a:t>(8h light / 16h </a:t>
            </a:r>
            <a:r>
              <a:rPr lang="es-ES" b="1" dirty="0" err="1"/>
              <a:t>dark</a:t>
            </a:r>
            <a:r>
              <a:rPr lang="es-ES" b="1" dirty="0"/>
              <a:t>)</a:t>
            </a:r>
          </a:p>
        </p:txBody>
      </p:sp>
      <p:cxnSp>
        <p:nvCxnSpPr>
          <p:cNvPr id="43" name="Conector recto de flecha 42">
            <a:extLst>
              <a:ext uri="{FF2B5EF4-FFF2-40B4-BE49-F238E27FC236}">
                <a16:creationId xmlns:a16="http://schemas.microsoft.com/office/drawing/2014/main" id="{02452AC0-4D48-41E9-BEEF-0C819270D636}"/>
              </a:ext>
            </a:extLst>
          </p:cNvPr>
          <p:cNvCxnSpPr>
            <a:cxnSpLocks/>
          </p:cNvCxnSpPr>
          <p:nvPr/>
        </p:nvCxnSpPr>
        <p:spPr>
          <a:xfrm>
            <a:off x="11165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8C54214D-F674-4576-B769-3BBA4F91735C}"/>
              </a:ext>
            </a:extLst>
          </p:cNvPr>
          <p:cNvCxnSpPr>
            <a:cxnSpLocks/>
          </p:cNvCxnSpPr>
          <p:nvPr/>
        </p:nvCxnSpPr>
        <p:spPr>
          <a:xfrm>
            <a:off x="14403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5F11F745-A454-41DA-90A2-A1616C697E4B}"/>
              </a:ext>
            </a:extLst>
          </p:cNvPr>
          <p:cNvCxnSpPr>
            <a:cxnSpLocks/>
          </p:cNvCxnSpPr>
          <p:nvPr/>
        </p:nvCxnSpPr>
        <p:spPr>
          <a:xfrm>
            <a:off x="17737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7FCA7CD3-8D7F-4B56-8CC6-54B56C878FAC}"/>
              </a:ext>
            </a:extLst>
          </p:cNvPr>
          <p:cNvCxnSpPr>
            <a:cxnSpLocks/>
          </p:cNvCxnSpPr>
          <p:nvPr/>
        </p:nvCxnSpPr>
        <p:spPr>
          <a:xfrm>
            <a:off x="21071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26C41094-DD6F-4518-A7B0-53C94CCE0A0E}"/>
              </a:ext>
            </a:extLst>
          </p:cNvPr>
          <p:cNvCxnSpPr>
            <a:cxnSpLocks/>
          </p:cNvCxnSpPr>
          <p:nvPr/>
        </p:nvCxnSpPr>
        <p:spPr>
          <a:xfrm>
            <a:off x="245002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980094E5-AEBF-477C-B425-C2A78A94DE39}"/>
              </a:ext>
            </a:extLst>
          </p:cNvPr>
          <p:cNvCxnSpPr>
            <a:cxnSpLocks/>
          </p:cNvCxnSpPr>
          <p:nvPr/>
        </p:nvCxnSpPr>
        <p:spPr>
          <a:xfrm>
            <a:off x="272624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2768B242-B5D7-40D1-9187-2968BDC1818E}"/>
              </a:ext>
            </a:extLst>
          </p:cNvPr>
          <p:cNvCxnSpPr>
            <a:cxnSpLocks/>
          </p:cNvCxnSpPr>
          <p:nvPr/>
        </p:nvCxnSpPr>
        <p:spPr>
          <a:xfrm>
            <a:off x="3050096"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CEEED476-6468-465F-A9C5-CB53C3C0B664}"/>
              </a:ext>
            </a:extLst>
          </p:cNvPr>
          <p:cNvCxnSpPr>
            <a:cxnSpLocks/>
          </p:cNvCxnSpPr>
          <p:nvPr/>
        </p:nvCxnSpPr>
        <p:spPr>
          <a:xfrm>
            <a:off x="3383471"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04A26F5C-721F-4958-B504-317E440CC0CE}"/>
              </a:ext>
            </a:extLst>
          </p:cNvPr>
          <p:cNvCxnSpPr>
            <a:cxnSpLocks/>
          </p:cNvCxnSpPr>
          <p:nvPr/>
        </p:nvCxnSpPr>
        <p:spPr>
          <a:xfrm>
            <a:off x="36967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19C057AE-4C5A-4F04-B2FC-79F60E814AF9}"/>
              </a:ext>
            </a:extLst>
          </p:cNvPr>
          <p:cNvCxnSpPr>
            <a:cxnSpLocks/>
          </p:cNvCxnSpPr>
          <p:nvPr/>
        </p:nvCxnSpPr>
        <p:spPr>
          <a:xfrm>
            <a:off x="4039660" y="6362919"/>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7CF093A6-1031-4F06-A17D-8E66D5E262C7}"/>
              </a:ext>
            </a:extLst>
          </p:cNvPr>
          <p:cNvCxnSpPr>
            <a:cxnSpLocks/>
          </p:cNvCxnSpPr>
          <p:nvPr/>
        </p:nvCxnSpPr>
        <p:spPr>
          <a:xfrm>
            <a:off x="43550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5F506457-4FAC-4B60-B35D-61A6A6CA5AB6}"/>
              </a:ext>
            </a:extLst>
          </p:cNvPr>
          <p:cNvCxnSpPr>
            <a:cxnSpLocks/>
          </p:cNvCxnSpPr>
          <p:nvPr/>
        </p:nvCxnSpPr>
        <p:spPr>
          <a:xfrm>
            <a:off x="46788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BA77095C-3F7A-4F7E-8AAB-0397859363B9}"/>
              </a:ext>
            </a:extLst>
          </p:cNvPr>
          <p:cNvCxnSpPr>
            <a:cxnSpLocks/>
          </p:cNvCxnSpPr>
          <p:nvPr/>
        </p:nvCxnSpPr>
        <p:spPr>
          <a:xfrm>
            <a:off x="50122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6810A9E9-CB19-4311-A518-15A363E1AF6B}"/>
              </a:ext>
            </a:extLst>
          </p:cNvPr>
          <p:cNvCxnSpPr>
            <a:cxnSpLocks/>
          </p:cNvCxnSpPr>
          <p:nvPr/>
        </p:nvCxnSpPr>
        <p:spPr>
          <a:xfrm>
            <a:off x="53456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A567C030-477A-4AC3-9002-46C51A268D62}"/>
              </a:ext>
            </a:extLst>
          </p:cNvPr>
          <p:cNvCxnSpPr>
            <a:cxnSpLocks/>
          </p:cNvCxnSpPr>
          <p:nvPr/>
        </p:nvCxnSpPr>
        <p:spPr>
          <a:xfrm>
            <a:off x="568852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47A1A25A-D369-484E-970A-78D51337433F}"/>
              </a:ext>
            </a:extLst>
          </p:cNvPr>
          <p:cNvCxnSpPr>
            <a:cxnSpLocks/>
          </p:cNvCxnSpPr>
          <p:nvPr/>
        </p:nvCxnSpPr>
        <p:spPr>
          <a:xfrm>
            <a:off x="596474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EABC4D33-B967-4950-9EBC-BDA444D3A934}"/>
              </a:ext>
            </a:extLst>
          </p:cNvPr>
          <p:cNvCxnSpPr>
            <a:cxnSpLocks/>
          </p:cNvCxnSpPr>
          <p:nvPr/>
        </p:nvCxnSpPr>
        <p:spPr>
          <a:xfrm>
            <a:off x="6288596"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ED886669-CB93-4D11-8489-389FE27D6682}"/>
              </a:ext>
            </a:extLst>
          </p:cNvPr>
          <p:cNvCxnSpPr>
            <a:cxnSpLocks/>
          </p:cNvCxnSpPr>
          <p:nvPr/>
        </p:nvCxnSpPr>
        <p:spPr>
          <a:xfrm>
            <a:off x="6621971" y="6365131"/>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3D67203C-A16D-42A3-B99C-2A3E71C35F60}"/>
              </a:ext>
            </a:extLst>
          </p:cNvPr>
          <p:cNvCxnSpPr>
            <a:cxnSpLocks/>
          </p:cNvCxnSpPr>
          <p:nvPr/>
        </p:nvCxnSpPr>
        <p:spPr>
          <a:xfrm>
            <a:off x="11831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4B77A8EB-E8B2-4B18-93BE-857C5D3761C3}"/>
              </a:ext>
            </a:extLst>
          </p:cNvPr>
          <p:cNvCxnSpPr>
            <a:cxnSpLocks/>
          </p:cNvCxnSpPr>
          <p:nvPr/>
        </p:nvCxnSpPr>
        <p:spPr>
          <a:xfrm>
            <a:off x="15070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BCBFE763-7E42-4230-A0A9-5FE180CFA583}"/>
              </a:ext>
            </a:extLst>
          </p:cNvPr>
          <p:cNvCxnSpPr>
            <a:cxnSpLocks/>
          </p:cNvCxnSpPr>
          <p:nvPr/>
        </p:nvCxnSpPr>
        <p:spPr>
          <a:xfrm>
            <a:off x="18404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B180CAFF-6A45-44F6-8EDC-2EDB8EB50303}"/>
              </a:ext>
            </a:extLst>
          </p:cNvPr>
          <p:cNvCxnSpPr>
            <a:cxnSpLocks/>
          </p:cNvCxnSpPr>
          <p:nvPr/>
        </p:nvCxnSpPr>
        <p:spPr>
          <a:xfrm>
            <a:off x="21737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80433EB5-72BA-41E2-A83D-BBF1BC790ED9}"/>
              </a:ext>
            </a:extLst>
          </p:cNvPr>
          <p:cNvCxnSpPr>
            <a:cxnSpLocks/>
          </p:cNvCxnSpPr>
          <p:nvPr/>
        </p:nvCxnSpPr>
        <p:spPr>
          <a:xfrm>
            <a:off x="251669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0BF0C0BB-F4AC-4A6C-8A5B-70A70B6909B5}"/>
              </a:ext>
            </a:extLst>
          </p:cNvPr>
          <p:cNvCxnSpPr>
            <a:cxnSpLocks/>
          </p:cNvCxnSpPr>
          <p:nvPr/>
        </p:nvCxnSpPr>
        <p:spPr>
          <a:xfrm>
            <a:off x="279292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id="{4D0FA92F-4709-42D3-A51F-F3A49DA995E7}"/>
              </a:ext>
            </a:extLst>
          </p:cNvPr>
          <p:cNvCxnSpPr>
            <a:cxnSpLocks/>
          </p:cNvCxnSpPr>
          <p:nvPr/>
        </p:nvCxnSpPr>
        <p:spPr>
          <a:xfrm>
            <a:off x="3116771"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87">
            <a:extLst>
              <a:ext uri="{FF2B5EF4-FFF2-40B4-BE49-F238E27FC236}">
                <a16:creationId xmlns:a16="http://schemas.microsoft.com/office/drawing/2014/main" id="{D2342A4F-AFD1-44F3-B6CA-6FDCD4A65EA7}"/>
              </a:ext>
            </a:extLst>
          </p:cNvPr>
          <p:cNvCxnSpPr>
            <a:cxnSpLocks/>
          </p:cNvCxnSpPr>
          <p:nvPr/>
        </p:nvCxnSpPr>
        <p:spPr>
          <a:xfrm>
            <a:off x="3450146"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402405CC-671E-43F8-9D6F-A75F2C854650}"/>
              </a:ext>
            </a:extLst>
          </p:cNvPr>
          <p:cNvCxnSpPr>
            <a:cxnSpLocks/>
          </p:cNvCxnSpPr>
          <p:nvPr/>
        </p:nvCxnSpPr>
        <p:spPr>
          <a:xfrm>
            <a:off x="37634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A9BE2F9A-D6D9-452A-BE07-823C42F98F42}"/>
              </a:ext>
            </a:extLst>
          </p:cNvPr>
          <p:cNvCxnSpPr>
            <a:cxnSpLocks/>
          </p:cNvCxnSpPr>
          <p:nvPr/>
        </p:nvCxnSpPr>
        <p:spPr>
          <a:xfrm>
            <a:off x="4106335" y="4084232"/>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74F57066-74F6-4EE0-B3D1-3D0D8CED311D}"/>
              </a:ext>
            </a:extLst>
          </p:cNvPr>
          <p:cNvCxnSpPr>
            <a:cxnSpLocks/>
          </p:cNvCxnSpPr>
          <p:nvPr/>
        </p:nvCxnSpPr>
        <p:spPr>
          <a:xfrm>
            <a:off x="44216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D12ABA3D-810E-497F-A5B6-0019BE11C334}"/>
              </a:ext>
            </a:extLst>
          </p:cNvPr>
          <p:cNvCxnSpPr>
            <a:cxnSpLocks/>
          </p:cNvCxnSpPr>
          <p:nvPr/>
        </p:nvCxnSpPr>
        <p:spPr>
          <a:xfrm>
            <a:off x="47455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6610E119-65C8-431F-B2E2-A4C945050872}"/>
              </a:ext>
            </a:extLst>
          </p:cNvPr>
          <p:cNvCxnSpPr>
            <a:cxnSpLocks/>
          </p:cNvCxnSpPr>
          <p:nvPr/>
        </p:nvCxnSpPr>
        <p:spPr>
          <a:xfrm>
            <a:off x="50789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ctor recto de flecha 93">
            <a:extLst>
              <a:ext uri="{FF2B5EF4-FFF2-40B4-BE49-F238E27FC236}">
                <a16:creationId xmlns:a16="http://schemas.microsoft.com/office/drawing/2014/main" id="{E7F0606E-C214-4C2F-98E1-4BEB5B0751BD}"/>
              </a:ext>
            </a:extLst>
          </p:cNvPr>
          <p:cNvCxnSpPr>
            <a:cxnSpLocks/>
          </p:cNvCxnSpPr>
          <p:nvPr/>
        </p:nvCxnSpPr>
        <p:spPr>
          <a:xfrm>
            <a:off x="54122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a:extLst>
              <a:ext uri="{FF2B5EF4-FFF2-40B4-BE49-F238E27FC236}">
                <a16:creationId xmlns:a16="http://schemas.microsoft.com/office/drawing/2014/main" id="{B636C4A0-D5D8-4FD9-9F18-8BB5F7D0F0F7}"/>
              </a:ext>
            </a:extLst>
          </p:cNvPr>
          <p:cNvCxnSpPr>
            <a:cxnSpLocks/>
          </p:cNvCxnSpPr>
          <p:nvPr/>
        </p:nvCxnSpPr>
        <p:spPr>
          <a:xfrm>
            <a:off x="575519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3BC44EAD-30F8-4D3A-A8D5-8BCC7AE49ED0}"/>
              </a:ext>
            </a:extLst>
          </p:cNvPr>
          <p:cNvCxnSpPr>
            <a:cxnSpLocks/>
          </p:cNvCxnSpPr>
          <p:nvPr/>
        </p:nvCxnSpPr>
        <p:spPr>
          <a:xfrm>
            <a:off x="603142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2463708A-2377-4A32-90B5-93C5A6054187}"/>
              </a:ext>
            </a:extLst>
          </p:cNvPr>
          <p:cNvCxnSpPr>
            <a:cxnSpLocks/>
          </p:cNvCxnSpPr>
          <p:nvPr/>
        </p:nvCxnSpPr>
        <p:spPr>
          <a:xfrm>
            <a:off x="6355271"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CB1F0A81-1AF2-49F1-BA77-49E46AC93D7F}"/>
              </a:ext>
            </a:extLst>
          </p:cNvPr>
          <p:cNvCxnSpPr>
            <a:cxnSpLocks/>
          </p:cNvCxnSpPr>
          <p:nvPr/>
        </p:nvCxnSpPr>
        <p:spPr>
          <a:xfrm>
            <a:off x="6688646" y="4086444"/>
            <a:ext cx="0" cy="234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8E70520C-4921-4B32-84C3-5A5B7B4E6A68}"/>
              </a:ext>
            </a:extLst>
          </p:cNvPr>
          <p:cNvSpPr txBox="1"/>
          <p:nvPr/>
        </p:nvSpPr>
        <p:spPr>
          <a:xfrm>
            <a:off x="4731177" y="4426729"/>
            <a:ext cx="2830286" cy="400110"/>
          </a:xfrm>
          <a:prstGeom prst="rect">
            <a:avLst/>
          </a:prstGeom>
          <a:noFill/>
        </p:spPr>
        <p:txBody>
          <a:bodyPr wrap="square" rtlCol="0">
            <a:spAutoFit/>
          </a:bodyPr>
          <a:lstStyle/>
          <a:p>
            <a:r>
              <a:rPr lang="es-ES" sz="2000" b="1" dirty="0"/>
              <a:t>ZT = Zeitgeber Time</a:t>
            </a:r>
          </a:p>
        </p:txBody>
      </p:sp>
      <p:sp>
        <p:nvSpPr>
          <p:cNvPr id="100" name="CuadroTexto 99">
            <a:extLst>
              <a:ext uri="{FF2B5EF4-FFF2-40B4-BE49-F238E27FC236}">
                <a16:creationId xmlns:a16="http://schemas.microsoft.com/office/drawing/2014/main" id="{8DD0B9CF-86F9-490F-849F-05F86055A963}"/>
              </a:ext>
            </a:extLst>
          </p:cNvPr>
          <p:cNvSpPr txBox="1"/>
          <p:nvPr/>
        </p:nvSpPr>
        <p:spPr>
          <a:xfrm>
            <a:off x="8396800" y="1353770"/>
            <a:ext cx="2312135" cy="1384995"/>
          </a:xfrm>
          <a:prstGeom prst="rect">
            <a:avLst/>
          </a:prstGeom>
          <a:noFill/>
        </p:spPr>
        <p:txBody>
          <a:bodyPr wrap="square" rtlCol="0">
            <a:spAutoFit/>
          </a:bodyPr>
          <a:lstStyle/>
          <a:p>
            <a:pPr algn="ctr"/>
            <a:r>
              <a:rPr lang="es-ES" sz="2400" b="1" dirty="0" err="1"/>
              <a:t>Samples</a:t>
            </a:r>
            <a:r>
              <a:rPr lang="es-ES" sz="2400" b="1" dirty="0"/>
              <a:t> </a:t>
            </a:r>
            <a:r>
              <a:rPr lang="es-ES" sz="2400" b="1" dirty="0" err="1"/>
              <a:t>taken</a:t>
            </a:r>
            <a:r>
              <a:rPr lang="es-ES" sz="2400" b="1" dirty="0"/>
              <a:t> </a:t>
            </a:r>
            <a:r>
              <a:rPr lang="es-ES" sz="2400" b="1" dirty="0" err="1"/>
              <a:t>every</a:t>
            </a:r>
            <a:r>
              <a:rPr lang="es-ES" sz="2400" b="1" dirty="0"/>
              <a:t> 4h</a:t>
            </a:r>
          </a:p>
          <a:p>
            <a:pPr algn="ctr"/>
            <a:endParaRPr lang="es-ES" dirty="0"/>
          </a:p>
          <a:p>
            <a:pPr algn="ctr"/>
            <a:endParaRPr lang="es-ES" dirty="0"/>
          </a:p>
        </p:txBody>
      </p:sp>
      <p:cxnSp>
        <p:nvCxnSpPr>
          <p:cNvPr id="101" name="Conector recto de flecha 100">
            <a:extLst>
              <a:ext uri="{FF2B5EF4-FFF2-40B4-BE49-F238E27FC236}">
                <a16:creationId xmlns:a16="http://schemas.microsoft.com/office/drawing/2014/main" id="{F332F74B-989F-425F-9E21-E048D8B9B3AE}"/>
              </a:ext>
            </a:extLst>
          </p:cNvPr>
          <p:cNvCxnSpPr>
            <a:cxnSpLocks/>
          </p:cNvCxnSpPr>
          <p:nvPr/>
        </p:nvCxnSpPr>
        <p:spPr>
          <a:xfrm>
            <a:off x="9523000" y="2200313"/>
            <a:ext cx="0" cy="475572"/>
          </a:xfrm>
          <a:prstGeom prst="straightConnector1">
            <a:avLst/>
          </a:prstGeom>
          <a:ln w="57150">
            <a:gradFill flip="none" rotWithShape="1">
              <a:gsLst>
                <a:gs pos="0">
                  <a:schemeClr val="accent1">
                    <a:lumMod val="5000"/>
                    <a:lumOff val="95000"/>
                  </a:schemeClr>
                </a:gs>
                <a:gs pos="54000">
                  <a:srgbClr val="222A35"/>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02" name="CuadroTexto 101">
            <a:extLst>
              <a:ext uri="{FF2B5EF4-FFF2-40B4-BE49-F238E27FC236}">
                <a16:creationId xmlns:a16="http://schemas.microsoft.com/office/drawing/2014/main" id="{7D109C06-7BEC-42B0-85E7-086FE2B51E4A}"/>
              </a:ext>
            </a:extLst>
          </p:cNvPr>
          <p:cNvSpPr txBox="1"/>
          <p:nvPr/>
        </p:nvSpPr>
        <p:spPr>
          <a:xfrm>
            <a:off x="8368476" y="2440396"/>
            <a:ext cx="2404299" cy="984885"/>
          </a:xfrm>
          <a:prstGeom prst="rect">
            <a:avLst/>
          </a:prstGeom>
          <a:noFill/>
        </p:spPr>
        <p:txBody>
          <a:bodyPr wrap="square" rtlCol="0">
            <a:spAutoFit/>
          </a:bodyPr>
          <a:lstStyle/>
          <a:p>
            <a:pPr algn="ctr"/>
            <a:endParaRPr lang="es-ES" dirty="0"/>
          </a:p>
          <a:p>
            <a:pPr algn="ctr"/>
            <a:r>
              <a:rPr lang="es-ES" sz="2000" dirty="0" err="1"/>
              <a:t>Diel</a:t>
            </a:r>
            <a:r>
              <a:rPr lang="es-ES" sz="2000" dirty="0"/>
              <a:t> </a:t>
            </a:r>
            <a:r>
              <a:rPr lang="es-ES" sz="2000" dirty="0" err="1"/>
              <a:t>changes</a:t>
            </a:r>
            <a:r>
              <a:rPr lang="es-ES" sz="2000" dirty="0"/>
              <a:t> in </a:t>
            </a:r>
            <a:r>
              <a:rPr lang="es-ES" sz="2000" dirty="0" err="1"/>
              <a:t>carotenoids</a:t>
            </a:r>
            <a:r>
              <a:rPr lang="es-ES" sz="2000" dirty="0"/>
              <a:t> </a:t>
            </a:r>
            <a:r>
              <a:rPr lang="es-ES" sz="2000" dirty="0" err="1"/>
              <a:t>content</a:t>
            </a:r>
            <a:endParaRPr lang="es-ES" sz="2000" dirty="0"/>
          </a:p>
        </p:txBody>
      </p:sp>
      <p:sp>
        <p:nvSpPr>
          <p:cNvPr id="103" name="CuadroTexto 102">
            <a:extLst>
              <a:ext uri="{FF2B5EF4-FFF2-40B4-BE49-F238E27FC236}">
                <a16:creationId xmlns:a16="http://schemas.microsoft.com/office/drawing/2014/main" id="{D2EB7939-3D79-4241-8E71-16AE129BEDC2}"/>
              </a:ext>
            </a:extLst>
          </p:cNvPr>
          <p:cNvSpPr txBox="1"/>
          <p:nvPr/>
        </p:nvSpPr>
        <p:spPr>
          <a:xfrm>
            <a:off x="7908724" y="3462602"/>
            <a:ext cx="2694552" cy="3477875"/>
          </a:xfrm>
          <a:prstGeom prst="rect">
            <a:avLst/>
          </a:prstGeom>
          <a:noFill/>
        </p:spPr>
        <p:txBody>
          <a:bodyPr wrap="square" rtlCol="0">
            <a:spAutoFit/>
          </a:bodyPr>
          <a:lstStyle/>
          <a:p>
            <a:pPr marL="285750" indent="-285750">
              <a:buFont typeface="Arial" panose="020B0604020202020204" pitchFamily="34" charset="0"/>
              <a:buChar char="•"/>
            </a:pPr>
            <a:r>
              <a:rPr lang="es-ES" dirty="0" err="1"/>
              <a:t>Lutein</a:t>
            </a:r>
            <a:endParaRPr lang="es-ES" dirty="0"/>
          </a:p>
          <a:p>
            <a:pPr marL="285750" indent="-285750">
              <a:buFont typeface="Arial" panose="020B0604020202020204" pitchFamily="34" charset="0"/>
              <a:buChar char="•"/>
            </a:pPr>
            <a:r>
              <a:rPr lang="es-ES" dirty="0" err="1"/>
              <a:t>Prasinoxanthin</a:t>
            </a:r>
            <a:endParaRPr lang="es-ES" dirty="0"/>
          </a:p>
          <a:p>
            <a:pPr marL="285750" indent="-285750">
              <a:buFont typeface="Arial" panose="020B0604020202020204" pitchFamily="34" charset="0"/>
              <a:buChar char="•"/>
            </a:pPr>
            <a:r>
              <a:rPr lang="es-ES" dirty="0" err="1"/>
              <a:t>Dihydrolutein</a:t>
            </a:r>
            <a:endParaRPr lang="es-ES" dirty="0"/>
          </a:p>
          <a:p>
            <a:pPr marL="285750" indent="-285750">
              <a:buFont typeface="Arial" panose="020B0604020202020204" pitchFamily="34" charset="0"/>
              <a:buChar char="•"/>
            </a:pPr>
            <a:r>
              <a:rPr lang="es-ES" dirty="0" err="1"/>
              <a:t>Micromonal</a:t>
            </a:r>
            <a:endParaRPr lang="es-ES" dirty="0"/>
          </a:p>
          <a:p>
            <a:pPr marL="285750" indent="-285750">
              <a:buFont typeface="Arial" panose="020B0604020202020204" pitchFamily="34" charset="0"/>
              <a:buChar char="•"/>
            </a:pPr>
            <a:r>
              <a:rPr lang="es-ES" dirty="0" err="1"/>
              <a:t>Uriolide</a:t>
            </a:r>
            <a:endParaRPr lang="es-ES" dirty="0"/>
          </a:p>
          <a:p>
            <a:pPr marL="285750" indent="-285750">
              <a:buFont typeface="Arial" panose="020B0604020202020204" pitchFamily="34" charset="0"/>
              <a:buChar char="•"/>
            </a:pPr>
            <a:r>
              <a:rPr lang="es-ES" sz="2000" b="1" u="sng" dirty="0" err="1"/>
              <a:t>Zeaxanthin</a:t>
            </a:r>
            <a:endParaRPr lang="es-ES" sz="2000" b="1" u="sng" dirty="0"/>
          </a:p>
          <a:p>
            <a:pPr marL="285750" indent="-285750">
              <a:buFont typeface="Arial" panose="020B0604020202020204" pitchFamily="34" charset="0"/>
              <a:buChar char="•"/>
            </a:pPr>
            <a:r>
              <a:rPr lang="es-ES" sz="2000" b="1" u="sng" dirty="0" err="1"/>
              <a:t>Antheraxanthin</a:t>
            </a:r>
            <a:endParaRPr lang="es-ES" sz="2000" b="1" u="sng" dirty="0"/>
          </a:p>
          <a:p>
            <a:pPr marL="285750" indent="-285750">
              <a:buFont typeface="Arial" panose="020B0604020202020204" pitchFamily="34" charset="0"/>
              <a:buChar char="•"/>
            </a:pPr>
            <a:r>
              <a:rPr lang="es-ES" sz="2000" b="1" u="sng" dirty="0" err="1"/>
              <a:t>Violaxanthin</a:t>
            </a:r>
            <a:endParaRPr lang="es-ES" sz="2000" b="1" u="sng" dirty="0"/>
          </a:p>
          <a:p>
            <a:pPr marL="285750" indent="-285750">
              <a:buFont typeface="Arial" panose="020B0604020202020204" pitchFamily="34" charset="0"/>
              <a:buChar char="•"/>
            </a:pPr>
            <a:r>
              <a:rPr lang="es-ES" dirty="0" err="1"/>
              <a:t>Neoxanthin</a:t>
            </a:r>
            <a:endParaRPr lang="es-ES" dirty="0"/>
          </a:p>
          <a:p>
            <a:pPr marL="285750" indent="-285750">
              <a:buFont typeface="Arial" panose="020B0604020202020204" pitchFamily="34" charset="0"/>
              <a:buChar char="•"/>
            </a:pPr>
            <a:r>
              <a:rPr lang="el-GR" dirty="0"/>
              <a:t>α</a:t>
            </a:r>
            <a:r>
              <a:rPr lang="es-ES" dirty="0"/>
              <a:t>-</a:t>
            </a:r>
            <a:r>
              <a:rPr lang="es-ES" dirty="0" err="1"/>
              <a:t>Carotene</a:t>
            </a:r>
            <a:endParaRPr lang="es-ES" dirty="0"/>
          </a:p>
          <a:p>
            <a:pPr marL="285750" indent="-285750">
              <a:buFont typeface="Arial" panose="020B0604020202020204" pitchFamily="34" charset="0"/>
              <a:buChar char="•"/>
            </a:pPr>
            <a:r>
              <a:rPr lang="el-GR" dirty="0"/>
              <a:t>β</a:t>
            </a:r>
            <a:r>
              <a:rPr lang="es-ES" dirty="0"/>
              <a:t>-</a:t>
            </a:r>
            <a:r>
              <a:rPr lang="es-ES" dirty="0" err="1"/>
              <a:t>Carotene</a:t>
            </a:r>
            <a:r>
              <a:rPr lang="es-ES" dirty="0"/>
              <a:t> </a:t>
            </a:r>
          </a:p>
          <a:p>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29092567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93222" y="345847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88903" y="315252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717637" y="30763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267509" y="324325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152679" y="361223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130524" y="355655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81959" y="4170169"/>
            <a:ext cx="982024" cy="369332"/>
          </a:xfrm>
          <a:prstGeom prst="rect">
            <a:avLst/>
          </a:prstGeom>
          <a:solidFill>
            <a:schemeClr val="bg1"/>
          </a:solidFill>
        </p:spPr>
        <p:txBody>
          <a:bodyPr wrap="square" rtlCol="0">
            <a:spAutoFit/>
          </a:bodyPr>
          <a:lstStyle/>
          <a:p>
            <a:r>
              <a:rPr lang="es-ES" dirty="0"/>
              <a:t>Content</a:t>
            </a:r>
          </a:p>
        </p:txBody>
      </p:sp>
    </p:spTree>
    <p:extLst>
      <p:ext uri="{BB962C8B-B14F-4D97-AF65-F5344CB8AC3E}">
        <p14:creationId xmlns:p14="http://schemas.microsoft.com/office/powerpoint/2010/main" val="185821183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4415018" y="345847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8710699" y="315252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7439433" y="30763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3989305" y="324325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3874475" y="361223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3852320" y="355655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3503755" y="4170169"/>
            <a:ext cx="982024" cy="369332"/>
          </a:xfrm>
          <a:prstGeom prst="rect">
            <a:avLst/>
          </a:prstGeom>
          <a:solidFill>
            <a:schemeClr val="bg1"/>
          </a:solidFill>
        </p:spPr>
        <p:txBody>
          <a:bodyPr wrap="square" rtlCol="0">
            <a:spAutoFit/>
          </a:bodyPr>
          <a:lstStyle/>
          <a:p>
            <a:r>
              <a:rPr lang="es-ES" dirty="0"/>
              <a:t>Content</a:t>
            </a:r>
          </a:p>
        </p:txBody>
      </p:sp>
      <p:sp>
        <p:nvSpPr>
          <p:cNvPr id="13" name="CuadroTexto 12">
            <a:extLst>
              <a:ext uri="{FF2B5EF4-FFF2-40B4-BE49-F238E27FC236}">
                <a16:creationId xmlns:a16="http://schemas.microsoft.com/office/drawing/2014/main" id="{1BBB65EB-575C-4CE6-856B-850F32219F5F}"/>
              </a:ext>
            </a:extLst>
          </p:cNvPr>
          <p:cNvSpPr txBox="1"/>
          <p:nvPr/>
        </p:nvSpPr>
        <p:spPr>
          <a:xfrm>
            <a:off x="201942" y="3695857"/>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cxnSp>
        <p:nvCxnSpPr>
          <p:cNvPr id="14" name="Conector recto de flecha 13">
            <a:extLst>
              <a:ext uri="{FF2B5EF4-FFF2-40B4-BE49-F238E27FC236}">
                <a16:creationId xmlns:a16="http://schemas.microsoft.com/office/drawing/2014/main" id="{75CBEF63-74F5-4937-977A-A3D9ED50A6D6}"/>
              </a:ext>
            </a:extLst>
          </p:cNvPr>
          <p:cNvCxnSpPr>
            <a:cxnSpLocks/>
          </p:cNvCxnSpPr>
          <p:nvPr/>
        </p:nvCxnSpPr>
        <p:spPr>
          <a:xfrm flipH="1">
            <a:off x="2755985" y="3821125"/>
            <a:ext cx="783871" cy="0"/>
          </a:xfrm>
          <a:prstGeom prst="straightConnector1">
            <a:avLst/>
          </a:prstGeom>
          <a:ln w="57150">
            <a:gradFill flip="none" rotWithShape="1">
              <a:gsLst>
                <a:gs pos="0">
                  <a:schemeClr val="accent1">
                    <a:lumMod val="5000"/>
                    <a:lumOff val="95000"/>
                  </a:schemeClr>
                </a:gs>
                <a:gs pos="52000">
                  <a:srgbClr val="6667FE"/>
                </a:gs>
                <a:gs pos="100000">
                  <a:srgbClr val="0000FF"/>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D72A4512-D33C-4A81-864D-9E26A52209CC}"/>
              </a:ext>
            </a:extLst>
          </p:cNvPr>
          <p:cNvCxnSpPr>
            <a:cxnSpLocks/>
          </p:cNvCxnSpPr>
          <p:nvPr/>
        </p:nvCxnSpPr>
        <p:spPr>
          <a:xfrm flipH="1">
            <a:off x="2755985" y="4748738"/>
            <a:ext cx="783871" cy="0"/>
          </a:xfrm>
          <a:prstGeom prst="straightConnector1">
            <a:avLst/>
          </a:prstGeom>
          <a:ln w="57150">
            <a:gradFill flip="none" rotWithShape="1">
              <a:gsLst>
                <a:gs pos="51000">
                  <a:srgbClr val="FC4F51"/>
                </a:gs>
                <a:gs pos="0">
                  <a:schemeClr val="accent1">
                    <a:lumMod val="5000"/>
                    <a:lumOff val="95000"/>
                  </a:schemeClr>
                </a:gs>
                <a:gs pos="100000">
                  <a:srgbClr val="FF00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02953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Tree>
    <p:extLst>
      <p:ext uri="{BB962C8B-B14F-4D97-AF65-F5344CB8AC3E}">
        <p14:creationId xmlns:p14="http://schemas.microsoft.com/office/powerpoint/2010/main" val="128831015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sp>
        <p:nvSpPr>
          <p:cNvPr id="53" name="Rectángulo 52">
            <a:extLst>
              <a:ext uri="{FF2B5EF4-FFF2-40B4-BE49-F238E27FC236}">
                <a16:creationId xmlns:a16="http://schemas.microsoft.com/office/drawing/2014/main" id="{BD279CD7-5CBD-4E4E-B668-C6A7147D384D}"/>
              </a:ext>
            </a:extLst>
          </p:cNvPr>
          <p:cNvSpPr/>
          <p:nvPr/>
        </p:nvSpPr>
        <p:spPr>
          <a:xfrm>
            <a:off x="1411401" y="2559998"/>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829B4E80-0E60-45C5-A291-CC70D848FF99}"/>
              </a:ext>
            </a:extLst>
          </p:cNvPr>
          <p:cNvSpPr/>
          <p:nvPr/>
        </p:nvSpPr>
        <p:spPr>
          <a:xfrm>
            <a:off x="1502822" y="3715623"/>
            <a:ext cx="339566" cy="204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
        <p:nvSpPr>
          <p:cNvPr id="83" name="Rectángulo 82">
            <a:extLst>
              <a:ext uri="{FF2B5EF4-FFF2-40B4-BE49-F238E27FC236}">
                <a16:creationId xmlns:a16="http://schemas.microsoft.com/office/drawing/2014/main" id="{FBD55B17-D930-4BA6-BB18-2F94DE56D4B3}"/>
              </a:ext>
            </a:extLst>
          </p:cNvPr>
          <p:cNvSpPr/>
          <p:nvPr/>
        </p:nvSpPr>
        <p:spPr>
          <a:xfrm>
            <a:off x="5062036" y="2275354"/>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C1AB66C-4BD7-478C-A305-81EB3085E89A}"/>
              </a:ext>
            </a:extLst>
          </p:cNvPr>
          <p:cNvSpPr/>
          <p:nvPr/>
        </p:nvSpPr>
        <p:spPr>
          <a:xfrm>
            <a:off x="2473078" y="3715437"/>
            <a:ext cx="316453" cy="204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32825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sp>
        <p:nvSpPr>
          <p:cNvPr id="52" name="Rectángulo 51">
            <a:extLst>
              <a:ext uri="{FF2B5EF4-FFF2-40B4-BE49-F238E27FC236}">
                <a16:creationId xmlns:a16="http://schemas.microsoft.com/office/drawing/2014/main" id="{4656763E-34BD-4059-A644-129DE71A49E6}"/>
              </a:ext>
            </a:extLst>
          </p:cNvPr>
          <p:cNvSpPr/>
          <p:nvPr/>
        </p:nvSpPr>
        <p:spPr>
          <a:xfrm>
            <a:off x="1502889" y="2791371"/>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BD279CD7-5CBD-4E4E-B668-C6A7147D384D}"/>
              </a:ext>
            </a:extLst>
          </p:cNvPr>
          <p:cNvSpPr/>
          <p:nvPr/>
        </p:nvSpPr>
        <p:spPr>
          <a:xfrm>
            <a:off x="1411401" y="2559998"/>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EB61162-6CBA-4D37-A3ED-8CB7F0C65E4A}"/>
              </a:ext>
            </a:extLst>
          </p:cNvPr>
          <p:cNvSpPr/>
          <p:nvPr/>
        </p:nvSpPr>
        <p:spPr>
          <a:xfrm>
            <a:off x="1603315" y="394826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829B4E80-0E60-45C5-A291-CC70D848FF99}"/>
              </a:ext>
            </a:extLst>
          </p:cNvPr>
          <p:cNvSpPr/>
          <p:nvPr/>
        </p:nvSpPr>
        <p:spPr>
          <a:xfrm>
            <a:off x="1502822" y="3715623"/>
            <a:ext cx="339566" cy="204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
        <p:nvSpPr>
          <p:cNvPr id="83" name="Rectángulo 82">
            <a:extLst>
              <a:ext uri="{FF2B5EF4-FFF2-40B4-BE49-F238E27FC236}">
                <a16:creationId xmlns:a16="http://schemas.microsoft.com/office/drawing/2014/main" id="{FBD55B17-D930-4BA6-BB18-2F94DE56D4B3}"/>
              </a:ext>
            </a:extLst>
          </p:cNvPr>
          <p:cNvSpPr/>
          <p:nvPr/>
        </p:nvSpPr>
        <p:spPr>
          <a:xfrm>
            <a:off x="5062036" y="2275354"/>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C1AB66C-4BD7-478C-A305-81EB3085E89A}"/>
              </a:ext>
            </a:extLst>
          </p:cNvPr>
          <p:cNvSpPr/>
          <p:nvPr/>
        </p:nvSpPr>
        <p:spPr>
          <a:xfrm>
            <a:off x="2473078" y="3715437"/>
            <a:ext cx="316453" cy="204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978367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sp>
        <p:nvSpPr>
          <p:cNvPr id="52" name="Rectángulo 51">
            <a:extLst>
              <a:ext uri="{FF2B5EF4-FFF2-40B4-BE49-F238E27FC236}">
                <a16:creationId xmlns:a16="http://schemas.microsoft.com/office/drawing/2014/main" id="{4656763E-34BD-4059-A644-129DE71A49E6}"/>
              </a:ext>
            </a:extLst>
          </p:cNvPr>
          <p:cNvSpPr/>
          <p:nvPr/>
        </p:nvSpPr>
        <p:spPr>
          <a:xfrm>
            <a:off x="1502889" y="2791371"/>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BD279CD7-5CBD-4E4E-B668-C6A7147D384D}"/>
              </a:ext>
            </a:extLst>
          </p:cNvPr>
          <p:cNvSpPr/>
          <p:nvPr/>
        </p:nvSpPr>
        <p:spPr>
          <a:xfrm>
            <a:off x="1411401" y="2559998"/>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DC139930-412E-4A6E-B910-22692F04CEE2}"/>
              </a:ext>
            </a:extLst>
          </p:cNvPr>
          <p:cNvSpPr/>
          <p:nvPr/>
        </p:nvSpPr>
        <p:spPr>
          <a:xfrm>
            <a:off x="1743066" y="3014852"/>
            <a:ext cx="673322"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EB61162-6CBA-4D37-A3ED-8CB7F0C65E4A}"/>
              </a:ext>
            </a:extLst>
          </p:cNvPr>
          <p:cNvSpPr/>
          <p:nvPr/>
        </p:nvSpPr>
        <p:spPr>
          <a:xfrm>
            <a:off x="1603315" y="394826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829B4E80-0E60-45C5-A291-CC70D848FF99}"/>
              </a:ext>
            </a:extLst>
          </p:cNvPr>
          <p:cNvSpPr/>
          <p:nvPr/>
        </p:nvSpPr>
        <p:spPr>
          <a:xfrm>
            <a:off x="1502822" y="3715623"/>
            <a:ext cx="339566" cy="204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AAC9930-EAD2-4DC0-ADE8-6EA14C606C97}"/>
              </a:ext>
            </a:extLst>
          </p:cNvPr>
          <p:cNvSpPr/>
          <p:nvPr/>
        </p:nvSpPr>
        <p:spPr>
          <a:xfrm>
            <a:off x="1694924" y="420413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
        <p:nvSpPr>
          <p:cNvPr id="83" name="Rectángulo 82">
            <a:extLst>
              <a:ext uri="{FF2B5EF4-FFF2-40B4-BE49-F238E27FC236}">
                <a16:creationId xmlns:a16="http://schemas.microsoft.com/office/drawing/2014/main" id="{FBD55B17-D930-4BA6-BB18-2F94DE56D4B3}"/>
              </a:ext>
            </a:extLst>
          </p:cNvPr>
          <p:cNvSpPr/>
          <p:nvPr/>
        </p:nvSpPr>
        <p:spPr>
          <a:xfrm>
            <a:off x="5062036" y="2275354"/>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C1AB66C-4BD7-478C-A305-81EB3085E89A}"/>
              </a:ext>
            </a:extLst>
          </p:cNvPr>
          <p:cNvSpPr/>
          <p:nvPr/>
        </p:nvSpPr>
        <p:spPr>
          <a:xfrm>
            <a:off x="2473078" y="3715437"/>
            <a:ext cx="316453" cy="204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31988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46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6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b="1" dirty="0">
                <a:solidFill>
                  <a:schemeClr val="bg1"/>
                </a:solidFill>
                <a:latin typeface="+mj-lt"/>
              </a:rPr>
              <a:t>Chronobiology</a:t>
            </a:r>
          </a:p>
        </p:txBody>
      </p:sp>
      <p:pic>
        <p:nvPicPr>
          <p:cNvPr id="5" name="Imagen 4">
            <a:extLst>
              <a:ext uri="{FF2B5EF4-FFF2-40B4-BE49-F238E27FC236}">
                <a16:creationId xmlns:a16="http://schemas.microsoft.com/office/drawing/2014/main" id="{9CE63573-C7AF-43E8-879A-B23E80447696}"/>
              </a:ext>
            </a:extLst>
          </p:cNvPr>
          <p:cNvPicPr>
            <a:picLocks noChangeAspect="1"/>
          </p:cNvPicPr>
          <p:nvPr/>
        </p:nvPicPr>
        <p:blipFill>
          <a:blip r:embed="rId3"/>
          <a:stretch>
            <a:fillRect/>
          </a:stretch>
        </p:blipFill>
        <p:spPr>
          <a:xfrm>
            <a:off x="27234" y="802982"/>
            <a:ext cx="7767360" cy="4345804"/>
          </a:xfrm>
          <a:prstGeom prst="rect">
            <a:avLst/>
          </a:prstGeom>
        </p:spPr>
      </p:pic>
      <p:pic>
        <p:nvPicPr>
          <p:cNvPr id="12" name="Imagen 11">
            <a:extLst>
              <a:ext uri="{FF2B5EF4-FFF2-40B4-BE49-F238E27FC236}">
                <a16:creationId xmlns:a16="http://schemas.microsoft.com/office/drawing/2014/main" id="{F6E674F9-3F27-4B27-A524-A24318D24E73}"/>
              </a:ext>
            </a:extLst>
          </p:cNvPr>
          <p:cNvPicPr>
            <a:picLocks noChangeAspect="1"/>
          </p:cNvPicPr>
          <p:nvPr/>
        </p:nvPicPr>
        <p:blipFill rotWithShape="1">
          <a:blip r:embed="rId3"/>
          <a:srcRect l="17476" t="7157" r="62454" b="89981"/>
          <a:stretch/>
        </p:blipFill>
        <p:spPr>
          <a:xfrm>
            <a:off x="-1969357" y="-361233"/>
            <a:ext cx="1919420" cy="295006"/>
          </a:xfrm>
          <a:prstGeom prst="rect">
            <a:avLst/>
          </a:prstGeom>
        </p:spPr>
      </p:pic>
      <p:pic>
        <p:nvPicPr>
          <p:cNvPr id="13" name="Imagen 12">
            <a:extLst>
              <a:ext uri="{FF2B5EF4-FFF2-40B4-BE49-F238E27FC236}">
                <a16:creationId xmlns:a16="http://schemas.microsoft.com/office/drawing/2014/main" id="{997C801A-B4FB-43FE-9A75-EB11CF66F679}"/>
              </a:ext>
            </a:extLst>
          </p:cNvPr>
          <p:cNvPicPr>
            <a:picLocks noChangeAspect="1"/>
          </p:cNvPicPr>
          <p:nvPr/>
        </p:nvPicPr>
        <p:blipFill rotWithShape="1">
          <a:blip r:embed="rId3"/>
          <a:srcRect l="17476" t="7157" r="62454" b="89981"/>
          <a:stretch/>
        </p:blipFill>
        <p:spPr>
          <a:xfrm>
            <a:off x="-1975695" y="-167911"/>
            <a:ext cx="1304963" cy="525658"/>
          </a:xfrm>
          <a:prstGeom prst="rect">
            <a:avLst/>
          </a:prstGeom>
        </p:spPr>
      </p:pic>
      <p:pic>
        <p:nvPicPr>
          <p:cNvPr id="14" name="Imagen 13">
            <a:extLst>
              <a:ext uri="{FF2B5EF4-FFF2-40B4-BE49-F238E27FC236}">
                <a16:creationId xmlns:a16="http://schemas.microsoft.com/office/drawing/2014/main" id="{354ADDA8-FAB8-4487-BC67-57663BBB39D6}"/>
              </a:ext>
            </a:extLst>
          </p:cNvPr>
          <p:cNvPicPr>
            <a:picLocks noChangeAspect="1"/>
          </p:cNvPicPr>
          <p:nvPr/>
        </p:nvPicPr>
        <p:blipFill rotWithShape="1">
          <a:blip r:embed="rId3"/>
          <a:srcRect l="17476" t="7157" r="62454" b="89981"/>
          <a:stretch/>
        </p:blipFill>
        <p:spPr>
          <a:xfrm>
            <a:off x="5276443" y="1042306"/>
            <a:ext cx="2369774" cy="554954"/>
          </a:xfrm>
          <a:prstGeom prst="rect">
            <a:avLst/>
          </a:prstGeom>
        </p:spPr>
      </p:pic>
      <p:sp>
        <p:nvSpPr>
          <p:cNvPr id="15" name="CuadroTexto 14">
            <a:extLst>
              <a:ext uri="{FF2B5EF4-FFF2-40B4-BE49-F238E27FC236}">
                <a16:creationId xmlns:a16="http://schemas.microsoft.com/office/drawing/2014/main" id="{E9775F83-B224-4660-AB76-6490A0BC993E}"/>
              </a:ext>
            </a:extLst>
          </p:cNvPr>
          <p:cNvSpPr txBox="1"/>
          <p:nvPr/>
        </p:nvSpPr>
        <p:spPr>
          <a:xfrm>
            <a:off x="5270201" y="979254"/>
            <a:ext cx="2048178" cy="707886"/>
          </a:xfrm>
          <a:prstGeom prst="rect">
            <a:avLst/>
          </a:prstGeom>
          <a:noFill/>
        </p:spPr>
        <p:txBody>
          <a:bodyPr wrap="square" rtlCol="0">
            <a:spAutoFit/>
          </a:bodyPr>
          <a:lstStyle/>
          <a:p>
            <a:r>
              <a:rPr lang="es-ES" sz="2000" b="1" dirty="0"/>
              <a:t>Free-running</a:t>
            </a:r>
          </a:p>
          <a:p>
            <a:r>
              <a:rPr lang="es-ES" sz="2000" dirty="0"/>
              <a:t>(</a:t>
            </a:r>
            <a:r>
              <a:rPr lang="es-ES" sz="2000" dirty="0" err="1"/>
              <a:t>Constant</a:t>
            </a:r>
            <a:r>
              <a:rPr lang="es-ES" sz="2000" dirty="0"/>
              <a:t> </a:t>
            </a:r>
            <a:r>
              <a:rPr lang="es-ES" sz="2000" dirty="0" err="1"/>
              <a:t>signal</a:t>
            </a:r>
            <a:r>
              <a:rPr lang="es-ES" sz="2000" dirty="0"/>
              <a:t>)</a:t>
            </a:r>
          </a:p>
        </p:txBody>
      </p:sp>
      <p:sp>
        <p:nvSpPr>
          <p:cNvPr id="7" name="Rectángulo 6">
            <a:extLst>
              <a:ext uri="{FF2B5EF4-FFF2-40B4-BE49-F238E27FC236}">
                <a16:creationId xmlns:a16="http://schemas.microsoft.com/office/drawing/2014/main" id="{1522FF57-9811-43B4-8BAA-8996E17E4BF5}"/>
              </a:ext>
            </a:extLst>
          </p:cNvPr>
          <p:cNvSpPr/>
          <p:nvPr/>
        </p:nvSpPr>
        <p:spPr>
          <a:xfrm>
            <a:off x="244441" y="2644165"/>
            <a:ext cx="1635956" cy="622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779F21D0-C38C-49EE-B4AB-4425864C8D59}"/>
              </a:ext>
            </a:extLst>
          </p:cNvPr>
          <p:cNvSpPr/>
          <p:nvPr/>
        </p:nvSpPr>
        <p:spPr>
          <a:xfrm>
            <a:off x="244441" y="4038144"/>
            <a:ext cx="439559" cy="261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F8805C1-828D-434D-A813-0E09A541DFEA}"/>
              </a:ext>
            </a:extLst>
          </p:cNvPr>
          <p:cNvSpPr/>
          <p:nvPr/>
        </p:nvSpPr>
        <p:spPr>
          <a:xfrm>
            <a:off x="5405065" y="3041833"/>
            <a:ext cx="2145685" cy="278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8D26AA-CD56-4B64-87A5-49146DC07F06}"/>
              </a:ext>
            </a:extLst>
          </p:cNvPr>
          <p:cNvSpPr/>
          <p:nvPr/>
        </p:nvSpPr>
        <p:spPr>
          <a:xfrm>
            <a:off x="5327107" y="3912721"/>
            <a:ext cx="1934367" cy="279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2A9C2B79-2368-4748-8A19-F099C51FDE7B}"/>
              </a:ext>
            </a:extLst>
          </p:cNvPr>
          <p:cNvSpPr txBox="1"/>
          <p:nvPr/>
        </p:nvSpPr>
        <p:spPr>
          <a:xfrm>
            <a:off x="189133" y="2677285"/>
            <a:ext cx="2238215" cy="400110"/>
          </a:xfrm>
          <a:prstGeom prst="rect">
            <a:avLst/>
          </a:prstGeom>
          <a:noFill/>
        </p:spPr>
        <p:txBody>
          <a:bodyPr wrap="square" rtlCol="0">
            <a:spAutoFit/>
          </a:bodyPr>
          <a:lstStyle/>
          <a:p>
            <a:r>
              <a:rPr lang="es-ES" sz="2000" b="1" dirty="0" err="1"/>
              <a:t>Biological</a:t>
            </a:r>
            <a:r>
              <a:rPr lang="es-ES" sz="2000" b="1" dirty="0"/>
              <a:t> </a:t>
            </a:r>
            <a:r>
              <a:rPr lang="es-ES" sz="2000" b="1" dirty="0" err="1"/>
              <a:t>rhythms</a:t>
            </a:r>
            <a:endParaRPr lang="es-ES" sz="2000" b="1" dirty="0"/>
          </a:p>
        </p:txBody>
      </p:sp>
      <p:sp>
        <p:nvSpPr>
          <p:cNvPr id="22" name="CuadroTexto 21">
            <a:extLst>
              <a:ext uri="{FF2B5EF4-FFF2-40B4-BE49-F238E27FC236}">
                <a16:creationId xmlns:a16="http://schemas.microsoft.com/office/drawing/2014/main" id="{FAD86DD0-09B3-4DE7-BC92-02DCEDD15496}"/>
              </a:ext>
            </a:extLst>
          </p:cNvPr>
          <p:cNvSpPr txBox="1"/>
          <p:nvPr/>
        </p:nvSpPr>
        <p:spPr>
          <a:xfrm>
            <a:off x="5405065" y="2754229"/>
            <a:ext cx="2320972" cy="646331"/>
          </a:xfrm>
          <a:prstGeom prst="rect">
            <a:avLst/>
          </a:prstGeom>
          <a:noFill/>
        </p:spPr>
        <p:txBody>
          <a:bodyPr wrap="square" rtlCol="0">
            <a:spAutoFit/>
          </a:bodyPr>
          <a:lstStyle/>
          <a:p>
            <a:r>
              <a:rPr lang="es-ES" b="1" dirty="0" err="1"/>
              <a:t>Process</a:t>
            </a:r>
            <a:r>
              <a:rPr lang="es-ES" b="1" dirty="0"/>
              <a:t> </a:t>
            </a:r>
            <a:r>
              <a:rPr lang="es-ES" b="1" dirty="0" err="1"/>
              <a:t>responding</a:t>
            </a:r>
            <a:r>
              <a:rPr lang="es-ES" b="1" dirty="0"/>
              <a:t> </a:t>
            </a:r>
            <a:r>
              <a:rPr lang="es-ES" b="1" dirty="0" err="1"/>
              <a:t>to</a:t>
            </a:r>
            <a:r>
              <a:rPr lang="es-ES" b="1" dirty="0"/>
              <a:t> </a:t>
            </a:r>
            <a:r>
              <a:rPr lang="es-ES" b="1" dirty="0" err="1"/>
              <a:t>rhythmic</a:t>
            </a:r>
            <a:r>
              <a:rPr lang="es-ES" b="1" dirty="0"/>
              <a:t> </a:t>
            </a:r>
            <a:r>
              <a:rPr lang="es-ES" b="1" dirty="0" err="1"/>
              <a:t>signals</a:t>
            </a:r>
            <a:endParaRPr lang="es-ES" b="1" dirty="0"/>
          </a:p>
        </p:txBody>
      </p:sp>
      <p:sp>
        <p:nvSpPr>
          <p:cNvPr id="23" name="CuadroTexto 22">
            <a:extLst>
              <a:ext uri="{FF2B5EF4-FFF2-40B4-BE49-F238E27FC236}">
                <a16:creationId xmlns:a16="http://schemas.microsoft.com/office/drawing/2014/main" id="{09234556-6079-4CB0-83C6-FBE792D4A2E0}"/>
              </a:ext>
            </a:extLst>
          </p:cNvPr>
          <p:cNvSpPr txBox="1"/>
          <p:nvPr/>
        </p:nvSpPr>
        <p:spPr>
          <a:xfrm>
            <a:off x="5404533" y="3705453"/>
            <a:ext cx="2320972" cy="646331"/>
          </a:xfrm>
          <a:prstGeom prst="rect">
            <a:avLst/>
          </a:prstGeom>
          <a:noFill/>
        </p:spPr>
        <p:txBody>
          <a:bodyPr wrap="square" rtlCol="0">
            <a:spAutoFit/>
          </a:bodyPr>
          <a:lstStyle/>
          <a:p>
            <a:r>
              <a:rPr lang="es-ES" b="1" dirty="0" err="1"/>
              <a:t>Self-sustained</a:t>
            </a:r>
            <a:r>
              <a:rPr lang="es-ES" b="1" dirty="0"/>
              <a:t> </a:t>
            </a:r>
            <a:r>
              <a:rPr lang="es-ES" b="1" dirty="0" err="1"/>
              <a:t>biological</a:t>
            </a:r>
            <a:r>
              <a:rPr lang="es-ES" b="1" dirty="0"/>
              <a:t> </a:t>
            </a:r>
            <a:r>
              <a:rPr lang="es-ES" b="1" dirty="0" err="1"/>
              <a:t>rhythm</a:t>
            </a:r>
            <a:endParaRPr lang="es-ES" b="1" dirty="0"/>
          </a:p>
        </p:txBody>
      </p:sp>
      <p:pic>
        <p:nvPicPr>
          <p:cNvPr id="24" name="Imagen 23">
            <a:extLst>
              <a:ext uri="{FF2B5EF4-FFF2-40B4-BE49-F238E27FC236}">
                <a16:creationId xmlns:a16="http://schemas.microsoft.com/office/drawing/2014/main" id="{378FBAF4-0332-46A6-B4C3-7BA1F7DA0DC4}"/>
              </a:ext>
            </a:extLst>
          </p:cNvPr>
          <p:cNvPicPr>
            <a:picLocks noChangeAspect="1"/>
          </p:cNvPicPr>
          <p:nvPr/>
        </p:nvPicPr>
        <p:blipFill rotWithShape="1">
          <a:blip r:embed="rId3"/>
          <a:srcRect l="17476" t="7157" r="62454" b="89981"/>
          <a:stretch/>
        </p:blipFill>
        <p:spPr>
          <a:xfrm>
            <a:off x="189133" y="1034033"/>
            <a:ext cx="949423" cy="1373983"/>
          </a:xfrm>
          <a:prstGeom prst="rect">
            <a:avLst/>
          </a:prstGeom>
        </p:spPr>
      </p:pic>
      <p:sp>
        <p:nvSpPr>
          <p:cNvPr id="6" name="CuadroTexto 5">
            <a:extLst>
              <a:ext uri="{FF2B5EF4-FFF2-40B4-BE49-F238E27FC236}">
                <a16:creationId xmlns:a16="http://schemas.microsoft.com/office/drawing/2014/main" id="{C76894A7-07DB-45A0-8F3E-DCE52680FFDA}"/>
              </a:ext>
            </a:extLst>
          </p:cNvPr>
          <p:cNvSpPr txBox="1"/>
          <p:nvPr/>
        </p:nvSpPr>
        <p:spPr>
          <a:xfrm>
            <a:off x="116931" y="940498"/>
            <a:ext cx="3094645" cy="646331"/>
          </a:xfrm>
          <a:prstGeom prst="rect">
            <a:avLst/>
          </a:prstGeom>
          <a:noFill/>
        </p:spPr>
        <p:txBody>
          <a:bodyPr wrap="square" rtlCol="0">
            <a:spAutoFit/>
          </a:bodyPr>
          <a:lstStyle/>
          <a:p>
            <a:r>
              <a:rPr lang="es-ES" b="1" dirty="0" err="1"/>
              <a:t>Entrainment</a:t>
            </a:r>
            <a:r>
              <a:rPr lang="es-ES" b="1" dirty="0"/>
              <a:t> </a:t>
            </a:r>
            <a:r>
              <a:rPr lang="es-ES" b="1" dirty="0" err="1"/>
              <a:t>oscillation</a:t>
            </a:r>
            <a:endParaRPr lang="es-ES" b="1" dirty="0"/>
          </a:p>
          <a:p>
            <a:r>
              <a:rPr lang="es-ES" dirty="0"/>
              <a:t>(</a:t>
            </a:r>
            <a:r>
              <a:rPr lang="es-ES" dirty="0" err="1"/>
              <a:t>Rhythmic</a:t>
            </a:r>
            <a:r>
              <a:rPr lang="es-ES" dirty="0"/>
              <a:t> </a:t>
            </a:r>
            <a:r>
              <a:rPr lang="es-ES" dirty="0" err="1"/>
              <a:t>signal</a:t>
            </a:r>
            <a:r>
              <a:rPr lang="es-ES" dirty="0"/>
              <a:t>)</a:t>
            </a:r>
          </a:p>
        </p:txBody>
      </p:sp>
      <p:pic>
        <p:nvPicPr>
          <p:cNvPr id="5122" name="Picture 2" descr="Sun Icon Transparent PNGs for Free Download">
            <a:extLst>
              <a:ext uri="{FF2B5EF4-FFF2-40B4-BE49-F238E27FC236}">
                <a16:creationId xmlns:a16="http://schemas.microsoft.com/office/drawing/2014/main" id="{B4331BF4-BCEB-4F60-A500-14A1720D0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43" y="1574281"/>
            <a:ext cx="730738" cy="4431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on PNG Transparent Images Free Download - Pngfre">
            <a:extLst>
              <a:ext uri="{FF2B5EF4-FFF2-40B4-BE49-F238E27FC236}">
                <a16:creationId xmlns:a16="http://schemas.microsoft.com/office/drawing/2014/main" id="{BD76C03C-6D27-430E-874D-9970F73AB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35337" y="1813983"/>
            <a:ext cx="331995" cy="331995"/>
          </a:xfrm>
          <a:prstGeom prst="rect">
            <a:avLst/>
          </a:prstGeom>
          <a:noFill/>
          <a:extLst>
            <a:ext uri="{909E8E84-426E-40DD-AFC4-6F175D3DCCD1}">
              <a14:hiddenFill xmlns:a14="http://schemas.microsoft.com/office/drawing/2010/main">
                <a:solidFill>
                  <a:srgbClr val="FFFFFF"/>
                </a:solidFill>
              </a14:hiddenFill>
            </a:ext>
          </a:extLst>
        </p:spPr>
      </p:pic>
      <p:pic>
        <p:nvPicPr>
          <p:cNvPr id="3" name="Gráfico 2" descr="Reloj con relleno sólido">
            <a:extLst>
              <a:ext uri="{FF2B5EF4-FFF2-40B4-BE49-F238E27FC236}">
                <a16:creationId xmlns:a16="http://schemas.microsoft.com/office/drawing/2014/main" id="{70D8FD3E-0EC4-4AE4-A4FF-26D385CD1B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3076" y="3686570"/>
            <a:ext cx="665214" cy="665214"/>
          </a:xfrm>
          <a:prstGeom prst="rect">
            <a:avLst/>
          </a:prstGeom>
        </p:spPr>
      </p:pic>
      <p:cxnSp>
        <p:nvCxnSpPr>
          <p:cNvPr id="25" name="Conector recto de flecha 24">
            <a:extLst>
              <a:ext uri="{FF2B5EF4-FFF2-40B4-BE49-F238E27FC236}">
                <a16:creationId xmlns:a16="http://schemas.microsoft.com/office/drawing/2014/main" id="{25664718-86EC-4119-B027-3DA703813B92}"/>
              </a:ext>
            </a:extLst>
          </p:cNvPr>
          <p:cNvCxnSpPr>
            <a:cxnSpLocks/>
          </p:cNvCxnSpPr>
          <p:nvPr/>
        </p:nvCxnSpPr>
        <p:spPr>
          <a:xfrm flipV="1">
            <a:off x="7773178" y="3301276"/>
            <a:ext cx="295248" cy="2557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6F14466E-3129-4D92-A7EB-5B1DBB74AFAC}"/>
              </a:ext>
            </a:extLst>
          </p:cNvPr>
          <p:cNvCxnSpPr>
            <a:cxnSpLocks/>
          </p:cNvCxnSpPr>
          <p:nvPr/>
        </p:nvCxnSpPr>
        <p:spPr>
          <a:xfrm flipV="1">
            <a:off x="7824086" y="3776001"/>
            <a:ext cx="37134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E4199CD1-E54B-4EF5-9EC0-306516708F32}"/>
              </a:ext>
            </a:extLst>
          </p:cNvPr>
          <p:cNvCxnSpPr>
            <a:cxnSpLocks/>
          </p:cNvCxnSpPr>
          <p:nvPr/>
        </p:nvCxnSpPr>
        <p:spPr>
          <a:xfrm>
            <a:off x="7781751" y="4018114"/>
            <a:ext cx="371340" cy="165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81B22D84-DF11-413E-AD2B-E3A6FA3459A1}"/>
              </a:ext>
            </a:extLst>
          </p:cNvPr>
          <p:cNvSpPr txBox="1"/>
          <p:nvPr/>
        </p:nvSpPr>
        <p:spPr>
          <a:xfrm>
            <a:off x="8011419" y="3077394"/>
            <a:ext cx="1803401" cy="400110"/>
          </a:xfrm>
          <a:prstGeom prst="rect">
            <a:avLst/>
          </a:prstGeom>
          <a:noFill/>
        </p:spPr>
        <p:txBody>
          <a:bodyPr wrap="square" rtlCol="0">
            <a:spAutoFit/>
          </a:bodyPr>
          <a:lstStyle/>
          <a:p>
            <a:r>
              <a:rPr lang="es-ES" sz="2000" dirty="0" err="1"/>
              <a:t>Animals</a:t>
            </a:r>
            <a:endParaRPr lang="es-ES" dirty="0"/>
          </a:p>
        </p:txBody>
      </p:sp>
      <p:sp>
        <p:nvSpPr>
          <p:cNvPr id="33" name="CuadroTexto 32">
            <a:extLst>
              <a:ext uri="{FF2B5EF4-FFF2-40B4-BE49-F238E27FC236}">
                <a16:creationId xmlns:a16="http://schemas.microsoft.com/office/drawing/2014/main" id="{3D26E9E9-0C44-486B-8BD1-ED91E3B7FD67}"/>
              </a:ext>
            </a:extLst>
          </p:cNvPr>
          <p:cNvSpPr txBox="1"/>
          <p:nvPr/>
        </p:nvSpPr>
        <p:spPr>
          <a:xfrm>
            <a:off x="8106221" y="3568062"/>
            <a:ext cx="1803401" cy="400110"/>
          </a:xfrm>
          <a:prstGeom prst="rect">
            <a:avLst/>
          </a:prstGeom>
          <a:noFill/>
        </p:spPr>
        <p:txBody>
          <a:bodyPr wrap="square" rtlCol="0">
            <a:spAutoFit/>
          </a:bodyPr>
          <a:lstStyle/>
          <a:p>
            <a:r>
              <a:rPr lang="es-ES" sz="2000" dirty="0" err="1"/>
              <a:t>Fungus</a:t>
            </a:r>
            <a:r>
              <a:rPr lang="es-ES" sz="2000" dirty="0"/>
              <a:t> </a:t>
            </a:r>
          </a:p>
        </p:txBody>
      </p:sp>
      <p:sp>
        <p:nvSpPr>
          <p:cNvPr id="34" name="CuadroTexto 33">
            <a:extLst>
              <a:ext uri="{FF2B5EF4-FFF2-40B4-BE49-F238E27FC236}">
                <a16:creationId xmlns:a16="http://schemas.microsoft.com/office/drawing/2014/main" id="{79A15579-D316-46AC-85DA-5DE6D664E0D9}"/>
              </a:ext>
            </a:extLst>
          </p:cNvPr>
          <p:cNvSpPr txBox="1"/>
          <p:nvPr/>
        </p:nvSpPr>
        <p:spPr>
          <a:xfrm>
            <a:off x="8109089" y="4008212"/>
            <a:ext cx="1803401" cy="707886"/>
          </a:xfrm>
          <a:prstGeom prst="rect">
            <a:avLst/>
          </a:prstGeom>
          <a:noFill/>
        </p:spPr>
        <p:txBody>
          <a:bodyPr wrap="square" rtlCol="0">
            <a:spAutoFit/>
          </a:bodyPr>
          <a:lstStyle/>
          <a:p>
            <a:r>
              <a:rPr lang="es-ES" sz="2000" dirty="0" err="1"/>
              <a:t>Plants</a:t>
            </a:r>
            <a:r>
              <a:rPr lang="es-ES" sz="2000" dirty="0"/>
              <a:t> and </a:t>
            </a:r>
          </a:p>
          <a:p>
            <a:r>
              <a:rPr lang="es-ES" sz="2000" dirty="0" err="1"/>
              <a:t>algae</a:t>
            </a:r>
            <a:endParaRPr lang="es-ES" sz="2000" dirty="0"/>
          </a:p>
        </p:txBody>
      </p:sp>
      <p:sp>
        <p:nvSpPr>
          <p:cNvPr id="35" name="CuadroTexto 34">
            <a:extLst>
              <a:ext uri="{FF2B5EF4-FFF2-40B4-BE49-F238E27FC236}">
                <a16:creationId xmlns:a16="http://schemas.microsoft.com/office/drawing/2014/main" id="{92FFEA66-DCEB-4575-B5F4-DEBD03ED5F25}"/>
              </a:ext>
            </a:extLst>
          </p:cNvPr>
          <p:cNvSpPr txBox="1"/>
          <p:nvPr/>
        </p:nvSpPr>
        <p:spPr>
          <a:xfrm>
            <a:off x="8869576" y="3575946"/>
            <a:ext cx="9051470" cy="400110"/>
          </a:xfrm>
          <a:prstGeom prst="rect">
            <a:avLst/>
          </a:prstGeom>
          <a:noFill/>
        </p:spPr>
        <p:txBody>
          <a:bodyPr wrap="square">
            <a:spAutoFit/>
          </a:bodyPr>
          <a:lstStyle/>
          <a:p>
            <a:r>
              <a:rPr lang="es-ES" sz="2000" b="0" i="0" u="none" strike="noStrike" baseline="0" dirty="0">
                <a:solidFill>
                  <a:srgbClr val="347F70"/>
                </a:solidFill>
                <a:latin typeface="LiberationSerif-Regular"/>
              </a:rPr>
              <a:t>(Correa &amp; Bell-Pedersen, 2002)</a:t>
            </a:r>
            <a:endParaRPr lang="es-ES" sz="2000" dirty="0"/>
          </a:p>
        </p:txBody>
      </p:sp>
      <p:sp>
        <p:nvSpPr>
          <p:cNvPr id="36" name="CuadroTexto 35">
            <a:extLst>
              <a:ext uri="{FF2B5EF4-FFF2-40B4-BE49-F238E27FC236}">
                <a16:creationId xmlns:a16="http://schemas.microsoft.com/office/drawing/2014/main" id="{91416007-B3A4-4DF0-B5AD-21D008EB35A3}"/>
              </a:ext>
            </a:extLst>
          </p:cNvPr>
          <p:cNvSpPr txBox="1"/>
          <p:nvPr/>
        </p:nvSpPr>
        <p:spPr>
          <a:xfrm>
            <a:off x="8866404" y="4284604"/>
            <a:ext cx="9944100" cy="400110"/>
          </a:xfrm>
          <a:prstGeom prst="rect">
            <a:avLst/>
          </a:prstGeom>
          <a:noFill/>
        </p:spPr>
        <p:txBody>
          <a:bodyPr wrap="square">
            <a:spAutoFit/>
          </a:bodyPr>
          <a:lstStyle/>
          <a:p>
            <a:r>
              <a:rPr lang="es-ES" sz="2000" b="0" i="0" u="none" strike="noStrike" baseline="0" dirty="0">
                <a:solidFill>
                  <a:srgbClr val="347F70"/>
                </a:solidFill>
                <a:latin typeface="LiberationSerif-Regular"/>
              </a:rPr>
              <a:t>(Serrano-Bueno et al., 2017)</a:t>
            </a:r>
            <a:r>
              <a:rPr lang="es-ES" sz="2000" b="0" i="0" u="none" strike="noStrike" baseline="0" dirty="0">
                <a:solidFill>
                  <a:srgbClr val="000000"/>
                </a:solidFill>
                <a:latin typeface="LiberationSerif-Regular"/>
              </a:rPr>
              <a:t>.</a:t>
            </a:r>
            <a:endParaRPr lang="es-ES" sz="2000" dirty="0"/>
          </a:p>
        </p:txBody>
      </p:sp>
      <p:sp>
        <p:nvSpPr>
          <p:cNvPr id="37" name="CuadroTexto 36">
            <a:extLst>
              <a:ext uri="{FF2B5EF4-FFF2-40B4-BE49-F238E27FC236}">
                <a16:creationId xmlns:a16="http://schemas.microsoft.com/office/drawing/2014/main" id="{476E06A8-B234-4917-AD52-8E75CE8A9713}"/>
              </a:ext>
            </a:extLst>
          </p:cNvPr>
          <p:cNvSpPr txBox="1"/>
          <p:nvPr/>
        </p:nvSpPr>
        <p:spPr>
          <a:xfrm>
            <a:off x="8869576" y="3085278"/>
            <a:ext cx="10433956"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Roenneberg</a:t>
            </a:r>
            <a:r>
              <a:rPr lang="es-ES" sz="2000" b="0" i="0" u="none" strike="noStrike" baseline="0" dirty="0">
                <a:solidFill>
                  <a:srgbClr val="347F70"/>
                </a:solidFill>
                <a:latin typeface="LiberationSerif-Regular"/>
              </a:rPr>
              <a:t> et al., 2022)</a:t>
            </a:r>
            <a:endParaRPr lang="es-ES" dirty="0"/>
          </a:p>
        </p:txBody>
      </p:sp>
    </p:spTree>
    <p:extLst>
      <p:ext uri="{BB962C8B-B14F-4D97-AF65-F5344CB8AC3E}">
        <p14:creationId xmlns:p14="http://schemas.microsoft.com/office/powerpoint/2010/main" val="372171277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sp>
        <p:nvSpPr>
          <p:cNvPr id="52" name="Rectángulo 51">
            <a:extLst>
              <a:ext uri="{FF2B5EF4-FFF2-40B4-BE49-F238E27FC236}">
                <a16:creationId xmlns:a16="http://schemas.microsoft.com/office/drawing/2014/main" id="{4656763E-34BD-4059-A644-129DE71A49E6}"/>
              </a:ext>
            </a:extLst>
          </p:cNvPr>
          <p:cNvSpPr/>
          <p:nvPr/>
        </p:nvSpPr>
        <p:spPr>
          <a:xfrm>
            <a:off x="1502889" y="2791371"/>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BD279CD7-5CBD-4E4E-B668-C6A7147D384D}"/>
              </a:ext>
            </a:extLst>
          </p:cNvPr>
          <p:cNvSpPr/>
          <p:nvPr/>
        </p:nvSpPr>
        <p:spPr>
          <a:xfrm>
            <a:off x="1411401" y="2559998"/>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DC139930-412E-4A6E-B910-22692F04CEE2}"/>
              </a:ext>
            </a:extLst>
          </p:cNvPr>
          <p:cNvSpPr/>
          <p:nvPr/>
        </p:nvSpPr>
        <p:spPr>
          <a:xfrm>
            <a:off x="1743066" y="3014852"/>
            <a:ext cx="673322"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EB61162-6CBA-4D37-A3ED-8CB7F0C65E4A}"/>
              </a:ext>
            </a:extLst>
          </p:cNvPr>
          <p:cNvSpPr/>
          <p:nvPr/>
        </p:nvSpPr>
        <p:spPr>
          <a:xfrm>
            <a:off x="1603315" y="394826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829B4E80-0E60-45C5-A291-CC70D848FF99}"/>
              </a:ext>
            </a:extLst>
          </p:cNvPr>
          <p:cNvSpPr/>
          <p:nvPr/>
        </p:nvSpPr>
        <p:spPr>
          <a:xfrm>
            <a:off x="1502822" y="3715623"/>
            <a:ext cx="339566" cy="204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AAC9930-EAD2-4DC0-ADE8-6EA14C606C97}"/>
              </a:ext>
            </a:extLst>
          </p:cNvPr>
          <p:cNvSpPr/>
          <p:nvPr/>
        </p:nvSpPr>
        <p:spPr>
          <a:xfrm>
            <a:off x="1694924" y="420413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sp>
        <p:nvSpPr>
          <p:cNvPr id="62" name="Rectángulo 61">
            <a:extLst>
              <a:ext uri="{FF2B5EF4-FFF2-40B4-BE49-F238E27FC236}">
                <a16:creationId xmlns:a16="http://schemas.microsoft.com/office/drawing/2014/main" id="{AAA1447C-EF93-4FB5-AE99-56F14795E68F}"/>
              </a:ext>
            </a:extLst>
          </p:cNvPr>
          <p:cNvSpPr/>
          <p:nvPr/>
        </p:nvSpPr>
        <p:spPr>
          <a:xfrm>
            <a:off x="2936752" y="2547904"/>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98872A2B-04B9-48BF-9EDD-B559ED71A8FB}"/>
              </a:ext>
            </a:extLst>
          </p:cNvPr>
          <p:cNvSpPr/>
          <p:nvPr/>
        </p:nvSpPr>
        <p:spPr>
          <a:xfrm>
            <a:off x="2952148" y="3740451"/>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
        <p:nvSpPr>
          <p:cNvPr id="83" name="Rectángulo 82">
            <a:extLst>
              <a:ext uri="{FF2B5EF4-FFF2-40B4-BE49-F238E27FC236}">
                <a16:creationId xmlns:a16="http://schemas.microsoft.com/office/drawing/2014/main" id="{FBD55B17-D930-4BA6-BB18-2F94DE56D4B3}"/>
              </a:ext>
            </a:extLst>
          </p:cNvPr>
          <p:cNvSpPr/>
          <p:nvPr/>
        </p:nvSpPr>
        <p:spPr>
          <a:xfrm>
            <a:off x="5062036" y="2275354"/>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C1AB66C-4BD7-478C-A305-81EB3085E89A}"/>
              </a:ext>
            </a:extLst>
          </p:cNvPr>
          <p:cNvSpPr/>
          <p:nvPr/>
        </p:nvSpPr>
        <p:spPr>
          <a:xfrm>
            <a:off x="2473078" y="3715437"/>
            <a:ext cx="316453" cy="204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12673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sp>
        <p:nvSpPr>
          <p:cNvPr id="52" name="Rectángulo 51">
            <a:extLst>
              <a:ext uri="{FF2B5EF4-FFF2-40B4-BE49-F238E27FC236}">
                <a16:creationId xmlns:a16="http://schemas.microsoft.com/office/drawing/2014/main" id="{4656763E-34BD-4059-A644-129DE71A49E6}"/>
              </a:ext>
            </a:extLst>
          </p:cNvPr>
          <p:cNvSpPr/>
          <p:nvPr/>
        </p:nvSpPr>
        <p:spPr>
          <a:xfrm>
            <a:off x="1502889" y="2791371"/>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BD279CD7-5CBD-4E4E-B668-C6A7147D384D}"/>
              </a:ext>
            </a:extLst>
          </p:cNvPr>
          <p:cNvSpPr/>
          <p:nvPr/>
        </p:nvSpPr>
        <p:spPr>
          <a:xfrm>
            <a:off x="1411401" y="2559998"/>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DC139930-412E-4A6E-B910-22692F04CEE2}"/>
              </a:ext>
            </a:extLst>
          </p:cNvPr>
          <p:cNvSpPr/>
          <p:nvPr/>
        </p:nvSpPr>
        <p:spPr>
          <a:xfrm>
            <a:off x="1743066" y="3014852"/>
            <a:ext cx="673322"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EB61162-6CBA-4D37-A3ED-8CB7F0C65E4A}"/>
              </a:ext>
            </a:extLst>
          </p:cNvPr>
          <p:cNvSpPr/>
          <p:nvPr/>
        </p:nvSpPr>
        <p:spPr>
          <a:xfrm>
            <a:off x="1603315" y="394826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829B4E80-0E60-45C5-A291-CC70D848FF99}"/>
              </a:ext>
            </a:extLst>
          </p:cNvPr>
          <p:cNvSpPr/>
          <p:nvPr/>
        </p:nvSpPr>
        <p:spPr>
          <a:xfrm>
            <a:off x="1502822" y="3715623"/>
            <a:ext cx="339566" cy="204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AAC9930-EAD2-4DC0-ADE8-6EA14C606C97}"/>
              </a:ext>
            </a:extLst>
          </p:cNvPr>
          <p:cNvSpPr/>
          <p:nvPr/>
        </p:nvSpPr>
        <p:spPr>
          <a:xfrm>
            <a:off x="1694924" y="420413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sp>
        <p:nvSpPr>
          <p:cNvPr id="61" name="Rectángulo 60">
            <a:extLst>
              <a:ext uri="{FF2B5EF4-FFF2-40B4-BE49-F238E27FC236}">
                <a16:creationId xmlns:a16="http://schemas.microsoft.com/office/drawing/2014/main" id="{00E6DDA9-DFC4-48C4-923C-122495079FD4}"/>
              </a:ext>
            </a:extLst>
          </p:cNvPr>
          <p:cNvSpPr/>
          <p:nvPr/>
        </p:nvSpPr>
        <p:spPr>
          <a:xfrm>
            <a:off x="3028240" y="2798327"/>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ángulo 61">
            <a:extLst>
              <a:ext uri="{FF2B5EF4-FFF2-40B4-BE49-F238E27FC236}">
                <a16:creationId xmlns:a16="http://schemas.microsoft.com/office/drawing/2014/main" id="{AAA1447C-EF93-4FB5-AE99-56F14795E68F}"/>
              </a:ext>
            </a:extLst>
          </p:cNvPr>
          <p:cNvSpPr/>
          <p:nvPr/>
        </p:nvSpPr>
        <p:spPr>
          <a:xfrm>
            <a:off x="2936752" y="2547904"/>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ángulo 63">
            <a:extLst>
              <a:ext uri="{FF2B5EF4-FFF2-40B4-BE49-F238E27FC236}">
                <a16:creationId xmlns:a16="http://schemas.microsoft.com/office/drawing/2014/main" id="{C171FB9B-AC3C-4FD5-A9B8-4AF94B987CBF}"/>
              </a:ext>
            </a:extLst>
          </p:cNvPr>
          <p:cNvSpPr/>
          <p:nvPr/>
        </p:nvSpPr>
        <p:spPr>
          <a:xfrm>
            <a:off x="3043636" y="3990874"/>
            <a:ext cx="551258" cy="189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98872A2B-04B9-48BF-9EDD-B559ED71A8FB}"/>
              </a:ext>
            </a:extLst>
          </p:cNvPr>
          <p:cNvSpPr/>
          <p:nvPr/>
        </p:nvSpPr>
        <p:spPr>
          <a:xfrm>
            <a:off x="2952148" y="3740451"/>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
        <p:nvSpPr>
          <p:cNvPr id="83" name="Rectángulo 82">
            <a:extLst>
              <a:ext uri="{FF2B5EF4-FFF2-40B4-BE49-F238E27FC236}">
                <a16:creationId xmlns:a16="http://schemas.microsoft.com/office/drawing/2014/main" id="{FBD55B17-D930-4BA6-BB18-2F94DE56D4B3}"/>
              </a:ext>
            </a:extLst>
          </p:cNvPr>
          <p:cNvSpPr/>
          <p:nvPr/>
        </p:nvSpPr>
        <p:spPr>
          <a:xfrm>
            <a:off x="5062036" y="2275354"/>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C1AB66C-4BD7-478C-A305-81EB3085E89A}"/>
              </a:ext>
            </a:extLst>
          </p:cNvPr>
          <p:cNvSpPr/>
          <p:nvPr/>
        </p:nvSpPr>
        <p:spPr>
          <a:xfrm>
            <a:off x="2473078" y="3715437"/>
            <a:ext cx="316453" cy="204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3723521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sp>
        <p:nvSpPr>
          <p:cNvPr id="52" name="Rectángulo 51">
            <a:extLst>
              <a:ext uri="{FF2B5EF4-FFF2-40B4-BE49-F238E27FC236}">
                <a16:creationId xmlns:a16="http://schemas.microsoft.com/office/drawing/2014/main" id="{4656763E-34BD-4059-A644-129DE71A49E6}"/>
              </a:ext>
            </a:extLst>
          </p:cNvPr>
          <p:cNvSpPr/>
          <p:nvPr/>
        </p:nvSpPr>
        <p:spPr>
          <a:xfrm>
            <a:off x="1502889" y="2791371"/>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BD279CD7-5CBD-4E4E-B668-C6A7147D384D}"/>
              </a:ext>
            </a:extLst>
          </p:cNvPr>
          <p:cNvSpPr/>
          <p:nvPr/>
        </p:nvSpPr>
        <p:spPr>
          <a:xfrm>
            <a:off x="1411401" y="2559998"/>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DC139930-412E-4A6E-B910-22692F04CEE2}"/>
              </a:ext>
            </a:extLst>
          </p:cNvPr>
          <p:cNvSpPr/>
          <p:nvPr/>
        </p:nvSpPr>
        <p:spPr>
          <a:xfrm>
            <a:off x="1743066" y="3014852"/>
            <a:ext cx="673322"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EB61162-6CBA-4D37-A3ED-8CB7F0C65E4A}"/>
              </a:ext>
            </a:extLst>
          </p:cNvPr>
          <p:cNvSpPr/>
          <p:nvPr/>
        </p:nvSpPr>
        <p:spPr>
          <a:xfrm>
            <a:off x="1603315" y="394826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829B4E80-0E60-45C5-A291-CC70D848FF99}"/>
              </a:ext>
            </a:extLst>
          </p:cNvPr>
          <p:cNvSpPr/>
          <p:nvPr/>
        </p:nvSpPr>
        <p:spPr>
          <a:xfrm>
            <a:off x="1502822" y="3715623"/>
            <a:ext cx="339566" cy="204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AAC9930-EAD2-4DC0-ADE8-6EA14C606C97}"/>
              </a:ext>
            </a:extLst>
          </p:cNvPr>
          <p:cNvSpPr/>
          <p:nvPr/>
        </p:nvSpPr>
        <p:spPr>
          <a:xfrm>
            <a:off x="1694924" y="420413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sp>
        <p:nvSpPr>
          <p:cNvPr id="61" name="Rectángulo 60">
            <a:extLst>
              <a:ext uri="{FF2B5EF4-FFF2-40B4-BE49-F238E27FC236}">
                <a16:creationId xmlns:a16="http://schemas.microsoft.com/office/drawing/2014/main" id="{00E6DDA9-DFC4-48C4-923C-122495079FD4}"/>
              </a:ext>
            </a:extLst>
          </p:cNvPr>
          <p:cNvSpPr/>
          <p:nvPr/>
        </p:nvSpPr>
        <p:spPr>
          <a:xfrm>
            <a:off x="3028240" y="2798327"/>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ángulo 61">
            <a:extLst>
              <a:ext uri="{FF2B5EF4-FFF2-40B4-BE49-F238E27FC236}">
                <a16:creationId xmlns:a16="http://schemas.microsoft.com/office/drawing/2014/main" id="{AAA1447C-EF93-4FB5-AE99-56F14795E68F}"/>
              </a:ext>
            </a:extLst>
          </p:cNvPr>
          <p:cNvSpPr/>
          <p:nvPr/>
        </p:nvSpPr>
        <p:spPr>
          <a:xfrm>
            <a:off x="2936752" y="2547904"/>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70309553-B51A-4B92-A698-F512F61999D8}"/>
              </a:ext>
            </a:extLst>
          </p:cNvPr>
          <p:cNvSpPr/>
          <p:nvPr/>
        </p:nvSpPr>
        <p:spPr>
          <a:xfrm>
            <a:off x="3268417" y="3015478"/>
            <a:ext cx="368584" cy="2125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ángulo 63">
            <a:extLst>
              <a:ext uri="{FF2B5EF4-FFF2-40B4-BE49-F238E27FC236}">
                <a16:creationId xmlns:a16="http://schemas.microsoft.com/office/drawing/2014/main" id="{C171FB9B-AC3C-4FD5-A9B8-4AF94B987CBF}"/>
              </a:ext>
            </a:extLst>
          </p:cNvPr>
          <p:cNvSpPr/>
          <p:nvPr/>
        </p:nvSpPr>
        <p:spPr>
          <a:xfrm>
            <a:off x="3043636" y="3990874"/>
            <a:ext cx="551258" cy="189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98872A2B-04B9-48BF-9EDD-B559ED71A8FB}"/>
              </a:ext>
            </a:extLst>
          </p:cNvPr>
          <p:cNvSpPr/>
          <p:nvPr/>
        </p:nvSpPr>
        <p:spPr>
          <a:xfrm>
            <a:off x="2952148" y="3740451"/>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6F7A6F21-5ACB-4EF9-B966-6B9732057547}"/>
              </a:ext>
            </a:extLst>
          </p:cNvPr>
          <p:cNvSpPr/>
          <p:nvPr/>
        </p:nvSpPr>
        <p:spPr>
          <a:xfrm>
            <a:off x="4005665" y="4209779"/>
            <a:ext cx="104224" cy="223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64416C1B-F4C9-475F-8527-6B0B37BCAD0F}"/>
              </a:ext>
            </a:extLst>
          </p:cNvPr>
          <p:cNvSpPr/>
          <p:nvPr/>
        </p:nvSpPr>
        <p:spPr>
          <a:xfrm>
            <a:off x="2882085" y="4198051"/>
            <a:ext cx="374950" cy="2299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
        <p:nvSpPr>
          <p:cNvPr id="83" name="Rectángulo 82">
            <a:extLst>
              <a:ext uri="{FF2B5EF4-FFF2-40B4-BE49-F238E27FC236}">
                <a16:creationId xmlns:a16="http://schemas.microsoft.com/office/drawing/2014/main" id="{FBD55B17-D930-4BA6-BB18-2F94DE56D4B3}"/>
              </a:ext>
            </a:extLst>
          </p:cNvPr>
          <p:cNvSpPr/>
          <p:nvPr/>
        </p:nvSpPr>
        <p:spPr>
          <a:xfrm>
            <a:off x="5062036" y="2275354"/>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C1AB66C-4BD7-478C-A305-81EB3085E89A}"/>
              </a:ext>
            </a:extLst>
          </p:cNvPr>
          <p:cNvSpPr/>
          <p:nvPr/>
        </p:nvSpPr>
        <p:spPr>
          <a:xfrm>
            <a:off x="2473078" y="3715437"/>
            <a:ext cx="316453" cy="204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6191130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sp>
        <p:nvSpPr>
          <p:cNvPr id="52" name="Rectángulo 51">
            <a:extLst>
              <a:ext uri="{FF2B5EF4-FFF2-40B4-BE49-F238E27FC236}">
                <a16:creationId xmlns:a16="http://schemas.microsoft.com/office/drawing/2014/main" id="{4656763E-34BD-4059-A644-129DE71A49E6}"/>
              </a:ext>
            </a:extLst>
          </p:cNvPr>
          <p:cNvSpPr/>
          <p:nvPr/>
        </p:nvSpPr>
        <p:spPr>
          <a:xfrm>
            <a:off x="1502889" y="2791371"/>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BD279CD7-5CBD-4E4E-B668-C6A7147D384D}"/>
              </a:ext>
            </a:extLst>
          </p:cNvPr>
          <p:cNvSpPr/>
          <p:nvPr/>
        </p:nvSpPr>
        <p:spPr>
          <a:xfrm>
            <a:off x="1411401" y="2559998"/>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DC139930-412E-4A6E-B910-22692F04CEE2}"/>
              </a:ext>
            </a:extLst>
          </p:cNvPr>
          <p:cNvSpPr/>
          <p:nvPr/>
        </p:nvSpPr>
        <p:spPr>
          <a:xfrm>
            <a:off x="1743066" y="3014852"/>
            <a:ext cx="673322"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EB61162-6CBA-4D37-A3ED-8CB7F0C65E4A}"/>
              </a:ext>
            </a:extLst>
          </p:cNvPr>
          <p:cNvSpPr/>
          <p:nvPr/>
        </p:nvSpPr>
        <p:spPr>
          <a:xfrm>
            <a:off x="1603315" y="394826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829B4E80-0E60-45C5-A291-CC70D848FF99}"/>
              </a:ext>
            </a:extLst>
          </p:cNvPr>
          <p:cNvSpPr/>
          <p:nvPr/>
        </p:nvSpPr>
        <p:spPr>
          <a:xfrm>
            <a:off x="1502822" y="3715623"/>
            <a:ext cx="339566" cy="204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AAC9930-EAD2-4DC0-ADE8-6EA14C606C97}"/>
              </a:ext>
            </a:extLst>
          </p:cNvPr>
          <p:cNvSpPr/>
          <p:nvPr/>
        </p:nvSpPr>
        <p:spPr>
          <a:xfrm>
            <a:off x="1694924" y="420413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sp>
        <p:nvSpPr>
          <p:cNvPr id="61" name="Rectángulo 60">
            <a:extLst>
              <a:ext uri="{FF2B5EF4-FFF2-40B4-BE49-F238E27FC236}">
                <a16:creationId xmlns:a16="http://schemas.microsoft.com/office/drawing/2014/main" id="{00E6DDA9-DFC4-48C4-923C-122495079FD4}"/>
              </a:ext>
            </a:extLst>
          </p:cNvPr>
          <p:cNvSpPr/>
          <p:nvPr/>
        </p:nvSpPr>
        <p:spPr>
          <a:xfrm>
            <a:off x="3028240" y="2798327"/>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ángulo 61">
            <a:extLst>
              <a:ext uri="{FF2B5EF4-FFF2-40B4-BE49-F238E27FC236}">
                <a16:creationId xmlns:a16="http://schemas.microsoft.com/office/drawing/2014/main" id="{AAA1447C-EF93-4FB5-AE99-56F14795E68F}"/>
              </a:ext>
            </a:extLst>
          </p:cNvPr>
          <p:cNvSpPr/>
          <p:nvPr/>
        </p:nvSpPr>
        <p:spPr>
          <a:xfrm>
            <a:off x="2936752" y="2547904"/>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70309553-B51A-4B92-A698-F512F61999D8}"/>
              </a:ext>
            </a:extLst>
          </p:cNvPr>
          <p:cNvSpPr/>
          <p:nvPr/>
        </p:nvSpPr>
        <p:spPr>
          <a:xfrm>
            <a:off x="3268417" y="3015478"/>
            <a:ext cx="368584" cy="2125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ángulo 63">
            <a:extLst>
              <a:ext uri="{FF2B5EF4-FFF2-40B4-BE49-F238E27FC236}">
                <a16:creationId xmlns:a16="http://schemas.microsoft.com/office/drawing/2014/main" id="{C171FB9B-AC3C-4FD5-A9B8-4AF94B987CBF}"/>
              </a:ext>
            </a:extLst>
          </p:cNvPr>
          <p:cNvSpPr/>
          <p:nvPr/>
        </p:nvSpPr>
        <p:spPr>
          <a:xfrm>
            <a:off x="3043636" y="3990874"/>
            <a:ext cx="551258" cy="189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98872A2B-04B9-48BF-9EDD-B559ED71A8FB}"/>
              </a:ext>
            </a:extLst>
          </p:cNvPr>
          <p:cNvSpPr/>
          <p:nvPr/>
        </p:nvSpPr>
        <p:spPr>
          <a:xfrm>
            <a:off x="2952148" y="3740451"/>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6F7A6F21-5ACB-4EF9-B966-6B9732057547}"/>
              </a:ext>
            </a:extLst>
          </p:cNvPr>
          <p:cNvSpPr/>
          <p:nvPr/>
        </p:nvSpPr>
        <p:spPr>
          <a:xfrm>
            <a:off x="4005665" y="4209779"/>
            <a:ext cx="104224" cy="223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64416C1B-F4C9-475F-8527-6B0B37BCAD0F}"/>
              </a:ext>
            </a:extLst>
          </p:cNvPr>
          <p:cNvSpPr/>
          <p:nvPr/>
        </p:nvSpPr>
        <p:spPr>
          <a:xfrm>
            <a:off x="2882085" y="4198051"/>
            <a:ext cx="374950" cy="2299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
        <p:nvSpPr>
          <p:cNvPr id="83" name="Rectángulo 82">
            <a:extLst>
              <a:ext uri="{FF2B5EF4-FFF2-40B4-BE49-F238E27FC236}">
                <a16:creationId xmlns:a16="http://schemas.microsoft.com/office/drawing/2014/main" id="{FBD55B17-D930-4BA6-BB18-2F94DE56D4B3}"/>
              </a:ext>
            </a:extLst>
          </p:cNvPr>
          <p:cNvSpPr/>
          <p:nvPr/>
        </p:nvSpPr>
        <p:spPr>
          <a:xfrm>
            <a:off x="4912612" y="2312471"/>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0A56A747-649A-4765-8F6F-44A6F12579C5}"/>
              </a:ext>
            </a:extLst>
          </p:cNvPr>
          <p:cNvSpPr/>
          <p:nvPr/>
        </p:nvSpPr>
        <p:spPr>
          <a:xfrm>
            <a:off x="6456278" y="125087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5" name="Imagen 84">
            <a:extLst>
              <a:ext uri="{FF2B5EF4-FFF2-40B4-BE49-F238E27FC236}">
                <a16:creationId xmlns:a16="http://schemas.microsoft.com/office/drawing/2014/main" id="{8E576C3D-4919-4878-AB09-2AE9BB940AEA}"/>
              </a:ext>
            </a:extLst>
          </p:cNvPr>
          <p:cNvPicPr>
            <a:picLocks noChangeAspect="1"/>
          </p:cNvPicPr>
          <p:nvPr/>
        </p:nvPicPr>
        <p:blipFill rotWithShape="1">
          <a:blip r:embed="rId6"/>
          <a:srcRect l="9818" t="20261" r="5521" b="39499"/>
          <a:stretch/>
        </p:blipFill>
        <p:spPr>
          <a:xfrm>
            <a:off x="5650365" y="2824185"/>
            <a:ext cx="5214106" cy="707246"/>
          </a:xfrm>
          <a:prstGeom prst="rect">
            <a:avLst/>
          </a:prstGeom>
        </p:spPr>
      </p:pic>
      <p:sp>
        <p:nvSpPr>
          <p:cNvPr id="89" name="CuadroTexto 88">
            <a:extLst>
              <a:ext uri="{FF2B5EF4-FFF2-40B4-BE49-F238E27FC236}">
                <a16:creationId xmlns:a16="http://schemas.microsoft.com/office/drawing/2014/main" id="{3A58217A-7D87-4186-9B3B-F3341E19A5E7}"/>
              </a:ext>
            </a:extLst>
          </p:cNvPr>
          <p:cNvSpPr txBox="1"/>
          <p:nvPr/>
        </p:nvSpPr>
        <p:spPr>
          <a:xfrm>
            <a:off x="6103062" y="1361839"/>
            <a:ext cx="1769093" cy="646331"/>
          </a:xfrm>
          <a:prstGeom prst="rect">
            <a:avLst/>
          </a:prstGeom>
          <a:noFill/>
        </p:spPr>
        <p:txBody>
          <a:bodyPr wrap="square" rtlCol="0">
            <a:spAutoFit/>
          </a:bodyPr>
          <a:lstStyle/>
          <a:p>
            <a:r>
              <a:rPr lang="es-ES" b="1" dirty="0" err="1"/>
              <a:t>Carotenoid</a:t>
            </a:r>
            <a:r>
              <a:rPr lang="es-ES" b="1" dirty="0"/>
              <a:t> </a:t>
            </a:r>
            <a:r>
              <a:rPr lang="es-ES" b="1" dirty="0" err="1"/>
              <a:t>content</a:t>
            </a:r>
            <a:endParaRPr lang="es-ES" b="1" dirty="0"/>
          </a:p>
        </p:txBody>
      </p:sp>
      <p:sp>
        <p:nvSpPr>
          <p:cNvPr id="90" name="Rectángulo 89">
            <a:extLst>
              <a:ext uri="{FF2B5EF4-FFF2-40B4-BE49-F238E27FC236}">
                <a16:creationId xmlns:a16="http://schemas.microsoft.com/office/drawing/2014/main" id="{A0D6C595-03ED-4844-A877-EEB6894B2050}"/>
              </a:ext>
            </a:extLst>
          </p:cNvPr>
          <p:cNvSpPr/>
          <p:nvPr/>
        </p:nvSpPr>
        <p:spPr>
          <a:xfrm>
            <a:off x="7581025" y="1555899"/>
            <a:ext cx="1273177" cy="222031"/>
          </a:xfrm>
          <a:prstGeom prst="rect">
            <a:avLst/>
          </a:prstGeom>
          <a:gradFill flip="none" rotWithShape="1">
            <a:gsLst>
              <a:gs pos="0">
                <a:schemeClr val="tx1">
                  <a:lumMod val="95000"/>
                  <a:lumOff val="5000"/>
                </a:schemeClr>
              </a:gs>
              <a:gs pos="50000">
                <a:srgbClr val="C00000"/>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Imagen 90">
            <a:extLst>
              <a:ext uri="{FF2B5EF4-FFF2-40B4-BE49-F238E27FC236}">
                <a16:creationId xmlns:a16="http://schemas.microsoft.com/office/drawing/2014/main" id="{1597D2DB-3FD7-47B9-8115-1DF6307A4FEA}"/>
              </a:ext>
            </a:extLst>
          </p:cNvPr>
          <p:cNvPicPr>
            <a:picLocks noChangeAspect="1"/>
          </p:cNvPicPr>
          <p:nvPr/>
        </p:nvPicPr>
        <p:blipFill rotWithShape="1">
          <a:blip r:embed="rId4"/>
          <a:srcRect l="37696" t="90077" r="47538" b="2062"/>
          <a:stretch/>
        </p:blipFill>
        <p:spPr>
          <a:xfrm>
            <a:off x="7204053" y="3596057"/>
            <a:ext cx="1769093" cy="288053"/>
          </a:xfrm>
          <a:prstGeom prst="rect">
            <a:avLst/>
          </a:prstGeom>
        </p:spPr>
      </p:pic>
      <p:pic>
        <p:nvPicPr>
          <p:cNvPr id="92" name="Imagen 91">
            <a:extLst>
              <a:ext uri="{FF2B5EF4-FFF2-40B4-BE49-F238E27FC236}">
                <a16:creationId xmlns:a16="http://schemas.microsoft.com/office/drawing/2014/main" id="{CCA42709-9D0C-4BC2-A6EB-93B561E39F02}"/>
              </a:ext>
            </a:extLst>
          </p:cNvPr>
          <p:cNvPicPr>
            <a:picLocks noChangeAspect="1"/>
          </p:cNvPicPr>
          <p:nvPr/>
        </p:nvPicPr>
        <p:blipFill rotWithShape="1">
          <a:blip r:embed="rId4"/>
          <a:srcRect l="52523" t="90002" r="32711" b="2137"/>
          <a:stretch/>
        </p:blipFill>
        <p:spPr>
          <a:xfrm>
            <a:off x="9145471" y="3598872"/>
            <a:ext cx="1769093" cy="288053"/>
          </a:xfrm>
          <a:prstGeom prst="rect">
            <a:avLst/>
          </a:prstGeom>
        </p:spPr>
      </p:pic>
      <p:sp>
        <p:nvSpPr>
          <p:cNvPr id="93" name="CuadroTexto 92">
            <a:extLst>
              <a:ext uri="{FF2B5EF4-FFF2-40B4-BE49-F238E27FC236}">
                <a16:creationId xmlns:a16="http://schemas.microsoft.com/office/drawing/2014/main" id="{6CA8BE6B-69CE-4CDC-AA3E-F1714510D932}"/>
              </a:ext>
            </a:extLst>
          </p:cNvPr>
          <p:cNvSpPr txBox="1"/>
          <p:nvPr/>
        </p:nvSpPr>
        <p:spPr>
          <a:xfrm>
            <a:off x="7054859" y="1258290"/>
            <a:ext cx="2428423" cy="369332"/>
          </a:xfrm>
          <a:prstGeom prst="rect">
            <a:avLst/>
          </a:prstGeom>
          <a:noFill/>
        </p:spPr>
        <p:txBody>
          <a:bodyPr wrap="square" rtlCol="0">
            <a:spAutoFit/>
          </a:bodyPr>
          <a:lstStyle/>
          <a:p>
            <a:pPr algn="ctr"/>
            <a:r>
              <a:rPr lang="es-ES" dirty="0"/>
              <a:t>Low             High</a:t>
            </a:r>
          </a:p>
        </p:txBody>
      </p:sp>
      <p:sp>
        <p:nvSpPr>
          <p:cNvPr id="94" name="Rectángulo 93">
            <a:extLst>
              <a:ext uri="{FF2B5EF4-FFF2-40B4-BE49-F238E27FC236}">
                <a16:creationId xmlns:a16="http://schemas.microsoft.com/office/drawing/2014/main" id="{8F8CE9BC-EBFD-4DA0-B81E-80A4508BF1EE}"/>
              </a:ext>
            </a:extLst>
          </p:cNvPr>
          <p:cNvSpPr/>
          <p:nvPr/>
        </p:nvSpPr>
        <p:spPr>
          <a:xfrm>
            <a:off x="5397788" y="2265992"/>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Rectángulo 94">
            <a:extLst>
              <a:ext uri="{FF2B5EF4-FFF2-40B4-BE49-F238E27FC236}">
                <a16:creationId xmlns:a16="http://schemas.microsoft.com/office/drawing/2014/main" id="{83A6C331-EC4C-455E-91BF-8773189402D0}"/>
              </a:ext>
            </a:extLst>
          </p:cNvPr>
          <p:cNvSpPr/>
          <p:nvPr/>
        </p:nvSpPr>
        <p:spPr>
          <a:xfrm>
            <a:off x="5698828" y="2018980"/>
            <a:ext cx="5359335"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C1AB66C-4BD7-478C-A305-81EB3085E89A}"/>
              </a:ext>
            </a:extLst>
          </p:cNvPr>
          <p:cNvSpPr/>
          <p:nvPr/>
        </p:nvSpPr>
        <p:spPr>
          <a:xfrm>
            <a:off x="2473078" y="3715437"/>
            <a:ext cx="316453" cy="204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CuadroTexto 99">
            <a:extLst>
              <a:ext uri="{FF2B5EF4-FFF2-40B4-BE49-F238E27FC236}">
                <a16:creationId xmlns:a16="http://schemas.microsoft.com/office/drawing/2014/main" id="{FF071C0E-8B57-4D3D-AC25-F8EDA453CAD9}"/>
              </a:ext>
            </a:extLst>
          </p:cNvPr>
          <p:cNvSpPr txBox="1"/>
          <p:nvPr/>
        </p:nvSpPr>
        <p:spPr>
          <a:xfrm>
            <a:off x="5469948" y="2413381"/>
            <a:ext cx="6100762" cy="400110"/>
          </a:xfrm>
          <a:prstGeom prst="rect">
            <a:avLst/>
          </a:prstGeom>
          <a:noFill/>
        </p:spPr>
        <p:txBody>
          <a:bodyPr wrap="square">
            <a:spAutoFit/>
          </a:bodyPr>
          <a:lstStyle/>
          <a:p>
            <a:r>
              <a:rPr lang="en-US" sz="2000" b="0" i="0" u="none" strike="noStrike" baseline="0" dirty="0">
                <a:solidFill>
                  <a:srgbClr val="000000"/>
                </a:solidFill>
                <a:latin typeface="LiberationSerif-Regular"/>
              </a:rPr>
              <a:t>Diel changes in: </a:t>
            </a:r>
            <a:endParaRPr lang="es-ES" sz="2000" dirty="0"/>
          </a:p>
        </p:txBody>
      </p:sp>
    </p:spTree>
    <p:extLst>
      <p:ext uri="{BB962C8B-B14F-4D97-AF65-F5344CB8AC3E}">
        <p14:creationId xmlns:p14="http://schemas.microsoft.com/office/powerpoint/2010/main" val="6954113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sp>
        <p:nvSpPr>
          <p:cNvPr id="52" name="Rectángulo 51">
            <a:extLst>
              <a:ext uri="{FF2B5EF4-FFF2-40B4-BE49-F238E27FC236}">
                <a16:creationId xmlns:a16="http://schemas.microsoft.com/office/drawing/2014/main" id="{4656763E-34BD-4059-A644-129DE71A49E6}"/>
              </a:ext>
            </a:extLst>
          </p:cNvPr>
          <p:cNvSpPr/>
          <p:nvPr/>
        </p:nvSpPr>
        <p:spPr>
          <a:xfrm>
            <a:off x="1502889" y="2791371"/>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BD279CD7-5CBD-4E4E-B668-C6A7147D384D}"/>
              </a:ext>
            </a:extLst>
          </p:cNvPr>
          <p:cNvSpPr/>
          <p:nvPr/>
        </p:nvSpPr>
        <p:spPr>
          <a:xfrm>
            <a:off x="1411401" y="2559998"/>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DC139930-412E-4A6E-B910-22692F04CEE2}"/>
              </a:ext>
            </a:extLst>
          </p:cNvPr>
          <p:cNvSpPr/>
          <p:nvPr/>
        </p:nvSpPr>
        <p:spPr>
          <a:xfrm>
            <a:off x="1743066" y="3014852"/>
            <a:ext cx="673322"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EB61162-6CBA-4D37-A3ED-8CB7F0C65E4A}"/>
              </a:ext>
            </a:extLst>
          </p:cNvPr>
          <p:cNvSpPr/>
          <p:nvPr/>
        </p:nvSpPr>
        <p:spPr>
          <a:xfrm>
            <a:off x="1603315" y="394826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829B4E80-0E60-45C5-A291-CC70D848FF99}"/>
              </a:ext>
            </a:extLst>
          </p:cNvPr>
          <p:cNvSpPr/>
          <p:nvPr/>
        </p:nvSpPr>
        <p:spPr>
          <a:xfrm>
            <a:off x="1502822" y="3715623"/>
            <a:ext cx="339566" cy="204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AAC9930-EAD2-4DC0-ADE8-6EA14C606C97}"/>
              </a:ext>
            </a:extLst>
          </p:cNvPr>
          <p:cNvSpPr/>
          <p:nvPr/>
        </p:nvSpPr>
        <p:spPr>
          <a:xfrm>
            <a:off x="1694924" y="420413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sp>
        <p:nvSpPr>
          <p:cNvPr id="61" name="Rectángulo 60">
            <a:extLst>
              <a:ext uri="{FF2B5EF4-FFF2-40B4-BE49-F238E27FC236}">
                <a16:creationId xmlns:a16="http://schemas.microsoft.com/office/drawing/2014/main" id="{00E6DDA9-DFC4-48C4-923C-122495079FD4}"/>
              </a:ext>
            </a:extLst>
          </p:cNvPr>
          <p:cNvSpPr/>
          <p:nvPr/>
        </p:nvSpPr>
        <p:spPr>
          <a:xfrm>
            <a:off x="3028240" y="2798327"/>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ángulo 61">
            <a:extLst>
              <a:ext uri="{FF2B5EF4-FFF2-40B4-BE49-F238E27FC236}">
                <a16:creationId xmlns:a16="http://schemas.microsoft.com/office/drawing/2014/main" id="{AAA1447C-EF93-4FB5-AE99-56F14795E68F}"/>
              </a:ext>
            </a:extLst>
          </p:cNvPr>
          <p:cNvSpPr/>
          <p:nvPr/>
        </p:nvSpPr>
        <p:spPr>
          <a:xfrm>
            <a:off x="2936752" y="2547904"/>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70309553-B51A-4B92-A698-F512F61999D8}"/>
              </a:ext>
            </a:extLst>
          </p:cNvPr>
          <p:cNvSpPr/>
          <p:nvPr/>
        </p:nvSpPr>
        <p:spPr>
          <a:xfrm>
            <a:off x="3268417" y="3015478"/>
            <a:ext cx="368584" cy="2125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ángulo 63">
            <a:extLst>
              <a:ext uri="{FF2B5EF4-FFF2-40B4-BE49-F238E27FC236}">
                <a16:creationId xmlns:a16="http://schemas.microsoft.com/office/drawing/2014/main" id="{C171FB9B-AC3C-4FD5-A9B8-4AF94B987CBF}"/>
              </a:ext>
            </a:extLst>
          </p:cNvPr>
          <p:cNvSpPr/>
          <p:nvPr/>
        </p:nvSpPr>
        <p:spPr>
          <a:xfrm>
            <a:off x="3043636" y="3990874"/>
            <a:ext cx="551258" cy="189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98872A2B-04B9-48BF-9EDD-B559ED71A8FB}"/>
              </a:ext>
            </a:extLst>
          </p:cNvPr>
          <p:cNvSpPr/>
          <p:nvPr/>
        </p:nvSpPr>
        <p:spPr>
          <a:xfrm>
            <a:off x="2952148" y="3740451"/>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6F7A6F21-5ACB-4EF9-B966-6B9732057547}"/>
              </a:ext>
            </a:extLst>
          </p:cNvPr>
          <p:cNvSpPr/>
          <p:nvPr/>
        </p:nvSpPr>
        <p:spPr>
          <a:xfrm>
            <a:off x="4005665" y="4209779"/>
            <a:ext cx="104224" cy="223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64416C1B-F4C9-475F-8527-6B0B37BCAD0F}"/>
              </a:ext>
            </a:extLst>
          </p:cNvPr>
          <p:cNvSpPr/>
          <p:nvPr/>
        </p:nvSpPr>
        <p:spPr>
          <a:xfrm>
            <a:off x="2882085" y="4198051"/>
            <a:ext cx="374950" cy="2299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
        <p:nvSpPr>
          <p:cNvPr id="83" name="Rectángulo 82">
            <a:extLst>
              <a:ext uri="{FF2B5EF4-FFF2-40B4-BE49-F238E27FC236}">
                <a16:creationId xmlns:a16="http://schemas.microsoft.com/office/drawing/2014/main" id="{FBD55B17-D930-4BA6-BB18-2F94DE56D4B3}"/>
              </a:ext>
            </a:extLst>
          </p:cNvPr>
          <p:cNvSpPr/>
          <p:nvPr/>
        </p:nvSpPr>
        <p:spPr>
          <a:xfrm>
            <a:off x="5062036" y="2275354"/>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0A56A747-649A-4765-8F6F-44A6F12579C5}"/>
              </a:ext>
            </a:extLst>
          </p:cNvPr>
          <p:cNvSpPr/>
          <p:nvPr/>
        </p:nvSpPr>
        <p:spPr>
          <a:xfrm>
            <a:off x="6456278" y="125087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5" name="Imagen 84">
            <a:extLst>
              <a:ext uri="{FF2B5EF4-FFF2-40B4-BE49-F238E27FC236}">
                <a16:creationId xmlns:a16="http://schemas.microsoft.com/office/drawing/2014/main" id="{8E576C3D-4919-4878-AB09-2AE9BB940AEA}"/>
              </a:ext>
            </a:extLst>
          </p:cNvPr>
          <p:cNvPicPr>
            <a:picLocks noChangeAspect="1"/>
          </p:cNvPicPr>
          <p:nvPr/>
        </p:nvPicPr>
        <p:blipFill rotWithShape="1">
          <a:blip r:embed="rId6"/>
          <a:srcRect l="9818" t="20261" r="5521" b="39499"/>
          <a:stretch/>
        </p:blipFill>
        <p:spPr>
          <a:xfrm>
            <a:off x="5650365" y="2824185"/>
            <a:ext cx="5214106" cy="707246"/>
          </a:xfrm>
          <a:prstGeom prst="rect">
            <a:avLst/>
          </a:prstGeom>
        </p:spPr>
      </p:pic>
      <p:sp>
        <p:nvSpPr>
          <p:cNvPr id="86" name="Rectángulo 85">
            <a:extLst>
              <a:ext uri="{FF2B5EF4-FFF2-40B4-BE49-F238E27FC236}">
                <a16:creationId xmlns:a16="http://schemas.microsoft.com/office/drawing/2014/main" id="{90D0C456-8E47-43C7-80D1-747052F05775}"/>
              </a:ext>
            </a:extLst>
          </p:cNvPr>
          <p:cNvSpPr/>
          <p:nvPr/>
        </p:nvSpPr>
        <p:spPr>
          <a:xfrm>
            <a:off x="7636312" y="2850807"/>
            <a:ext cx="655918"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9" name="CuadroTexto 88">
            <a:extLst>
              <a:ext uri="{FF2B5EF4-FFF2-40B4-BE49-F238E27FC236}">
                <a16:creationId xmlns:a16="http://schemas.microsoft.com/office/drawing/2014/main" id="{3A58217A-7D87-4186-9B3B-F3341E19A5E7}"/>
              </a:ext>
            </a:extLst>
          </p:cNvPr>
          <p:cNvSpPr txBox="1"/>
          <p:nvPr/>
        </p:nvSpPr>
        <p:spPr>
          <a:xfrm>
            <a:off x="6103062" y="1361839"/>
            <a:ext cx="1769093" cy="646331"/>
          </a:xfrm>
          <a:prstGeom prst="rect">
            <a:avLst/>
          </a:prstGeom>
          <a:noFill/>
        </p:spPr>
        <p:txBody>
          <a:bodyPr wrap="square" rtlCol="0">
            <a:spAutoFit/>
          </a:bodyPr>
          <a:lstStyle/>
          <a:p>
            <a:r>
              <a:rPr lang="es-ES" b="1" dirty="0" err="1"/>
              <a:t>Carotenoid</a:t>
            </a:r>
            <a:r>
              <a:rPr lang="es-ES" b="1" dirty="0"/>
              <a:t> </a:t>
            </a:r>
            <a:r>
              <a:rPr lang="es-ES" b="1" dirty="0" err="1"/>
              <a:t>content</a:t>
            </a:r>
            <a:endParaRPr lang="es-ES" b="1" dirty="0"/>
          </a:p>
        </p:txBody>
      </p:sp>
      <p:sp>
        <p:nvSpPr>
          <p:cNvPr id="90" name="Rectángulo 89">
            <a:extLst>
              <a:ext uri="{FF2B5EF4-FFF2-40B4-BE49-F238E27FC236}">
                <a16:creationId xmlns:a16="http://schemas.microsoft.com/office/drawing/2014/main" id="{A0D6C595-03ED-4844-A877-EEB6894B2050}"/>
              </a:ext>
            </a:extLst>
          </p:cNvPr>
          <p:cNvSpPr/>
          <p:nvPr/>
        </p:nvSpPr>
        <p:spPr>
          <a:xfrm>
            <a:off x="7581025" y="1555899"/>
            <a:ext cx="1273177" cy="222031"/>
          </a:xfrm>
          <a:prstGeom prst="rect">
            <a:avLst/>
          </a:prstGeom>
          <a:gradFill flip="none" rotWithShape="1">
            <a:gsLst>
              <a:gs pos="0">
                <a:schemeClr val="tx1">
                  <a:lumMod val="95000"/>
                  <a:lumOff val="5000"/>
                </a:schemeClr>
              </a:gs>
              <a:gs pos="50000">
                <a:srgbClr val="C00000"/>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Imagen 90">
            <a:extLst>
              <a:ext uri="{FF2B5EF4-FFF2-40B4-BE49-F238E27FC236}">
                <a16:creationId xmlns:a16="http://schemas.microsoft.com/office/drawing/2014/main" id="{1597D2DB-3FD7-47B9-8115-1DF6307A4FEA}"/>
              </a:ext>
            </a:extLst>
          </p:cNvPr>
          <p:cNvPicPr>
            <a:picLocks noChangeAspect="1"/>
          </p:cNvPicPr>
          <p:nvPr/>
        </p:nvPicPr>
        <p:blipFill rotWithShape="1">
          <a:blip r:embed="rId4"/>
          <a:srcRect l="37696" t="90077" r="47538" b="2062"/>
          <a:stretch/>
        </p:blipFill>
        <p:spPr>
          <a:xfrm>
            <a:off x="7204053" y="3596057"/>
            <a:ext cx="1769093" cy="288053"/>
          </a:xfrm>
          <a:prstGeom prst="rect">
            <a:avLst/>
          </a:prstGeom>
        </p:spPr>
      </p:pic>
      <p:pic>
        <p:nvPicPr>
          <p:cNvPr id="92" name="Imagen 91">
            <a:extLst>
              <a:ext uri="{FF2B5EF4-FFF2-40B4-BE49-F238E27FC236}">
                <a16:creationId xmlns:a16="http://schemas.microsoft.com/office/drawing/2014/main" id="{CCA42709-9D0C-4BC2-A6EB-93B561E39F02}"/>
              </a:ext>
            </a:extLst>
          </p:cNvPr>
          <p:cNvPicPr>
            <a:picLocks noChangeAspect="1"/>
          </p:cNvPicPr>
          <p:nvPr/>
        </p:nvPicPr>
        <p:blipFill rotWithShape="1">
          <a:blip r:embed="rId4"/>
          <a:srcRect l="52523" t="90002" r="32711" b="2137"/>
          <a:stretch/>
        </p:blipFill>
        <p:spPr>
          <a:xfrm>
            <a:off x="9145471" y="3598872"/>
            <a:ext cx="1769093" cy="288053"/>
          </a:xfrm>
          <a:prstGeom prst="rect">
            <a:avLst/>
          </a:prstGeom>
        </p:spPr>
      </p:pic>
      <p:sp>
        <p:nvSpPr>
          <p:cNvPr id="93" name="CuadroTexto 92">
            <a:extLst>
              <a:ext uri="{FF2B5EF4-FFF2-40B4-BE49-F238E27FC236}">
                <a16:creationId xmlns:a16="http://schemas.microsoft.com/office/drawing/2014/main" id="{6CA8BE6B-69CE-4CDC-AA3E-F1714510D932}"/>
              </a:ext>
            </a:extLst>
          </p:cNvPr>
          <p:cNvSpPr txBox="1"/>
          <p:nvPr/>
        </p:nvSpPr>
        <p:spPr>
          <a:xfrm>
            <a:off x="7054859" y="1258290"/>
            <a:ext cx="2428423" cy="369332"/>
          </a:xfrm>
          <a:prstGeom prst="rect">
            <a:avLst/>
          </a:prstGeom>
          <a:noFill/>
        </p:spPr>
        <p:txBody>
          <a:bodyPr wrap="square" rtlCol="0">
            <a:spAutoFit/>
          </a:bodyPr>
          <a:lstStyle/>
          <a:p>
            <a:pPr algn="ctr"/>
            <a:r>
              <a:rPr lang="es-ES" dirty="0"/>
              <a:t>Low             High</a:t>
            </a:r>
          </a:p>
        </p:txBody>
      </p:sp>
      <p:sp>
        <p:nvSpPr>
          <p:cNvPr id="94" name="Rectángulo 93">
            <a:extLst>
              <a:ext uri="{FF2B5EF4-FFF2-40B4-BE49-F238E27FC236}">
                <a16:creationId xmlns:a16="http://schemas.microsoft.com/office/drawing/2014/main" id="{8F8CE9BC-EBFD-4DA0-B81E-80A4508BF1EE}"/>
              </a:ext>
            </a:extLst>
          </p:cNvPr>
          <p:cNvSpPr/>
          <p:nvPr/>
        </p:nvSpPr>
        <p:spPr>
          <a:xfrm>
            <a:off x="5397788" y="2265992"/>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Rectángulo 94">
            <a:extLst>
              <a:ext uri="{FF2B5EF4-FFF2-40B4-BE49-F238E27FC236}">
                <a16:creationId xmlns:a16="http://schemas.microsoft.com/office/drawing/2014/main" id="{83A6C331-EC4C-455E-91BF-8773189402D0}"/>
              </a:ext>
            </a:extLst>
          </p:cNvPr>
          <p:cNvSpPr/>
          <p:nvPr/>
        </p:nvSpPr>
        <p:spPr>
          <a:xfrm>
            <a:off x="5698828" y="2018980"/>
            <a:ext cx="5359335"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Rectángulo 96">
            <a:extLst>
              <a:ext uri="{FF2B5EF4-FFF2-40B4-BE49-F238E27FC236}">
                <a16:creationId xmlns:a16="http://schemas.microsoft.com/office/drawing/2014/main" id="{9F9E0FB6-275E-4B50-B2CF-23E2C78771E4}"/>
              </a:ext>
            </a:extLst>
          </p:cNvPr>
          <p:cNvSpPr/>
          <p:nvPr/>
        </p:nvSpPr>
        <p:spPr>
          <a:xfrm>
            <a:off x="9997890" y="2830404"/>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C1AB66C-4BD7-478C-A305-81EB3085E89A}"/>
              </a:ext>
            </a:extLst>
          </p:cNvPr>
          <p:cNvSpPr/>
          <p:nvPr/>
        </p:nvSpPr>
        <p:spPr>
          <a:xfrm>
            <a:off x="2473078" y="3715437"/>
            <a:ext cx="316453" cy="204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CuadroTexto 99">
            <a:extLst>
              <a:ext uri="{FF2B5EF4-FFF2-40B4-BE49-F238E27FC236}">
                <a16:creationId xmlns:a16="http://schemas.microsoft.com/office/drawing/2014/main" id="{0942EAC8-98AB-4F50-B60B-70C996FA999D}"/>
              </a:ext>
            </a:extLst>
          </p:cNvPr>
          <p:cNvSpPr txBox="1"/>
          <p:nvPr/>
        </p:nvSpPr>
        <p:spPr>
          <a:xfrm>
            <a:off x="5469948" y="2413381"/>
            <a:ext cx="6100762" cy="400110"/>
          </a:xfrm>
          <a:prstGeom prst="rect">
            <a:avLst/>
          </a:prstGeom>
          <a:noFill/>
        </p:spPr>
        <p:txBody>
          <a:bodyPr wrap="square">
            <a:spAutoFit/>
          </a:bodyPr>
          <a:lstStyle/>
          <a:p>
            <a:r>
              <a:rPr lang="en-US" sz="2000" b="0" i="0" u="none" strike="noStrike" baseline="0" dirty="0">
                <a:solidFill>
                  <a:srgbClr val="000000"/>
                </a:solidFill>
                <a:latin typeface="LiberationSerif-Regular"/>
              </a:rPr>
              <a:t>Diel changes in: </a:t>
            </a:r>
            <a:endParaRPr lang="es-ES" sz="2000" dirty="0"/>
          </a:p>
        </p:txBody>
      </p:sp>
    </p:spTree>
    <p:extLst>
      <p:ext uri="{BB962C8B-B14F-4D97-AF65-F5344CB8AC3E}">
        <p14:creationId xmlns:p14="http://schemas.microsoft.com/office/powerpoint/2010/main" val="379664240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sp>
        <p:nvSpPr>
          <p:cNvPr id="52" name="Rectángulo 51">
            <a:extLst>
              <a:ext uri="{FF2B5EF4-FFF2-40B4-BE49-F238E27FC236}">
                <a16:creationId xmlns:a16="http://schemas.microsoft.com/office/drawing/2014/main" id="{4656763E-34BD-4059-A644-129DE71A49E6}"/>
              </a:ext>
            </a:extLst>
          </p:cNvPr>
          <p:cNvSpPr/>
          <p:nvPr/>
        </p:nvSpPr>
        <p:spPr>
          <a:xfrm>
            <a:off x="1502889" y="2791371"/>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BD279CD7-5CBD-4E4E-B668-C6A7147D384D}"/>
              </a:ext>
            </a:extLst>
          </p:cNvPr>
          <p:cNvSpPr/>
          <p:nvPr/>
        </p:nvSpPr>
        <p:spPr>
          <a:xfrm>
            <a:off x="1411401" y="2559998"/>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DC139930-412E-4A6E-B910-22692F04CEE2}"/>
              </a:ext>
            </a:extLst>
          </p:cNvPr>
          <p:cNvSpPr/>
          <p:nvPr/>
        </p:nvSpPr>
        <p:spPr>
          <a:xfrm>
            <a:off x="1743066" y="3014852"/>
            <a:ext cx="673322"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EB61162-6CBA-4D37-A3ED-8CB7F0C65E4A}"/>
              </a:ext>
            </a:extLst>
          </p:cNvPr>
          <p:cNvSpPr/>
          <p:nvPr/>
        </p:nvSpPr>
        <p:spPr>
          <a:xfrm>
            <a:off x="1603315" y="394826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829B4E80-0E60-45C5-A291-CC70D848FF99}"/>
              </a:ext>
            </a:extLst>
          </p:cNvPr>
          <p:cNvSpPr/>
          <p:nvPr/>
        </p:nvSpPr>
        <p:spPr>
          <a:xfrm>
            <a:off x="1502822" y="3715623"/>
            <a:ext cx="339566" cy="204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AAC9930-EAD2-4DC0-ADE8-6EA14C606C97}"/>
              </a:ext>
            </a:extLst>
          </p:cNvPr>
          <p:cNvSpPr/>
          <p:nvPr/>
        </p:nvSpPr>
        <p:spPr>
          <a:xfrm>
            <a:off x="1694924" y="420413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sp>
        <p:nvSpPr>
          <p:cNvPr id="61" name="Rectángulo 60">
            <a:extLst>
              <a:ext uri="{FF2B5EF4-FFF2-40B4-BE49-F238E27FC236}">
                <a16:creationId xmlns:a16="http://schemas.microsoft.com/office/drawing/2014/main" id="{00E6DDA9-DFC4-48C4-923C-122495079FD4}"/>
              </a:ext>
            </a:extLst>
          </p:cNvPr>
          <p:cNvSpPr/>
          <p:nvPr/>
        </p:nvSpPr>
        <p:spPr>
          <a:xfrm>
            <a:off x="3028240" y="2798327"/>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ángulo 61">
            <a:extLst>
              <a:ext uri="{FF2B5EF4-FFF2-40B4-BE49-F238E27FC236}">
                <a16:creationId xmlns:a16="http://schemas.microsoft.com/office/drawing/2014/main" id="{AAA1447C-EF93-4FB5-AE99-56F14795E68F}"/>
              </a:ext>
            </a:extLst>
          </p:cNvPr>
          <p:cNvSpPr/>
          <p:nvPr/>
        </p:nvSpPr>
        <p:spPr>
          <a:xfrm>
            <a:off x="2936752" y="2547904"/>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70309553-B51A-4B92-A698-F512F61999D8}"/>
              </a:ext>
            </a:extLst>
          </p:cNvPr>
          <p:cNvSpPr/>
          <p:nvPr/>
        </p:nvSpPr>
        <p:spPr>
          <a:xfrm>
            <a:off x="3268417" y="3015478"/>
            <a:ext cx="368584" cy="2125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ángulo 63">
            <a:extLst>
              <a:ext uri="{FF2B5EF4-FFF2-40B4-BE49-F238E27FC236}">
                <a16:creationId xmlns:a16="http://schemas.microsoft.com/office/drawing/2014/main" id="{C171FB9B-AC3C-4FD5-A9B8-4AF94B987CBF}"/>
              </a:ext>
            </a:extLst>
          </p:cNvPr>
          <p:cNvSpPr/>
          <p:nvPr/>
        </p:nvSpPr>
        <p:spPr>
          <a:xfrm>
            <a:off x="3043636" y="3990874"/>
            <a:ext cx="551258" cy="189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98872A2B-04B9-48BF-9EDD-B559ED71A8FB}"/>
              </a:ext>
            </a:extLst>
          </p:cNvPr>
          <p:cNvSpPr/>
          <p:nvPr/>
        </p:nvSpPr>
        <p:spPr>
          <a:xfrm>
            <a:off x="2952148" y="3740451"/>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6F7A6F21-5ACB-4EF9-B966-6B9732057547}"/>
              </a:ext>
            </a:extLst>
          </p:cNvPr>
          <p:cNvSpPr/>
          <p:nvPr/>
        </p:nvSpPr>
        <p:spPr>
          <a:xfrm>
            <a:off x="4005665" y="4209779"/>
            <a:ext cx="104224" cy="223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64416C1B-F4C9-475F-8527-6B0B37BCAD0F}"/>
              </a:ext>
            </a:extLst>
          </p:cNvPr>
          <p:cNvSpPr/>
          <p:nvPr/>
        </p:nvSpPr>
        <p:spPr>
          <a:xfrm>
            <a:off x="2882085" y="4198051"/>
            <a:ext cx="374950" cy="2299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
        <p:nvSpPr>
          <p:cNvPr id="83" name="Rectángulo 82">
            <a:extLst>
              <a:ext uri="{FF2B5EF4-FFF2-40B4-BE49-F238E27FC236}">
                <a16:creationId xmlns:a16="http://schemas.microsoft.com/office/drawing/2014/main" id="{FBD55B17-D930-4BA6-BB18-2F94DE56D4B3}"/>
              </a:ext>
            </a:extLst>
          </p:cNvPr>
          <p:cNvSpPr/>
          <p:nvPr/>
        </p:nvSpPr>
        <p:spPr>
          <a:xfrm>
            <a:off x="5062036" y="2275354"/>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0A56A747-649A-4765-8F6F-44A6F12579C5}"/>
              </a:ext>
            </a:extLst>
          </p:cNvPr>
          <p:cNvSpPr/>
          <p:nvPr/>
        </p:nvSpPr>
        <p:spPr>
          <a:xfrm>
            <a:off x="6456278" y="125087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5" name="Imagen 84">
            <a:extLst>
              <a:ext uri="{FF2B5EF4-FFF2-40B4-BE49-F238E27FC236}">
                <a16:creationId xmlns:a16="http://schemas.microsoft.com/office/drawing/2014/main" id="{8E576C3D-4919-4878-AB09-2AE9BB940AEA}"/>
              </a:ext>
            </a:extLst>
          </p:cNvPr>
          <p:cNvPicPr>
            <a:picLocks noChangeAspect="1"/>
          </p:cNvPicPr>
          <p:nvPr/>
        </p:nvPicPr>
        <p:blipFill rotWithShape="1">
          <a:blip r:embed="rId6"/>
          <a:srcRect l="9818" t="20261" r="5521" b="39499"/>
          <a:stretch/>
        </p:blipFill>
        <p:spPr>
          <a:xfrm>
            <a:off x="5650365" y="2824185"/>
            <a:ext cx="5214106" cy="707246"/>
          </a:xfrm>
          <a:prstGeom prst="rect">
            <a:avLst/>
          </a:prstGeom>
        </p:spPr>
      </p:pic>
      <p:sp>
        <p:nvSpPr>
          <p:cNvPr id="86" name="Rectángulo 85">
            <a:extLst>
              <a:ext uri="{FF2B5EF4-FFF2-40B4-BE49-F238E27FC236}">
                <a16:creationId xmlns:a16="http://schemas.microsoft.com/office/drawing/2014/main" id="{90D0C456-8E47-43C7-80D1-747052F05775}"/>
              </a:ext>
            </a:extLst>
          </p:cNvPr>
          <p:cNvSpPr/>
          <p:nvPr/>
        </p:nvSpPr>
        <p:spPr>
          <a:xfrm>
            <a:off x="7636312" y="2850807"/>
            <a:ext cx="655918"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Rectángulo 86">
            <a:extLst>
              <a:ext uri="{FF2B5EF4-FFF2-40B4-BE49-F238E27FC236}">
                <a16:creationId xmlns:a16="http://schemas.microsoft.com/office/drawing/2014/main" id="{64B96F53-875A-4F7A-8E7F-10D1A8205AE7}"/>
              </a:ext>
            </a:extLst>
          </p:cNvPr>
          <p:cNvSpPr/>
          <p:nvPr/>
        </p:nvSpPr>
        <p:spPr>
          <a:xfrm>
            <a:off x="7701610" y="3106430"/>
            <a:ext cx="655918"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9" name="CuadroTexto 88">
            <a:extLst>
              <a:ext uri="{FF2B5EF4-FFF2-40B4-BE49-F238E27FC236}">
                <a16:creationId xmlns:a16="http://schemas.microsoft.com/office/drawing/2014/main" id="{3A58217A-7D87-4186-9B3B-F3341E19A5E7}"/>
              </a:ext>
            </a:extLst>
          </p:cNvPr>
          <p:cNvSpPr txBox="1"/>
          <p:nvPr/>
        </p:nvSpPr>
        <p:spPr>
          <a:xfrm>
            <a:off x="6103062" y="1361839"/>
            <a:ext cx="1769093" cy="646331"/>
          </a:xfrm>
          <a:prstGeom prst="rect">
            <a:avLst/>
          </a:prstGeom>
          <a:noFill/>
        </p:spPr>
        <p:txBody>
          <a:bodyPr wrap="square" rtlCol="0">
            <a:spAutoFit/>
          </a:bodyPr>
          <a:lstStyle/>
          <a:p>
            <a:r>
              <a:rPr lang="es-ES" b="1" dirty="0" err="1"/>
              <a:t>Carotenoid</a:t>
            </a:r>
            <a:r>
              <a:rPr lang="es-ES" b="1" dirty="0"/>
              <a:t> </a:t>
            </a:r>
            <a:r>
              <a:rPr lang="es-ES" b="1" dirty="0" err="1"/>
              <a:t>content</a:t>
            </a:r>
            <a:endParaRPr lang="es-ES" b="1" dirty="0"/>
          </a:p>
        </p:txBody>
      </p:sp>
      <p:sp>
        <p:nvSpPr>
          <p:cNvPr id="90" name="Rectángulo 89">
            <a:extLst>
              <a:ext uri="{FF2B5EF4-FFF2-40B4-BE49-F238E27FC236}">
                <a16:creationId xmlns:a16="http://schemas.microsoft.com/office/drawing/2014/main" id="{A0D6C595-03ED-4844-A877-EEB6894B2050}"/>
              </a:ext>
            </a:extLst>
          </p:cNvPr>
          <p:cNvSpPr/>
          <p:nvPr/>
        </p:nvSpPr>
        <p:spPr>
          <a:xfrm>
            <a:off x="7581025" y="1555899"/>
            <a:ext cx="1273177" cy="222031"/>
          </a:xfrm>
          <a:prstGeom prst="rect">
            <a:avLst/>
          </a:prstGeom>
          <a:gradFill flip="none" rotWithShape="1">
            <a:gsLst>
              <a:gs pos="0">
                <a:schemeClr val="tx1">
                  <a:lumMod val="95000"/>
                  <a:lumOff val="5000"/>
                </a:schemeClr>
              </a:gs>
              <a:gs pos="50000">
                <a:srgbClr val="C00000"/>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Imagen 90">
            <a:extLst>
              <a:ext uri="{FF2B5EF4-FFF2-40B4-BE49-F238E27FC236}">
                <a16:creationId xmlns:a16="http://schemas.microsoft.com/office/drawing/2014/main" id="{1597D2DB-3FD7-47B9-8115-1DF6307A4FEA}"/>
              </a:ext>
            </a:extLst>
          </p:cNvPr>
          <p:cNvPicPr>
            <a:picLocks noChangeAspect="1"/>
          </p:cNvPicPr>
          <p:nvPr/>
        </p:nvPicPr>
        <p:blipFill rotWithShape="1">
          <a:blip r:embed="rId4"/>
          <a:srcRect l="37696" t="90077" r="47538" b="2062"/>
          <a:stretch/>
        </p:blipFill>
        <p:spPr>
          <a:xfrm>
            <a:off x="7204053" y="3596057"/>
            <a:ext cx="1769093" cy="288053"/>
          </a:xfrm>
          <a:prstGeom prst="rect">
            <a:avLst/>
          </a:prstGeom>
        </p:spPr>
      </p:pic>
      <p:pic>
        <p:nvPicPr>
          <p:cNvPr id="92" name="Imagen 91">
            <a:extLst>
              <a:ext uri="{FF2B5EF4-FFF2-40B4-BE49-F238E27FC236}">
                <a16:creationId xmlns:a16="http://schemas.microsoft.com/office/drawing/2014/main" id="{CCA42709-9D0C-4BC2-A6EB-93B561E39F02}"/>
              </a:ext>
            </a:extLst>
          </p:cNvPr>
          <p:cNvPicPr>
            <a:picLocks noChangeAspect="1"/>
          </p:cNvPicPr>
          <p:nvPr/>
        </p:nvPicPr>
        <p:blipFill rotWithShape="1">
          <a:blip r:embed="rId4"/>
          <a:srcRect l="52523" t="90002" r="32711" b="2137"/>
          <a:stretch/>
        </p:blipFill>
        <p:spPr>
          <a:xfrm>
            <a:off x="9145471" y="3598872"/>
            <a:ext cx="1769093" cy="288053"/>
          </a:xfrm>
          <a:prstGeom prst="rect">
            <a:avLst/>
          </a:prstGeom>
        </p:spPr>
      </p:pic>
      <p:sp>
        <p:nvSpPr>
          <p:cNvPr id="93" name="CuadroTexto 92">
            <a:extLst>
              <a:ext uri="{FF2B5EF4-FFF2-40B4-BE49-F238E27FC236}">
                <a16:creationId xmlns:a16="http://schemas.microsoft.com/office/drawing/2014/main" id="{6CA8BE6B-69CE-4CDC-AA3E-F1714510D932}"/>
              </a:ext>
            </a:extLst>
          </p:cNvPr>
          <p:cNvSpPr txBox="1"/>
          <p:nvPr/>
        </p:nvSpPr>
        <p:spPr>
          <a:xfrm>
            <a:off x="7054859" y="1258290"/>
            <a:ext cx="2428423" cy="369332"/>
          </a:xfrm>
          <a:prstGeom prst="rect">
            <a:avLst/>
          </a:prstGeom>
          <a:noFill/>
        </p:spPr>
        <p:txBody>
          <a:bodyPr wrap="square" rtlCol="0">
            <a:spAutoFit/>
          </a:bodyPr>
          <a:lstStyle/>
          <a:p>
            <a:pPr algn="ctr"/>
            <a:r>
              <a:rPr lang="es-ES" dirty="0"/>
              <a:t>Low             High</a:t>
            </a:r>
          </a:p>
        </p:txBody>
      </p:sp>
      <p:sp>
        <p:nvSpPr>
          <p:cNvPr id="94" name="Rectángulo 93">
            <a:extLst>
              <a:ext uri="{FF2B5EF4-FFF2-40B4-BE49-F238E27FC236}">
                <a16:creationId xmlns:a16="http://schemas.microsoft.com/office/drawing/2014/main" id="{8F8CE9BC-EBFD-4DA0-B81E-80A4508BF1EE}"/>
              </a:ext>
            </a:extLst>
          </p:cNvPr>
          <p:cNvSpPr/>
          <p:nvPr/>
        </p:nvSpPr>
        <p:spPr>
          <a:xfrm>
            <a:off x="5397788" y="2265992"/>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Rectángulo 94">
            <a:extLst>
              <a:ext uri="{FF2B5EF4-FFF2-40B4-BE49-F238E27FC236}">
                <a16:creationId xmlns:a16="http://schemas.microsoft.com/office/drawing/2014/main" id="{83A6C331-EC4C-455E-91BF-8773189402D0}"/>
              </a:ext>
            </a:extLst>
          </p:cNvPr>
          <p:cNvSpPr/>
          <p:nvPr/>
        </p:nvSpPr>
        <p:spPr>
          <a:xfrm>
            <a:off x="5698828" y="2018980"/>
            <a:ext cx="5359335"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BD870B46-9622-4941-BFE6-7C58212C6419}"/>
              </a:ext>
            </a:extLst>
          </p:cNvPr>
          <p:cNvSpPr/>
          <p:nvPr/>
        </p:nvSpPr>
        <p:spPr>
          <a:xfrm>
            <a:off x="9196025" y="3108418"/>
            <a:ext cx="551258" cy="189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Rectángulo 96">
            <a:extLst>
              <a:ext uri="{FF2B5EF4-FFF2-40B4-BE49-F238E27FC236}">
                <a16:creationId xmlns:a16="http://schemas.microsoft.com/office/drawing/2014/main" id="{9F9E0FB6-275E-4B50-B2CF-23E2C78771E4}"/>
              </a:ext>
            </a:extLst>
          </p:cNvPr>
          <p:cNvSpPr/>
          <p:nvPr/>
        </p:nvSpPr>
        <p:spPr>
          <a:xfrm>
            <a:off x="9997890" y="2830404"/>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C1AB66C-4BD7-478C-A305-81EB3085E89A}"/>
              </a:ext>
            </a:extLst>
          </p:cNvPr>
          <p:cNvSpPr/>
          <p:nvPr/>
        </p:nvSpPr>
        <p:spPr>
          <a:xfrm>
            <a:off x="2473078" y="3715437"/>
            <a:ext cx="316453" cy="204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CuadroTexto 99">
            <a:extLst>
              <a:ext uri="{FF2B5EF4-FFF2-40B4-BE49-F238E27FC236}">
                <a16:creationId xmlns:a16="http://schemas.microsoft.com/office/drawing/2014/main" id="{442B43BB-71C3-4430-BBF1-AC0132EA0514}"/>
              </a:ext>
            </a:extLst>
          </p:cNvPr>
          <p:cNvSpPr txBox="1"/>
          <p:nvPr/>
        </p:nvSpPr>
        <p:spPr>
          <a:xfrm>
            <a:off x="5469948" y="2413381"/>
            <a:ext cx="6100762" cy="400110"/>
          </a:xfrm>
          <a:prstGeom prst="rect">
            <a:avLst/>
          </a:prstGeom>
          <a:noFill/>
        </p:spPr>
        <p:txBody>
          <a:bodyPr wrap="square">
            <a:spAutoFit/>
          </a:bodyPr>
          <a:lstStyle/>
          <a:p>
            <a:r>
              <a:rPr lang="en-US" sz="2000" b="0" i="0" u="none" strike="noStrike" baseline="0" dirty="0">
                <a:solidFill>
                  <a:srgbClr val="000000"/>
                </a:solidFill>
                <a:latin typeface="LiberationSerif-Regular"/>
              </a:rPr>
              <a:t>Diel changes in: </a:t>
            </a:r>
            <a:endParaRPr lang="es-ES" sz="2000" dirty="0"/>
          </a:p>
        </p:txBody>
      </p:sp>
    </p:spTree>
    <p:extLst>
      <p:ext uri="{BB962C8B-B14F-4D97-AF65-F5344CB8AC3E}">
        <p14:creationId xmlns:p14="http://schemas.microsoft.com/office/powerpoint/2010/main" val="200993440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sp>
        <p:nvSpPr>
          <p:cNvPr id="52" name="Rectángulo 51">
            <a:extLst>
              <a:ext uri="{FF2B5EF4-FFF2-40B4-BE49-F238E27FC236}">
                <a16:creationId xmlns:a16="http://schemas.microsoft.com/office/drawing/2014/main" id="{4656763E-34BD-4059-A644-129DE71A49E6}"/>
              </a:ext>
            </a:extLst>
          </p:cNvPr>
          <p:cNvSpPr/>
          <p:nvPr/>
        </p:nvSpPr>
        <p:spPr>
          <a:xfrm>
            <a:off x="1502889" y="2791371"/>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BD279CD7-5CBD-4E4E-B668-C6A7147D384D}"/>
              </a:ext>
            </a:extLst>
          </p:cNvPr>
          <p:cNvSpPr/>
          <p:nvPr/>
        </p:nvSpPr>
        <p:spPr>
          <a:xfrm>
            <a:off x="1411401" y="2559998"/>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DC139930-412E-4A6E-B910-22692F04CEE2}"/>
              </a:ext>
            </a:extLst>
          </p:cNvPr>
          <p:cNvSpPr/>
          <p:nvPr/>
        </p:nvSpPr>
        <p:spPr>
          <a:xfrm>
            <a:off x="1743066" y="3014852"/>
            <a:ext cx="673322"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EB61162-6CBA-4D37-A3ED-8CB7F0C65E4A}"/>
              </a:ext>
            </a:extLst>
          </p:cNvPr>
          <p:cNvSpPr/>
          <p:nvPr/>
        </p:nvSpPr>
        <p:spPr>
          <a:xfrm>
            <a:off x="1603315" y="394826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829B4E80-0E60-45C5-A291-CC70D848FF99}"/>
              </a:ext>
            </a:extLst>
          </p:cNvPr>
          <p:cNvSpPr/>
          <p:nvPr/>
        </p:nvSpPr>
        <p:spPr>
          <a:xfrm>
            <a:off x="1502822" y="3715623"/>
            <a:ext cx="339566" cy="204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AAC9930-EAD2-4DC0-ADE8-6EA14C606C97}"/>
              </a:ext>
            </a:extLst>
          </p:cNvPr>
          <p:cNvSpPr/>
          <p:nvPr/>
        </p:nvSpPr>
        <p:spPr>
          <a:xfrm>
            <a:off x="1694924" y="420413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sp>
        <p:nvSpPr>
          <p:cNvPr id="61" name="Rectángulo 60">
            <a:extLst>
              <a:ext uri="{FF2B5EF4-FFF2-40B4-BE49-F238E27FC236}">
                <a16:creationId xmlns:a16="http://schemas.microsoft.com/office/drawing/2014/main" id="{00E6DDA9-DFC4-48C4-923C-122495079FD4}"/>
              </a:ext>
            </a:extLst>
          </p:cNvPr>
          <p:cNvSpPr/>
          <p:nvPr/>
        </p:nvSpPr>
        <p:spPr>
          <a:xfrm>
            <a:off x="3028240" y="2798327"/>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ángulo 61">
            <a:extLst>
              <a:ext uri="{FF2B5EF4-FFF2-40B4-BE49-F238E27FC236}">
                <a16:creationId xmlns:a16="http://schemas.microsoft.com/office/drawing/2014/main" id="{AAA1447C-EF93-4FB5-AE99-56F14795E68F}"/>
              </a:ext>
            </a:extLst>
          </p:cNvPr>
          <p:cNvSpPr/>
          <p:nvPr/>
        </p:nvSpPr>
        <p:spPr>
          <a:xfrm>
            <a:off x="2936752" y="2547904"/>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70309553-B51A-4B92-A698-F512F61999D8}"/>
              </a:ext>
            </a:extLst>
          </p:cNvPr>
          <p:cNvSpPr/>
          <p:nvPr/>
        </p:nvSpPr>
        <p:spPr>
          <a:xfrm>
            <a:off x="3268417" y="3015478"/>
            <a:ext cx="368584" cy="2125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ángulo 63">
            <a:extLst>
              <a:ext uri="{FF2B5EF4-FFF2-40B4-BE49-F238E27FC236}">
                <a16:creationId xmlns:a16="http://schemas.microsoft.com/office/drawing/2014/main" id="{C171FB9B-AC3C-4FD5-A9B8-4AF94B987CBF}"/>
              </a:ext>
            </a:extLst>
          </p:cNvPr>
          <p:cNvSpPr/>
          <p:nvPr/>
        </p:nvSpPr>
        <p:spPr>
          <a:xfrm>
            <a:off x="3043636" y="3990874"/>
            <a:ext cx="551258" cy="189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98872A2B-04B9-48BF-9EDD-B559ED71A8FB}"/>
              </a:ext>
            </a:extLst>
          </p:cNvPr>
          <p:cNvSpPr/>
          <p:nvPr/>
        </p:nvSpPr>
        <p:spPr>
          <a:xfrm>
            <a:off x="2952148" y="3740451"/>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6F7A6F21-5ACB-4EF9-B966-6B9732057547}"/>
              </a:ext>
            </a:extLst>
          </p:cNvPr>
          <p:cNvSpPr/>
          <p:nvPr/>
        </p:nvSpPr>
        <p:spPr>
          <a:xfrm>
            <a:off x="4005665" y="4209779"/>
            <a:ext cx="104224" cy="223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64416C1B-F4C9-475F-8527-6B0B37BCAD0F}"/>
              </a:ext>
            </a:extLst>
          </p:cNvPr>
          <p:cNvSpPr/>
          <p:nvPr/>
        </p:nvSpPr>
        <p:spPr>
          <a:xfrm>
            <a:off x="2882085" y="4198051"/>
            <a:ext cx="374950" cy="2299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
        <p:nvSpPr>
          <p:cNvPr id="83" name="Rectángulo 82">
            <a:extLst>
              <a:ext uri="{FF2B5EF4-FFF2-40B4-BE49-F238E27FC236}">
                <a16:creationId xmlns:a16="http://schemas.microsoft.com/office/drawing/2014/main" id="{FBD55B17-D930-4BA6-BB18-2F94DE56D4B3}"/>
              </a:ext>
            </a:extLst>
          </p:cNvPr>
          <p:cNvSpPr/>
          <p:nvPr/>
        </p:nvSpPr>
        <p:spPr>
          <a:xfrm>
            <a:off x="5062036" y="2275354"/>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0A56A747-649A-4765-8F6F-44A6F12579C5}"/>
              </a:ext>
            </a:extLst>
          </p:cNvPr>
          <p:cNvSpPr/>
          <p:nvPr/>
        </p:nvSpPr>
        <p:spPr>
          <a:xfrm>
            <a:off x="6456278" y="125087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5" name="Imagen 84">
            <a:extLst>
              <a:ext uri="{FF2B5EF4-FFF2-40B4-BE49-F238E27FC236}">
                <a16:creationId xmlns:a16="http://schemas.microsoft.com/office/drawing/2014/main" id="{8E576C3D-4919-4878-AB09-2AE9BB940AEA}"/>
              </a:ext>
            </a:extLst>
          </p:cNvPr>
          <p:cNvPicPr>
            <a:picLocks noChangeAspect="1"/>
          </p:cNvPicPr>
          <p:nvPr/>
        </p:nvPicPr>
        <p:blipFill rotWithShape="1">
          <a:blip r:embed="rId6"/>
          <a:srcRect l="9818" t="20261" r="5521" b="39499"/>
          <a:stretch/>
        </p:blipFill>
        <p:spPr>
          <a:xfrm>
            <a:off x="5650365" y="2824185"/>
            <a:ext cx="5214106" cy="707246"/>
          </a:xfrm>
          <a:prstGeom prst="rect">
            <a:avLst/>
          </a:prstGeom>
        </p:spPr>
      </p:pic>
      <p:sp>
        <p:nvSpPr>
          <p:cNvPr id="86" name="Rectángulo 85">
            <a:extLst>
              <a:ext uri="{FF2B5EF4-FFF2-40B4-BE49-F238E27FC236}">
                <a16:creationId xmlns:a16="http://schemas.microsoft.com/office/drawing/2014/main" id="{90D0C456-8E47-43C7-80D1-747052F05775}"/>
              </a:ext>
            </a:extLst>
          </p:cNvPr>
          <p:cNvSpPr/>
          <p:nvPr/>
        </p:nvSpPr>
        <p:spPr>
          <a:xfrm>
            <a:off x="7636312" y="2850807"/>
            <a:ext cx="655918"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Rectángulo 86">
            <a:extLst>
              <a:ext uri="{FF2B5EF4-FFF2-40B4-BE49-F238E27FC236}">
                <a16:creationId xmlns:a16="http://schemas.microsoft.com/office/drawing/2014/main" id="{64B96F53-875A-4F7A-8E7F-10D1A8205AE7}"/>
              </a:ext>
            </a:extLst>
          </p:cNvPr>
          <p:cNvSpPr/>
          <p:nvPr/>
        </p:nvSpPr>
        <p:spPr>
          <a:xfrm>
            <a:off x="7701610" y="3106430"/>
            <a:ext cx="655918"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Rectángulo 87">
            <a:extLst>
              <a:ext uri="{FF2B5EF4-FFF2-40B4-BE49-F238E27FC236}">
                <a16:creationId xmlns:a16="http://schemas.microsoft.com/office/drawing/2014/main" id="{2AE486F2-24BD-48EE-968F-EA4519F8B229}"/>
              </a:ext>
            </a:extLst>
          </p:cNvPr>
          <p:cNvSpPr/>
          <p:nvPr/>
        </p:nvSpPr>
        <p:spPr>
          <a:xfrm>
            <a:off x="8285470" y="3317789"/>
            <a:ext cx="655918"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9" name="CuadroTexto 88">
            <a:extLst>
              <a:ext uri="{FF2B5EF4-FFF2-40B4-BE49-F238E27FC236}">
                <a16:creationId xmlns:a16="http://schemas.microsoft.com/office/drawing/2014/main" id="{3A58217A-7D87-4186-9B3B-F3341E19A5E7}"/>
              </a:ext>
            </a:extLst>
          </p:cNvPr>
          <p:cNvSpPr txBox="1"/>
          <p:nvPr/>
        </p:nvSpPr>
        <p:spPr>
          <a:xfrm>
            <a:off x="6103062" y="1361839"/>
            <a:ext cx="1769093" cy="646331"/>
          </a:xfrm>
          <a:prstGeom prst="rect">
            <a:avLst/>
          </a:prstGeom>
          <a:noFill/>
        </p:spPr>
        <p:txBody>
          <a:bodyPr wrap="square" rtlCol="0">
            <a:spAutoFit/>
          </a:bodyPr>
          <a:lstStyle/>
          <a:p>
            <a:r>
              <a:rPr lang="es-ES" b="1" dirty="0" err="1"/>
              <a:t>Carotenoid</a:t>
            </a:r>
            <a:r>
              <a:rPr lang="es-ES" b="1" dirty="0"/>
              <a:t> </a:t>
            </a:r>
            <a:r>
              <a:rPr lang="es-ES" b="1" dirty="0" err="1"/>
              <a:t>content</a:t>
            </a:r>
            <a:endParaRPr lang="es-ES" b="1" dirty="0"/>
          </a:p>
        </p:txBody>
      </p:sp>
      <p:sp>
        <p:nvSpPr>
          <p:cNvPr id="90" name="Rectángulo 89">
            <a:extLst>
              <a:ext uri="{FF2B5EF4-FFF2-40B4-BE49-F238E27FC236}">
                <a16:creationId xmlns:a16="http://schemas.microsoft.com/office/drawing/2014/main" id="{A0D6C595-03ED-4844-A877-EEB6894B2050}"/>
              </a:ext>
            </a:extLst>
          </p:cNvPr>
          <p:cNvSpPr/>
          <p:nvPr/>
        </p:nvSpPr>
        <p:spPr>
          <a:xfrm>
            <a:off x="7581025" y="1555899"/>
            <a:ext cx="1273177" cy="222031"/>
          </a:xfrm>
          <a:prstGeom prst="rect">
            <a:avLst/>
          </a:prstGeom>
          <a:gradFill flip="none" rotWithShape="1">
            <a:gsLst>
              <a:gs pos="0">
                <a:schemeClr val="tx1">
                  <a:lumMod val="95000"/>
                  <a:lumOff val="5000"/>
                </a:schemeClr>
              </a:gs>
              <a:gs pos="50000">
                <a:srgbClr val="C00000"/>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Imagen 90">
            <a:extLst>
              <a:ext uri="{FF2B5EF4-FFF2-40B4-BE49-F238E27FC236}">
                <a16:creationId xmlns:a16="http://schemas.microsoft.com/office/drawing/2014/main" id="{1597D2DB-3FD7-47B9-8115-1DF6307A4FEA}"/>
              </a:ext>
            </a:extLst>
          </p:cNvPr>
          <p:cNvPicPr>
            <a:picLocks noChangeAspect="1"/>
          </p:cNvPicPr>
          <p:nvPr/>
        </p:nvPicPr>
        <p:blipFill rotWithShape="1">
          <a:blip r:embed="rId4"/>
          <a:srcRect l="37696" t="90077" r="47538" b="2062"/>
          <a:stretch/>
        </p:blipFill>
        <p:spPr>
          <a:xfrm>
            <a:off x="7204053" y="3596057"/>
            <a:ext cx="1769093" cy="288053"/>
          </a:xfrm>
          <a:prstGeom prst="rect">
            <a:avLst/>
          </a:prstGeom>
        </p:spPr>
      </p:pic>
      <p:pic>
        <p:nvPicPr>
          <p:cNvPr id="92" name="Imagen 91">
            <a:extLst>
              <a:ext uri="{FF2B5EF4-FFF2-40B4-BE49-F238E27FC236}">
                <a16:creationId xmlns:a16="http://schemas.microsoft.com/office/drawing/2014/main" id="{CCA42709-9D0C-4BC2-A6EB-93B561E39F02}"/>
              </a:ext>
            </a:extLst>
          </p:cNvPr>
          <p:cNvPicPr>
            <a:picLocks noChangeAspect="1"/>
          </p:cNvPicPr>
          <p:nvPr/>
        </p:nvPicPr>
        <p:blipFill rotWithShape="1">
          <a:blip r:embed="rId4"/>
          <a:srcRect l="52523" t="90002" r="32711" b="2137"/>
          <a:stretch/>
        </p:blipFill>
        <p:spPr>
          <a:xfrm>
            <a:off x="9145471" y="3598872"/>
            <a:ext cx="1769093" cy="288053"/>
          </a:xfrm>
          <a:prstGeom prst="rect">
            <a:avLst/>
          </a:prstGeom>
        </p:spPr>
      </p:pic>
      <p:sp>
        <p:nvSpPr>
          <p:cNvPr id="93" name="CuadroTexto 92">
            <a:extLst>
              <a:ext uri="{FF2B5EF4-FFF2-40B4-BE49-F238E27FC236}">
                <a16:creationId xmlns:a16="http://schemas.microsoft.com/office/drawing/2014/main" id="{6CA8BE6B-69CE-4CDC-AA3E-F1714510D932}"/>
              </a:ext>
            </a:extLst>
          </p:cNvPr>
          <p:cNvSpPr txBox="1"/>
          <p:nvPr/>
        </p:nvSpPr>
        <p:spPr>
          <a:xfrm>
            <a:off x="7054859" y="1258290"/>
            <a:ext cx="2428423" cy="369332"/>
          </a:xfrm>
          <a:prstGeom prst="rect">
            <a:avLst/>
          </a:prstGeom>
          <a:noFill/>
        </p:spPr>
        <p:txBody>
          <a:bodyPr wrap="square" rtlCol="0">
            <a:spAutoFit/>
          </a:bodyPr>
          <a:lstStyle/>
          <a:p>
            <a:pPr algn="ctr"/>
            <a:r>
              <a:rPr lang="es-ES" dirty="0"/>
              <a:t>Low             High</a:t>
            </a:r>
          </a:p>
        </p:txBody>
      </p:sp>
      <p:sp>
        <p:nvSpPr>
          <p:cNvPr id="94" name="Rectángulo 93">
            <a:extLst>
              <a:ext uri="{FF2B5EF4-FFF2-40B4-BE49-F238E27FC236}">
                <a16:creationId xmlns:a16="http://schemas.microsoft.com/office/drawing/2014/main" id="{8F8CE9BC-EBFD-4DA0-B81E-80A4508BF1EE}"/>
              </a:ext>
            </a:extLst>
          </p:cNvPr>
          <p:cNvSpPr/>
          <p:nvPr/>
        </p:nvSpPr>
        <p:spPr>
          <a:xfrm>
            <a:off x="5397788" y="2265992"/>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Rectángulo 94">
            <a:extLst>
              <a:ext uri="{FF2B5EF4-FFF2-40B4-BE49-F238E27FC236}">
                <a16:creationId xmlns:a16="http://schemas.microsoft.com/office/drawing/2014/main" id="{83A6C331-EC4C-455E-91BF-8773189402D0}"/>
              </a:ext>
            </a:extLst>
          </p:cNvPr>
          <p:cNvSpPr/>
          <p:nvPr/>
        </p:nvSpPr>
        <p:spPr>
          <a:xfrm>
            <a:off x="5698828" y="2018980"/>
            <a:ext cx="5359335"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BD870B46-9622-4941-BFE6-7C58212C6419}"/>
              </a:ext>
            </a:extLst>
          </p:cNvPr>
          <p:cNvSpPr/>
          <p:nvPr/>
        </p:nvSpPr>
        <p:spPr>
          <a:xfrm>
            <a:off x="9196025" y="3108418"/>
            <a:ext cx="551258" cy="189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Rectángulo 96">
            <a:extLst>
              <a:ext uri="{FF2B5EF4-FFF2-40B4-BE49-F238E27FC236}">
                <a16:creationId xmlns:a16="http://schemas.microsoft.com/office/drawing/2014/main" id="{9F9E0FB6-275E-4B50-B2CF-23E2C78771E4}"/>
              </a:ext>
            </a:extLst>
          </p:cNvPr>
          <p:cNvSpPr/>
          <p:nvPr/>
        </p:nvSpPr>
        <p:spPr>
          <a:xfrm>
            <a:off x="9997890" y="2830404"/>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D1E9D63D-E25D-479B-8A69-FB2C8C953BCF}"/>
              </a:ext>
            </a:extLst>
          </p:cNvPr>
          <p:cNvSpPr/>
          <p:nvPr/>
        </p:nvSpPr>
        <p:spPr>
          <a:xfrm>
            <a:off x="9898825" y="3316751"/>
            <a:ext cx="965645" cy="2062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C1AB66C-4BD7-478C-A305-81EB3085E89A}"/>
              </a:ext>
            </a:extLst>
          </p:cNvPr>
          <p:cNvSpPr/>
          <p:nvPr/>
        </p:nvSpPr>
        <p:spPr>
          <a:xfrm>
            <a:off x="2473078" y="3715437"/>
            <a:ext cx="316453" cy="204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CuadroTexto 99">
            <a:extLst>
              <a:ext uri="{FF2B5EF4-FFF2-40B4-BE49-F238E27FC236}">
                <a16:creationId xmlns:a16="http://schemas.microsoft.com/office/drawing/2014/main" id="{42E74F38-87FF-456C-BD34-9968B410C0F2}"/>
              </a:ext>
            </a:extLst>
          </p:cNvPr>
          <p:cNvSpPr txBox="1"/>
          <p:nvPr/>
        </p:nvSpPr>
        <p:spPr>
          <a:xfrm>
            <a:off x="5469948" y="2413381"/>
            <a:ext cx="6100762" cy="400110"/>
          </a:xfrm>
          <a:prstGeom prst="rect">
            <a:avLst/>
          </a:prstGeom>
          <a:noFill/>
        </p:spPr>
        <p:txBody>
          <a:bodyPr wrap="square">
            <a:spAutoFit/>
          </a:bodyPr>
          <a:lstStyle/>
          <a:p>
            <a:r>
              <a:rPr lang="en-US" sz="2000" b="0" i="0" u="none" strike="noStrike" baseline="0" dirty="0">
                <a:solidFill>
                  <a:srgbClr val="000000"/>
                </a:solidFill>
                <a:latin typeface="LiberationSerif-Regular"/>
              </a:rPr>
              <a:t>Diel changes in: </a:t>
            </a:r>
            <a:endParaRPr lang="es-ES" sz="2000" dirty="0"/>
          </a:p>
        </p:txBody>
      </p:sp>
    </p:spTree>
    <p:extLst>
      <p:ext uri="{BB962C8B-B14F-4D97-AF65-F5344CB8AC3E}">
        <p14:creationId xmlns:p14="http://schemas.microsoft.com/office/powerpoint/2010/main" val="23193866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21009"/>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71" name="Rectángulo 70">
            <a:extLst>
              <a:ext uri="{FF2B5EF4-FFF2-40B4-BE49-F238E27FC236}">
                <a16:creationId xmlns:a16="http://schemas.microsoft.com/office/drawing/2014/main" id="{F7A2DF29-9021-4E9D-A917-39B861B9EF61}"/>
              </a:ext>
            </a:extLst>
          </p:cNvPr>
          <p:cNvSpPr/>
          <p:nvPr/>
        </p:nvSpPr>
        <p:spPr>
          <a:xfrm>
            <a:off x="2615401" y="5120763"/>
            <a:ext cx="1124251" cy="1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Rectángulo 78">
            <a:extLst>
              <a:ext uri="{FF2B5EF4-FFF2-40B4-BE49-F238E27FC236}">
                <a16:creationId xmlns:a16="http://schemas.microsoft.com/office/drawing/2014/main" id="{7AC81F51-6C41-4AFA-A476-187D246A61DA}"/>
              </a:ext>
            </a:extLst>
          </p:cNvPr>
          <p:cNvSpPr/>
          <p:nvPr/>
        </p:nvSpPr>
        <p:spPr>
          <a:xfrm>
            <a:off x="6911082" y="4814813"/>
            <a:ext cx="750821" cy="543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07E425-75AD-4C6F-BAFA-D3744324277F}"/>
              </a:ext>
            </a:extLst>
          </p:cNvPr>
          <p:cNvSpPr/>
          <p:nvPr/>
        </p:nvSpPr>
        <p:spPr>
          <a:xfrm>
            <a:off x="5639816" y="473861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CuadroTexto 103">
            <a:extLst>
              <a:ext uri="{FF2B5EF4-FFF2-40B4-BE49-F238E27FC236}">
                <a16:creationId xmlns:a16="http://schemas.microsoft.com/office/drawing/2014/main" id="{68EFC921-A1FA-42DC-9442-ED3F4CAB6C75}"/>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a:t>
            </a:r>
            <a:r>
              <a:rPr lang="es-ES" sz="2200" dirty="0" err="1"/>
              <a:t>changes</a:t>
            </a:r>
            <a:r>
              <a:rPr lang="es-ES" sz="2200" dirty="0"/>
              <a:t> in </a:t>
            </a:r>
            <a:r>
              <a:rPr lang="es-ES" sz="2200" dirty="0" err="1"/>
              <a:t>carotenoids</a:t>
            </a:r>
            <a:r>
              <a:rPr lang="es-ES" sz="2200" dirty="0"/>
              <a:t> </a:t>
            </a:r>
            <a:r>
              <a:rPr lang="es-ES" sz="2200" dirty="0" err="1"/>
              <a:t>content</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05" name="Imagen 104">
            <a:extLst>
              <a:ext uri="{FF2B5EF4-FFF2-40B4-BE49-F238E27FC236}">
                <a16:creationId xmlns:a16="http://schemas.microsoft.com/office/drawing/2014/main" id="{9D1BDB21-503C-46AA-AA76-1F5AC730C221}"/>
              </a:ext>
            </a:extLst>
          </p:cNvPr>
          <p:cNvPicPr>
            <a:picLocks noChangeAspect="1"/>
          </p:cNvPicPr>
          <p:nvPr/>
        </p:nvPicPr>
        <p:blipFill rotWithShape="1">
          <a:blip r:embed="rId3"/>
          <a:srcRect l="21045" b="50522"/>
          <a:stretch/>
        </p:blipFill>
        <p:spPr>
          <a:xfrm>
            <a:off x="2189688" y="4905546"/>
            <a:ext cx="7662256" cy="1775345"/>
          </a:xfrm>
          <a:prstGeom prst="rect">
            <a:avLst/>
          </a:prstGeom>
        </p:spPr>
      </p:pic>
      <p:cxnSp>
        <p:nvCxnSpPr>
          <p:cNvPr id="106" name="Conector recto 105">
            <a:extLst>
              <a:ext uri="{FF2B5EF4-FFF2-40B4-BE49-F238E27FC236}">
                <a16:creationId xmlns:a16="http://schemas.microsoft.com/office/drawing/2014/main" id="{0E947F3C-B695-499C-A3FE-3D6CFF9D431A}"/>
              </a:ext>
            </a:extLst>
          </p:cNvPr>
          <p:cNvCxnSpPr/>
          <p:nvPr/>
        </p:nvCxnSpPr>
        <p:spPr>
          <a:xfrm flipV="1">
            <a:off x="2074858" y="5274527"/>
            <a:ext cx="273970" cy="278614"/>
          </a:xfrm>
          <a:prstGeom prst="line">
            <a:avLst/>
          </a:prstGeom>
          <a:ln w="19050"/>
        </p:spPr>
        <p:style>
          <a:lnRef idx="1">
            <a:schemeClr val="dk1"/>
          </a:lnRef>
          <a:fillRef idx="0">
            <a:schemeClr val="dk1"/>
          </a:fillRef>
          <a:effectRef idx="0">
            <a:schemeClr val="dk1"/>
          </a:effectRef>
          <a:fontRef idx="minor">
            <a:schemeClr val="tx1"/>
          </a:fontRef>
        </p:style>
      </p:cxnSp>
      <p:cxnSp>
        <p:nvCxnSpPr>
          <p:cNvPr id="107" name="Conector recto 106">
            <a:extLst>
              <a:ext uri="{FF2B5EF4-FFF2-40B4-BE49-F238E27FC236}">
                <a16:creationId xmlns:a16="http://schemas.microsoft.com/office/drawing/2014/main" id="{5CFC85B2-57DD-4760-8DB8-262A43E44F8B}"/>
              </a:ext>
            </a:extLst>
          </p:cNvPr>
          <p:cNvCxnSpPr/>
          <p:nvPr/>
        </p:nvCxnSpPr>
        <p:spPr>
          <a:xfrm flipV="1">
            <a:off x="2052703" y="5218840"/>
            <a:ext cx="273970" cy="278614"/>
          </a:xfrm>
          <a:prstGeom prst="line">
            <a:avLst/>
          </a:prstGeom>
          <a:ln w="19050"/>
        </p:spPr>
        <p:style>
          <a:lnRef idx="1">
            <a:schemeClr val="dk1"/>
          </a:lnRef>
          <a:fillRef idx="0">
            <a:schemeClr val="dk1"/>
          </a:fillRef>
          <a:effectRef idx="0">
            <a:schemeClr val="dk1"/>
          </a:effectRef>
          <a:fontRef idx="minor">
            <a:schemeClr val="tx1"/>
          </a:fontRef>
        </p:style>
      </p:cxnSp>
      <p:sp>
        <p:nvSpPr>
          <p:cNvPr id="108" name="CuadroTexto 107">
            <a:extLst>
              <a:ext uri="{FF2B5EF4-FFF2-40B4-BE49-F238E27FC236}">
                <a16:creationId xmlns:a16="http://schemas.microsoft.com/office/drawing/2014/main" id="{76CE70C2-30CA-48E7-8703-A51D6A59ECC5}"/>
              </a:ext>
            </a:extLst>
          </p:cNvPr>
          <p:cNvSpPr txBox="1"/>
          <p:nvPr/>
        </p:nvSpPr>
        <p:spPr>
          <a:xfrm rot="16200000">
            <a:off x="1704138" y="5832459"/>
            <a:ext cx="982024" cy="369332"/>
          </a:xfrm>
          <a:prstGeom prst="rect">
            <a:avLst/>
          </a:prstGeom>
          <a:solidFill>
            <a:schemeClr val="bg1"/>
          </a:solidFill>
        </p:spPr>
        <p:txBody>
          <a:bodyPr wrap="square" rtlCol="0">
            <a:spAutoFit/>
          </a:bodyPr>
          <a:lstStyle/>
          <a:p>
            <a:r>
              <a:rPr lang="es-ES" dirty="0"/>
              <a:t>Content</a:t>
            </a:r>
          </a:p>
        </p:txBody>
      </p:sp>
      <p:pic>
        <p:nvPicPr>
          <p:cNvPr id="48" name="Imagen 47">
            <a:extLst>
              <a:ext uri="{FF2B5EF4-FFF2-40B4-BE49-F238E27FC236}">
                <a16:creationId xmlns:a16="http://schemas.microsoft.com/office/drawing/2014/main" id="{6A2A2D5D-6F03-4D6D-8B9E-A9BF3B0A2607}"/>
              </a:ext>
            </a:extLst>
          </p:cNvPr>
          <p:cNvPicPr>
            <a:picLocks noChangeAspect="1"/>
          </p:cNvPicPr>
          <p:nvPr/>
        </p:nvPicPr>
        <p:blipFill rotWithShape="1">
          <a:blip r:embed="rId4"/>
          <a:srcRect l="81863" t="42984" r="3057" b="29402"/>
          <a:stretch/>
        </p:blipFill>
        <p:spPr>
          <a:xfrm>
            <a:off x="2843737" y="3712431"/>
            <a:ext cx="1305016" cy="730702"/>
          </a:xfrm>
          <a:prstGeom prst="rect">
            <a:avLst/>
          </a:prstGeom>
        </p:spPr>
      </p:pic>
      <p:pic>
        <p:nvPicPr>
          <p:cNvPr id="49" name="Imagen 48">
            <a:extLst>
              <a:ext uri="{FF2B5EF4-FFF2-40B4-BE49-F238E27FC236}">
                <a16:creationId xmlns:a16="http://schemas.microsoft.com/office/drawing/2014/main" id="{07AA6177-C071-459F-97A4-22B097F3FE15}"/>
              </a:ext>
            </a:extLst>
          </p:cNvPr>
          <p:cNvPicPr>
            <a:picLocks noChangeAspect="1"/>
          </p:cNvPicPr>
          <p:nvPr/>
        </p:nvPicPr>
        <p:blipFill rotWithShape="1">
          <a:blip r:embed="rId4"/>
          <a:srcRect l="67220" t="43485" r="18014" b="29402"/>
          <a:stretch/>
        </p:blipFill>
        <p:spPr>
          <a:xfrm>
            <a:off x="2789908" y="2550366"/>
            <a:ext cx="1277801" cy="717427"/>
          </a:xfrm>
          <a:prstGeom prst="rect">
            <a:avLst/>
          </a:prstGeom>
        </p:spPr>
      </p:pic>
      <p:pic>
        <p:nvPicPr>
          <p:cNvPr id="50" name="Imagen 49">
            <a:extLst>
              <a:ext uri="{FF2B5EF4-FFF2-40B4-BE49-F238E27FC236}">
                <a16:creationId xmlns:a16="http://schemas.microsoft.com/office/drawing/2014/main" id="{A5A4B96D-DE6A-49B5-A5C1-1714B38A7290}"/>
              </a:ext>
            </a:extLst>
          </p:cNvPr>
          <p:cNvPicPr>
            <a:picLocks noChangeAspect="1"/>
          </p:cNvPicPr>
          <p:nvPr/>
        </p:nvPicPr>
        <p:blipFill rotWithShape="1">
          <a:blip r:embed="rId4"/>
          <a:srcRect l="37755" t="43485" r="47497" b="29402"/>
          <a:stretch/>
        </p:blipFill>
        <p:spPr>
          <a:xfrm>
            <a:off x="1440377" y="2533332"/>
            <a:ext cx="1276200" cy="717427"/>
          </a:xfrm>
          <a:prstGeom prst="rect">
            <a:avLst/>
          </a:prstGeom>
        </p:spPr>
      </p:pic>
      <p:pic>
        <p:nvPicPr>
          <p:cNvPr id="51" name="Imagen 50">
            <a:extLst>
              <a:ext uri="{FF2B5EF4-FFF2-40B4-BE49-F238E27FC236}">
                <a16:creationId xmlns:a16="http://schemas.microsoft.com/office/drawing/2014/main" id="{AE9FF668-8DFB-4A7C-80FD-B77287A6DF48}"/>
              </a:ext>
            </a:extLst>
          </p:cNvPr>
          <p:cNvPicPr>
            <a:picLocks noChangeAspect="1"/>
          </p:cNvPicPr>
          <p:nvPr/>
        </p:nvPicPr>
        <p:blipFill rotWithShape="1">
          <a:blip r:embed="rId4"/>
          <a:srcRect l="52421" t="43485" r="32831" b="29402"/>
          <a:stretch/>
        </p:blipFill>
        <p:spPr>
          <a:xfrm>
            <a:off x="1502822" y="3688294"/>
            <a:ext cx="1276200" cy="717427"/>
          </a:xfrm>
          <a:prstGeom prst="rect">
            <a:avLst/>
          </a:prstGeom>
        </p:spPr>
      </p:pic>
      <p:sp>
        <p:nvSpPr>
          <p:cNvPr id="52" name="Rectángulo 51">
            <a:extLst>
              <a:ext uri="{FF2B5EF4-FFF2-40B4-BE49-F238E27FC236}">
                <a16:creationId xmlns:a16="http://schemas.microsoft.com/office/drawing/2014/main" id="{4656763E-34BD-4059-A644-129DE71A49E6}"/>
              </a:ext>
            </a:extLst>
          </p:cNvPr>
          <p:cNvSpPr/>
          <p:nvPr/>
        </p:nvSpPr>
        <p:spPr>
          <a:xfrm>
            <a:off x="1502889" y="2791371"/>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BD279CD7-5CBD-4E4E-B668-C6A7147D384D}"/>
              </a:ext>
            </a:extLst>
          </p:cNvPr>
          <p:cNvSpPr/>
          <p:nvPr/>
        </p:nvSpPr>
        <p:spPr>
          <a:xfrm>
            <a:off x="1411401" y="2559998"/>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DC139930-412E-4A6E-B910-22692F04CEE2}"/>
              </a:ext>
            </a:extLst>
          </p:cNvPr>
          <p:cNvSpPr/>
          <p:nvPr/>
        </p:nvSpPr>
        <p:spPr>
          <a:xfrm>
            <a:off x="1743066" y="3014852"/>
            <a:ext cx="673322"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EB61162-6CBA-4D37-A3ED-8CB7F0C65E4A}"/>
              </a:ext>
            </a:extLst>
          </p:cNvPr>
          <p:cNvSpPr/>
          <p:nvPr/>
        </p:nvSpPr>
        <p:spPr>
          <a:xfrm>
            <a:off x="1603315" y="394826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829B4E80-0E60-45C5-A291-CC70D848FF99}"/>
              </a:ext>
            </a:extLst>
          </p:cNvPr>
          <p:cNvSpPr/>
          <p:nvPr/>
        </p:nvSpPr>
        <p:spPr>
          <a:xfrm>
            <a:off x="1502822" y="3715623"/>
            <a:ext cx="339566" cy="204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AAC9930-EAD2-4DC0-ADE8-6EA14C606C97}"/>
              </a:ext>
            </a:extLst>
          </p:cNvPr>
          <p:cNvSpPr/>
          <p:nvPr/>
        </p:nvSpPr>
        <p:spPr>
          <a:xfrm>
            <a:off x="1694924" y="4204138"/>
            <a:ext cx="348071" cy="2248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9" name="Imagen 58">
            <a:extLst>
              <a:ext uri="{FF2B5EF4-FFF2-40B4-BE49-F238E27FC236}">
                <a16:creationId xmlns:a16="http://schemas.microsoft.com/office/drawing/2014/main" id="{A2AD9B8C-0182-4508-80F3-6A4D12B1CBFE}"/>
              </a:ext>
            </a:extLst>
          </p:cNvPr>
          <p:cNvPicPr>
            <a:picLocks noChangeAspect="1"/>
          </p:cNvPicPr>
          <p:nvPr/>
        </p:nvPicPr>
        <p:blipFill rotWithShape="1">
          <a:blip r:embed="rId4"/>
          <a:srcRect l="37696" t="90077" r="47538" b="2062"/>
          <a:stretch/>
        </p:blipFill>
        <p:spPr>
          <a:xfrm>
            <a:off x="1441041" y="3298152"/>
            <a:ext cx="1277801" cy="208058"/>
          </a:xfrm>
          <a:prstGeom prst="rect">
            <a:avLst/>
          </a:prstGeom>
        </p:spPr>
      </p:pic>
      <p:sp>
        <p:nvSpPr>
          <p:cNvPr id="60" name="CuadroTexto 59">
            <a:extLst>
              <a:ext uri="{FF2B5EF4-FFF2-40B4-BE49-F238E27FC236}">
                <a16:creationId xmlns:a16="http://schemas.microsoft.com/office/drawing/2014/main" id="{56180EBD-A07A-423C-B9B5-DAB766E235A5}"/>
              </a:ext>
            </a:extLst>
          </p:cNvPr>
          <p:cNvSpPr txBox="1"/>
          <p:nvPr/>
        </p:nvSpPr>
        <p:spPr>
          <a:xfrm>
            <a:off x="755482" y="2454853"/>
            <a:ext cx="895102" cy="369332"/>
          </a:xfrm>
          <a:prstGeom prst="rect">
            <a:avLst/>
          </a:prstGeom>
          <a:noFill/>
        </p:spPr>
        <p:txBody>
          <a:bodyPr wrap="square" rtlCol="0">
            <a:spAutoFit/>
          </a:bodyPr>
          <a:lstStyle/>
          <a:p>
            <a:r>
              <a:rPr lang="es-ES" dirty="0"/>
              <a:t>BCH</a:t>
            </a:r>
          </a:p>
        </p:txBody>
      </p:sp>
      <p:sp>
        <p:nvSpPr>
          <p:cNvPr id="61" name="Rectángulo 60">
            <a:extLst>
              <a:ext uri="{FF2B5EF4-FFF2-40B4-BE49-F238E27FC236}">
                <a16:creationId xmlns:a16="http://schemas.microsoft.com/office/drawing/2014/main" id="{00E6DDA9-DFC4-48C4-923C-122495079FD4}"/>
              </a:ext>
            </a:extLst>
          </p:cNvPr>
          <p:cNvSpPr/>
          <p:nvPr/>
        </p:nvSpPr>
        <p:spPr>
          <a:xfrm>
            <a:off x="3028240" y="2798327"/>
            <a:ext cx="551258" cy="1899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ángulo 61">
            <a:extLst>
              <a:ext uri="{FF2B5EF4-FFF2-40B4-BE49-F238E27FC236}">
                <a16:creationId xmlns:a16="http://schemas.microsoft.com/office/drawing/2014/main" id="{AAA1447C-EF93-4FB5-AE99-56F14795E68F}"/>
              </a:ext>
            </a:extLst>
          </p:cNvPr>
          <p:cNvSpPr/>
          <p:nvPr/>
        </p:nvSpPr>
        <p:spPr>
          <a:xfrm>
            <a:off x="2936752" y="2547904"/>
            <a:ext cx="568468" cy="18997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70309553-B51A-4B92-A698-F512F61999D8}"/>
              </a:ext>
            </a:extLst>
          </p:cNvPr>
          <p:cNvSpPr/>
          <p:nvPr/>
        </p:nvSpPr>
        <p:spPr>
          <a:xfrm>
            <a:off x="3268417" y="3015478"/>
            <a:ext cx="368584" cy="2125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ángulo 63">
            <a:extLst>
              <a:ext uri="{FF2B5EF4-FFF2-40B4-BE49-F238E27FC236}">
                <a16:creationId xmlns:a16="http://schemas.microsoft.com/office/drawing/2014/main" id="{C171FB9B-AC3C-4FD5-A9B8-4AF94B987CBF}"/>
              </a:ext>
            </a:extLst>
          </p:cNvPr>
          <p:cNvSpPr/>
          <p:nvPr/>
        </p:nvSpPr>
        <p:spPr>
          <a:xfrm>
            <a:off x="3043636" y="3990874"/>
            <a:ext cx="551258" cy="189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98872A2B-04B9-48BF-9EDD-B559ED71A8FB}"/>
              </a:ext>
            </a:extLst>
          </p:cNvPr>
          <p:cNvSpPr/>
          <p:nvPr/>
        </p:nvSpPr>
        <p:spPr>
          <a:xfrm>
            <a:off x="2952148" y="3740451"/>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6F7A6F21-5ACB-4EF9-B966-6B9732057547}"/>
              </a:ext>
            </a:extLst>
          </p:cNvPr>
          <p:cNvSpPr/>
          <p:nvPr/>
        </p:nvSpPr>
        <p:spPr>
          <a:xfrm>
            <a:off x="4005665" y="4209779"/>
            <a:ext cx="104224" cy="223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64416C1B-F4C9-475F-8527-6B0B37BCAD0F}"/>
              </a:ext>
            </a:extLst>
          </p:cNvPr>
          <p:cNvSpPr/>
          <p:nvPr/>
        </p:nvSpPr>
        <p:spPr>
          <a:xfrm>
            <a:off x="2882085" y="4198051"/>
            <a:ext cx="374950" cy="2299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Imagen 67">
            <a:extLst>
              <a:ext uri="{FF2B5EF4-FFF2-40B4-BE49-F238E27FC236}">
                <a16:creationId xmlns:a16="http://schemas.microsoft.com/office/drawing/2014/main" id="{6AAFA233-5175-4DA5-89D5-60B6C285BEE1}"/>
              </a:ext>
            </a:extLst>
          </p:cNvPr>
          <p:cNvPicPr>
            <a:picLocks noChangeAspect="1"/>
          </p:cNvPicPr>
          <p:nvPr/>
        </p:nvPicPr>
        <p:blipFill rotWithShape="1">
          <a:blip r:embed="rId4"/>
          <a:srcRect l="37696" t="90077" r="47538" b="2062"/>
          <a:stretch/>
        </p:blipFill>
        <p:spPr>
          <a:xfrm>
            <a:off x="2785402" y="3293704"/>
            <a:ext cx="1277801" cy="208058"/>
          </a:xfrm>
          <a:prstGeom prst="rect">
            <a:avLst/>
          </a:prstGeom>
        </p:spPr>
      </p:pic>
      <p:pic>
        <p:nvPicPr>
          <p:cNvPr id="69" name="Imagen 68">
            <a:extLst>
              <a:ext uri="{FF2B5EF4-FFF2-40B4-BE49-F238E27FC236}">
                <a16:creationId xmlns:a16="http://schemas.microsoft.com/office/drawing/2014/main" id="{BDB3636F-C020-40E9-86DC-75111F46E1E4}"/>
              </a:ext>
            </a:extLst>
          </p:cNvPr>
          <p:cNvPicPr>
            <a:picLocks noChangeAspect="1"/>
          </p:cNvPicPr>
          <p:nvPr/>
        </p:nvPicPr>
        <p:blipFill rotWithShape="1">
          <a:blip r:embed="rId4"/>
          <a:srcRect l="52523" t="90002" r="32711" b="2137"/>
          <a:stretch/>
        </p:blipFill>
        <p:spPr>
          <a:xfrm>
            <a:off x="1507601" y="4472492"/>
            <a:ext cx="1290625" cy="210146"/>
          </a:xfrm>
          <a:prstGeom prst="rect">
            <a:avLst/>
          </a:prstGeom>
        </p:spPr>
      </p:pic>
      <p:pic>
        <p:nvPicPr>
          <p:cNvPr id="70" name="Imagen 69">
            <a:extLst>
              <a:ext uri="{FF2B5EF4-FFF2-40B4-BE49-F238E27FC236}">
                <a16:creationId xmlns:a16="http://schemas.microsoft.com/office/drawing/2014/main" id="{85C1C5F3-3589-4D48-9826-D38DA0EF19EA}"/>
              </a:ext>
            </a:extLst>
          </p:cNvPr>
          <p:cNvPicPr>
            <a:picLocks noChangeAspect="1"/>
          </p:cNvPicPr>
          <p:nvPr/>
        </p:nvPicPr>
        <p:blipFill rotWithShape="1">
          <a:blip r:embed="rId4"/>
          <a:srcRect l="52523" t="90002" r="32711" b="2137"/>
          <a:stretch/>
        </p:blipFill>
        <p:spPr>
          <a:xfrm>
            <a:off x="2853924" y="4482854"/>
            <a:ext cx="1277801" cy="208058"/>
          </a:xfrm>
          <a:prstGeom prst="rect">
            <a:avLst/>
          </a:prstGeom>
        </p:spPr>
      </p:pic>
      <p:sp>
        <p:nvSpPr>
          <p:cNvPr id="72" name="CuadroTexto 71">
            <a:extLst>
              <a:ext uri="{FF2B5EF4-FFF2-40B4-BE49-F238E27FC236}">
                <a16:creationId xmlns:a16="http://schemas.microsoft.com/office/drawing/2014/main" id="{104270E2-6BFF-4FAA-BB83-CFB7D09DA147}"/>
              </a:ext>
            </a:extLst>
          </p:cNvPr>
          <p:cNvSpPr txBox="1"/>
          <p:nvPr/>
        </p:nvSpPr>
        <p:spPr>
          <a:xfrm>
            <a:off x="810097" y="2727019"/>
            <a:ext cx="895102" cy="369332"/>
          </a:xfrm>
          <a:prstGeom prst="rect">
            <a:avLst/>
          </a:prstGeom>
          <a:noFill/>
        </p:spPr>
        <p:txBody>
          <a:bodyPr wrap="square" rtlCol="0">
            <a:spAutoFit/>
          </a:bodyPr>
          <a:lstStyle/>
          <a:p>
            <a:r>
              <a:rPr lang="es-ES" dirty="0"/>
              <a:t>ZEP</a:t>
            </a:r>
          </a:p>
        </p:txBody>
      </p:sp>
      <p:sp>
        <p:nvSpPr>
          <p:cNvPr id="73" name="CuadroTexto 72">
            <a:extLst>
              <a:ext uri="{FF2B5EF4-FFF2-40B4-BE49-F238E27FC236}">
                <a16:creationId xmlns:a16="http://schemas.microsoft.com/office/drawing/2014/main" id="{7E4FDBFC-B7F2-4C59-801D-05B8B5EE4573}"/>
              </a:ext>
            </a:extLst>
          </p:cNvPr>
          <p:cNvSpPr txBox="1"/>
          <p:nvPr/>
        </p:nvSpPr>
        <p:spPr>
          <a:xfrm>
            <a:off x="810097" y="3004309"/>
            <a:ext cx="895102" cy="369332"/>
          </a:xfrm>
          <a:prstGeom prst="rect">
            <a:avLst/>
          </a:prstGeom>
          <a:noFill/>
        </p:spPr>
        <p:txBody>
          <a:bodyPr wrap="square" rtlCol="0">
            <a:spAutoFit/>
          </a:bodyPr>
          <a:lstStyle/>
          <a:p>
            <a:r>
              <a:rPr lang="es-ES" dirty="0"/>
              <a:t>VDE</a:t>
            </a:r>
          </a:p>
        </p:txBody>
      </p:sp>
      <p:sp>
        <p:nvSpPr>
          <p:cNvPr id="74" name="CuadroTexto 73">
            <a:extLst>
              <a:ext uri="{FF2B5EF4-FFF2-40B4-BE49-F238E27FC236}">
                <a16:creationId xmlns:a16="http://schemas.microsoft.com/office/drawing/2014/main" id="{BB584BC8-18C1-4096-98B5-234314E7946C}"/>
              </a:ext>
            </a:extLst>
          </p:cNvPr>
          <p:cNvSpPr txBox="1"/>
          <p:nvPr/>
        </p:nvSpPr>
        <p:spPr>
          <a:xfrm>
            <a:off x="819730" y="3604671"/>
            <a:ext cx="895102" cy="369332"/>
          </a:xfrm>
          <a:prstGeom prst="rect">
            <a:avLst/>
          </a:prstGeom>
          <a:noFill/>
        </p:spPr>
        <p:txBody>
          <a:bodyPr wrap="square" rtlCol="0">
            <a:spAutoFit/>
          </a:bodyPr>
          <a:lstStyle/>
          <a:p>
            <a:r>
              <a:rPr lang="es-ES" dirty="0"/>
              <a:t>BCH</a:t>
            </a:r>
          </a:p>
        </p:txBody>
      </p:sp>
      <p:sp>
        <p:nvSpPr>
          <p:cNvPr id="75" name="CuadroTexto 74">
            <a:extLst>
              <a:ext uri="{FF2B5EF4-FFF2-40B4-BE49-F238E27FC236}">
                <a16:creationId xmlns:a16="http://schemas.microsoft.com/office/drawing/2014/main" id="{DD95DDE9-000F-43D1-9189-012E37EEC339}"/>
              </a:ext>
            </a:extLst>
          </p:cNvPr>
          <p:cNvSpPr txBox="1"/>
          <p:nvPr/>
        </p:nvSpPr>
        <p:spPr>
          <a:xfrm>
            <a:off x="838200" y="3861949"/>
            <a:ext cx="895102" cy="369332"/>
          </a:xfrm>
          <a:prstGeom prst="rect">
            <a:avLst/>
          </a:prstGeom>
          <a:noFill/>
        </p:spPr>
        <p:txBody>
          <a:bodyPr wrap="square" rtlCol="0">
            <a:spAutoFit/>
          </a:bodyPr>
          <a:lstStyle/>
          <a:p>
            <a:r>
              <a:rPr lang="es-ES" dirty="0"/>
              <a:t>ZEP</a:t>
            </a:r>
          </a:p>
        </p:txBody>
      </p:sp>
      <p:sp>
        <p:nvSpPr>
          <p:cNvPr id="76" name="CuadroTexto 75">
            <a:extLst>
              <a:ext uri="{FF2B5EF4-FFF2-40B4-BE49-F238E27FC236}">
                <a16:creationId xmlns:a16="http://schemas.microsoft.com/office/drawing/2014/main" id="{6EAF13E4-3733-462F-8338-26042CFB4574}"/>
              </a:ext>
            </a:extLst>
          </p:cNvPr>
          <p:cNvSpPr txBox="1"/>
          <p:nvPr/>
        </p:nvSpPr>
        <p:spPr>
          <a:xfrm>
            <a:off x="838200" y="4139239"/>
            <a:ext cx="895102" cy="369332"/>
          </a:xfrm>
          <a:prstGeom prst="rect">
            <a:avLst/>
          </a:prstGeom>
          <a:noFill/>
        </p:spPr>
        <p:txBody>
          <a:bodyPr wrap="square" rtlCol="0">
            <a:spAutoFit/>
          </a:bodyPr>
          <a:lstStyle/>
          <a:p>
            <a:r>
              <a:rPr lang="es-ES" dirty="0"/>
              <a:t>VDE</a:t>
            </a:r>
          </a:p>
        </p:txBody>
      </p:sp>
      <p:pic>
        <p:nvPicPr>
          <p:cNvPr id="77" name="Imagen 76">
            <a:extLst>
              <a:ext uri="{FF2B5EF4-FFF2-40B4-BE49-F238E27FC236}">
                <a16:creationId xmlns:a16="http://schemas.microsoft.com/office/drawing/2014/main" id="{D8239A5E-F606-47C7-AA73-6E7727FBB569}"/>
              </a:ext>
            </a:extLst>
          </p:cNvPr>
          <p:cNvPicPr>
            <a:picLocks noChangeAspect="1"/>
          </p:cNvPicPr>
          <p:nvPr/>
        </p:nvPicPr>
        <p:blipFill rotWithShape="1">
          <a:blip r:embed="rId5"/>
          <a:srcRect l="86872" t="25814" r="424" b="66611"/>
          <a:stretch/>
        </p:blipFill>
        <p:spPr>
          <a:xfrm>
            <a:off x="2715508" y="1559147"/>
            <a:ext cx="1625856" cy="305505"/>
          </a:xfrm>
          <a:prstGeom prst="rect">
            <a:avLst/>
          </a:prstGeom>
        </p:spPr>
      </p:pic>
      <p:sp>
        <p:nvSpPr>
          <p:cNvPr id="78" name="CuadroTexto 77">
            <a:extLst>
              <a:ext uri="{FF2B5EF4-FFF2-40B4-BE49-F238E27FC236}">
                <a16:creationId xmlns:a16="http://schemas.microsoft.com/office/drawing/2014/main" id="{DB261B1C-0E67-49E6-98E4-9C960B39BBA2}"/>
              </a:ext>
            </a:extLst>
          </p:cNvPr>
          <p:cNvSpPr txBox="1"/>
          <p:nvPr/>
        </p:nvSpPr>
        <p:spPr>
          <a:xfrm>
            <a:off x="521991" y="1388652"/>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80" name="CuadroTexto 79">
            <a:extLst>
              <a:ext uri="{FF2B5EF4-FFF2-40B4-BE49-F238E27FC236}">
                <a16:creationId xmlns:a16="http://schemas.microsoft.com/office/drawing/2014/main" id="{BCDB8BA9-86B6-4B85-9B03-9FE8BCA383FD}"/>
              </a:ext>
            </a:extLst>
          </p:cNvPr>
          <p:cNvSpPr txBox="1"/>
          <p:nvPr/>
        </p:nvSpPr>
        <p:spPr>
          <a:xfrm>
            <a:off x="1481729" y="2146405"/>
            <a:ext cx="1193496" cy="369332"/>
          </a:xfrm>
          <a:prstGeom prst="rect">
            <a:avLst/>
          </a:prstGeom>
          <a:noFill/>
        </p:spPr>
        <p:txBody>
          <a:bodyPr wrap="square" rtlCol="0">
            <a:spAutoFit/>
          </a:bodyPr>
          <a:lstStyle/>
          <a:p>
            <a:r>
              <a:rPr lang="es-ES" dirty="0" err="1"/>
              <a:t>Transcripts</a:t>
            </a:r>
            <a:endParaRPr lang="es-ES" dirty="0"/>
          </a:p>
        </p:txBody>
      </p:sp>
      <p:sp>
        <p:nvSpPr>
          <p:cNvPr id="81" name="CuadroTexto 80">
            <a:extLst>
              <a:ext uri="{FF2B5EF4-FFF2-40B4-BE49-F238E27FC236}">
                <a16:creationId xmlns:a16="http://schemas.microsoft.com/office/drawing/2014/main" id="{30B04A98-7979-47C9-A82E-72FF19DC168A}"/>
              </a:ext>
            </a:extLst>
          </p:cNvPr>
          <p:cNvSpPr txBox="1"/>
          <p:nvPr/>
        </p:nvSpPr>
        <p:spPr>
          <a:xfrm>
            <a:off x="2915916" y="2126668"/>
            <a:ext cx="1193496" cy="369332"/>
          </a:xfrm>
          <a:prstGeom prst="rect">
            <a:avLst/>
          </a:prstGeom>
          <a:noFill/>
        </p:spPr>
        <p:txBody>
          <a:bodyPr wrap="square" rtlCol="0">
            <a:spAutoFit/>
          </a:bodyPr>
          <a:lstStyle/>
          <a:p>
            <a:r>
              <a:rPr lang="es-ES" dirty="0" err="1"/>
              <a:t>Proteins</a:t>
            </a:r>
            <a:endParaRPr lang="es-ES" dirty="0"/>
          </a:p>
        </p:txBody>
      </p:sp>
      <p:sp>
        <p:nvSpPr>
          <p:cNvPr id="82" name="CuadroTexto 81">
            <a:extLst>
              <a:ext uri="{FF2B5EF4-FFF2-40B4-BE49-F238E27FC236}">
                <a16:creationId xmlns:a16="http://schemas.microsoft.com/office/drawing/2014/main" id="{1E34A3D7-EAD2-4A3E-B807-ACBB3B68DD6C}"/>
              </a:ext>
            </a:extLst>
          </p:cNvPr>
          <p:cNvSpPr txBox="1"/>
          <p:nvPr/>
        </p:nvSpPr>
        <p:spPr>
          <a:xfrm>
            <a:off x="2358405" y="1310889"/>
            <a:ext cx="2173268" cy="369332"/>
          </a:xfrm>
          <a:prstGeom prst="rect">
            <a:avLst/>
          </a:prstGeom>
          <a:noFill/>
        </p:spPr>
        <p:txBody>
          <a:bodyPr wrap="square" rtlCol="0">
            <a:spAutoFit/>
          </a:bodyPr>
          <a:lstStyle/>
          <a:p>
            <a:pPr algn="ctr"/>
            <a:r>
              <a:rPr lang="es-ES" dirty="0"/>
              <a:t>Low       High</a:t>
            </a:r>
          </a:p>
        </p:txBody>
      </p:sp>
      <p:sp>
        <p:nvSpPr>
          <p:cNvPr id="83" name="Rectángulo 82">
            <a:extLst>
              <a:ext uri="{FF2B5EF4-FFF2-40B4-BE49-F238E27FC236}">
                <a16:creationId xmlns:a16="http://schemas.microsoft.com/office/drawing/2014/main" id="{FBD55B17-D930-4BA6-BB18-2F94DE56D4B3}"/>
              </a:ext>
            </a:extLst>
          </p:cNvPr>
          <p:cNvSpPr/>
          <p:nvPr/>
        </p:nvSpPr>
        <p:spPr>
          <a:xfrm>
            <a:off x="5062036" y="2275354"/>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0A56A747-649A-4765-8F6F-44A6F12579C5}"/>
              </a:ext>
            </a:extLst>
          </p:cNvPr>
          <p:cNvSpPr/>
          <p:nvPr/>
        </p:nvSpPr>
        <p:spPr>
          <a:xfrm>
            <a:off x="6456278" y="1250874"/>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5" name="Imagen 84">
            <a:extLst>
              <a:ext uri="{FF2B5EF4-FFF2-40B4-BE49-F238E27FC236}">
                <a16:creationId xmlns:a16="http://schemas.microsoft.com/office/drawing/2014/main" id="{8E576C3D-4919-4878-AB09-2AE9BB940AEA}"/>
              </a:ext>
            </a:extLst>
          </p:cNvPr>
          <p:cNvPicPr>
            <a:picLocks noChangeAspect="1"/>
          </p:cNvPicPr>
          <p:nvPr/>
        </p:nvPicPr>
        <p:blipFill rotWithShape="1">
          <a:blip r:embed="rId6"/>
          <a:srcRect l="9818" t="20261" r="5521" b="39499"/>
          <a:stretch/>
        </p:blipFill>
        <p:spPr>
          <a:xfrm>
            <a:off x="5650365" y="2824185"/>
            <a:ext cx="5214106" cy="707246"/>
          </a:xfrm>
          <a:prstGeom prst="rect">
            <a:avLst/>
          </a:prstGeom>
        </p:spPr>
      </p:pic>
      <p:sp>
        <p:nvSpPr>
          <p:cNvPr id="86" name="Rectángulo 85">
            <a:extLst>
              <a:ext uri="{FF2B5EF4-FFF2-40B4-BE49-F238E27FC236}">
                <a16:creationId xmlns:a16="http://schemas.microsoft.com/office/drawing/2014/main" id="{90D0C456-8E47-43C7-80D1-747052F05775}"/>
              </a:ext>
            </a:extLst>
          </p:cNvPr>
          <p:cNvSpPr/>
          <p:nvPr/>
        </p:nvSpPr>
        <p:spPr>
          <a:xfrm>
            <a:off x="7636312" y="2850807"/>
            <a:ext cx="655918"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Rectángulo 86">
            <a:extLst>
              <a:ext uri="{FF2B5EF4-FFF2-40B4-BE49-F238E27FC236}">
                <a16:creationId xmlns:a16="http://schemas.microsoft.com/office/drawing/2014/main" id="{64B96F53-875A-4F7A-8E7F-10D1A8205AE7}"/>
              </a:ext>
            </a:extLst>
          </p:cNvPr>
          <p:cNvSpPr/>
          <p:nvPr/>
        </p:nvSpPr>
        <p:spPr>
          <a:xfrm>
            <a:off x="7701610" y="3106430"/>
            <a:ext cx="655918"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Rectángulo 87">
            <a:extLst>
              <a:ext uri="{FF2B5EF4-FFF2-40B4-BE49-F238E27FC236}">
                <a16:creationId xmlns:a16="http://schemas.microsoft.com/office/drawing/2014/main" id="{2AE486F2-24BD-48EE-968F-EA4519F8B229}"/>
              </a:ext>
            </a:extLst>
          </p:cNvPr>
          <p:cNvSpPr/>
          <p:nvPr/>
        </p:nvSpPr>
        <p:spPr>
          <a:xfrm>
            <a:off x="8285470" y="3317789"/>
            <a:ext cx="655918" cy="20626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9" name="CuadroTexto 88">
            <a:extLst>
              <a:ext uri="{FF2B5EF4-FFF2-40B4-BE49-F238E27FC236}">
                <a16:creationId xmlns:a16="http://schemas.microsoft.com/office/drawing/2014/main" id="{3A58217A-7D87-4186-9B3B-F3341E19A5E7}"/>
              </a:ext>
            </a:extLst>
          </p:cNvPr>
          <p:cNvSpPr txBox="1"/>
          <p:nvPr/>
        </p:nvSpPr>
        <p:spPr>
          <a:xfrm>
            <a:off x="6103062" y="1361839"/>
            <a:ext cx="1769093" cy="646331"/>
          </a:xfrm>
          <a:prstGeom prst="rect">
            <a:avLst/>
          </a:prstGeom>
          <a:noFill/>
        </p:spPr>
        <p:txBody>
          <a:bodyPr wrap="square" rtlCol="0">
            <a:spAutoFit/>
          </a:bodyPr>
          <a:lstStyle/>
          <a:p>
            <a:r>
              <a:rPr lang="es-ES" b="1" dirty="0" err="1"/>
              <a:t>Carotenoid</a:t>
            </a:r>
            <a:r>
              <a:rPr lang="es-ES" b="1" dirty="0"/>
              <a:t> </a:t>
            </a:r>
            <a:r>
              <a:rPr lang="es-ES" b="1" dirty="0" err="1"/>
              <a:t>content</a:t>
            </a:r>
            <a:endParaRPr lang="es-ES" b="1" dirty="0"/>
          </a:p>
        </p:txBody>
      </p:sp>
      <p:sp>
        <p:nvSpPr>
          <p:cNvPr id="90" name="Rectángulo 89">
            <a:extLst>
              <a:ext uri="{FF2B5EF4-FFF2-40B4-BE49-F238E27FC236}">
                <a16:creationId xmlns:a16="http://schemas.microsoft.com/office/drawing/2014/main" id="{A0D6C595-03ED-4844-A877-EEB6894B2050}"/>
              </a:ext>
            </a:extLst>
          </p:cNvPr>
          <p:cNvSpPr/>
          <p:nvPr/>
        </p:nvSpPr>
        <p:spPr>
          <a:xfrm>
            <a:off x="7581025" y="1555899"/>
            <a:ext cx="1273177" cy="222031"/>
          </a:xfrm>
          <a:prstGeom prst="rect">
            <a:avLst/>
          </a:prstGeom>
          <a:gradFill flip="none" rotWithShape="1">
            <a:gsLst>
              <a:gs pos="0">
                <a:schemeClr val="tx1">
                  <a:lumMod val="95000"/>
                  <a:lumOff val="5000"/>
                </a:schemeClr>
              </a:gs>
              <a:gs pos="50000">
                <a:srgbClr val="C00000"/>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Imagen 90">
            <a:extLst>
              <a:ext uri="{FF2B5EF4-FFF2-40B4-BE49-F238E27FC236}">
                <a16:creationId xmlns:a16="http://schemas.microsoft.com/office/drawing/2014/main" id="{1597D2DB-3FD7-47B9-8115-1DF6307A4FEA}"/>
              </a:ext>
            </a:extLst>
          </p:cNvPr>
          <p:cNvPicPr>
            <a:picLocks noChangeAspect="1"/>
          </p:cNvPicPr>
          <p:nvPr/>
        </p:nvPicPr>
        <p:blipFill rotWithShape="1">
          <a:blip r:embed="rId4"/>
          <a:srcRect l="37696" t="90077" r="47538" b="2062"/>
          <a:stretch/>
        </p:blipFill>
        <p:spPr>
          <a:xfrm>
            <a:off x="7204053" y="3596057"/>
            <a:ext cx="1769093" cy="288053"/>
          </a:xfrm>
          <a:prstGeom prst="rect">
            <a:avLst/>
          </a:prstGeom>
        </p:spPr>
      </p:pic>
      <p:pic>
        <p:nvPicPr>
          <p:cNvPr id="92" name="Imagen 91">
            <a:extLst>
              <a:ext uri="{FF2B5EF4-FFF2-40B4-BE49-F238E27FC236}">
                <a16:creationId xmlns:a16="http://schemas.microsoft.com/office/drawing/2014/main" id="{CCA42709-9D0C-4BC2-A6EB-93B561E39F02}"/>
              </a:ext>
            </a:extLst>
          </p:cNvPr>
          <p:cNvPicPr>
            <a:picLocks noChangeAspect="1"/>
          </p:cNvPicPr>
          <p:nvPr/>
        </p:nvPicPr>
        <p:blipFill rotWithShape="1">
          <a:blip r:embed="rId4"/>
          <a:srcRect l="52523" t="90002" r="32711" b="2137"/>
          <a:stretch/>
        </p:blipFill>
        <p:spPr>
          <a:xfrm>
            <a:off x="9145471" y="3598872"/>
            <a:ext cx="1769093" cy="288053"/>
          </a:xfrm>
          <a:prstGeom prst="rect">
            <a:avLst/>
          </a:prstGeom>
        </p:spPr>
      </p:pic>
      <p:sp>
        <p:nvSpPr>
          <p:cNvPr id="93" name="CuadroTexto 92">
            <a:extLst>
              <a:ext uri="{FF2B5EF4-FFF2-40B4-BE49-F238E27FC236}">
                <a16:creationId xmlns:a16="http://schemas.microsoft.com/office/drawing/2014/main" id="{6CA8BE6B-69CE-4CDC-AA3E-F1714510D932}"/>
              </a:ext>
            </a:extLst>
          </p:cNvPr>
          <p:cNvSpPr txBox="1"/>
          <p:nvPr/>
        </p:nvSpPr>
        <p:spPr>
          <a:xfrm>
            <a:off x="7054859" y="1258290"/>
            <a:ext cx="2428423" cy="369332"/>
          </a:xfrm>
          <a:prstGeom prst="rect">
            <a:avLst/>
          </a:prstGeom>
          <a:noFill/>
        </p:spPr>
        <p:txBody>
          <a:bodyPr wrap="square" rtlCol="0">
            <a:spAutoFit/>
          </a:bodyPr>
          <a:lstStyle/>
          <a:p>
            <a:pPr algn="ctr"/>
            <a:r>
              <a:rPr lang="es-ES" dirty="0"/>
              <a:t>Low             High</a:t>
            </a:r>
          </a:p>
        </p:txBody>
      </p:sp>
      <p:sp>
        <p:nvSpPr>
          <p:cNvPr id="94" name="Rectángulo 93">
            <a:extLst>
              <a:ext uri="{FF2B5EF4-FFF2-40B4-BE49-F238E27FC236}">
                <a16:creationId xmlns:a16="http://schemas.microsoft.com/office/drawing/2014/main" id="{8F8CE9BC-EBFD-4DA0-B81E-80A4508BF1EE}"/>
              </a:ext>
            </a:extLst>
          </p:cNvPr>
          <p:cNvSpPr/>
          <p:nvPr/>
        </p:nvSpPr>
        <p:spPr>
          <a:xfrm>
            <a:off x="5397788" y="2265992"/>
            <a:ext cx="427142"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Rectángulo 94">
            <a:extLst>
              <a:ext uri="{FF2B5EF4-FFF2-40B4-BE49-F238E27FC236}">
                <a16:creationId xmlns:a16="http://schemas.microsoft.com/office/drawing/2014/main" id="{83A6C331-EC4C-455E-91BF-8773189402D0}"/>
              </a:ext>
            </a:extLst>
          </p:cNvPr>
          <p:cNvSpPr/>
          <p:nvPr/>
        </p:nvSpPr>
        <p:spPr>
          <a:xfrm>
            <a:off x="5698828" y="2018980"/>
            <a:ext cx="5359335" cy="569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BD870B46-9622-4941-BFE6-7C58212C6419}"/>
              </a:ext>
            </a:extLst>
          </p:cNvPr>
          <p:cNvSpPr/>
          <p:nvPr/>
        </p:nvSpPr>
        <p:spPr>
          <a:xfrm>
            <a:off x="9196025" y="3108418"/>
            <a:ext cx="551258" cy="189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Rectángulo 96">
            <a:extLst>
              <a:ext uri="{FF2B5EF4-FFF2-40B4-BE49-F238E27FC236}">
                <a16:creationId xmlns:a16="http://schemas.microsoft.com/office/drawing/2014/main" id="{9F9E0FB6-275E-4B50-B2CF-23E2C78771E4}"/>
              </a:ext>
            </a:extLst>
          </p:cNvPr>
          <p:cNvSpPr/>
          <p:nvPr/>
        </p:nvSpPr>
        <p:spPr>
          <a:xfrm>
            <a:off x="9997890" y="2830404"/>
            <a:ext cx="568468" cy="18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Rectángulo 97">
            <a:extLst>
              <a:ext uri="{FF2B5EF4-FFF2-40B4-BE49-F238E27FC236}">
                <a16:creationId xmlns:a16="http://schemas.microsoft.com/office/drawing/2014/main" id="{D1E9D63D-E25D-479B-8A69-FB2C8C953BCF}"/>
              </a:ext>
            </a:extLst>
          </p:cNvPr>
          <p:cNvSpPr/>
          <p:nvPr/>
        </p:nvSpPr>
        <p:spPr>
          <a:xfrm>
            <a:off x="9898825" y="3316751"/>
            <a:ext cx="965645" cy="2062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Rectángulo 98">
            <a:extLst>
              <a:ext uri="{FF2B5EF4-FFF2-40B4-BE49-F238E27FC236}">
                <a16:creationId xmlns:a16="http://schemas.microsoft.com/office/drawing/2014/main" id="{8C1AB66C-4BD7-478C-A305-81EB3085E89A}"/>
              </a:ext>
            </a:extLst>
          </p:cNvPr>
          <p:cNvSpPr/>
          <p:nvPr/>
        </p:nvSpPr>
        <p:spPr>
          <a:xfrm>
            <a:off x="2473078" y="3715437"/>
            <a:ext cx="316453" cy="2044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Rectángulo 99">
            <a:extLst>
              <a:ext uri="{FF2B5EF4-FFF2-40B4-BE49-F238E27FC236}">
                <a16:creationId xmlns:a16="http://schemas.microsoft.com/office/drawing/2014/main" id="{827FF3AD-7253-4FBA-8289-805796F60FA8}"/>
              </a:ext>
            </a:extLst>
          </p:cNvPr>
          <p:cNvSpPr/>
          <p:nvPr/>
        </p:nvSpPr>
        <p:spPr>
          <a:xfrm>
            <a:off x="0" y="0"/>
            <a:ext cx="12192000" cy="6857999"/>
          </a:xfrm>
          <a:prstGeom prst="rect">
            <a:avLst/>
          </a:prstGeom>
          <a:blipFill dpi="0" rotWithShape="1">
            <a:blip r:embed="rId7">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1" name="Rectángulo 100">
            <a:extLst>
              <a:ext uri="{FF2B5EF4-FFF2-40B4-BE49-F238E27FC236}">
                <a16:creationId xmlns:a16="http://schemas.microsoft.com/office/drawing/2014/main" id="{0535340B-C656-4EB3-B01F-E911890C28B7}"/>
              </a:ext>
            </a:extLst>
          </p:cNvPr>
          <p:cNvSpPr/>
          <p:nvPr/>
        </p:nvSpPr>
        <p:spPr>
          <a:xfrm>
            <a:off x="541141" y="2020241"/>
            <a:ext cx="11069516" cy="2805968"/>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2" name="CuadroTexto 101">
            <a:extLst>
              <a:ext uri="{FF2B5EF4-FFF2-40B4-BE49-F238E27FC236}">
                <a16:creationId xmlns:a16="http://schemas.microsoft.com/office/drawing/2014/main" id="{0679165B-C735-4236-AF56-B7D4430F5176}"/>
              </a:ext>
            </a:extLst>
          </p:cNvPr>
          <p:cNvSpPr txBox="1"/>
          <p:nvPr/>
        </p:nvSpPr>
        <p:spPr>
          <a:xfrm>
            <a:off x="937751" y="2431554"/>
            <a:ext cx="10231095" cy="2062103"/>
          </a:xfrm>
          <a:prstGeom prst="rect">
            <a:avLst/>
          </a:prstGeom>
          <a:noFill/>
        </p:spPr>
        <p:txBody>
          <a:bodyPr wrap="square" rtlCol="0">
            <a:spAutoFit/>
          </a:bodyPr>
          <a:lstStyle/>
          <a:p>
            <a:pPr algn="just"/>
            <a:r>
              <a:rPr lang="en-US" sz="3200" dirty="0">
                <a:solidFill>
                  <a:schemeClr val="bg1"/>
                </a:solidFill>
                <a:latin typeface="LiberationSerif-Regular"/>
              </a:rPr>
              <a:t>Carotenoid contents are in agreement with the rhythmic molecular dynamics. Indeed, the enzymes involved in this process present a clear temporal program that is transcriptionally regulated. </a:t>
            </a:r>
            <a:r>
              <a:rPr lang="en-US" sz="3200" b="0" i="0" u="none" strike="noStrike" baseline="0" dirty="0">
                <a:solidFill>
                  <a:schemeClr val="bg1"/>
                </a:solidFill>
                <a:latin typeface="LiberationSerif-Regular"/>
              </a:rPr>
              <a:t> </a:t>
            </a:r>
            <a:endParaRPr lang="es-ES" sz="4400" dirty="0"/>
          </a:p>
        </p:txBody>
      </p:sp>
    </p:spTree>
    <p:extLst>
      <p:ext uri="{BB962C8B-B14F-4D97-AF65-F5344CB8AC3E}">
        <p14:creationId xmlns:p14="http://schemas.microsoft.com/office/powerpoint/2010/main" val="343217368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58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5584"/>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B319145E-4F0F-43E1-ACB0-32C514AAA2BB}"/>
              </a:ext>
            </a:extLst>
          </p:cNvPr>
          <p:cNvSpPr/>
          <p:nvPr/>
        </p:nvSpPr>
        <p:spPr>
          <a:xfrm>
            <a:off x="6589462" y="2481187"/>
            <a:ext cx="734745" cy="550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41AF887-91D4-4728-AB63-BA131B09C391}"/>
              </a:ext>
            </a:extLst>
          </p:cNvPr>
          <p:cNvSpPr/>
          <p:nvPr/>
        </p:nvSpPr>
        <p:spPr>
          <a:xfrm>
            <a:off x="7248526" y="2962276"/>
            <a:ext cx="2247900" cy="2280046"/>
          </a:xfrm>
          <a:prstGeom prst="ellipse">
            <a:avLst/>
          </a:prstGeom>
          <a:no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01B14771-11AC-468F-A36C-C4643D679EDE}"/>
              </a:ext>
            </a:extLst>
          </p:cNvPr>
          <p:cNvSpPr/>
          <p:nvPr/>
        </p:nvSpPr>
        <p:spPr>
          <a:xfrm>
            <a:off x="4917683" y="2832541"/>
            <a:ext cx="1178317" cy="453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622933AA-A22E-4A6B-A86F-59667FA96F39}"/>
              </a:ext>
            </a:extLst>
          </p:cNvPr>
          <p:cNvSpPr txBox="1"/>
          <p:nvPr/>
        </p:nvSpPr>
        <p:spPr>
          <a:xfrm>
            <a:off x="642257" y="1015558"/>
            <a:ext cx="11028306" cy="4031873"/>
          </a:xfrm>
          <a:prstGeom prst="rect">
            <a:avLst/>
          </a:prstGeom>
          <a:noFill/>
        </p:spPr>
        <p:txBody>
          <a:bodyPr wrap="square" rtlCol="0">
            <a:spAutoFit/>
          </a:bodyPr>
          <a:lstStyle/>
          <a:p>
            <a:pPr algn="l"/>
            <a:r>
              <a:rPr lang="es-ES" sz="3200" dirty="0" err="1">
                <a:latin typeface="LiberationSerif-Regular"/>
              </a:rPr>
              <a:t>Physiological</a:t>
            </a:r>
            <a:r>
              <a:rPr lang="es-ES" sz="3200" dirty="0">
                <a:latin typeface="LiberationSerif-Regular"/>
              </a:rPr>
              <a:t> </a:t>
            </a:r>
            <a:r>
              <a:rPr lang="es-ES" sz="3200" dirty="0" err="1">
                <a:latin typeface="LiberationSerif-Regular"/>
              </a:rPr>
              <a:t>processes</a:t>
            </a:r>
            <a:r>
              <a:rPr lang="es-ES" sz="3200" dirty="0">
                <a:latin typeface="LiberationSerif-Regular"/>
              </a:rPr>
              <a:t> </a:t>
            </a:r>
            <a:r>
              <a:rPr lang="es-ES" sz="3200" dirty="0" err="1">
                <a:latin typeface="LiberationSerif-Regular"/>
              </a:rPr>
              <a:t>presenting</a:t>
            </a:r>
            <a:r>
              <a:rPr lang="es-ES" sz="3200" dirty="0">
                <a:latin typeface="LiberationSerif-Regular"/>
              </a:rPr>
              <a:t> </a:t>
            </a:r>
            <a:r>
              <a:rPr lang="es-ES" sz="3200" dirty="0" err="1">
                <a:latin typeface="LiberationSerif-Regular"/>
              </a:rPr>
              <a:t>robust</a:t>
            </a:r>
            <a:r>
              <a:rPr lang="es-ES" sz="3200" dirty="0">
                <a:latin typeface="LiberationSerif-Regular"/>
              </a:rPr>
              <a:t> </a:t>
            </a:r>
            <a:r>
              <a:rPr lang="es-ES" sz="3200" dirty="0" err="1">
                <a:latin typeface="LiberationSerif-Regular"/>
              </a:rPr>
              <a:t>rhythmic</a:t>
            </a:r>
            <a:r>
              <a:rPr lang="es-ES" sz="3200" dirty="0">
                <a:latin typeface="LiberationSerif-Regular"/>
              </a:rPr>
              <a:t> molecular </a:t>
            </a:r>
            <a:r>
              <a:rPr lang="es-ES" sz="3200" dirty="0" err="1">
                <a:latin typeface="LiberationSerif-Regular"/>
              </a:rPr>
              <a:t>dynamics</a:t>
            </a:r>
            <a:r>
              <a:rPr lang="es-ES" sz="3200" dirty="0">
                <a:latin typeface="LiberationSerif-Regular"/>
              </a:rPr>
              <a:t> and </a:t>
            </a:r>
            <a:r>
              <a:rPr lang="es-ES" sz="3200" dirty="0" err="1">
                <a:latin typeface="LiberationSerif-Regular"/>
              </a:rPr>
              <a:t>different</a:t>
            </a:r>
            <a:r>
              <a:rPr lang="es-ES" sz="3200" dirty="0">
                <a:latin typeface="LiberationSerif-Regular"/>
              </a:rPr>
              <a:t> </a:t>
            </a:r>
            <a:r>
              <a:rPr lang="es-ES" sz="3200" dirty="0" err="1">
                <a:latin typeface="LiberationSerif-Regular"/>
              </a:rPr>
              <a:t>transcript</a:t>
            </a:r>
            <a:r>
              <a:rPr lang="es-ES" sz="3200" dirty="0">
                <a:latin typeface="LiberationSerif-Regular"/>
              </a:rPr>
              <a:t>-protein </a:t>
            </a:r>
            <a:r>
              <a:rPr lang="es-ES" sz="3200" dirty="0" err="1">
                <a:latin typeface="LiberationSerif-Regular"/>
              </a:rPr>
              <a:t>offsets</a:t>
            </a:r>
            <a:r>
              <a:rPr lang="es-ES" sz="3200" dirty="0">
                <a:latin typeface="LiberationSerif-Regular"/>
              </a:rPr>
              <a:t> are </a:t>
            </a:r>
            <a:r>
              <a:rPr lang="es-ES" sz="3200" dirty="0" err="1">
                <a:latin typeface="LiberationSerif-Regular"/>
              </a:rPr>
              <a:t>studied</a:t>
            </a:r>
            <a:r>
              <a:rPr lang="es-ES" sz="3200" dirty="0">
                <a:latin typeface="LiberationSerif-Regular"/>
              </a:rPr>
              <a:t> </a:t>
            </a:r>
            <a:r>
              <a:rPr lang="es-ES" sz="3200" dirty="0" err="1">
                <a:latin typeface="LiberationSerif-Regular"/>
              </a:rPr>
              <a:t>now</a:t>
            </a:r>
            <a:r>
              <a:rPr lang="es-ES" sz="3200" dirty="0">
                <a:latin typeface="LiberationSerif-Regular"/>
              </a:rPr>
              <a:t> in </a:t>
            </a:r>
            <a:r>
              <a:rPr lang="es-ES" sz="3200" dirty="0" err="1">
                <a:latin typeface="LiberationSerif-Regular"/>
              </a:rPr>
              <a:t>detail</a:t>
            </a:r>
            <a:r>
              <a:rPr lang="es-ES" sz="3200" dirty="0">
                <a:latin typeface="LiberationSerif-Regular"/>
              </a:rPr>
              <a:t>: </a:t>
            </a:r>
          </a:p>
          <a:p>
            <a:pPr algn="l"/>
            <a:endParaRPr lang="es-ES" sz="3200" dirty="0">
              <a:latin typeface="LiberationSerif-Regular"/>
            </a:endParaRPr>
          </a:p>
          <a:p>
            <a:pPr marL="2628900" lvl="5" indent="-342900">
              <a:buFont typeface="Arial" panose="020B0604020202020204" pitchFamily="34" charset="0"/>
              <a:buChar char="•"/>
            </a:pPr>
            <a:r>
              <a:rPr lang="es-ES" sz="3200" dirty="0">
                <a:latin typeface="LiberationSerif-Regular"/>
              </a:rPr>
              <a:t>Cell </a:t>
            </a:r>
            <a:r>
              <a:rPr lang="es-ES" sz="3200" dirty="0" err="1">
                <a:latin typeface="LiberationSerif-Regular"/>
              </a:rPr>
              <a:t>division</a:t>
            </a:r>
            <a:r>
              <a:rPr lang="es-ES" sz="3200" dirty="0">
                <a:latin typeface="LiberationSerif-Regular"/>
              </a:rPr>
              <a:t> </a:t>
            </a:r>
            <a:r>
              <a:rPr lang="es-ES" sz="3200" dirty="0" err="1">
                <a:latin typeface="LiberationSerif-Regular"/>
              </a:rPr>
              <a:t>cycle</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Photosynthesis</a:t>
            </a:r>
            <a:r>
              <a:rPr lang="es-ES" sz="3200" dirty="0">
                <a:latin typeface="LiberationSerif-Regular"/>
              </a:rPr>
              <a:t> and </a:t>
            </a:r>
            <a:r>
              <a:rPr lang="es-ES" sz="3200" dirty="0" err="1">
                <a:latin typeface="LiberationSerif-Regular"/>
              </a:rPr>
              <a:t>starch</a:t>
            </a:r>
            <a:r>
              <a:rPr lang="es-ES" sz="3200" dirty="0">
                <a:latin typeface="LiberationSerif-Regular"/>
              </a:rPr>
              <a:t> </a:t>
            </a:r>
            <a:r>
              <a:rPr lang="es-ES" sz="3200" dirty="0" err="1">
                <a:latin typeface="LiberationSerif-Regular"/>
              </a:rPr>
              <a:t>metabolism</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Carotenoid</a:t>
            </a:r>
            <a:r>
              <a:rPr lang="es-ES" sz="3200" dirty="0">
                <a:latin typeface="LiberationSerif-Regular"/>
              </a:rPr>
              <a:t> </a:t>
            </a:r>
            <a:r>
              <a:rPr lang="es-ES" sz="3200" dirty="0" err="1">
                <a:latin typeface="LiberationSerif-Regular"/>
              </a:rPr>
              <a:t>biosynthesis</a:t>
            </a:r>
            <a:endParaRPr lang="es-ES" sz="3200" dirty="0">
              <a:latin typeface="LiberationSerif-Regular"/>
            </a:endParaRPr>
          </a:p>
          <a:p>
            <a:pPr marL="2628900" lvl="5" indent="-342900">
              <a:buFont typeface="Arial" panose="020B0604020202020204" pitchFamily="34" charset="0"/>
              <a:buChar char="•"/>
            </a:pPr>
            <a:r>
              <a:rPr lang="es-ES" sz="3200" dirty="0" err="1">
                <a:latin typeface="LiberationSerif-Regular"/>
              </a:rPr>
              <a:t>Nitrate</a:t>
            </a:r>
            <a:r>
              <a:rPr lang="es-ES" sz="3200" dirty="0">
                <a:latin typeface="LiberationSerif-Regular"/>
              </a:rPr>
              <a:t> </a:t>
            </a:r>
            <a:r>
              <a:rPr lang="es-ES" sz="3200" dirty="0" err="1">
                <a:latin typeface="LiberationSerif-Regular"/>
              </a:rPr>
              <a:t>assimilation</a:t>
            </a:r>
            <a:endParaRPr lang="es-ES" sz="2400" dirty="0">
              <a:latin typeface="LiberationSerif-Regular"/>
            </a:endParaRPr>
          </a:p>
        </p:txBody>
      </p:sp>
      <p:sp>
        <p:nvSpPr>
          <p:cNvPr id="2" name="Rectángulo: esquinas redondeadas 1">
            <a:extLst>
              <a:ext uri="{FF2B5EF4-FFF2-40B4-BE49-F238E27FC236}">
                <a16:creationId xmlns:a16="http://schemas.microsoft.com/office/drawing/2014/main" id="{3986D3A1-4C50-49CC-8C84-19A139A1FA75}"/>
              </a:ext>
            </a:extLst>
          </p:cNvPr>
          <p:cNvSpPr/>
          <p:nvPr/>
        </p:nvSpPr>
        <p:spPr>
          <a:xfrm>
            <a:off x="2785688" y="4428040"/>
            <a:ext cx="4577402" cy="595559"/>
          </a:xfrm>
          <a:prstGeom prst="roundRect">
            <a:avLst/>
          </a:prstGeom>
          <a:noFill/>
          <a:ln w="762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113142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68C6E"/>
              </a:solidFill>
            </a:endParaRP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0" name="Imagen 89">
            <a:extLst>
              <a:ext uri="{FF2B5EF4-FFF2-40B4-BE49-F238E27FC236}">
                <a16:creationId xmlns:a16="http://schemas.microsoft.com/office/drawing/2014/main" id="{433EC240-251A-4CBE-8459-F2669BF38974}"/>
              </a:ext>
            </a:extLst>
          </p:cNvPr>
          <p:cNvPicPr>
            <a:picLocks noChangeAspect="1"/>
          </p:cNvPicPr>
          <p:nvPr/>
        </p:nvPicPr>
        <p:blipFill>
          <a:blip r:embed="rId3"/>
          <a:stretch>
            <a:fillRect/>
          </a:stretch>
        </p:blipFill>
        <p:spPr>
          <a:xfrm>
            <a:off x="1093899" y="1242791"/>
            <a:ext cx="10515601" cy="5624998"/>
          </a:xfrm>
          <a:prstGeom prst="rect">
            <a:avLst/>
          </a:prstGeom>
        </p:spPr>
      </p:pic>
      <p:sp>
        <p:nvSpPr>
          <p:cNvPr id="13" name="CuadroTexto 12">
            <a:extLst>
              <a:ext uri="{FF2B5EF4-FFF2-40B4-BE49-F238E27FC236}">
                <a16:creationId xmlns:a16="http://schemas.microsoft.com/office/drawing/2014/main" id="{EEAB48F7-89E0-4785-962B-CF13400D02A9}"/>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Tree>
    <p:extLst>
      <p:ext uri="{BB962C8B-B14F-4D97-AF65-F5344CB8AC3E}">
        <p14:creationId xmlns:p14="http://schemas.microsoft.com/office/powerpoint/2010/main" val="1561016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46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6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b="1" dirty="0">
                <a:solidFill>
                  <a:schemeClr val="bg1"/>
                </a:solidFill>
                <a:latin typeface="+mj-lt"/>
              </a:rPr>
              <a:t>Chronobiology</a:t>
            </a:r>
          </a:p>
        </p:txBody>
      </p:sp>
      <p:pic>
        <p:nvPicPr>
          <p:cNvPr id="5" name="Imagen 4">
            <a:extLst>
              <a:ext uri="{FF2B5EF4-FFF2-40B4-BE49-F238E27FC236}">
                <a16:creationId xmlns:a16="http://schemas.microsoft.com/office/drawing/2014/main" id="{9CE63573-C7AF-43E8-879A-B23E80447696}"/>
              </a:ext>
            </a:extLst>
          </p:cNvPr>
          <p:cNvPicPr>
            <a:picLocks noChangeAspect="1"/>
          </p:cNvPicPr>
          <p:nvPr/>
        </p:nvPicPr>
        <p:blipFill>
          <a:blip r:embed="rId3"/>
          <a:stretch>
            <a:fillRect/>
          </a:stretch>
        </p:blipFill>
        <p:spPr>
          <a:xfrm>
            <a:off x="27234" y="802982"/>
            <a:ext cx="7767360" cy="4345804"/>
          </a:xfrm>
          <a:prstGeom prst="rect">
            <a:avLst/>
          </a:prstGeom>
        </p:spPr>
      </p:pic>
      <p:pic>
        <p:nvPicPr>
          <p:cNvPr id="12" name="Imagen 11">
            <a:extLst>
              <a:ext uri="{FF2B5EF4-FFF2-40B4-BE49-F238E27FC236}">
                <a16:creationId xmlns:a16="http://schemas.microsoft.com/office/drawing/2014/main" id="{F6E674F9-3F27-4B27-A524-A24318D24E73}"/>
              </a:ext>
            </a:extLst>
          </p:cNvPr>
          <p:cNvPicPr>
            <a:picLocks noChangeAspect="1"/>
          </p:cNvPicPr>
          <p:nvPr/>
        </p:nvPicPr>
        <p:blipFill rotWithShape="1">
          <a:blip r:embed="rId3"/>
          <a:srcRect l="17476" t="7157" r="62454" b="89981"/>
          <a:stretch/>
        </p:blipFill>
        <p:spPr>
          <a:xfrm>
            <a:off x="-1969357" y="-361233"/>
            <a:ext cx="1919420" cy="295006"/>
          </a:xfrm>
          <a:prstGeom prst="rect">
            <a:avLst/>
          </a:prstGeom>
        </p:spPr>
      </p:pic>
      <p:pic>
        <p:nvPicPr>
          <p:cNvPr id="13" name="Imagen 12">
            <a:extLst>
              <a:ext uri="{FF2B5EF4-FFF2-40B4-BE49-F238E27FC236}">
                <a16:creationId xmlns:a16="http://schemas.microsoft.com/office/drawing/2014/main" id="{997C801A-B4FB-43FE-9A75-EB11CF66F679}"/>
              </a:ext>
            </a:extLst>
          </p:cNvPr>
          <p:cNvPicPr>
            <a:picLocks noChangeAspect="1"/>
          </p:cNvPicPr>
          <p:nvPr/>
        </p:nvPicPr>
        <p:blipFill rotWithShape="1">
          <a:blip r:embed="rId3"/>
          <a:srcRect l="17476" t="7157" r="62454" b="89981"/>
          <a:stretch/>
        </p:blipFill>
        <p:spPr>
          <a:xfrm>
            <a:off x="-1975695" y="-167911"/>
            <a:ext cx="1304963" cy="525658"/>
          </a:xfrm>
          <a:prstGeom prst="rect">
            <a:avLst/>
          </a:prstGeom>
        </p:spPr>
      </p:pic>
      <p:pic>
        <p:nvPicPr>
          <p:cNvPr id="14" name="Imagen 13">
            <a:extLst>
              <a:ext uri="{FF2B5EF4-FFF2-40B4-BE49-F238E27FC236}">
                <a16:creationId xmlns:a16="http://schemas.microsoft.com/office/drawing/2014/main" id="{354ADDA8-FAB8-4487-BC67-57663BBB39D6}"/>
              </a:ext>
            </a:extLst>
          </p:cNvPr>
          <p:cNvPicPr>
            <a:picLocks noChangeAspect="1"/>
          </p:cNvPicPr>
          <p:nvPr/>
        </p:nvPicPr>
        <p:blipFill rotWithShape="1">
          <a:blip r:embed="rId3"/>
          <a:srcRect l="17476" t="7157" r="62454" b="89981"/>
          <a:stretch/>
        </p:blipFill>
        <p:spPr>
          <a:xfrm>
            <a:off x="5276443" y="1042306"/>
            <a:ext cx="2369774" cy="554954"/>
          </a:xfrm>
          <a:prstGeom prst="rect">
            <a:avLst/>
          </a:prstGeom>
        </p:spPr>
      </p:pic>
      <p:sp>
        <p:nvSpPr>
          <p:cNvPr id="15" name="CuadroTexto 14">
            <a:extLst>
              <a:ext uri="{FF2B5EF4-FFF2-40B4-BE49-F238E27FC236}">
                <a16:creationId xmlns:a16="http://schemas.microsoft.com/office/drawing/2014/main" id="{E9775F83-B224-4660-AB76-6490A0BC993E}"/>
              </a:ext>
            </a:extLst>
          </p:cNvPr>
          <p:cNvSpPr txBox="1"/>
          <p:nvPr/>
        </p:nvSpPr>
        <p:spPr>
          <a:xfrm>
            <a:off x="5270201" y="979254"/>
            <a:ext cx="2048178" cy="707886"/>
          </a:xfrm>
          <a:prstGeom prst="rect">
            <a:avLst/>
          </a:prstGeom>
          <a:noFill/>
        </p:spPr>
        <p:txBody>
          <a:bodyPr wrap="square" rtlCol="0">
            <a:spAutoFit/>
          </a:bodyPr>
          <a:lstStyle/>
          <a:p>
            <a:r>
              <a:rPr lang="es-ES" sz="2000" b="1" dirty="0"/>
              <a:t>Free-running</a:t>
            </a:r>
          </a:p>
          <a:p>
            <a:r>
              <a:rPr lang="es-ES" sz="2000" dirty="0"/>
              <a:t>(</a:t>
            </a:r>
            <a:r>
              <a:rPr lang="es-ES" sz="2000" dirty="0" err="1"/>
              <a:t>Constant</a:t>
            </a:r>
            <a:r>
              <a:rPr lang="es-ES" sz="2000" dirty="0"/>
              <a:t> </a:t>
            </a:r>
            <a:r>
              <a:rPr lang="es-ES" sz="2000" dirty="0" err="1"/>
              <a:t>signal</a:t>
            </a:r>
            <a:r>
              <a:rPr lang="es-ES" sz="2000" dirty="0"/>
              <a:t>)</a:t>
            </a:r>
          </a:p>
        </p:txBody>
      </p:sp>
      <p:sp>
        <p:nvSpPr>
          <p:cNvPr id="7" name="Rectángulo 6">
            <a:extLst>
              <a:ext uri="{FF2B5EF4-FFF2-40B4-BE49-F238E27FC236}">
                <a16:creationId xmlns:a16="http://schemas.microsoft.com/office/drawing/2014/main" id="{1522FF57-9811-43B4-8BAA-8996E17E4BF5}"/>
              </a:ext>
            </a:extLst>
          </p:cNvPr>
          <p:cNvSpPr/>
          <p:nvPr/>
        </p:nvSpPr>
        <p:spPr>
          <a:xfrm>
            <a:off x="244441" y="2644165"/>
            <a:ext cx="1635956" cy="622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779F21D0-C38C-49EE-B4AB-4425864C8D59}"/>
              </a:ext>
            </a:extLst>
          </p:cNvPr>
          <p:cNvSpPr/>
          <p:nvPr/>
        </p:nvSpPr>
        <p:spPr>
          <a:xfrm>
            <a:off x="244441" y="4038144"/>
            <a:ext cx="439559" cy="261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F8805C1-828D-434D-A813-0E09A541DFEA}"/>
              </a:ext>
            </a:extLst>
          </p:cNvPr>
          <p:cNvSpPr/>
          <p:nvPr/>
        </p:nvSpPr>
        <p:spPr>
          <a:xfrm>
            <a:off x="5405065" y="3041833"/>
            <a:ext cx="2145685" cy="278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8D26AA-CD56-4B64-87A5-49146DC07F06}"/>
              </a:ext>
            </a:extLst>
          </p:cNvPr>
          <p:cNvSpPr/>
          <p:nvPr/>
        </p:nvSpPr>
        <p:spPr>
          <a:xfrm>
            <a:off x="5327107" y="3912721"/>
            <a:ext cx="1934367" cy="279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2A9C2B79-2368-4748-8A19-F099C51FDE7B}"/>
              </a:ext>
            </a:extLst>
          </p:cNvPr>
          <p:cNvSpPr txBox="1"/>
          <p:nvPr/>
        </p:nvSpPr>
        <p:spPr>
          <a:xfrm>
            <a:off x="189133" y="2677285"/>
            <a:ext cx="2238215" cy="400110"/>
          </a:xfrm>
          <a:prstGeom prst="rect">
            <a:avLst/>
          </a:prstGeom>
          <a:noFill/>
        </p:spPr>
        <p:txBody>
          <a:bodyPr wrap="square" rtlCol="0">
            <a:spAutoFit/>
          </a:bodyPr>
          <a:lstStyle/>
          <a:p>
            <a:r>
              <a:rPr lang="es-ES" sz="2000" b="1" dirty="0" err="1"/>
              <a:t>Biological</a:t>
            </a:r>
            <a:r>
              <a:rPr lang="es-ES" sz="2000" b="1" dirty="0"/>
              <a:t> </a:t>
            </a:r>
            <a:r>
              <a:rPr lang="es-ES" sz="2000" b="1" dirty="0" err="1"/>
              <a:t>rhythms</a:t>
            </a:r>
            <a:endParaRPr lang="es-ES" sz="2000" b="1" dirty="0"/>
          </a:p>
        </p:txBody>
      </p:sp>
      <p:sp>
        <p:nvSpPr>
          <p:cNvPr id="22" name="CuadroTexto 21">
            <a:extLst>
              <a:ext uri="{FF2B5EF4-FFF2-40B4-BE49-F238E27FC236}">
                <a16:creationId xmlns:a16="http://schemas.microsoft.com/office/drawing/2014/main" id="{FAD86DD0-09B3-4DE7-BC92-02DCEDD15496}"/>
              </a:ext>
            </a:extLst>
          </p:cNvPr>
          <p:cNvSpPr txBox="1"/>
          <p:nvPr/>
        </p:nvSpPr>
        <p:spPr>
          <a:xfrm>
            <a:off x="5405065" y="2754229"/>
            <a:ext cx="2320972" cy="646331"/>
          </a:xfrm>
          <a:prstGeom prst="rect">
            <a:avLst/>
          </a:prstGeom>
          <a:noFill/>
        </p:spPr>
        <p:txBody>
          <a:bodyPr wrap="square" rtlCol="0">
            <a:spAutoFit/>
          </a:bodyPr>
          <a:lstStyle/>
          <a:p>
            <a:r>
              <a:rPr lang="es-ES" b="1" dirty="0" err="1"/>
              <a:t>Process</a:t>
            </a:r>
            <a:r>
              <a:rPr lang="es-ES" b="1" dirty="0"/>
              <a:t> </a:t>
            </a:r>
            <a:r>
              <a:rPr lang="es-ES" b="1" dirty="0" err="1"/>
              <a:t>responding</a:t>
            </a:r>
            <a:r>
              <a:rPr lang="es-ES" b="1" dirty="0"/>
              <a:t> </a:t>
            </a:r>
            <a:r>
              <a:rPr lang="es-ES" b="1" dirty="0" err="1"/>
              <a:t>to</a:t>
            </a:r>
            <a:r>
              <a:rPr lang="es-ES" b="1" dirty="0"/>
              <a:t> </a:t>
            </a:r>
            <a:r>
              <a:rPr lang="es-ES" b="1" dirty="0" err="1"/>
              <a:t>rhythmic</a:t>
            </a:r>
            <a:r>
              <a:rPr lang="es-ES" b="1" dirty="0"/>
              <a:t> </a:t>
            </a:r>
            <a:r>
              <a:rPr lang="es-ES" b="1" dirty="0" err="1"/>
              <a:t>signals</a:t>
            </a:r>
            <a:endParaRPr lang="es-ES" b="1" dirty="0"/>
          </a:p>
        </p:txBody>
      </p:sp>
      <p:sp>
        <p:nvSpPr>
          <p:cNvPr id="23" name="CuadroTexto 22">
            <a:extLst>
              <a:ext uri="{FF2B5EF4-FFF2-40B4-BE49-F238E27FC236}">
                <a16:creationId xmlns:a16="http://schemas.microsoft.com/office/drawing/2014/main" id="{09234556-6079-4CB0-83C6-FBE792D4A2E0}"/>
              </a:ext>
            </a:extLst>
          </p:cNvPr>
          <p:cNvSpPr txBox="1"/>
          <p:nvPr/>
        </p:nvSpPr>
        <p:spPr>
          <a:xfrm>
            <a:off x="5404533" y="3705453"/>
            <a:ext cx="2320972" cy="646331"/>
          </a:xfrm>
          <a:prstGeom prst="rect">
            <a:avLst/>
          </a:prstGeom>
          <a:noFill/>
        </p:spPr>
        <p:txBody>
          <a:bodyPr wrap="square" rtlCol="0">
            <a:spAutoFit/>
          </a:bodyPr>
          <a:lstStyle/>
          <a:p>
            <a:r>
              <a:rPr lang="es-ES" b="1" dirty="0" err="1"/>
              <a:t>Self-sustained</a:t>
            </a:r>
            <a:r>
              <a:rPr lang="es-ES" b="1" dirty="0"/>
              <a:t> </a:t>
            </a:r>
            <a:r>
              <a:rPr lang="es-ES" b="1" dirty="0" err="1"/>
              <a:t>biological</a:t>
            </a:r>
            <a:r>
              <a:rPr lang="es-ES" b="1" dirty="0"/>
              <a:t> </a:t>
            </a:r>
            <a:r>
              <a:rPr lang="es-ES" b="1" dirty="0" err="1"/>
              <a:t>rhythm</a:t>
            </a:r>
            <a:endParaRPr lang="es-ES" b="1" dirty="0"/>
          </a:p>
        </p:txBody>
      </p:sp>
      <p:pic>
        <p:nvPicPr>
          <p:cNvPr id="24" name="Imagen 23">
            <a:extLst>
              <a:ext uri="{FF2B5EF4-FFF2-40B4-BE49-F238E27FC236}">
                <a16:creationId xmlns:a16="http://schemas.microsoft.com/office/drawing/2014/main" id="{378FBAF4-0332-46A6-B4C3-7BA1F7DA0DC4}"/>
              </a:ext>
            </a:extLst>
          </p:cNvPr>
          <p:cNvPicPr>
            <a:picLocks noChangeAspect="1"/>
          </p:cNvPicPr>
          <p:nvPr/>
        </p:nvPicPr>
        <p:blipFill rotWithShape="1">
          <a:blip r:embed="rId3"/>
          <a:srcRect l="17476" t="7157" r="62454" b="89981"/>
          <a:stretch/>
        </p:blipFill>
        <p:spPr>
          <a:xfrm>
            <a:off x="189133" y="1034033"/>
            <a:ext cx="949423" cy="1373983"/>
          </a:xfrm>
          <a:prstGeom prst="rect">
            <a:avLst/>
          </a:prstGeom>
        </p:spPr>
      </p:pic>
      <p:sp>
        <p:nvSpPr>
          <p:cNvPr id="6" name="CuadroTexto 5">
            <a:extLst>
              <a:ext uri="{FF2B5EF4-FFF2-40B4-BE49-F238E27FC236}">
                <a16:creationId xmlns:a16="http://schemas.microsoft.com/office/drawing/2014/main" id="{C76894A7-07DB-45A0-8F3E-DCE52680FFDA}"/>
              </a:ext>
            </a:extLst>
          </p:cNvPr>
          <p:cNvSpPr txBox="1"/>
          <p:nvPr/>
        </p:nvSpPr>
        <p:spPr>
          <a:xfrm>
            <a:off x="116931" y="940498"/>
            <a:ext cx="3094645" cy="646331"/>
          </a:xfrm>
          <a:prstGeom prst="rect">
            <a:avLst/>
          </a:prstGeom>
          <a:noFill/>
        </p:spPr>
        <p:txBody>
          <a:bodyPr wrap="square" rtlCol="0">
            <a:spAutoFit/>
          </a:bodyPr>
          <a:lstStyle/>
          <a:p>
            <a:r>
              <a:rPr lang="es-ES" b="1" dirty="0" err="1"/>
              <a:t>Entrainment</a:t>
            </a:r>
            <a:r>
              <a:rPr lang="es-ES" b="1" dirty="0"/>
              <a:t> </a:t>
            </a:r>
            <a:r>
              <a:rPr lang="es-ES" b="1" dirty="0" err="1"/>
              <a:t>oscillation</a:t>
            </a:r>
            <a:endParaRPr lang="es-ES" b="1" dirty="0"/>
          </a:p>
          <a:p>
            <a:r>
              <a:rPr lang="es-ES" dirty="0"/>
              <a:t>(</a:t>
            </a:r>
            <a:r>
              <a:rPr lang="es-ES" dirty="0" err="1"/>
              <a:t>Rhythmic</a:t>
            </a:r>
            <a:r>
              <a:rPr lang="es-ES" dirty="0"/>
              <a:t> </a:t>
            </a:r>
            <a:r>
              <a:rPr lang="es-ES" dirty="0" err="1"/>
              <a:t>signal</a:t>
            </a:r>
            <a:r>
              <a:rPr lang="es-ES" dirty="0"/>
              <a:t>)</a:t>
            </a:r>
          </a:p>
        </p:txBody>
      </p:sp>
      <p:pic>
        <p:nvPicPr>
          <p:cNvPr id="5122" name="Picture 2" descr="Sun Icon Transparent PNGs for Free Download">
            <a:extLst>
              <a:ext uri="{FF2B5EF4-FFF2-40B4-BE49-F238E27FC236}">
                <a16:creationId xmlns:a16="http://schemas.microsoft.com/office/drawing/2014/main" id="{B4331BF4-BCEB-4F60-A500-14A1720D0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43" y="1574281"/>
            <a:ext cx="730738" cy="4431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on PNG Transparent Images Free Download - Pngfre">
            <a:extLst>
              <a:ext uri="{FF2B5EF4-FFF2-40B4-BE49-F238E27FC236}">
                <a16:creationId xmlns:a16="http://schemas.microsoft.com/office/drawing/2014/main" id="{BD76C03C-6D27-430E-874D-9970F73AB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35337" y="1813983"/>
            <a:ext cx="331995" cy="331995"/>
          </a:xfrm>
          <a:prstGeom prst="rect">
            <a:avLst/>
          </a:prstGeom>
          <a:noFill/>
          <a:extLst>
            <a:ext uri="{909E8E84-426E-40DD-AFC4-6F175D3DCCD1}">
              <a14:hiddenFill xmlns:a14="http://schemas.microsoft.com/office/drawing/2010/main">
                <a:solidFill>
                  <a:srgbClr val="FFFFFF"/>
                </a:solidFill>
              </a14:hiddenFill>
            </a:ext>
          </a:extLst>
        </p:spPr>
      </p:pic>
      <p:pic>
        <p:nvPicPr>
          <p:cNvPr id="3" name="Gráfico 2" descr="Reloj con relleno sólido">
            <a:extLst>
              <a:ext uri="{FF2B5EF4-FFF2-40B4-BE49-F238E27FC236}">
                <a16:creationId xmlns:a16="http://schemas.microsoft.com/office/drawing/2014/main" id="{70D8FD3E-0EC4-4AE4-A4FF-26D385CD1B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3076" y="3686570"/>
            <a:ext cx="665214" cy="665214"/>
          </a:xfrm>
          <a:prstGeom prst="rect">
            <a:avLst/>
          </a:prstGeom>
        </p:spPr>
      </p:pic>
      <p:cxnSp>
        <p:nvCxnSpPr>
          <p:cNvPr id="25" name="Conector recto de flecha 24">
            <a:extLst>
              <a:ext uri="{FF2B5EF4-FFF2-40B4-BE49-F238E27FC236}">
                <a16:creationId xmlns:a16="http://schemas.microsoft.com/office/drawing/2014/main" id="{25664718-86EC-4119-B027-3DA703813B92}"/>
              </a:ext>
            </a:extLst>
          </p:cNvPr>
          <p:cNvCxnSpPr>
            <a:cxnSpLocks/>
          </p:cNvCxnSpPr>
          <p:nvPr/>
        </p:nvCxnSpPr>
        <p:spPr>
          <a:xfrm flipV="1">
            <a:off x="7773178" y="3301276"/>
            <a:ext cx="295248" cy="2557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6F14466E-3129-4D92-A7EB-5B1DBB74AFAC}"/>
              </a:ext>
            </a:extLst>
          </p:cNvPr>
          <p:cNvCxnSpPr>
            <a:cxnSpLocks/>
          </p:cNvCxnSpPr>
          <p:nvPr/>
        </p:nvCxnSpPr>
        <p:spPr>
          <a:xfrm flipV="1">
            <a:off x="7824086" y="3776001"/>
            <a:ext cx="37134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E4199CD1-E54B-4EF5-9EC0-306516708F32}"/>
              </a:ext>
            </a:extLst>
          </p:cNvPr>
          <p:cNvCxnSpPr>
            <a:cxnSpLocks/>
          </p:cNvCxnSpPr>
          <p:nvPr/>
        </p:nvCxnSpPr>
        <p:spPr>
          <a:xfrm>
            <a:off x="7781751" y="4018114"/>
            <a:ext cx="371340" cy="165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879EED1F-A32D-4E27-A873-C6020435646F}"/>
              </a:ext>
            </a:extLst>
          </p:cNvPr>
          <p:cNvSpPr txBox="1"/>
          <p:nvPr/>
        </p:nvSpPr>
        <p:spPr>
          <a:xfrm>
            <a:off x="8011419" y="3077394"/>
            <a:ext cx="1803401" cy="400110"/>
          </a:xfrm>
          <a:prstGeom prst="rect">
            <a:avLst/>
          </a:prstGeom>
          <a:noFill/>
        </p:spPr>
        <p:txBody>
          <a:bodyPr wrap="square" rtlCol="0">
            <a:spAutoFit/>
          </a:bodyPr>
          <a:lstStyle/>
          <a:p>
            <a:r>
              <a:rPr lang="es-ES" sz="2000" dirty="0" err="1"/>
              <a:t>Animals</a:t>
            </a:r>
            <a:endParaRPr lang="es-ES" dirty="0"/>
          </a:p>
        </p:txBody>
      </p:sp>
      <p:sp>
        <p:nvSpPr>
          <p:cNvPr id="29" name="CuadroTexto 28">
            <a:extLst>
              <a:ext uri="{FF2B5EF4-FFF2-40B4-BE49-F238E27FC236}">
                <a16:creationId xmlns:a16="http://schemas.microsoft.com/office/drawing/2014/main" id="{CC1FF4B2-DEF4-4A99-BF65-D4B4BE5D3681}"/>
              </a:ext>
            </a:extLst>
          </p:cNvPr>
          <p:cNvSpPr txBox="1"/>
          <p:nvPr/>
        </p:nvSpPr>
        <p:spPr>
          <a:xfrm>
            <a:off x="8106221" y="3568062"/>
            <a:ext cx="1803401" cy="400110"/>
          </a:xfrm>
          <a:prstGeom prst="rect">
            <a:avLst/>
          </a:prstGeom>
          <a:noFill/>
        </p:spPr>
        <p:txBody>
          <a:bodyPr wrap="square" rtlCol="0">
            <a:spAutoFit/>
          </a:bodyPr>
          <a:lstStyle/>
          <a:p>
            <a:r>
              <a:rPr lang="es-ES" sz="2000" dirty="0" err="1"/>
              <a:t>Fungus</a:t>
            </a:r>
            <a:r>
              <a:rPr lang="es-ES" sz="2000" dirty="0"/>
              <a:t> </a:t>
            </a:r>
          </a:p>
        </p:txBody>
      </p:sp>
      <p:sp>
        <p:nvSpPr>
          <p:cNvPr id="30" name="CuadroTexto 29">
            <a:extLst>
              <a:ext uri="{FF2B5EF4-FFF2-40B4-BE49-F238E27FC236}">
                <a16:creationId xmlns:a16="http://schemas.microsoft.com/office/drawing/2014/main" id="{995EE2BB-79A2-4CEC-AACB-F48425DF659C}"/>
              </a:ext>
            </a:extLst>
          </p:cNvPr>
          <p:cNvSpPr txBox="1"/>
          <p:nvPr/>
        </p:nvSpPr>
        <p:spPr>
          <a:xfrm>
            <a:off x="8109089" y="4008212"/>
            <a:ext cx="1803401" cy="707886"/>
          </a:xfrm>
          <a:prstGeom prst="rect">
            <a:avLst/>
          </a:prstGeom>
          <a:noFill/>
        </p:spPr>
        <p:txBody>
          <a:bodyPr wrap="square" rtlCol="0">
            <a:spAutoFit/>
          </a:bodyPr>
          <a:lstStyle/>
          <a:p>
            <a:r>
              <a:rPr lang="es-ES" sz="2000" dirty="0" err="1"/>
              <a:t>Plants</a:t>
            </a:r>
            <a:r>
              <a:rPr lang="es-ES" sz="2000" dirty="0"/>
              <a:t> and </a:t>
            </a:r>
          </a:p>
          <a:p>
            <a:r>
              <a:rPr lang="es-ES" sz="2000" dirty="0" err="1"/>
              <a:t>algae</a:t>
            </a:r>
            <a:endParaRPr lang="es-ES" sz="2000" dirty="0"/>
          </a:p>
        </p:txBody>
      </p:sp>
      <p:pic>
        <p:nvPicPr>
          <p:cNvPr id="20" name="Imagen 19">
            <a:extLst>
              <a:ext uri="{FF2B5EF4-FFF2-40B4-BE49-F238E27FC236}">
                <a16:creationId xmlns:a16="http://schemas.microsoft.com/office/drawing/2014/main" id="{FBC9EC3E-EDA2-4B17-A8FF-3B1B78DD9D86}"/>
              </a:ext>
            </a:extLst>
          </p:cNvPr>
          <p:cNvPicPr>
            <a:picLocks noChangeAspect="1"/>
          </p:cNvPicPr>
          <p:nvPr/>
        </p:nvPicPr>
        <p:blipFill>
          <a:blip r:embed="rId8"/>
          <a:stretch>
            <a:fillRect/>
          </a:stretch>
        </p:blipFill>
        <p:spPr>
          <a:xfrm>
            <a:off x="7071176" y="5031568"/>
            <a:ext cx="2990850" cy="1628775"/>
          </a:xfrm>
          <a:prstGeom prst="rect">
            <a:avLst/>
          </a:prstGeom>
        </p:spPr>
      </p:pic>
      <p:sp>
        <p:nvSpPr>
          <p:cNvPr id="32" name="CuadroTexto 31">
            <a:extLst>
              <a:ext uri="{FF2B5EF4-FFF2-40B4-BE49-F238E27FC236}">
                <a16:creationId xmlns:a16="http://schemas.microsoft.com/office/drawing/2014/main" id="{6FD6DAE9-4741-4797-8DFC-04C1D3BC009C}"/>
              </a:ext>
            </a:extLst>
          </p:cNvPr>
          <p:cNvSpPr txBox="1"/>
          <p:nvPr/>
        </p:nvSpPr>
        <p:spPr>
          <a:xfrm>
            <a:off x="8302689" y="5108513"/>
            <a:ext cx="3862077" cy="707886"/>
          </a:xfrm>
          <a:prstGeom prst="rect">
            <a:avLst/>
          </a:prstGeom>
          <a:noFill/>
        </p:spPr>
        <p:txBody>
          <a:bodyPr wrap="square" rtlCol="0">
            <a:spAutoFit/>
          </a:bodyPr>
          <a:lstStyle/>
          <a:p>
            <a:r>
              <a:rPr lang="es-ES" sz="2000" dirty="0"/>
              <a:t>Light </a:t>
            </a:r>
            <a:r>
              <a:rPr lang="es-ES" sz="2000" dirty="0" err="1"/>
              <a:t>is</a:t>
            </a:r>
            <a:r>
              <a:rPr lang="es-ES" sz="2000" dirty="0"/>
              <a:t> </a:t>
            </a:r>
            <a:r>
              <a:rPr lang="es-ES" sz="2000" dirty="0" err="1"/>
              <a:t>the</a:t>
            </a:r>
            <a:r>
              <a:rPr lang="es-ES" sz="2000" dirty="0"/>
              <a:t> </a:t>
            </a:r>
            <a:r>
              <a:rPr lang="es-ES" sz="2000" dirty="0" err="1"/>
              <a:t>main</a:t>
            </a:r>
            <a:r>
              <a:rPr lang="es-ES" sz="2000" dirty="0"/>
              <a:t> </a:t>
            </a:r>
            <a:r>
              <a:rPr lang="es-ES" sz="2000" dirty="0" err="1"/>
              <a:t>energy</a:t>
            </a:r>
            <a:r>
              <a:rPr lang="es-ES" sz="2000" dirty="0"/>
              <a:t> </a:t>
            </a:r>
            <a:r>
              <a:rPr lang="es-ES" sz="2000" dirty="0" err="1"/>
              <a:t>source</a:t>
            </a:r>
            <a:r>
              <a:rPr lang="es-ES" sz="2000" dirty="0"/>
              <a:t> in </a:t>
            </a:r>
            <a:r>
              <a:rPr lang="es-ES" sz="2000" dirty="0" err="1"/>
              <a:t>photosynthetic</a:t>
            </a:r>
            <a:r>
              <a:rPr lang="es-ES" sz="2000" dirty="0"/>
              <a:t> </a:t>
            </a:r>
            <a:r>
              <a:rPr lang="es-ES" sz="2000" dirty="0" err="1"/>
              <a:t>organisms</a:t>
            </a:r>
            <a:endParaRPr lang="es-ES" sz="2000" dirty="0"/>
          </a:p>
        </p:txBody>
      </p:sp>
      <p:sp>
        <p:nvSpPr>
          <p:cNvPr id="34" name="CuadroTexto 33">
            <a:extLst>
              <a:ext uri="{FF2B5EF4-FFF2-40B4-BE49-F238E27FC236}">
                <a16:creationId xmlns:a16="http://schemas.microsoft.com/office/drawing/2014/main" id="{85160E58-10A1-498B-B706-FBA70A8B30CB}"/>
              </a:ext>
            </a:extLst>
          </p:cNvPr>
          <p:cNvSpPr txBox="1"/>
          <p:nvPr/>
        </p:nvSpPr>
        <p:spPr>
          <a:xfrm>
            <a:off x="8869576" y="3575946"/>
            <a:ext cx="9051470" cy="400110"/>
          </a:xfrm>
          <a:prstGeom prst="rect">
            <a:avLst/>
          </a:prstGeom>
          <a:noFill/>
        </p:spPr>
        <p:txBody>
          <a:bodyPr wrap="square">
            <a:spAutoFit/>
          </a:bodyPr>
          <a:lstStyle/>
          <a:p>
            <a:r>
              <a:rPr lang="es-ES" sz="2000" b="0" i="0" u="none" strike="noStrike" baseline="0" dirty="0">
                <a:solidFill>
                  <a:srgbClr val="347F70"/>
                </a:solidFill>
                <a:latin typeface="LiberationSerif-Regular"/>
              </a:rPr>
              <a:t>(Correa &amp; Bell-Pedersen, 2002)</a:t>
            </a:r>
            <a:endParaRPr lang="es-ES" sz="2000" dirty="0"/>
          </a:p>
        </p:txBody>
      </p:sp>
      <p:sp>
        <p:nvSpPr>
          <p:cNvPr id="36" name="CuadroTexto 35">
            <a:extLst>
              <a:ext uri="{FF2B5EF4-FFF2-40B4-BE49-F238E27FC236}">
                <a16:creationId xmlns:a16="http://schemas.microsoft.com/office/drawing/2014/main" id="{07E3D1FB-7370-4429-A0B6-9D29E078FA4F}"/>
              </a:ext>
            </a:extLst>
          </p:cNvPr>
          <p:cNvSpPr txBox="1"/>
          <p:nvPr/>
        </p:nvSpPr>
        <p:spPr>
          <a:xfrm>
            <a:off x="8866404" y="4284604"/>
            <a:ext cx="9944100" cy="400110"/>
          </a:xfrm>
          <a:prstGeom prst="rect">
            <a:avLst/>
          </a:prstGeom>
          <a:noFill/>
        </p:spPr>
        <p:txBody>
          <a:bodyPr wrap="square">
            <a:spAutoFit/>
          </a:bodyPr>
          <a:lstStyle/>
          <a:p>
            <a:r>
              <a:rPr lang="es-ES" sz="2000" b="0" i="0" u="none" strike="noStrike" baseline="0" dirty="0">
                <a:solidFill>
                  <a:srgbClr val="347F70"/>
                </a:solidFill>
                <a:latin typeface="LiberationSerif-Regular"/>
              </a:rPr>
              <a:t>(Serrano-Bueno et al., 2017)</a:t>
            </a:r>
            <a:r>
              <a:rPr lang="es-ES" sz="2000" b="0" i="0" u="none" strike="noStrike" baseline="0" dirty="0">
                <a:solidFill>
                  <a:srgbClr val="000000"/>
                </a:solidFill>
                <a:latin typeface="LiberationSerif-Regular"/>
              </a:rPr>
              <a:t>.</a:t>
            </a:r>
            <a:endParaRPr lang="es-ES" sz="2000" dirty="0"/>
          </a:p>
        </p:txBody>
      </p:sp>
      <p:sp>
        <p:nvSpPr>
          <p:cNvPr id="38" name="CuadroTexto 37">
            <a:extLst>
              <a:ext uri="{FF2B5EF4-FFF2-40B4-BE49-F238E27FC236}">
                <a16:creationId xmlns:a16="http://schemas.microsoft.com/office/drawing/2014/main" id="{AE9A6285-A652-42A8-85AE-F31BA117FCBA}"/>
              </a:ext>
            </a:extLst>
          </p:cNvPr>
          <p:cNvSpPr txBox="1"/>
          <p:nvPr/>
        </p:nvSpPr>
        <p:spPr>
          <a:xfrm>
            <a:off x="8869576" y="3085278"/>
            <a:ext cx="10433956"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Roenneberg</a:t>
            </a:r>
            <a:r>
              <a:rPr lang="es-ES" sz="2000" b="0" i="0" u="none" strike="noStrike" baseline="0" dirty="0">
                <a:solidFill>
                  <a:srgbClr val="347F70"/>
                </a:solidFill>
                <a:latin typeface="LiberationSerif-Regular"/>
              </a:rPr>
              <a:t> et al., 2022)</a:t>
            </a:r>
            <a:endParaRPr lang="es-ES" dirty="0"/>
          </a:p>
        </p:txBody>
      </p:sp>
    </p:spTree>
    <p:extLst>
      <p:ext uri="{BB962C8B-B14F-4D97-AF65-F5344CB8AC3E}">
        <p14:creationId xmlns:p14="http://schemas.microsoft.com/office/powerpoint/2010/main" val="381152517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68C6E"/>
              </a:solidFill>
            </a:endParaRP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3402"/>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660728"/>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88562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0" name="Imagen 89">
            <a:extLst>
              <a:ext uri="{FF2B5EF4-FFF2-40B4-BE49-F238E27FC236}">
                <a16:creationId xmlns:a16="http://schemas.microsoft.com/office/drawing/2014/main" id="{433EC240-251A-4CBE-8459-F2669BF38974}"/>
              </a:ext>
            </a:extLst>
          </p:cNvPr>
          <p:cNvPicPr>
            <a:picLocks noChangeAspect="1"/>
          </p:cNvPicPr>
          <p:nvPr/>
        </p:nvPicPr>
        <p:blipFill>
          <a:blip r:embed="rId3"/>
          <a:stretch>
            <a:fillRect/>
          </a:stretch>
        </p:blipFill>
        <p:spPr>
          <a:xfrm>
            <a:off x="1093899" y="1242791"/>
            <a:ext cx="10515601" cy="5624998"/>
          </a:xfrm>
          <a:prstGeom prst="rect">
            <a:avLst/>
          </a:prstGeom>
        </p:spPr>
      </p:pic>
      <p:sp>
        <p:nvSpPr>
          <p:cNvPr id="11" name="CuadroTexto 10">
            <a:extLst>
              <a:ext uri="{FF2B5EF4-FFF2-40B4-BE49-F238E27FC236}">
                <a16:creationId xmlns:a16="http://schemas.microsoft.com/office/drawing/2014/main" id="{58D01619-E41F-49D2-B1AB-877300C47826}"/>
              </a:ext>
            </a:extLst>
          </p:cNvPr>
          <p:cNvSpPr txBox="1"/>
          <p:nvPr/>
        </p:nvSpPr>
        <p:spPr>
          <a:xfrm>
            <a:off x="2808173" y="3868331"/>
            <a:ext cx="3643720" cy="707886"/>
          </a:xfrm>
          <a:prstGeom prst="rect">
            <a:avLst/>
          </a:prstGeom>
          <a:noFill/>
        </p:spPr>
        <p:txBody>
          <a:bodyPr wrap="square">
            <a:spAutoFit/>
          </a:bodyPr>
          <a:lstStyle/>
          <a:p>
            <a:r>
              <a:rPr lang="en-US" sz="2000" b="0" i="0" u="none" strike="noStrike" baseline="0" dirty="0">
                <a:solidFill>
                  <a:srgbClr val="000000"/>
                </a:solidFill>
                <a:latin typeface="LiberationSerif-Regular"/>
              </a:rPr>
              <a:t>Biological process presenting </a:t>
            </a:r>
            <a:r>
              <a:rPr lang="en-US" sz="2000" b="1" i="0" u="none" strike="noStrike" baseline="0" dirty="0">
                <a:solidFill>
                  <a:srgbClr val="000000"/>
                </a:solidFill>
                <a:latin typeface="LiberationSerif-Regular"/>
              </a:rPr>
              <a:t>long transcript-protein </a:t>
            </a:r>
            <a:r>
              <a:rPr lang="en-US" sz="2000" b="0" i="0" u="none" strike="noStrike" baseline="0" dirty="0">
                <a:solidFill>
                  <a:srgbClr val="000000"/>
                </a:solidFill>
                <a:latin typeface="LiberationSerif-Regular"/>
              </a:rPr>
              <a:t>offsets</a:t>
            </a:r>
            <a:endParaRPr lang="es-ES" sz="2000" dirty="0"/>
          </a:p>
        </p:txBody>
      </p:sp>
      <p:sp>
        <p:nvSpPr>
          <p:cNvPr id="13" name="CuadroTexto 12">
            <a:extLst>
              <a:ext uri="{FF2B5EF4-FFF2-40B4-BE49-F238E27FC236}">
                <a16:creationId xmlns:a16="http://schemas.microsoft.com/office/drawing/2014/main" id="{EEAB48F7-89E0-4785-962B-CF13400D02A9}"/>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14" name="Gráfico 13" descr="Estrella con relleno sólido">
            <a:extLst>
              <a:ext uri="{FF2B5EF4-FFF2-40B4-BE49-F238E27FC236}">
                <a16:creationId xmlns:a16="http://schemas.microsoft.com/office/drawing/2014/main" id="{3C4E12E2-F91F-4BBE-95E8-200D4FCDB1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6683" y="3868331"/>
            <a:ext cx="684226" cy="684226"/>
          </a:xfrm>
          <a:prstGeom prst="rect">
            <a:avLst/>
          </a:prstGeom>
        </p:spPr>
      </p:pic>
    </p:spTree>
    <p:extLst>
      <p:ext uri="{BB962C8B-B14F-4D97-AF65-F5344CB8AC3E}">
        <p14:creationId xmlns:p14="http://schemas.microsoft.com/office/powerpoint/2010/main" val="336528656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51785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1" name="Rectángulo 80">
            <a:extLst>
              <a:ext uri="{FF2B5EF4-FFF2-40B4-BE49-F238E27FC236}">
                <a16:creationId xmlns:a16="http://schemas.microsoft.com/office/drawing/2014/main" id="{593668EB-5015-4BFD-89CC-B32A510E8923}"/>
              </a:ext>
            </a:extLst>
          </p:cNvPr>
          <p:cNvSpPr/>
          <p:nvPr/>
        </p:nvSpPr>
        <p:spPr>
          <a:xfrm>
            <a:off x="4591787" y="2969430"/>
            <a:ext cx="1607408"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A9B3239D-49F2-47F2-AF19-CA536845FAB1}"/>
              </a:ext>
            </a:extLst>
          </p:cNvPr>
          <p:cNvSpPr/>
          <p:nvPr/>
        </p:nvSpPr>
        <p:spPr>
          <a:xfrm>
            <a:off x="6276974" y="3821481"/>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Rectángulo 82">
            <a:extLst>
              <a:ext uri="{FF2B5EF4-FFF2-40B4-BE49-F238E27FC236}">
                <a16:creationId xmlns:a16="http://schemas.microsoft.com/office/drawing/2014/main" id="{44FAF622-50C2-4E88-AA31-1A1C1A42BA27}"/>
              </a:ext>
            </a:extLst>
          </p:cNvPr>
          <p:cNvSpPr/>
          <p:nvPr/>
        </p:nvSpPr>
        <p:spPr>
          <a:xfrm>
            <a:off x="6276974" y="4742206"/>
            <a:ext cx="789649" cy="61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7296149" y="2374814"/>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AC607479-1CFE-4F28-9B52-0D6411B81459}"/>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1" name="CuadroTexto 20">
            <a:extLst>
              <a:ext uri="{FF2B5EF4-FFF2-40B4-BE49-F238E27FC236}">
                <a16:creationId xmlns:a16="http://schemas.microsoft.com/office/drawing/2014/main" id="{C0590F0E-E385-4709-9DAD-EF2A5DC9ED98}"/>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15" name="Imagen 14">
            <a:extLst>
              <a:ext uri="{FF2B5EF4-FFF2-40B4-BE49-F238E27FC236}">
                <a16:creationId xmlns:a16="http://schemas.microsoft.com/office/drawing/2014/main" id="{5145D276-BFE3-4F35-912A-E908DCF0131B}"/>
              </a:ext>
            </a:extLst>
          </p:cNvPr>
          <p:cNvPicPr>
            <a:picLocks noChangeAspect="1"/>
          </p:cNvPicPr>
          <p:nvPr/>
        </p:nvPicPr>
        <p:blipFill>
          <a:blip r:embed="rId3"/>
          <a:stretch>
            <a:fillRect/>
          </a:stretch>
        </p:blipFill>
        <p:spPr>
          <a:xfrm>
            <a:off x="8393279" y="1560254"/>
            <a:ext cx="876300" cy="1695450"/>
          </a:xfrm>
          <a:prstGeom prst="rect">
            <a:avLst/>
          </a:prstGeom>
        </p:spPr>
      </p:pic>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4"/>
          <a:srcRect r="7001"/>
          <a:stretch/>
        </p:blipFill>
        <p:spPr>
          <a:xfrm>
            <a:off x="25103" y="1363873"/>
            <a:ext cx="8340990" cy="4915216"/>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pic>
        <p:nvPicPr>
          <p:cNvPr id="58370" name="Picture 2">
            <a:extLst>
              <a:ext uri="{FF2B5EF4-FFF2-40B4-BE49-F238E27FC236}">
                <a16:creationId xmlns:a16="http://schemas.microsoft.com/office/drawing/2014/main" id="{3956EA8C-214F-4C75-991D-8C724DAB7A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622"/>
          <a:stretch/>
        </p:blipFill>
        <p:spPr bwMode="auto">
          <a:xfrm>
            <a:off x="9327768" y="1657350"/>
            <a:ext cx="138388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58374" name="Picture 6">
            <a:extLst>
              <a:ext uri="{FF2B5EF4-FFF2-40B4-BE49-F238E27FC236}">
                <a16:creationId xmlns:a16="http://schemas.microsoft.com/office/drawing/2014/main" id="{382CD94B-BBD1-4973-ABEE-9D939DA571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277"/>
          <a:stretch/>
        </p:blipFill>
        <p:spPr bwMode="auto">
          <a:xfrm>
            <a:off x="10601456" y="1673117"/>
            <a:ext cx="1373487" cy="168920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6FC4EF68-4667-4D05-8548-5D00ED8FE765}"/>
              </a:ext>
            </a:extLst>
          </p:cNvPr>
          <p:cNvSpPr/>
          <p:nvPr/>
        </p:nvSpPr>
        <p:spPr>
          <a:xfrm>
            <a:off x="9467850" y="1820287"/>
            <a:ext cx="1119455" cy="141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647DC82D-FA80-476E-B9D3-664CE692F01B}"/>
              </a:ext>
            </a:extLst>
          </p:cNvPr>
          <p:cNvSpPr/>
          <p:nvPr/>
        </p:nvSpPr>
        <p:spPr>
          <a:xfrm>
            <a:off x="9467851" y="2113002"/>
            <a:ext cx="1133606"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BABAADC5-AC82-4263-973F-A220B82537B1}"/>
              </a:ext>
            </a:extLst>
          </p:cNvPr>
          <p:cNvSpPr/>
          <p:nvPr/>
        </p:nvSpPr>
        <p:spPr>
          <a:xfrm>
            <a:off x="9463047" y="236059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D4905E33-4BFD-4B23-A162-9BAAA943733C}"/>
              </a:ext>
            </a:extLst>
          </p:cNvPr>
          <p:cNvSpPr/>
          <p:nvPr/>
        </p:nvSpPr>
        <p:spPr>
          <a:xfrm>
            <a:off x="9471660" y="2619082"/>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49D9843C-6888-456D-8376-7B82DD5C91D1}"/>
              </a:ext>
            </a:extLst>
          </p:cNvPr>
          <p:cNvSpPr/>
          <p:nvPr/>
        </p:nvSpPr>
        <p:spPr>
          <a:xfrm>
            <a:off x="9475471" y="2852268"/>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E27D41DC-F2D9-4C2C-BA34-E5BD40EABFFD}"/>
              </a:ext>
            </a:extLst>
          </p:cNvPr>
          <p:cNvSpPr/>
          <p:nvPr/>
        </p:nvSpPr>
        <p:spPr>
          <a:xfrm>
            <a:off x="9481737" y="312403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5C9EF04E-6774-4903-834D-D85E0E8EFCC8}"/>
              </a:ext>
            </a:extLst>
          </p:cNvPr>
          <p:cNvSpPr/>
          <p:nvPr/>
        </p:nvSpPr>
        <p:spPr>
          <a:xfrm>
            <a:off x="10761439" y="2861746"/>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0487141E-C6D5-4AED-BCB7-633B913EC64F}"/>
              </a:ext>
            </a:extLst>
          </p:cNvPr>
          <p:cNvSpPr/>
          <p:nvPr/>
        </p:nvSpPr>
        <p:spPr>
          <a:xfrm>
            <a:off x="10739618" y="2617173"/>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67596E7F-609E-4531-BAFF-C62DD4BDE4ED}"/>
              </a:ext>
            </a:extLst>
          </p:cNvPr>
          <p:cNvSpPr/>
          <p:nvPr/>
        </p:nvSpPr>
        <p:spPr>
          <a:xfrm>
            <a:off x="10739618" y="2118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29C22BEF-DB01-4C4C-A917-9FE2E7B1E571}"/>
              </a:ext>
            </a:extLst>
          </p:cNvPr>
          <p:cNvSpPr/>
          <p:nvPr/>
        </p:nvSpPr>
        <p:spPr>
          <a:xfrm>
            <a:off x="10776495" y="1851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48025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A32BF210-9DE8-4329-8877-66FEECA12D3A}"/>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4" name="CuadroTexto 23">
            <a:extLst>
              <a:ext uri="{FF2B5EF4-FFF2-40B4-BE49-F238E27FC236}">
                <a16:creationId xmlns:a16="http://schemas.microsoft.com/office/drawing/2014/main" id="{8C798DF2-F4D9-4CCD-A93A-546445C8677C}"/>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25" name="Picture 2">
            <a:extLst>
              <a:ext uri="{FF2B5EF4-FFF2-40B4-BE49-F238E27FC236}">
                <a16:creationId xmlns:a16="http://schemas.microsoft.com/office/drawing/2014/main" id="{129E603D-FD82-4849-968B-899B438387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22"/>
          <a:stretch/>
        </p:blipFill>
        <p:spPr bwMode="auto">
          <a:xfrm>
            <a:off x="9327768" y="1657350"/>
            <a:ext cx="138388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DCA48918-99A8-45FA-A79A-29D006B549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77"/>
          <a:stretch/>
        </p:blipFill>
        <p:spPr bwMode="auto">
          <a:xfrm>
            <a:off x="10601456" y="1673117"/>
            <a:ext cx="1373487" cy="1689207"/>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29114DDA-1A5E-41E2-8931-29AA4624B958}"/>
              </a:ext>
            </a:extLst>
          </p:cNvPr>
          <p:cNvSpPr/>
          <p:nvPr/>
        </p:nvSpPr>
        <p:spPr>
          <a:xfrm>
            <a:off x="9467850" y="1820287"/>
            <a:ext cx="1119455" cy="141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79C71FA4-4729-4CEB-870F-B2F71FB0ADF0}"/>
              </a:ext>
            </a:extLst>
          </p:cNvPr>
          <p:cNvSpPr/>
          <p:nvPr/>
        </p:nvSpPr>
        <p:spPr>
          <a:xfrm>
            <a:off x="9467851" y="2113002"/>
            <a:ext cx="1133606"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619B4E20-1877-494C-9F4E-58F7E9D24FC8}"/>
              </a:ext>
            </a:extLst>
          </p:cNvPr>
          <p:cNvSpPr/>
          <p:nvPr/>
        </p:nvSpPr>
        <p:spPr>
          <a:xfrm>
            <a:off x="9463047" y="236059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120148-7B3D-4DBE-91C8-188CB6621B33}"/>
              </a:ext>
            </a:extLst>
          </p:cNvPr>
          <p:cNvSpPr/>
          <p:nvPr/>
        </p:nvSpPr>
        <p:spPr>
          <a:xfrm>
            <a:off x="9471660" y="2619082"/>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BF63AF3C-BBC5-480E-814C-C6605D83F91C}"/>
              </a:ext>
            </a:extLst>
          </p:cNvPr>
          <p:cNvSpPr/>
          <p:nvPr/>
        </p:nvSpPr>
        <p:spPr>
          <a:xfrm>
            <a:off x="9475471" y="2852268"/>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3914B1E4-EBBD-4C91-A046-8DF359613B08}"/>
              </a:ext>
            </a:extLst>
          </p:cNvPr>
          <p:cNvSpPr/>
          <p:nvPr/>
        </p:nvSpPr>
        <p:spPr>
          <a:xfrm>
            <a:off x="9481737" y="312403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EE033FFC-8CA9-4DF1-AC43-CE628691EA20}"/>
              </a:ext>
            </a:extLst>
          </p:cNvPr>
          <p:cNvSpPr/>
          <p:nvPr/>
        </p:nvSpPr>
        <p:spPr>
          <a:xfrm>
            <a:off x="10761439" y="2861746"/>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DBD6D8F3-3234-47C5-8373-1D32E6620055}"/>
              </a:ext>
            </a:extLst>
          </p:cNvPr>
          <p:cNvSpPr/>
          <p:nvPr/>
        </p:nvSpPr>
        <p:spPr>
          <a:xfrm>
            <a:off x="10739618" y="2617173"/>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4DCD13D-31F2-4C28-82BC-303CC92FEBCD}"/>
              </a:ext>
            </a:extLst>
          </p:cNvPr>
          <p:cNvSpPr/>
          <p:nvPr/>
        </p:nvSpPr>
        <p:spPr>
          <a:xfrm>
            <a:off x="10739618" y="2118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BD4DBA5D-E2D0-4925-9B70-C87A842D3B23}"/>
              </a:ext>
            </a:extLst>
          </p:cNvPr>
          <p:cNvSpPr/>
          <p:nvPr/>
        </p:nvSpPr>
        <p:spPr>
          <a:xfrm>
            <a:off x="10776495" y="1851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51785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1" name="Rectángulo 80">
            <a:extLst>
              <a:ext uri="{FF2B5EF4-FFF2-40B4-BE49-F238E27FC236}">
                <a16:creationId xmlns:a16="http://schemas.microsoft.com/office/drawing/2014/main" id="{593668EB-5015-4BFD-89CC-B32A510E8923}"/>
              </a:ext>
            </a:extLst>
          </p:cNvPr>
          <p:cNvSpPr/>
          <p:nvPr/>
        </p:nvSpPr>
        <p:spPr>
          <a:xfrm>
            <a:off x="4591787" y="2969430"/>
            <a:ext cx="1607408"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A9B3239D-49F2-47F2-AF19-CA536845FAB1}"/>
              </a:ext>
            </a:extLst>
          </p:cNvPr>
          <p:cNvSpPr/>
          <p:nvPr/>
        </p:nvSpPr>
        <p:spPr>
          <a:xfrm>
            <a:off x="6276974" y="3821481"/>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Rectángulo 82">
            <a:extLst>
              <a:ext uri="{FF2B5EF4-FFF2-40B4-BE49-F238E27FC236}">
                <a16:creationId xmlns:a16="http://schemas.microsoft.com/office/drawing/2014/main" id="{44FAF622-50C2-4E88-AA31-1A1C1A42BA27}"/>
              </a:ext>
            </a:extLst>
          </p:cNvPr>
          <p:cNvSpPr/>
          <p:nvPr/>
        </p:nvSpPr>
        <p:spPr>
          <a:xfrm>
            <a:off x="6276974" y="4742206"/>
            <a:ext cx="789649" cy="61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7296149" y="2374814"/>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AC607479-1CFE-4F28-9B52-0D6411B81459}"/>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1" name="CuadroTexto 20">
            <a:extLst>
              <a:ext uri="{FF2B5EF4-FFF2-40B4-BE49-F238E27FC236}">
                <a16:creationId xmlns:a16="http://schemas.microsoft.com/office/drawing/2014/main" id="{C0590F0E-E385-4709-9DAD-EF2A5DC9ED98}"/>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15" name="Imagen 14">
            <a:extLst>
              <a:ext uri="{FF2B5EF4-FFF2-40B4-BE49-F238E27FC236}">
                <a16:creationId xmlns:a16="http://schemas.microsoft.com/office/drawing/2014/main" id="{5145D276-BFE3-4F35-912A-E908DCF0131B}"/>
              </a:ext>
            </a:extLst>
          </p:cNvPr>
          <p:cNvPicPr>
            <a:picLocks noChangeAspect="1"/>
          </p:cNvPicPr>
          <p:nvPr/>
        </p:nvPicPr>
        <p:blipFill>
          <a:blip r:embed="rId5"/>
          <a:stretch>
            <a:fillRect/>
          </a:stretch>
        </p:blipFill>
        <p:spPr>
          <a:xfrm>
            <a:off x="8393279" y="1560254"/>
            <a:ext cx="876300" cy="1695450"/>
          </a:xfrm>
          <a:prstGeom prst="rect">
            <a:avLst/>
          </a:prstGeom>
        </p:spPr>
      </p:pic>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6"/>
          <a:srcRect r="7001"/>
          <a:stretch/>
        </p:blipFill>
        <p:spPr>
          <a:xfrm>
            <a:off x="25103" y="1363873"/>
            <a:ext cx="8340990" cy="4915216"/>
          </a:xfrm>
          <a:prstGeom prst="rect">
            <a:avLst/>
          </a:prstGeom>
        </p:spPr>
      </p:pic>
      <p:sp>
        <p:nvSpPr>
          <p:cNvPr id="42" name="Rectángulo 41">
            <a:extLst>
              <a:ext uri="{FF2B5EF4-FFF2-40B4-BE49-F238E27FC236}">
                <a16:creationId xmlns:a16="http://schemas.microsoft.com/office/drawing/2014/main" id="{0997C07D-5CB1-4643-9302-F75AB1EC00CD}"/>
              </a:ext>
            </a:extLst>
          </p:cNvPr>
          <p:cNvSpPr/>
          <p:nvPr/>
        </p:nvSpPr>
        <p:spPr>
          <a:xfrm>
            <a:off x="9383149" y="1680565"/>
            <a:ext cx="310639"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1" name="Rectángulo 40">
            <a:extLst>
              <a:ext uri="{FF2B5EF4-FFF2-40B4-BE49-F238E27FC236}">
                <a16:creationId xmlns:a16="http://schemas.microsoft.com/office/drawing/2014/main" id="{67A35B23-3D22-4CD3-B505-F0F25EA0BB68}"/>
              </a:ext>
            </a:extLst>
          </p:cNvPr>
          <p:cNvSpPr/>
          <p:nvPr/>
        </p:nvSpPr>
        <p:spPr>
          <a:xfrm>
            <a:off x="10406880" y="1680565"/>
            <a:ext cx="189403"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329355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A32BF210-9DE8-4329-8877-66FEECA12D3A}"/>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4" name="CuadroTexto 23">
            <a:extLst>
              <a:ext uri="{FF2B5EF4-FFF2-40B4-BE49-F238E27FC236}">
                <a16:creationId xmlns:a16="http://schemas.microsoft.com/office/drawing/2014/main" id="{8C798DF2-F4D9-4CCD-A93A-546445C8677C}"/>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25" name="Picture 2">
            <a:extLst>
              <a:ext uri="{FF2B5EF4-FFF2-40B4-BE49-F238E27FC236}">
                <a16:creationId xmlns:a16="http://schemas.microsoft.com/office/drawing/2014/main" id="{129E603D-FD82-4849-968B-899B438387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22"/>
          <a:stretch/>
        </p:blipFill>
        <p:spPr bwMode="auto">
          <a:xfrm>
            <a:off x="9327768" y="1657350"/>
            <a:ext cx="138388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DCA48918-99A8-45FA-A79A-29D006B549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77"/>
          <a:stretch/>
        </p:blipFill>
        <p:spPr bwMode="auto">
          <a:xfrm>
            <a:off x="10601456" y="1673117"/>
            <a:ext cx="1373487" cy="1689207"/>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29114DDA-1A5E-41E2-8931-29AA4624B958}"/>
              </a:ext>
            </a:extLst>
          </p:cNvPr>
          <p:cNvSpPr/>
          <p:nvPr/>
        </p:nvSpPr>
        <p:spPr>
          <a:xfrm>
            <a:off x="9467850" y="1820287"/>
            <a:ext cx="1119455" cy="141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79C71FA4-4729-4CEB-870F-B2F71FB0ADF0}"/>
              </a:ext>
            </a:extLst>
          </p:cNvPr>
          <p:cNvSpPr/>
          <p:nvPr/>
        </p:nvSpPr>
        <p:spPr>
          <a:xfrm>
            <a:off x="9467851" y="2113002"/>
            <a:ext cx="1133606"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619B4E20-1877-494C-9F4E-58F7E9D24FC8}"/>
              </a:ext>
            </a:extLst>
          </p:cNvPr>
          <p:cNvSpPr/>
          <p:nvPr/>
        </p:nvSpPr>
        <p:spPr>
          <a:xfrm>
            <a:off x="9463047" y="236059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120148-7B3D-4DBE-91C8-188CB6621B33}"/>
              </a:ext>
            </a:extLst>
          </p:cNvPr>
          <p:cNvSpPr/>
          <p:nvPr/>
        </p:nvSpPr>
        <p:spPr>
          <a:xfrm>
            <a:off x="9471660" y="2619082"/>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BF63AF3C-BBC5-480E-814C-C6605D83F91C}"/>
              </a:ext>
            </a:extLst>
          </p:cNvPr>
          <p:cNvSpPr/>
          <p:nvPr/>
        </p:nvSpPr>
        <p:spPr>
          <a:xfrm>
            <a:off x="9475471" y="2852268"/>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3914B1E4-EBBD-4C91-A046-8DF359613B08}"/>
              </a:ext>
            </a:extLst>
          </p:cNvPr>
          <p:cNvSpPr/>
          <p:nvPr/>
        </p:nvSpPr>
        <p:spPr>
          <a:xfrm>
            <a:off x="9481737" y="312403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EE033FFC-8CA9-4DF1-AC43-CE628691EA20}"/>
              </a:ext>
            </a:extLst>
          </p:cNvPr>
          <p:cNvSpPr/>
          <p:nvPr/>
        </p:nvSpPr>
        <p:spPr>
          <a:xfrm>
            <a:off x="10761439" y="2861746"/>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DBD6D8F3-3234-47C5-8373-1D32E6620055}"/>
              </a:ext>
            </a:extLst>
          </p:cNvPr>
          <p:cNvSpPr/>
          <p:nvPr/>
        </p:nvSpPr>
        <p:spPr>
          <a:xfrm>
            <a:off x="10739618" y="2617173"/>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4DCD13D-31F2-4C28-82BC-303CC92FEBCD}"/>
              </a:ext>
            </a:extLst>
          </p:cNvPr>
          <p:cNvSpPr/>
          <p:nvPr/>
        </p:nvSpPr>
        <p:spPr>
          <a:xfrm>
            <a:off x="10739618" y="2118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BD4DBA5D-E2D0-4925-9B70-C87A842D3B23}"/>
              </a:ext>
            </a:extLst>
          </p:cNvPr>
          <p:cNvSpPr/>
          <p:nvPr/>
        </p:nvSpPr>
        <p:spPr>
          <a:xfrm>
            <a:off x="10776495" y="1851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51785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1" name="Rectángulo 80">
            <a:extLst>
              <a:ext uri="{FF2B5EF4-FFF2-40B4-BE49-F238E27FC236}">
                <a16:creationId xmlns:a16="http://schemas.microsoft.com/office/drawing/2014/main" id="{593668EB-5015-4BFD-89CC-B32A510E8923}"/>
              </a:ext>
            </a:extLst>
          </p:cNvPr>
          <p:cNvSpPr/>
          <p:nvPr/>
        </p:nvSpPr>
        <p:spPr>
          <a:xfrm>
            <a:off x="4591787" y="2969430"/>
            <a:ext cx="1607408"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A9B3239D-49F2-47F2-AF19-CA536845FAB1}"/>
              </a:ext>
            </a:extLst>
          </p:cNvPr>
          <p:cNvSpPr/>
          <p:nvPr/>
        </p:nvSpPr>
        <p:spPr>
          <a:xfrm>
            <a:off x="6276974" y="3821481"/>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Rectángulo 82">
            <a:extLst>
              <a:ext uri="{FF2B5EF4-FFF2-40B4-BE49-F238E27FC236}">
                <a16:creationId xmlns:a16="http://schemas.microsoft.com/office/drawing/2014/main" id="{44FAF622-50C2-4E88-AA31-1A1C1A42BA27}"/>
              </a:ext>
            </a:extLst>
          </p:cNvPr>
          <p:cNvSpPr/>
          <p:nvPr/>
        </p:nvSpPr>
        <p:spPr>
          <a:xfrm>
            <a:off x="6276974" y="4742206"/>
            <a:ext cx="789649" cy="61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7296149" y="2374814"/>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AC607479-1CFE-4F28-9B52-0D6411B81459}"/>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1" name="CuadroTexto 20">
            <a:extLst>
              <a:ext uri="{FF2B5EF4-FFF2-40B4-BE49-F238E27FC236}">
                <a16:creationId xmlns:a16="http://schemas.microsoft.com/office/drawing/2014/main" id="{C0590F0E-E385-4709-9DAD-EF2A5DC9ED98}"/>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15" name="Imagen 14">
            <a:extLst>
              <a:ext uri="{FF2B5EF4-FFF2-40B4-BE49-F238E27FC236}">
                <a16:creationId xmlns:a16="http://schemas.microsoft.com/office/drawing/2014/main" id="{5145D276-BFE3-4F35-912A-E908DCF0131B}"/>
              </a:ext>
            </a:extLst>
          </p:cNvPr>
          <p:cNvPicPr>
            <a:picLocks noChangeAspect="1"/>
          </p:cNvPicPr>
          <p:nvPr/>
        </p:nvPicPr>
        <p:blipFill>
          <a:blip r:embed="rId5"/>
          <a:stretch>
            <a:fillRect/>
          </a:stretch>
        </p:blipFill>
        <p:spPr>
          <a:xfrm>
            <a:off x="8393279" y="1560254"/>
            <a:ext cx="876300" cy="1695450"/>
          </a:xfrm>
          <a:prstGeom prst="rect">
            <a:avLst/>
          </a:prstGeom>
        </p:spPr>
      </p:pic>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6"/>
          <a:srcRect r="7001"/>
          <a:stretch/>
        </p:blipFill>
        <p:spPr>
          <a:xfrm>
            <a:off x="25103" y="1363873"/>
            <a:ext cx="8340990" cy="4915216"/>
          </a:xfrm>
          <a:prstGeom prst="rect">
            <a:avLst/>
          </a:prstGeom>
        </p:spPr>
      </p:pic>
      <p:sp>
        <p:nvSpPr>
          <p:cNvPr id="42" name="Rectángulo 41">
            <a:extLst>
              <a:ext uri="{FF2B5EF4-FFF2-40B4-BE49-F238E27FC236}">
                <a16:creationId xmlns:a16="http://schemas.microsoft.com/office/drawing/2014/main" id="{0997C07D-5CB1-4643-9302-F75AB1EC00CD}"/>
              </a:ext>
            </a:extLst>
          </p:cNvPr>
          <p:cNvSpPr/>
          <p:nvPr/>
        </p:nvSpPr>
        <p:spPr>
          <a:xfrm>
            <a:off x="9383149" y="1680565"/>
            <a:ext cx="310639"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0" name="Rectángulo 39">
            <a:extLst>
              <a:ext uri="{FF2B5EF4-FFF2-40B4-BE49-F238E27FC236}">
                <a16:creationId xmlns:a16="http://schemas.microsoft.com/office/drawing/2014/main" id="{E6FD29D4-E908-47CC-990E-8D20E5ADA54A}"/>
              </a:ext>
            </a:extLst>
          </p:cNvPr>
          <p:cNvSpPr/>
          <p:nvPr/>
        </p:nvSpPr>
        <p:spPr>
          <a:xfrm>
            <a:off x="10906229" y="1702388"/>
            <a:ext cx="400192"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67A35B23-3D22-4CD3-B505-F0F25EA0BB68}"/>
              </a:ext>
            </a:extLst>
          </p:cNvPr>
          <p:cNvSpPr/>
          <p:nvPr/>
        </p:nvSpPr>
        <p:spPr>
          <a:xfrm>
            <a:off x="10406880" y="1680565"/>
            <a:ext cx="189403"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1914641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A32BF210-9DE8-4329-8877-66FEECA12D3A}"/>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4" name="CuadroTexto 23">
            <a:extLst>
              <a:ext uri="{FF2B5EF4-FFF2-40B4-BE49-F238E27FC236}">
                <a16:creationId xmlns:a16="http://schemas.microsoft.com/office/drawing/2014/main" id="{8C798DF2-F4D9-4CCD-A93A-546445C8677C}"/>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25" name="Picture 2">
            <a:extLst>
              <a:ext uri="{FF2B5EF4-FFF2-40B4-BE49-F238E27FC236}">
                <a16:creationId xmlns:a16="http://schemas.microsoft.com/office/drawing/2014/main" id="{129E603D-FD82-4849-968B-899B438387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22"/>
          <a:stretch/>
        </p:blipFill>
        <p:spPr bwMode="auto">
          <a:xfrm>
            <a:off x="9327768" y="1657350"/>
            <a:ext cx="138388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DCA48918-99A8-45FA-A79A-29D006B549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77"/>
          <a:stretch/>
        </p:blipFill>
        <p:spPr bwMode="auto">
          <a:xfrm>
            <a:off x="10601456" y="1673117"/>
            <a:ext cx="1373487" cy="1689207"/>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29114DDA-1A5E-41E2-8931-29AA4624B958}"/>
              </a:ext>
            </a:extLst>
          </p:cNvPr>
          <p:cNvSpPr/>
          <p:nvPr/>
        </p:nvSpPr>
        <p:spPr>
          <a:xfrm>
            <a:off x="9467850" y="1820287"/>
            <a:ext cx="1119455" cy="141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79C71FA4-4729-4CEB-870F-B2F71FB0ADF0}"/>
              </a:ext>
            </a:extLst>
          </p:cNvPr>
          <p:cNvSpPr/>
          <p:nvPr/>
        </p:nvSpPr>
        <p:spPr>
          <a:xfrm>
            <a:off x="9467851" y="2113002"/>
            <a:ext cx="1133606"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619B4E20-1877-494C-9F4E-58F7E9D24FC8}"/>
              </a:ext>
            </a:extLst>
          </p:cNvPr>
          <p:cNvSpPr/>
          <p:nvPr/>
        </p:nvSpPr>
        <p:spPr>
          <a:xfrm>
            <a:off x="9463047" y="236059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120148-7B3D-4DBE-91C8-188CB6621B33}"/>
              </a:ext>
            </a:extLst>
          </p:cNvPr>
          <p:cNvSpPr/>
          <p:nvPr/>
        </p:nvSpPr>
        <p:spPr>
          <a:xfrm>
            <a:off x="9471660" y="2619082"/>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BF63AF3C-BBC5-480E-814C-C6605D83F91C}"/>
              </a:ext>
            </a:extLst>
          </p:cNvPr>
          <p:cNvSpPr/>
          <p:nvPr/>
        </p:nvSpPr>
        <p:spPr>
          <a:xfrm>
            <a:off x="9475471" y="2852268"/>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3914B1E4-EBBD-4C91-A046-8DF359613B08}"/>
              </a:ext>
            </a:extLst>
          </p:cNvPr>
          <p:cNvSpPr/>
          <p:nvPr/>
        </p:nvSpPr>
        <p:spPr>
          <a:xfrm>
            <a:off x="9481737" y="312403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EE033FFC-8CA9-4DF1-AC43-CE628691EA20}"/>
              </a:ext>
            </a:extLst>
          </p:cNvPr>
          <p:cNvSpPr/>
          <p:nvPr/>
        </p:nvSpPr>
        <p:spPr>
          <a:xfrm>
            <a:off x="10761439" y="2861746"/>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DBD6D8F3-3234-47C5-8373-1D32E6620055}"/>
              </a:ext>
            </a:extLst>
          </p:cNvPr>
          <p:cNvSpPr/>
          <p:nvPr/>
        </p:nvSpPr>
        <p:spPr>
          <a:xfrm>
            <a:off x="10739618" y="2617173"/>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4DCD13D-31F2-4C28-82BC-303CC92FEBCD}"/>
              </a:ext>
            </a:extLst>
          </p:cNvPr>
          <p:cNvSpPr/>
          <p:nvPr/>
        </p:nvSpPr>
        <p:spPr>
          <a:xfrm>
            <a:off x="10739618" y="2118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BD4DBA5D-E2D0-4925-9B70-C87A842D3B23}"/>
              </a:ext>
            </a:extLst>
          </p:cNvPr>
          <p:cNvSpPr/>
          <p:nvPr/>
        </p:nvSpPr>
        <p:spPr>
          <a:xfrm>
            <a:off x="10776495" y="1851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51785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1" name="Rectángulo 80">
            <a:extLst>
              <a:ext uri="{FF2B5EF4-FFF2-40B4-BE49-F238E27FC236}">
                <a16:creationId xmlns:a16="http://schemas.microsoft.com/office/drawing/2014/main" id="{593668EB-5015-4BFD-89CC-B32A510E8923}"/>
              </a:ext>
            </a:extLst>
          </p:cNvPr>
          <p:cNvSpPr/>
          <p:nvPr/>
        </p:nvSpPr>
        <p:spPr>
          <a:xfrm>
            <a:off x="4591787" y="2969430"/>
            <a:ext cx="1607408"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A9B3239D-49F2-47F2-AF19-CA536845FAB1}"/>
              </a:ext>
            </a:extLst>
          </p:cNvPr>
          <p:cNvSpPr/>
          <p:nvPr/>
        </p:nvSpPr>
        <p:spPr>
          <a:xfrm>
            <a:off x="6276974" y="3821481"/>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Rectángulo 82">
            <a:extLst>
              <a:ext uri="{FF2B5EF4-FFF2-40B4-BE49-F238E27FC236}">
                <a16:creationId xmlns:a16="http://schemas.microsoft.com/office/drawing/2014/main" id="{44FAF622-50C2-4E88-AA31-1A1C1A42BA27}"/>
              </a:ext>
            </a:extLst>
          </p:cNvPr>
          <p:cNvSpPr/>
          <p:nvPr/>
        </p:nvSpPr>
        <p:spPr>
          <a:xfrm>
            <a:off x="6276974" y="4742206"/>
            <a:ext cx="789649" cy="61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7296149" y="2374814"/>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AC607479-1CFE-4F28-9B52-0D6411B81459}"/>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1" name="CuadroTexto 20">
            <a:extLst>
              <a:ext uri="{FF2B5EF4-FFF2-40B4-BE49-F238E27FC236}">
                <a16:creationId xmlns:a16="http://schemas.microsoft.com/office/drawing/2014/main" id="{C0590F0E-E385-4709-9DAD-EF2A5DC9ED98}"/>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15" name="Imagen 14">
            <a:extLst>
              <a:ext uri="{FF2B5EF4-FFF2-40B4-BE49-F238E27FC236}">
                <a16:creationId xmlns:a16="http://schemas.microsoft.com/office/drawing/2014/main" id="{5145D276-BFE3-4F35-912A-E908DCF0131B}"/>
              </a:ext>
            </a:extLst>
          </p:cNvPr>
          <p:cNvPicPr>
            <a:picLocks noChangeAspect="1"/>
          </p:cNvPicPr>
          <p:nvPr/>
        </p:nvPicPr>
        <p:blipFill>
          <a:blip r:embed="rId5"/>
          <a:stretch>
            <a:fillRect/>
          </a:stretch>
        </p:blipFill>
        <p:spPr>
          <a:xfrm>
            <a:off x="8393279" y="1560254"/>
            <a:ext cx="876300" cy="1695450"/>
          </a:xfrm>
          <a:prstGeom prst="rect">
            <a:avLst/>
          </a:prstGeom>
        </p:spPr>
      </p:pic>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6"/>
          <a:srcRect r="7001"/>
          <a:stretch/>
        </p:blipFill>
        <p:spPr>
          <a:xfrm>
            <a:off x="25103" y="1363873"/>
            <a:ext cx="8340990" cy="4915216"/>
          </a:xfrm>
          <a:prstGeom prst="rect">
            <a:avLst/>
          </a:prstGeom>
        </p:spPr>
      </p:pic>
      <p:sp>
        <p:nvSpPr>
          <p:cNvPr id="42" name="Rectángulo 41">
            <a:extLst>
              <a:ext uri="{FF2B5EF4-FFF2-40B4-BE49-F238E27FC236}">
                <a16:creationId xmlns:a16="http://schemas.microsoft.com/office/drawing/2014/main" id="{0997C07D-5CB1-4643-9302-F75AB1EC00CD}"/>
              </a:ext>
            </a:extLst>
          </p:cNvPr>
          <p:cNvSpPr/>
          <p:nvPr/>
        </p:nvSpPr>
        <p:spPr>
          <a:xfrm>
            <a:off x="9383149" y="1680565"/>
            <a:ext cx="310639"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0" name="Rectángulo 39">
            <a:extLst>
              <a:ext uri="{FF2B5EF4-FFF2-40B4-BE49-F238E27FC236}">
                <a16:creationId xmlns:a16="http://schemas.microsoft.com/office/drawing/2014/main" id="{E6FD29D4-E908-47CC-990E-8D20E5ADA54A}"/>
              </a:ext>
            </a:extLst>
          </p:cNvPr>
          <p:cNvSpPr/>
          <p:nvPr/>
        </p:nvSpPr>
        <p:spPr>
          <a:xfrm>
            <a:off x="10906229" y="1702388"/>
            <a:ext cx="400192"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67A35B23-3D22-4CD3-B505-F0F25EA0BB68}"/>
              </a:ext>
            </a:extLst>
          </p:cNvPr>
          <p:cNvSpPr/>
          <p:nvPr/>
        </p:nvSpPr>
        <p:spPr>
          <a:xfrm>
            <a:off x="10406880" y="1680565"/>
            <a:ext cx="189403"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3FDFFBE6-39E0-48B8-A2CE-25C4F619ECDD}"/>
              </a:ext>
            </a:extLst>
          </p:cNvPr>
          <p:cNvSpPr txBox="1"/>
          <p:nvPr/>
        </p:nvSpPr>
        <p:spPr>
          <a:xfrm>
            <a:off x="9059128" y="3720905"/>
            <a:ext cx="3254843" cy="923330"/>
          </a:xfrm>
          <a:prstGeom prst="rect">
            <a:avLst/>
          </a:prstGeom>
          <a:noFill/>
        </p:spPr>
        <p:txBody>
          <a:bodyPr wrap="square" rtlCol="0">
            <a:spAutoFit/>
          </a:bodyPr>
          <a:lstStyle/>
          <a:p>
            <a:r>
              <a:rPr lang="es-ES" dirty="0" err="1"/>
              <a:t>Proteins</a:t>
            </a:r>
            <a:r>
              <a:rPr lang="es-ES" dirty="0"/>
              <a:t> are </a:t>
            </a:r>
            <a:r>
              <a:rPr lang="es-ES" dirty="0" err="1"/>
              <a:t>ready</a:t>
            </a:r>
            <a:r>
              <a:rPr lang="es-ES" dirty="0"/>
              <a:t> </a:t>
            </a:r>
            <a:r>
              <a:rPr lang="es-ES" dirty="0" err="1"/>
              <a:t>during</a:t>
            </a:r>
            <a:r>
              <a:rPr lang="es-ES" dirty="0"/>
              <a:t> </a:t>
            </a:r>
            <a:r>
              <a:rPr lang="es-ES" dirty="0" err="1"/>
              <a:t>the</a:t>
            </a:r>
            <a:r>
              <a:rPr lang="es-ES" dirty="0"/>
              <a:t> </a:t>
            </a:r>
            <a:r>
              <a:rPr lang="es-ES" dirty="0" err="1"/>
              <a:t>day</a:t>
            </a:r>
            <a:r>
              <a:rPr lang="es-ES" dirty="0"/>
              <a:t> in LD, </a:t>
            </a:r>
            <a:r>
              <a:rPr lang="es-ES" dirty="0" err="1"/>
              <a:t>despite</a:t>
            </a:r>
            <a:r>
              <a:rPr lang="es-ES" dirty="0"/>
              <a:t> </a:t>
            </a:r>
            <a:r>
              <a:rPr lang="es-ES" b="1" dirty="0"/>
              <a:t>8 h </a:t>
            </a:r>
            <a:r>
              <a:rPr lang="es-ES" b="1" dirty="0" err="1"/>
              <a:t>transcript-protein</a:t>
            </a:r>
            <a:r>
              <a:rPr lang="es-ES" b="1" dirty="0"/>
              <a:t> offset</a:t>
            </a:r>
          </a:p>
        </p:txBody>
      </p:sp>
      <p:pic>
        <p:nvPicPr>
          <p:cNvPr id="44" name="Picture 4" descr="Sun Good Ware Lineal Color icon">
            <a:extLst>
              <a:ext uri="{FF2B5EF4-FFF2-40B4-BE49-F238E27FC236}">
                <a16:creationId xmlns:a16="http://schemas.microsoft.com/office/drawing/2014/main" id="{A4905600-E665-47F3-B115-FEDE5BC3E0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2537" y="3820363"/>
            <a:ext cx="536591" cy="536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51766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A32BF210-9DE8-4329-8877-66FEECA12D3A}"/>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4" name="CuadroTexto 23">
            <a:extLst>
              <a:ext uri="{FF2B5EF4-FFF2-40B4-BE49-F238E27FC236}">
                <a16:creationId xmlns:a16="http://schemas.microsoft.com/office/drawing/2014/main" id="{8C798DF2-F4D9-4CCD-A93A-546445C8677C}"/>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25" name="Picture 2">
            <a:extLst>
              <a:ext uri="{FF2B5EF4-FFF2-40B4-BE49-F238E27FC236}">
                <a16:creationId xmlns:a16="http://schemas.microsoft.com/office/drawing/2014/main" id="{129E603D-FD82-4849-968B-899B438387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22"/>
          <a:stretch/>
        </p:blipFill>
        <p:spPr bwMode="auto">
          <a:xfrm>
            <a:off x="9327768" y="1657350"/>
            <a:ext cx="138388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DCA48918-99A8-45FA-A79A-29D006B549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77"/>
          <a:stretch/>
        </p:blipFill>
        <p:spPr bwMode="auto">
          <a:xfrm>
            <a:off x="10601456" y="1673117"/>
            <a:ext cx="1373487" cy="1689207"/>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29114DDA-1A5E-41E2-8931-29AA4624B958}"/>
              </a:ext>
            </a:extLst>
          </p:cNvPr>
          <p:cNvSpPr/>
          <p:nvPr/>
        </p:nvSpPr>
        <p:spPr>
          <a:xfrm>
            <a:off x="9467850" y="1820287"/>
            <a:ext cx="1119455" cy="141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79C71FA4-4729-4CEB-870F-B2F71FB0ADF0}"/>
              </a:ext>
            </a:extLst>
          </p:cNvPr>
          <p:cNvSpPr/>
          <p:nvPr/>
        </p:nvSpPr>
        <p:spPr>
          <a:xfrm>
            <a:off x="9467851" y="2113002"/>
            <a:ext cx="1133606"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619B4E20-1877-494C-9F4E-58F7E9D24FC8}"/>
              </a:ext>
            </a:extLst>
          </p:cNvPr>
          <p:cNvSpPr/>
          <p:nvPr/>
        </p:nvSpPr>
        <p:spPr>
          <a:xfrm>
            <a:off x="9463047" y="236059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120148-7B3D-4DBE-91C8-188CB6621B33}"/>
              </a:ext>
            </a:extLst>
          </p:cNvPr>
          <p:cNvSpPr/>
          <p:nvPr/>
        </p:nvSpPr>
        <p:spPr>
          <a:xfrm>
            <a:off x="9471660" y="2619082"/>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BF63AF3C-BBC5-480E-814C-C6605D83F91C}"/>
              </a:ext>
            </a:extLst>
          </p:cNvPr>
          <p:cNvSpPr/>
          <p:nvPr/>
        </p:nvSpPr>
        <p:spPr>
          <a:xfrm>
            <a:off x="9475471" y="2852268"/>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3914B1E4-EBBD-4C91-A046-8DF359613B08}"/>
              </a:ext>
            </a:extLst>
          </p:cNvPr>
          <p:cNvSpPr/>
          <p:nvPr/>
        </p:nvSpPr>
        <p:spPr>
          <a:xfrm>
            <a:off x="9481737" y="312403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EE033FFC-8CA9-4DF1-AC43-CE628691EA20}"/>
              </a:ext>
            </a:extLst>
          </p:cNvPr>
          <p:cNvSpPr/>
          <p:nvPr/>
        </p:nvSpPr>
        <p:spPr>
          <a:xfrm>
            <a:off x="10761439" y="2861746"/>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DBD6D8F3-3234-47C5-8373-1D32E6620055}"/>
              </a:ext>
            </a:extLst>
          </p:cNvPr>
          <p:cNvSpPr/>
          <p:nvPr/>
        </p:nvSpPr>
        <p:spPr>
          <a:xfrm>
            <a:off x="10739618" y="2617173"/>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4DCD13D-31F2-4C28-82BC-303CC92FEBCD}"/>
              </a:ext>
            </a:extLst>
          </p:cNvPr>
          <p:cNvSpPr/>
          <p:nvPr/>
        </p:nvSpPr>
        <p:spPr>
          <a:xfrm>
            <a:off x="10739618" y="2118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BD4DBA5D-E2D0-4925-9B70-C87A842D3B23}"/>
              </a:ext>
            </a:extLst>
          </p:cNvPr>
          <p:cNvSpPr/>
          <p:nvPr/>
        </p:nvSpPr>
        <p:spPr>
          <a:xfrm>
            <a:off x="10776495" y="1851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51785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1" name="Rectángulo 80">
            <a:extLst>
              <a:ext uri="{FF2B5EF4-FFF2-40B4-BE49-F238E27FC236}">
                <a16:creationId xmlns:a16="http://schemas.microsoft.com/office/drawing/2014/main" id="{593668EB-5015-4BFD-89CC-B32A510E8923}"/>
              </a:ext>
            </a:extLst>
          </p:cNvPr>
          <p:cNvSpPr/>
          <p:nvPr/>
        </p:nvSpPr>
        <p:spPr>
          <a:xfrm>
            <a:off x="4591787" y="2969430"/>
            <a:ext cx="1607408"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A9B3239D-49F2-47F2-AF19-CA536845FAB1}"/>
              </a:ext>
            </a:extLst>
          </p:cNvPr>
          <p:cNvSpPr/>
          <p:nvPr/>
        </p:nvSpPr>
        <p:spPr>
          <a:xfrm>
            <a:off x="6276974" y="3821481"/>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Rectángulo 82">
            <a:extLst>
              <a:ext uri="{FF2B5EF4-FFF2-40B4-BE49-F238E27FC236}">
                <a16:creationId xmlns:a16="http://schemas.microsoft.com/office/drawing/2014/main" id="{44FAF622-50C2-4E88-AA31-1A1C1A42BA27}"/>
              </a:ext>
            </a:extLst>
          </p:cNvPr>
          <p:cNvSpPr/>
          <p:nvPr/>
        </p:nvSpPr>
        <p:spPr>
          <a:xfrm>
            <a:off x="6276974" y="4742206"/>
            <a:ext cx="789649" cy="61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7296149" y="2374814"/>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AC607479-1CFE-4F28-9B52-0D6411B81459}"/>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1" name="CuadroTexto 20">
            <a:extLst>
              <a:ext uri="{FF2B5EF4-FFF2-40B4-BE49-F238E27FC236}">
                <a16:creationId xmlns:a16="http://schemas.microsoft.com/office/drawing/2014/main" id="{C0590F0E-E385-4709-9DAD-EF2A5DC9ED98}"/>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15" name="Imagen 14">
            <a:extLst>
              <a:ext uri="{FF2B5EF4-FFF2-40B4-BE49-F238E27FC236}">
                <a16:creationId xmlns:a16="http://schemas.microsoft.com/office/drawing/2014/main" id="{5145D276-BFE3-4F35-912A-E908DCF0131B}"/>
              </a:ext>
            </a:extLst>
          </p:cNvPr>
          <p:cNvPicPr>
            <a:picLocks noChangeAspect="1"/>
          </p:cNvPicPr>
          <p:nvPr/>
        </p:nvPicPr>
        <p:blipFill>
          <a:blip r:embed="rId5"/>
          <a:stretch>
            <a:fillRect/>
          </a:stretch>
        </p:blipFill>
        <p:spPr>
          <a:xfrm>
            <a:off x="8393279" y="1560254"/>
            <a:ext cx="876300" cy="1695450"/>
          </a:xfrm>
          <a:prstGeom prst="rect">
            <a:avLst/>
          </a:prstGeom>
        </p:spPr>
      </p:pic>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6"/>
          <a:srcRect r="7001"/>
          <a:stretch/>
        </p:blipFill>
        <p:spPr>
          <a:xfrm>
            <a:off x="25103" y="1363873"/>
            <a:ext cx="8340990" cy="4915216"/>
          </a:xfrm>
          <a:prstGeom prst="rect">
            <a:avLst/>
          </a:prstGeom>
        </p:spPr>
      </p:pic>
      <p:sp>
        <p:nvSpPr>
          <p:cNvPr id="42" name="Rectángulo 41">
            <a:extLst>
              <a:ext uri="{FF2B5EF4-FFF2-40B4-BE49-F238E27FC236}">
                <a16:creationId xmlns:a16="http://schemas.microsoft.com/office/drawing/2014/main" id="{0997C07D-5CB1-4643-9302-F75AB1EC00CD}"/>
              </a:ext>
            </a:extLst>
          </p:cNvPr>
          <p:cNvSpPr/>
          <p:nvPr/>
        </p:nvSpPr>
        <p:spPr>
          <a:xfrm>
            <a:off x="9383149" y="1680565"/>
            <a:ext cx="310639"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0" name="Rectángulo 39">
            <a:extLst>
              <a:ext uri="{FF2B5EF4-FFF2-40B4-BE49-F238E27FC236}">
                <a16:creationId xmlns:a16="http://schemas.microsoft.com/office/drawing/2014/main" id="{E6FD29D4-E908-47CC-990E-8D20E5ADA54A}"/>
              </a:ext>
            </a:extLst>
          </p:cNvPr>
          <p:cNvSpPr/>
          <p:nvPr/>
        </p:nvSpPr>
        <p:spPr>
          <a:xfrm>
            <a:off x="10906229" y="1702388"/>
            <a:ext cx="400192"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67A35B23-3D22-4CD3-B505-F0F25EA0BB68}"/>
              </a:ext>
            </a:extLst>
          </p:cNvPr>
          <p:cNvSpPr/>
          <p:nvPr/>
        </p:nvSpPr>
        <p:spPr>
          <a:xfrm>
            <a:off x="10406880" y="1680565"/>
            <a:ext cx="189403"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5" name="Imagen 44">
            <a:extLst>
              <a:ext uri="{FF2B5EF4-FFF2-40B4-BE49-F238E27FC236}">
                <a16:creationId xmlns:a16="http://schemas.microsoft.com/office/drawing/2014/main" id="{F5F008D6-B439-4A7A-B5D1-1565557A1925}"/>
              </a:ext>
            </a:extLst>
          </p:cNvPr>
          <p:cNvPicPr>
            <a:picLocks noChangeAspect="1"/>
          </p:cNvPicPr>
          <p:nvPr/>
        </p:nvPicPr>
        <p:blipFill>
          <a:blip r:embed="rId5"/>
          <a:stretch>
            <a:fillRect/>
          </a:stretch>
        </p:blipFill>
        <p:spPr>
          <a:xfrm>
            <a:off x="8385045" y="3889174"/>
            <a:ext cx="876300" cy="1695450"/>
          </a:xfrm>
          <a:prstGeom prst="rect">
            <a:avLst/>
          </a:prstGeom>
        </p:spPr>
      </p:pic>
      <p:pic>
        <p:nvPicPr>
          <p:cNvPr id="46" name="Picture 2">
            <a:extLst>
              <a:ext uri="{FF2B5EF4-FFF2-40B4-BE49-F238E27FC236}">
                <a16:creationId xmlns:a16="http://schemas.microsoft.com/office/drawing/2014/main" id="{14193BFB-3C1D-4CD4-BF64-B2FE5EA7BA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961"/>
          <a:stretch/>
        </p:blipFill>
        <p:spPr bwMode="auto">
          <a:xfrm>
            <a:off x="9181805" y="3994974"/>
            <a:ext cx="1467267" cy="180596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a:extLst>
              <a:ext uri="{FF2B5EF4-FFF2-40B4-BE49-F238E27FC236}">
                <a16:creationId xmlns:a16="http://schemas.microsoft.com/office/drawing/2014/main" id="{8F953BF8-F72E-4BCB-8ADF-8F1EBE9231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548" y="3992083"/>
            <a:ext cx="1552452" cy="18183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ángulo 47">
            <a:extLst>
              <a:ext uri="{FF2B5EF4-FFF2-40B4-BE49-F238E27FC236}">
                <a16:creationId xmlns:a16="http://schemas.microsoft.com/office/drawing/2014/main" id="{608B309B-9AF9-4DD9-968A-ACE981549B36}"/>
              </a:ext>
            </a:extLst>
          </p:cNvPr>
          <p:cNvSpPr/>
          <p:nvPr/>
        </p:nvSpPr>
        <p:spPr>
          <a:xfrm>
            <a:off x="9381027" y="4147995"/>
            <a:ext cx="1147493" cy="141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66CB19D5-A879-4373-A4B2-F36E629F518D}"/>
              </a:ext>
            </a:extLst>
          </p:cNvPr>
          <p:cNvSpPr/>
          <p:nvPr/>
        </p:nvSpPr>
        <p:spPr>
          <a:xfrm>
            <a:off x="9376224" y="4440710"/>
            <a:ext cx="1166985"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49">
            <a:extLst>
              <a:ext uri="{FF2B5EF4-FFF2-40B4-BE49-F238E27FC236}">
                <a16:creationId xmlns:a16="http://schemas.microsoft.com/office/drawing/2014/main" id="{DA54B1DC-D4C7-416E-A843-C1560429E14D}"/>
              </a:ext>
            </a:extLst>
          </p:cNvPr>
          <p:cNvSpPr/>
          <p:nvPr/>
        </p:nvSpPr>
        <p:spPr>
          <a:xfrm>
            <a:off x="9366699" y="4699193"/>
            <a:ext cx="1176510"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19A2404D-4E5D-40CE-8635-1F8001C050BC}"/>
              </a:ext>
            </a:extLst>
          </p:cNvPr>
          <p:cNvSpPr/>
          <p:nvPr/>
        </p:nvSpPr>
        <p:spPr>
          <a:xfrm>
            <a:off x="9319233" y="4946790"/>
            <a:ext cx="1189685"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Rectángulo 51">
            <a:extLst>
              <a:ext uri="{FF2B5EF4-FFF2-40B4-BE49-F238E27FC236}">
                <a16:creationId xmlns:a16="http://schemas.microsoft.com/office/drawing/2014/main" id="{98029DEB-58CB-46D6-97BC-75E457CC0C04}"/>
              </a:ext>
            </a:extLst>
          </p:cNvPr>
          <p:cNvSpPr/>
          <p:nvPr/>
        </p:nvSpPr>
        <p:spPr>
          <a:xfrm>
            <a:off x="9347271" y="5251075"/>
            <a:ext cx="1258051"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18228AF7-7374-4C45-AA28-66EDA1DEF45F}"/>
              </a:ext>
            </a:extLst>
          </p:cNvPr>
          <p:cNvSpPr/>
          <p:nvPr/>
        </p:nvSpPr>
        <p:spPr>
          <a:xfrm>
            <a:off x="9347271" y="5517260"/>
            <a:ext cx="1258050"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0FA9215C-62B1-4623-8B65-079974CC2566}"/>
              </a:ext>
            </a:extLst>
          </p:cNvPr>
          <p:cNvSpPr/>
          <p:nvPr/>
        </p:nvSpPr>
        <p:spPr>
          <a:xfrm>
            <a:off x="10761488" y="4137762"/>
            <a:ext cx="1248989" cy="136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A56B59E-AC2D-4F8E-8983-90754D56A614}"/>
              </a:ext>
            </a:extLst>
          </p:cNvPr>
          <p:cNvSpPr/>
          <p:nvPr/>
        </p:nvSpPr>
        <p:spPr>
          <a:xfrm>
            <a:off x="10756685" y="4430477"/>
            <a:ext cx="1253792" cy="108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55">
            <a:extLst>
              <a:ext uri="{FF2B5EF4-FFF2-40B4-BE49-F238E27FC236}">
                <a16:creationId xmlns:a16="http://schemas.microsoft.com/office/drawing/2014/main" id="{906F8D46-D987-4FBC-82F0-5E38AB3C1D0E}"/>
              </a:ext>
            </a:extLst>
          </p:cNvPr>
          <p:cNvSpPr/>
          <p:nvPr/>
        </p:nvSpPr>
        <p:spPr>
          <a:xfrm>
            <a:off x="10747160" y="4688960"/>
            <a:ext cx="1253792" cy="108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1AADAE67-5BA2-48A8-878E-C5166FA431E0}"/>
              </a:ext>
            </a:extLst>
          </p:cNvPr>
          <p:cNvSpPr/>
          <p:nvPr/>
        </p:nvSpPr>
        <p:spPr>
          <a:xfrm>
            <a:off x="10699694" y="4974657"/>
            <a:ext cx="1327581" cy="886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F89AA69-C24C-46D0-A0D7-5735974D5D3E}"/>
              </a:ext>
            </a:extLst>
          </p:cNvPr>
          <p:cNvSpPr/>
          <p:nvPr/>
        </p:nvSpPr>
        <p:spPr>
          <a:xfrm>
            <a:off x="10727732" y="5240842"/>
            <a:ext cx="1258051"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86D38E8F-7F2C-4805-82D8-CC04B1DD7689}"/>
              </a:ext>
            </a:extLst>
          </p:cNvPr>
          <p:cNvSpPr/>
          <p:nvPr/>
        </p:nvSpPr>
        <p:spPr>
          <a:xfrm>
            <a:off x="10727732" y="5526077"/>
            <a:ext cx="1258050"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CuadroTexto 59">
            <a:extLst>
              <a:ext uri="{FF2B5EF4-FFF2-40B4-BE49-F238E27FC236}">
                <a16:creationId xmlns:a16="http://schemas.microsoft.com/office/drawing/2014/main" id="{93F8CCF8-8D87-4E9C-9EE7-174A50FE3267}"/>
              </a:ext>
            </a:extLst>
          </p:cNvPr>
          <p:cNvSpPr txBox="1"/>
          <p:nvPr/>
        </p:nvSpPr>
        <p:spPr>
          <a:xfrm>
            <a:off x="9338166" y="3540888"/>
            <a:ext cx="1193496" cy="369332"/>
          </a:xfrm>
          <a:prstGeom prst="rect">
            <a:avLst/>
          </a:prstGeom>
          <a:noFill/>
        </p:spPr>
        <p:txBody>
          <a:bodyPr wrap="square" rtlCol="0">
            <a:spAutoFit/>
          </a:bodyPr>
          <a:lstStyle/>
          <a:p>
            <a:r>
              <a:rPr lang="es-ES" dirty="0" err="1"/>
              <a:t>Transcripts</a:t>
            </a:r>
            <a:endParaRPr lang="es-ES" dirty="0"/>
          </a:p>
        </p:txBody>
      </p:sp>
      <p:sp>
        <p:nvSpPr>
          <p:cNvPr id="61" name="CuadroTexto 60">
            <a:extLst>
              <a:ext uri="{FF2B5EF4-FFF2-40B4-BE49-F238E27FC236}">
                <a16:creationId xmlns:a16="http://schemas.microsoft.com/office/drawing/2014/main" id="{2782063E-EB9E-440F-AC4C-DE4DEA79179F}"/>
              </a:ext>
            </a:extLst>
          </p:cNvPr>
          <p:cNvSpPr txBox="1"/>
          <p:nvPr/>
        </p:nvSpPr>
        <p:spPr>
          <a:xfrm>
            <a:off x="10781447" y="3540888"/>
            <a:ext cx="1193496" cy="369332"/>
          </a:xfrm>
          <a:prstGeom prst="rect">
            <a:avLst/>
          </a:prstGeom>
          <a:noFill/>
        </p:spPr>
        <p:txBody>
          <a:bodyPr wrap="square" rtlCol="0">
            <a:spAutoFit/>
          </a:bodyPr>
          <a:lstStyle/>
          <a:p>
            <a:r>
              <a:rPr lang="es-ES" dirty="0" err="1"/>
              <a:t>Proteins</a:t>
            </a:r>
            <a:endParaRPr lang="es-ES" dirty="0"/>
          </a:p>
        </p:txBody>
      </p:sp>
    </p:spTree>
    <p:extLst>
      <p:ext uri="{BB962C8B-B14F-4D97-AF65-F5344CB8AC3E}">
        <p14:creationId xmlns:p14="http://schemas.microsoft.com/office/powerpoint/2010/main" val="108378392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A32BF210-9DE8-4329-8877-66FEECA12D3A}"/>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4" name="CuadroTexto 23">
            <a:extLst>
              <a:ext uri="{FF2B5EF4-FFF2-40B4-BE49-F238E27FC236}">
                <a16:creationId xmlns:a16="http://schemas.microsoft.com/office/drawing/2014/main" id="{8C798DF2-F4D9-4CCD-A93A-546445C8677C}"/>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25" name="Picture 2">
            <a:extLst>
              <a:ext uri="{FF2B5EF4-FFF2-40B4-BE49-F238E27FC236}">
                <a16:creationId xmlns:a16="http://schemas.microsoft.com/office/drawing/2014/main" id="{129E603D-FD82-4849-968B-899B438387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22"/>
          <a:stretch/>
        </p:blipFill>
        <p:spPr bwMode="auto">
          <a:xfrm>
            <a:off x="9327768" y="1657350"/>
            <a:ext cx="138388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DCA48918-99A8-45FA-A79A-29D006B549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77"/>
          <a:stretch/>
        </p:blipFill>
        <p:spPr bwMode="auto">
          <a:xfrm>
            <a:off x="10601456" y="1673117"/>
            <a:ext cx="1373487" cy="1689207"/>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29114DDA-1A5E-41E2-8931-29AA4624B958}"/>
              </a:ext>
            </a:extLst>
          </p:cNvPr>
          <p:cNvSpPr/>
          <p:nvPr/>
        </p:nvSpPr>
        <p:spPr>
          <a:xfrm>
            <a:off x="9467850" y="1820287"/>
            <a:ext cx="1119455" cy="141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79C71FA4-4729-4CEB-870F-B2F71FB0ADF0}"/>
              </a:ext>
            </a:extLst>
          </p:cNvPr>
          <p:cNvSpPr/>
          <p:nvPr/>
        </p:nvSpPr>
        <p:spPr>
          <a:xfrm>
            <a:off x="9467851" y="2113002"/>
            <a:ext cx="1133606"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619B4E20-1877-494C-9F4E-58F7E9D24FC8}"/>
              </a:ext>
            </a:extLst>
          </p:cNvPr>
          <p:cNvSpPr/>
          <p:nvPr/>
        </p:nvSpPr>
        <p:spPr>
          <a:xfrm>
            <a:off x="9463047" y="236059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120148-7B3D-4DBE-91C8-188CB6621B33}"/>
              </a:ext>
            </a:extLst>
          </p:cNvPr>
          <p:cNvSpPr/>
          <p:nvPr/>
        </p:nvSpPr>
        <p:spPr>
          <a:xfrm>
            <a:off x="9471660" y="2619082"/>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BF63AF3C-BBC5-480E-814C-C6605D83F91C}"/>
              </a:ext>
            </a:extLst>
          </p:cNvPr>
          <p:cNvSpPr/>
          <p:nvPr/>
        </p:nvSpPr>
        <p:spPr>
          <a:xfrm>
            <a:off x="9475471" y="2852268"/>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3914B1E4-EBBD-4C91-A046-8DF359613B08}"/>
              </a:ext>
            </a:extLst>
          </p:cNvPr>
          <p:cNvSpPr/>
          <p:nvPr/>
        </p:nvSpPr>
        <p:spPr>
          <a:xfrm>
            <a:off x="9481737" y="312403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EE033FFC-8CA9-4DF1-AC43-CE628691EA20}"/>
              </a:ext>
            </a:extLst>
          </p:cNvPr>
          <p:cNvSpPr/>
          <p:nvPr/>
        </p:nvSpPr>
        <p:spPr>
          <a:xfrm>
            <a:off x="10761439" y="2861746"/>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DBD6D8F3-3234-47C5-8373-1D32E6620055}"/>
              </a:ext>
            </a:extLst>
          </p:cNvPr>
          <p:cNvSpPr/>
          <p:nvPr/>
        </p:nvSpPr>
        <p:spPr>
          <a:xfrm>
            <a:off x="10739618" y="2617173"/>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4DCD13D-31F2-4C28-82BC-303CC92FEBCD}"/>
              </a:ext>
            </a:extLst>
          </p:cNvPr>
          <p:cNvSpPr/>
          <p:nvPr/>
        </p:nvSpPr>
        <p:spPr>
          <a:xfrm>
            <a:off x="10739618" y="2118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BD4DBA5D-E2D0-4925-9B70-C87A842D3B23}"/>
              </a:ext>
            </a:extLst>
          </p:cNvPr>
          <p:cNvSpPr/>
          <p:nvPr/>
        </p:nvSpPr>
        <p:spPr>
          <a:xfrm>
            <a:off x="10776495" y="1851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51785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1" name="Rectángulo 80">
            <a:extLst>
              <a:ext uri="{FF2B5EF4-FFF2-40B4-BE49-F238E27FC236}">
                <a16:creationId xmlns:a16="http://schemas.microsoft.com/office/drawing/2014/main" id="{593668EB-5015-4BFD-89CC-B32A510E8923}"/>
              </a:ext>
            </a:extLst>
          </p:cNvPr>
          <p:cNvSpPr/>
          <p:nvPr/>
        </p:nvSpPr>
        <p:spPr>
          <a:xfrm>
            <a:off x="4591787" y="2969430"/>
            <a:ext cx="1607408"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A9B3239D-49F2-47F2-AF19-CA536845FAB1}"/>
              </a:ext>
            </a:extLst>
          </p:cNvPr>
          <p:cNvSpPr/>
          <p:nvPr/>
        </p:nvSpPr>
        <p:spPr>
          <a:xfrm>
            <a:off x="6276974" y="3821481"/>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Rectángulo 82">
            <a:extLst>
              <a:ext uri="{FF2B5EF4-FFF2-40B4-BE49-F238E27FC236}">
                <a16:creationId xmlns:a16="http://schemas.microsoft.com/office/drawing/2014/main" id="{44FAF622-50C2-4E88-AA31-1A1C1A42BA27}"/>
              </a:ext>
            </a:extLst>
          </p:cNvPr>
          <p:cNvSpPr/>
          <p:nvPr/>
        </p:nvSpPr>
        <p:spPr>
          <a:xfrm>
            <a:off x="6276974" y="4742206"/>
            <a:ext cx="789649" cy="61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7296149" y="2374814"/>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AC607479-1CFE-4F28-9B52-0D6411B81459}"/>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1" name="CuadroTexto 20">
            <a:extLst>
              <a:ext uri="{FF2B5EF4-FFF2-40B4-BE49-F238E27FC236}">
                <a16:creationId xmlns:a16="http://schemas.microsoft.com/office/drawing/2014/main" id="{C0590F0E-E385-4709-9DAD-EF2A5DC9ED98}"/>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15" name="Imagen 14">
            <a:extLst>
              <a:ext uri="{FF2B5EF4-FFF2-40B4-BE49-F238E27FC236}">
                <a16:creationId xmlns:a16="http://schemas.microsoft.com/office/drawing/2014/main" id="{5145D276-BFE3-4F35-912A-E908DCF0131B}"/>
              </a:ext>
            </a:extLst>
          </p:cNvPr>
          <p:cNvPicPr>
            <a:picLocks noChangeAspect="1"/>
          </p:cNvPicPr>
          <p:nvPr/>
        </p:nvPicPr>
        <p:blipFill>
          <a:blip r:embed="rId5"/>
          <a:stretch>
            <a:fillRect/>
          </a:stretch>
        </p:blipFill>
        <p:spPr>
          <a:xfrm>
            <a:off x="8393279" y="1560254"/>
            <a:ext cx="876300" cy="1695450"/>
          </a:xfrm>
          <a:prstGeom prst="rect">
            <a:avLst/>
          </a:prstGeom>
        </p:spPr>
      </p:pic>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6"/>
          <a:srcRect r="7001"/>
          <a:stretch/>
        </p:blipFill>
        <p:spPr>
          <a:xfrm>
            <a:off x="25103" y="1363873"/>
            <a:ext cx="8340990" cy="4915216"/>
          </a:xfrm>
          <a:prstGeom prst="rect">
            <a:avLst/>
          </a:prstGeom>
        </p:spPr>
      </p:pic>
      <p:sp>
        <p:nvSpPr>
          <p:cNvPr id="42" name="Rectángulo 41">
            <a:extLst>
              <a:ext uri="{FF2B5EF4-FFF2-40B4-BE49-F238E27FC236}">
                <a16:creationId xmlns:a16="http://schemas.microsoft.com/office/drawing/2014/main" id="{0997C07D-5CB1-4643-9302-F75AB1EC00CD}"/>
              </a:ext>
            </a:extLst>
          </p:cNvPr>
          <p:cNvSpPr/>
          <p:nvPr/>
        </p:nvSpPr>
        <p:spPr>
          <a:xfrm>
            <a:off x="9383149" y="1680565"/>
            <a:ext cx="310639"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0" name="Rectángulo 39">
            <a:extLst>
              <a:ext uri="{FF2B5EF4-FFF2-40B4-BE49-F238E27FC236}">
                <a16:creationId xmlns:a16="http://schemas.microsoft.com/office/drawing/2014/main" id="{E6FD29D4-E908-47CC-990E-8D20E5ADA54A}"/>
              </a:ext>
            </a:extLst>
          </p:cNvPr>
          <p:cNvSpPr/>
          <p:nvPr/>
        </p:nvSpPr>
        <p:spPr>
          <a:xfrm>
            <a:off x="10906229" y="1702388"/>
            <a:ext cx="400192"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67A35B23-3D22-4CD3-B505-F0F25EA0BB68}"/>
              </a:ext>
            </a:extLst>
          </p:cNvPr>
          <p:cNvSpPr/>
          <p:nvPr/>
        </p:nvSpPr>
        <p:spPr>
          <a:xfrm>
            <a:off x="10406880" y="1680565"/>
            <a:ext cx="189403"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5" name="Imagen 44">
            <a:extLst>
              <a:ext uri="{FF2B5EF4-FFF2-40B4-BE49-F238E27FC236}">
                <a16:creationId xmlns:a16="http://schemas.microsoft.com/office/drawing/2014/main" id="{F5F008D6-B439-4A7A-B5D1-1565557A1925}"/>
              </a:ext>
            </a:extLst>
          </p:cNvPr>
          <p:cNvPicPr>
            <a:picLocks noChangeAspect="1"/>
          </p:cNvPicPr>
          <p:nvPr/>
        </p:nvPicPr>
        <p:blipFill>
          <a:blip r:embed="rId5"/>
          <a:stretch>
            <a:fillRect/>
          </a:stretch>
        </p:blipFill>
        <p:spPr>
          <a:xfrm>
            <a:off x="8385045" y="3889174"/>
            <a:ext cx="876300" cy="1695450"/>
          </a:xfrm>
          <a:prstGeom prst="rect">
            <a:avLst/>
          </a:prstGeom>
        </p:spPr>
      </p:pic>
      <p:pic>
        <p:nvPicPr>
          <p:cNvPr id="46" name="Picture 2">
            <a:extLst>
              <a:ext uri="{FF2B5EF4-FFF2-40B4-BE49-F238E27FC236}">
                <a16:creationId xmlns:a16="http://schemas.microsoft.com/office/drawing/2014/main" id="{14193BFB-3C1D-4CD4-BF64-B2FE5EA7BA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961"/>
          <a:stretch/>
        </p:blipFill>
        <p:spPr bwMode="auto">
          <a:xfrm>
            <a:off x="9181805" y="3994974"/>
            <a:ext cx="1467267" cy="180596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a:extLst>
              <a:ext uri="{FF2B5EF4-FFF2-40B4-BE49-F238E27FC236}">
                <a16:creationId xmlns:a16="http://schemas.microsoft.com/office/drawing/2014/main" id="{8F953BF8-F72E-4BCB-8ADF-8F1EBE9231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548" y="3992083"/>
            <a:ext cx="1552452" cy="18183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ángulo 47">
            <a:extLst>
              <a:ext uri="{FF2B5EF4-FFF2-40B4-BE49-F238E27FC236}">
                <a16:creationId xmlns:a16="http://schemas.microsoft.com/office/drawing/2014/main" id="{608B309B-9AF9-4DD9-968A-ACE981549B36}"/>
              </a:ext>
            </a:extLst>
          </p:cNvPr>
          <p:cNvSpPr/>
          <p:nvPr/>
        </p:nvSpPr>
        <p:spPr>
          <a:xfrm>
            <a:off x="9381027" y="4147995"/>
            <a:ext cx="1147493" cy="141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66CB19D5-A879-4373-A4B2-F36E629F518D}"/>
              </a:ext>
            </a:extLst>
          </p:cNvPr>
          <p:cNvSpPr/>
          <p:nvPr/>
        </p:nvSpPr>
        <p:spPr>
          <a:xfrm>
            <a:off x="9376224" y="4440710"/>
            <a:ext cx="1166985"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49">
            <a:extLst>
              <a:ext uri="{FF2B5EF4-FFF2-40B4-BE49-F238E27FC236}">
                <a16:creationId xmlns:a16="http://schemas.microsoft.com/office/drawing/2014/main" id="{DA54B1DC-D4C7-416E-A843-C1560429E14D}"/>
              </a:ext>
            </a:extLst>
          </p:cNvPr>
          <p:cNvSpPr/>
          <p:nvPr/>
        </p:nvSpPr>
        <p:spPr>
          <a:xfrm>
            <a:off x="9366699" y="4699193"/>
            <a:ext cx="1176510"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19A2404D-4E5D-40CE-8635-1F8001C050BC}"/>
              </a:ext>
            </a:extLst>
          </p:cNvPr>
          <p:cNvSpPr/>
          <p:nvPr/>
        </p:nvSpPr>
        <p:spPr>
          <a:xfrm>
            <a:off x="9319233" y="4946790"/>
            <a:ext cx="1189685"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Rectángulo 51">
            <a:extLst>
              <a:ext uri="{FF2B5EF4-FFF2-40B4-BE49-F238E27FC236}">
                <a16:creationId xmlns:a16="http://schemas.microsoft.com/office/drawing/2014/main" id="{98029DEB-58CB-46D6-97BC-75E457CC0C04}"/>
              </a:ext>
            </a:extLst>
          </p:cNvPr>
          <p:cNvSpPr/>
          <p:nvPr/>
        </p:nvSpPr>
        <p:spPr>
          <a:xfrm>
            <a:off x="9347271" y="5251075"/>
            <a:ext cx="1258051"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18228AF7-7374-4C45-AA28-66EDA1DEF45F}"/>
              </a:ext>
            </a:extLst>
          </p:cNvPr>
          <p:cNvSpPr/>
          <p:nvPr/>
        </p:nvSpPr>
        <p:spPr>
          <a:xfrm>
            <a:off x="9347271" y="5517260"/>
            <a:ext cx="1258050"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0FA9215C-62B1-4623-8B65-079974CC2566}"/>
              </a:ext>
            </a:extLst>
          </p:cNvPr>
          <p:cNvSpPr/>
          <p:nvPr/>
        </p:nvSpPr>
        <p:spPr>
          <a:xfrm>
            <a:off x="10761488" y="4137762"/>
            <a:ext cx="1248989" cy="136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A56B59E-AC2D-4F8E-8983-90754D56A614}"/>
              </a:ext>
            </a:extLst>
          </p:cNvPr>
          <p:cNvSpPr/>
          <p:nvPr/>
        </p:nvSpPr>
        <p:spPr>
          <a:xfrm>
            <a:off x="10756685" y="4430477"/>
            <a:ext cx="1253792" cy="108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55">
            <a:extLst>
              <a:ext uri="{FF2B5EF4-FFF2-40B4-BE49-F238E27FC236}">
                <a16:creationId xmlns:a16="http://schemas.microsoft.com/office/drawing/2014/main" id="{906F8D46-D987-4FBC-82F0-5E38AB3C1D0E}"/>
              </a:ext>
            </a:extLst>
          </p:cNvPr>
          <p:cNvSpPr/>
          <p:nvPr/>
        </p:nvSpPr>
        <p:spPr>
          <a:xfrm>
            <a:off x="10747160" y="4688960"/>
            <a:ext cx="1253792" cy="108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1AADAE67-5BA2-48A8-878E-C5166FA431E0}"/>
              </a:ext>
            </a:extLst>
          </p:cNvPr>
          <p:cNvSpPr/>
          <p:nvPr/>
        </p:nvSpPr>
        <p:spPr>
          <a:xfrm>
            <a:off x="10699694" y="4974657"/>
            <a:ext cx="1327581" cy="886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F89AA69-C24C-46D0-A0D7-5735974D5D3E}"/>
              </a:ext>
            </a:extLst>
          </p:cNvPr>
          <p:cNvSpPr/>
          <p:nvPr/>
        </p:nvSpPr>
        <p:spPr>
          <a:xfrm>
            <a:off x="10727732" y="5240842"/>
            <a:ext cx="1258051"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86D38E8F-7F2C-4805-82D8-CC04B1DD7689}"/>
              </a:ext>
            </a:extLst>
          </p:cNvPr>
          <p:cNvSpPr/>
          <p:nvPr/>
        </p:nvSpPr>
        <p:spPr>
          <a:xfrm>
            <a:off x="10727732" y="5526077"/>
            <a:ext cx="1258050"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CuadroTexto 59">
            <a:extLst>
              <a:ext uri="{FF2B5EF4-FFF2-40B4-BE49-F238E27FC236}">
                <a16:creationId xmlns:a16="http://schemas.microsoft.com/office/drawing/2014/main" id="{93F8CCF8-8D87-4E9C-9EE7-174A50FE3267}"/>
              </a:ext>
            </a:extLst>
          </p:cNvPr>
          <p:cNvSpPr txBox="1"/>
          <p:nvPr/>
        </p:nvSpPr>
        <p:spPr>
          <a:xfrm>
            <a:off x="9338166" y="3540888"/>
            <a:ext cx="1193496" cy="369332"/>
          </a:xfrm>
          <a:prstGeom prst="rect">
            <a:avLst/>
          </a:prstGeom>
          <a:noFill/>
        </p:spPr>
        <p:txBody>
          <a:bodyPr wrap="square" rtlCol="0">
            <a:spAutoFit/>
          </a:bodyPr>
          <a:lstStyle/>
          <a:p>
            <a:r>
              <a:rPr lang="es-ES" dirty="0" err="1"/>
              <a:t>Transcripts</a:t>
            </a:r>
            <a:endParaRPr lang="es-ES" dirty="0"/>
          </a:p>
        </p:txBody>
      </p:sp>
      <p:sp>
        <p:nvSpPr>
          <p:cNvPr id="61" name="CuadroTexto 60">
            <a:extLst>
              <a:ext uri="{FF2B5EF4-FFF2-40B4-BE49-F238E27FC236}">
                <a16:creationId xmlns:a16="http://schemas.microsoft.com/office/drawing/2014/main" id="{2782063E-EB9E-440F-AC4C-DE4DEA79179F}"/>
              </a:ext>
            </a:extLst>
          </p:cNvPr>
          <p:cNvSpPr txBox="1"/>
          <p:nvPr/>
        </p:nvSpPr>
        <p:spPr>
          <a:xfrm>
            <a:off x="10781447" y="3540888"/>
            <a:ext cx="1193496" cy="369332"/>
          </a:xfrm>
          <a:prstGeom prst="rect">
            <a:avLst/>
          </a:prstGeom>
          <a:noFill/>
        </p:spPr>
        <p:txBody>
          <a:bodyPr wrap="square" rtlCol="0">
            <a:spAutoFit/>
          </a:bodyPr>
          <a:lstStyle/>
          <a:p>
            <a:r>
              <a:rPr lang="es-ES" dirty="0" err="1"/>
              <a:t>Proteins</a:t>
            </a:r>
            <a:endParaRPr lang="es-ES" dirty="0"/>
          </a:p>
        </p:txBody>
      </p:sp>
      <p:sp>
        <p:nvSpPr>
          <p:cNvPr id="62" name="Rectángulo 61">
            <a:extLst>
              <a:ext uri="{FF2B5EF4-FFF2-40B4-BE49-F238E27FC236}">
                <a16:creationId xmlns:a16="http://schemas.microsoft.com/office/drawing/2014/main" id="{060F0D13-DEE0-4B07-9EBE-57B92CEE7835}"/>
              </a:ext>
            </a:extLst>
          </p:cNvPr>
          <p:cNvSpPr/>
          <p:nvPr/>
        </p:nvSpPr>
        <p:spPr>
          <a:xfrm>
            <a:off x="9853439" y="3972170"/>
            <a:ext cx="476274" cy="15508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2256465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A32BF210-9DE8-4329-8877-66FEECA12D3A}"/>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4" name="CuadroTexto 23">
            <a:extLst>
              <a:ext uri="{FF2B5EF4-FFF2-40B4-BE49-F238E27FC236}">
                <a16:creationId xmlns:a16="http://schemas.microsoft.com/office/drawing/2014/main" id="{8C798DF2-F4D9-4CCD-A93A-546445C8677C}"/>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25" name="Picture 2">
            <a:extLst>
              <a:ext uri="{FF2B5EF4-FFF2-40B4-BE49-F238E27FC236}">
                <a16:creationId xmlns:a16="http://schemas.microsoft.com/office/drawing/2014/main" id="{129E603D-FD82-4849-968B-899B438387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22"/>
          <a:stretch/>
        </p:blipFill>
        <p:spPr bwMode="auto">
          <a:xfrm>
            <a:off x="9327768" y="1657350"/>
            <a:ext cx="138388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DCA48918-99A8-45FA-A79A-29D006B549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77"/>
          <a:stretch/>
        </p:blipFill>
        <p:spPr bwMode="auto">
          <a:xfrm>
            <a:off x="10601456" y="1673117"/>
            <a:ext cx="1373487" cy="1689207"/>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29114DDA-1A5E-41E2-8931-29AA4624B958}"/>
              </a:ext>
            </a:extLst>
          </p:cNvPr>
          <p:cNvSpPr/>
          <p:nvPr/>
        </p:nvSpPr>
        <p:spPr>
          <a:xfrm>
            <a:off x="9467850" y="1820287"/>
            <a:ext cx="1119455" cy="141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79C71FA4-4729-4CEB-870F-B2F71FB0ADF0}"/>
              </a:ext>
            </a:extLst>
          </p:cNvPr>
          <p:cNvSpPr/>
          <p:nvPr/>
        </p:nvSpPr>
        <p:spPr>
          <a:xfrm>
            <a:off x="9467851" y="2113002"/>
            <a:ext cx="1133606"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619B4E20-1877-494C-9F4E-58F7E9D24FC8}"/>
              </a:ext>
            </a:extLst>
          </p:cNvPr>
          <p:cNvSpPr/>
          <p:nvPr/>
        </p:nvSpPr>
        <p:spPr>
          <a:xfrm>
            <a:off x="9463047" y="236059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B0120148-7B3D-4DBE-91C8-188CB6621B33}"/>
              </a:ext>
            </a:extLst>
          </p:cNvPr>
          <p:cNvSpPr/>
          <p:nvPr/>
        </p:nvSpPr>
        <p:spPr>
          <a:xfrm>
            <a:off x="9471660" y="2619082"/>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BF63AF3C-BBC5-480E-814C-C6605D83F91C}"/>
              </a:ext>
            </a:extLst>
          </p:cNvPr>
          <p:cNvSpPr/>
          <p:nvPr/>
        </p:nvSpPr>
        <p:spPr>
          <a:xfrm>
            <a:off x="9475471" y="2852268"/>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3914B1E4-EBBD-4C91-A046-8DF359613B08}"/>
              </a:ext>
            </a:extLst>
          </p:cNvPr>
          <p:cNvSpPr/>
          <p:nvPr/>
        </p:nvSpPr>
        <p:spPr>
          <a:xfrm>
            <a:off x="9481737" y="3124039"/>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EE033FFC-8CA9-4DF1-AC43-CE628691EA20}"/>
              </a:ext>
            </a:extLst>
          </p:cNvPr>
          <p:cNvSpPr/>
          <p:nvPr/>
        </p:nvSpPr>
        <p:spPr>
          <a:xfrm>
            <a:off x="10761439" y="2861746"/>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DBD6D8F3-3234-47C5-8373-1D32E6620055}"/>
              </a:ext>
            </a:extLst>
          </p:cNvPr>
          <p:cNvSpPr/>
          <p:nvPr/>
        </p:nvSpPr>
        <p:spPr>
          <a:xfrm>
            <a:off x="10739618" y="2617173"/>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A4DCD13D-31F2-4C28-82BC-303CC92FEBCD}"/>
              </a:ext>
            </a:extLst>
          </p:cNvPr>
          <p:cNvSpPr/>
          <p:nvPr/>
        </p:nvSpPr>
        <p:spPr>
          <a:xfrm>
            <a:off x="10739618" y="2118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BD4DBA5D-E2D0-4925-9B70-C87A842D3B23}"/>
              </a:ext>
            </a:extLst>
          </p:cNvPr>
          <p:cNvSpPr/>
          <p:nvPr/>
        </p:nvSpPr>
        <p:spPr>
          <a:xfrm>
            <a:off x="10776495" y="1851694"/>
            <a:ext cx="1133606"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51785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1" name="Rectángulo 80">
            <a:extLst>
              <a:ext uri="{FF2B5EF4-FFF2-40B4-BE49-F238E27FC236}">
                <a16:creationId xmlns:a16="http://schemas.microsoft.com/office/drawing/2014/main" id="{593668EB-5015-4BFD-89CC-B32A510E8923}"/>
              </a:ext>
            </a:extLst>
          </p:cNvPr>
          <p:cNvSpPr/>
          <p:nvPr/>
        </p:nvSpPr>
        <p:spPr>
          <a:xfrm>
            <a:off x="4591787" y="2969430"/>
            <a:ext cx="1607408"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A9B3239D-49F2-47F2-AF19-CA536845FAB1}"/>
              </a:ext>
            </a:extLst>
          </p:cNvPr>
          <p:cNvSpPr/>
          <p:nvPr/>
        </p:nvSpPr>
        <p:spPr>
          <a:xfrm>
            <a:off x="6276974" y="3821481"/>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Rectángulo 82">
            <a:extLst>
              <a:ext uri="{FF2B5EF4-FFF2-40B4-BE49-F238E27FC236}">
                <a16:creationId xmlns:a16="http://schemas.microsoft.com/office/drawing/2014/main" id="{44FAF622-50C2-4E88-AA31-1A1C1A42BA27}"/>
              </a:ext>
            </a:extLst>
          </p:cNvPr>
          <p:cNvSpPr/>
          <p:nvPr/>
        </p:nvSpPr>
        <p:spPr>
          <a:xfrm>
            <a:off x="6276974" y="4742206"/>
            <a:ext cx="789649" cy="61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7296149" y="2374814"/>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AC607479-1CFE-4F28-9B52-0D6411B81459}"/>
              </a:ext>
            </a:extLst>
          </p:cNvPr>
          <p:cNvSpPr txBox="1"/>
          <p:nvPr/>
        </p:nvSpPr>
        <p:spPr>
          <a:xfrm>
            <a:off x="9338166" y="1311233"/>
            <a:ext cx="1193496" cy="369332"/>
          </a:xfrm>
          <a:prstGeom prst="rect">
            <a:avLst/>
          </a:prstGeom>
          <a:noFill/>
        </p:spPr>
        <p:txBody>
          <a:bodyPr wrap="square" rtlCol="0">
            <a:spAutoFit/>
          </a:bodyPr>
          <a:lstStyle/>
          <a:p>
            <a:r>
              <a:rPr lang="es-ES" dirty="0" err="1"/>
              <a:t>Transcripts</a:t>
            </a:r>
            <a:endParaRPr lang="es-ES" dirty="0"/>
          </a:p>
        </p:txBody>
      </p:sp>
      <p:sp>
        <p:nvSpPr>
          <p:cNvPr id="21" name="CuadroTexto 20">
            <a:extLst>
              <a:ext uri="{FF2B5EF4-FFF2-40B4-BE49-F238E27FC236}">
                <a16:creationId xmlns:a16="http://schemas.microsoft.com/office/drawing/2014/main" id="{C0590F0E-E385-4709-9DAD-EF2A5DC9ED98}"/>
              </a:ext>
            </a:extLst>
          </p:cNvPr>
          <p:cNvSpPr txBox="1"/>
          <p:nvPr/>
        </p:nvSpPr>
        <p:spPr>
          <a:xfrm>
            <a:off x="10781447" y="1311233"/>
            <a:ext cx="1193496" cy="369332"/>
          </a:xfrm>
          <a:prstGeom prst="rect">
            <a:avLst/>
          </a:prstGeom>
          <a:noFill/>
        </p:spPr>
        <p:txBody>
          <a:bodyPr wrap="square" rtlCol="0">
            <a:spAutoFit/>
          </a:bodyPr>
          <a:lstStyle/>
          <a:p>
            <a:r>
              <a:rPr lang="es-ES" dirty="0" err="1"/>
              <a:t>Proteins</a:t>
            </a:r>
            <a:endParaRPr lang="es-ES" dirty="0"/>
          </a:p>
        </p:txBody>
      </p:sp>
      <p:pic>
        <p:nvPicPr>
          <p:cNvPr id="15" name="Imagen 14">
            <a:extLst>
              <a:ext uri="{FF2B5EF4-FFF2-40B4-BE49-F238E27FC236}">
                <a16:creationId xmlns:a16="http://schemas.microsoft.com/office/drawing/2014/main" id="{5145D276-BFE3-4F35-912A-E908DCF0131B}"/>
              </a:ext>
            </a:extLst>
          </p:cNvPr>
          <p:cNvPicPr>
            <a:picLocks noChangeAspect="1"/>
          </p:cNvPicPr>
          <p:nvPr/>
        </p:nvPicPr>
        <p:blipFill>
          <a:blip r:embed="rId5"/>
          <a:stretch>
            <a:fillRect/>
          </a:stretch>
        </p:blipFill>
        <p:spPr>
          <a:xfrm>
            <a:off x="8393279" y="1560254"/>
            <a:ext cx="876300" cy="1695450"/>
          </a:xfrm>
          <a:prstGeom prst="rect">
            <a:avLst/>
          </a:prstGeom>
        </p:spPr>
      </p:pic>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6"/>
          <a:srcRect r="7001"/>
          <a:stretch/>
        </p:blipFill>
        <p:spPr>
          <a:xfrm>
            <a:off x="25103" y="1363873"/>
            <a:ext cx="8340990" cy="4915216"/>
          </a:xfrm>
          <a:prstGeom prst="rect">
            <a:avLst/>
          </a:prstGeom>
        </p:spPr>
      </p:pic>
      <p:sp>
        <p:nvSpPr>
          <p:cNvPr id="42" name="Rectángulo 41">
            <a:extLst>
              <a:ext uri="{FF2B5EF4-FFF2-40B4-BE49-F238E27FC236}">
                <a16:creationId xmlns:a16="http://schemas.microsoft.com/office/drawing/2014/main" id="{0997C07D-5CB1-4643-9302-F75AB1EC00CD}"/>
              </a:ext>
            </a:extLst>
          </p:cNvPr>
          <p:cNvSpPr/>
          <p:nvPr/>
        </p:nvSpPr>
        <p:spPr>
          <a:xfrm>
            <a:off x="9383149" y="1680565"/>
            <a:ext cx="310639"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40" name="Rectángulo 39">
            <a:extLst>
              <a:ext uri="{FF2B5EF4-FFF2-40B4-BE49-F238E27FC236}">
                <a16:creationId xmlns:a16="http://schemas.microsoft.com/office/drawing/2014/main" id="{E6FD29D4-E908-47CC-990E-8D20E5ADA54A}"/>
              </a:ext>
            </a:extLst>
          </p:cNvPr>
          <p:cNvSpPr/>
          <p:nvPr/>
        </p:nvSpPr>
        <p:spPr>
          <a:xfrm>
            <a:off x="10906229" y="1702388"/>
            <a:ext cx="400192"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67A35B23-3D22-4CD3-B505-F0F25EA0BB68}"/>
              </a:ext>
            </a:extLst>
          </p:cNvPr>
          <p:cNvSpPr/>
          <p:nvPr/>
        </p:nvSpPr>
        <p:spPr>
          <a:xfrm>
            <a:off x="10406880" y="1680565"/>
            <a:ext cx="189403" cy="143456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5" name="Imagen 44">
            <a:extLst>
              <a:ext uri="{FF2B5EF4-FFF2-40B4-BE49-F238E27FC236}">
                <a16:creationId xmlns:a16="http://schemas.microsoft.com/office/drawing/2014/main" id="{F5F008D6-B439-4A7A-B5D1-1565557A1925}"/>
              </a:ext>
            </a:extLst>
          </p:cNvPr>
          <p:cNvPicPr>
            <a:picLocks noChangeAspect="1"/>
          </p:cNvPicPr>
          <p:nvPr/>
        </p:nvPicPr>
        <p:blipFill>
          <a:blip r:embed="rId5"/>
          <a:stretch>
            <a:fillRect/>
          </a:stretch>
        </p:blipFill>
        <p:spPr>
          <a:xfrm>
            <a:off x="8385045" y="3889174"/>
            <a:ext cx="876300" cy="1695450"/>
          </a:xfrm>
          <a:prstGeom prst="rect">
            <a:avLst/>
          </a:prstGeom>
        </p:spPr>
      </p:pic>
      <p:pic>
        <p:nvPicPr>
          <p:cNvPr id="46" name="Picture 2">
            <a:extLst>
              <a:ext uri="{FF2B5EF4-FFF2-40B4-BE49-F238E27FC236}">
                <a16:creationId xmlns:a16="http://schemas.microsoft.com/office/drawing/2014/main" id="{14193BFB-3C1D-4CD4-BF64-B2FE5EA7BA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961"/>
          <a:stretch/>
        </p:blipFill>
        <p:spPr bwMode="auto">
          <a:xfrm>
            <a:off x="9181805" y="3994974"/>
            <a:ext cx="1467267" cy="180596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a:extLst>
              <a:ext uri="{FF2B5EF4-FFF2-40B4-BE49-F238E27FC236}">
                <a16:creationId xmlns:a16="http://schemas.microsoft.com/office/drawing/2014/main" id="{8F953BF8-F72E-4BCB-8ADF-8F1EBE9231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548" y="3992083"/>
            <a:ext cx="1552452" cy="18183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ángulo 47">
            <a:extLst>
              <a:ext uri="{FF2B5EF4-FFF2-40B4-BE49-F238E27FC236}">
                <a16:creationId xmlns:a16="http://schemas.microsoft.com/office/drawing/2014/main" id="{608B309B-9AF9-4DD9-968A-ACE981549B36}"/>
              </a:ext>
            </a:extLst>
          </p:cNvPr>
          <p:cNvSpPr/>
          <p:nvPr/>
        </p:nvSpPr>
        <p:spPr>
          <a:xfrm>
            <a:off x="9381027" y="4147995"/>
            <a:ext cx="1147493" cy="141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66CB19D5-A879-4373-A4B2-F36E629F518D}"/>
              </a:ext>
            </a:extLst>
          </p:cNvPr>
          <p:cNvSpPr/>
          <p:nvPr/>
        </p:nvSpPr>
        <p:spPr>
          <a:xfrm>
            <a:off x="9376224" y="4440710"/>
            <a:ext cx="1166985"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49">
            <a:extLst>
              <a:ext uri="{FF2B5EF4-FFF2-40B4-BE49-F238E27FC236}">
                <a16:creationId xmlns:a16="http://schemas.microsoft.com/office/drawing/2014/main" id="{DA54B1DC-D4C7-416E-A843-C1560429E14D}"/>
              </a:ext>
            </a:extLst>
          </p:cNvPr>
          <p:cNvSpPr/>
          <p:nvPr/>
        </p:nvSpPr>
        <p:spPr>
          <a:xfrm>
            <a:off x="9366699" y="4699193"/>
            <a:ext cx="1176510" cy="96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19A2404D-4E5D-40CE-8635-1F8001C050BC}"/>
              </a:ext>
            </a:extLst>
          </p:cNvPr>
          <p:cNvSpPr/>
          <p:nvPr/>
        </p:nvSpPr>
        <p:spPr>
          <a:xfrm>
            <a:off x="9319233" y="4946790"/>
            <a:ext cx="1189685"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Rectángulo 51">
            <a:extLst>
              <a:ext uri="{FF2B5EF4-FFF2-40B4-BE49-F238E27FC236}">
                <a16:creationId xmlns:a16="http://schemas.microsoft.com/office/drawing/2014/main" id="{98029DEB-58CB-46D6-97BC-75E457CC0C04}"/>
              </a:ext>
            </a:extLst>
          </p:cNvPr>
          <p:cNvSpPr/>
          <p:nvPr/>
        </p:nvSpPr>
        <p:spPr>
          <a:xfrm>
            <a:off x="9347271" y="5251075"/>
            <a:ext cx="1258051"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18228AF7-7374-4C45-AA28-66EDA1DEF45F}"/>
              </a:ext>
            </a:extLst>
          </p:cNvPr>
          <p:cNvSpPr/>
          <p:nvPr/>
        </p:nvSpPr>
        <p:spPr>
          <a:xfrm>
            <a:off x="9347271" y="5517260"/>
            <a:ext cx="1258050"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0FA9215C-62B1-4623-8B65-079974CC2566}"/>
              </a:ext>
            </a:extLst>
          </p:cNvPr>
          <p:cNvSpPr/>
          <p:nvPr/>
        </p:nvSpPr>
        <p:spPr>
          <a:xfrm>
            <a:off x="10761488" y="4137762"/>
            <a:ext cx="1248989" cy="136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a:extLst>
              <a:ext uri="{FF2B5EF4-FFF2-40B4-BE49-F238E27FC236}">
                <a16:creationId xmlns:a16="http://schemas.microsoft.com/office/drawing/2014/main" id="{0A56B59E-AC2D-4F8E-8983-90754D56A614}"/>
              </a:ext>
            </a:extLst>
          </p:cNvPr>
          <p:cNvSpPr/>
          <p:nvPr/>
        </p:nvSpPr>
        <p:spPr>
          <a:xfrm>
            <a:off x="10756685" y="4430477"/>
            <a:ext cx="1253792" cy="108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55">
            <a:extLst>
              <a:ext uri="{FF2B5EF4-FFF2-40B4-BE49-F238E27FC236}">
                <a16:creationId xmlns:a16="http://schemas.microsoft.com/office/drawing/2014/main" id="{906F8D46-D987-4FBC-82F0-5E38AB3C1D0E}"/>
              </a:ext>
            </a:extLst>
          </p:cNvPr>
          <p:cNvSpPr/>
          <p:nvPr/>
        </p:nvSpPr>
        <p:spPr>
          <a:xfrm>
            <a:off x="10747160" y="4688960"/>
            <a:ext cx="1253792" cy="108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Rectángulo 56">
            <a:extLst>
              <a:ext uri="{FF2B5EF4-FFF2-40B4-BE49-F238E27FC236}">
                <a16:creationId xmlns:a16="http://schemas.microsoft.com/office/drawing/2014/main" id="{1AADAE67-5BA2-48A8-878E-C5166FA431E0}"/>
              </a:ext>
            </a:extLst>
          </p:cNvPr>
          <p:cNvSpPr/>
          <p:nvPr/>
        </p:nvSpPr>
        <p:spPr>
          <a:xfrm>
            <a:off x="10699694" y="4974657"/>
            <a:ext cx="1327581" cy="886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57">
            <a:extLst>
              <a:ext uri="{FF2B5EF4-FFF2-40B4-BE49-F238E27FC236}">
                <a16:creationId xmlns:a16="http://schemas.microsoft.com/office/drawing/2014/main" id="{8F89AA69-C24C-46D0-A0D7-5735974D5D3E}"/>
              </a:ext>
            </a:extLst>
          </p:cNvPr>
          <p:cNvSpPr/>
          <p:nvPr/>
        </p:nvSpPr>
        <p:spPr>
          <a:xfrm>
            <a:off x="10727732" y="5240842"/>
            <a:ext cx="1258051"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58">
            <a:extLst>
              <a:ext uri="{FF2B5EF4-FFF2-40B4-BE49-F238E27FC236}">
                <a16:creationId xmlns:a16="http://schemas.microsoft.com/office/drawing/2014/main" id="{86D38E8F-7F2C-4805-82D8-CC04B1DD7689}"/>
              </a:ext>
            </a:extLst>
          </p:cNvPr>
          <p:cNvSpPr/>
          <p:nvPr/>
        </p:nvSpPr>
        <p:spPr>
          <a:xfrm>
            <a:off x="10727732" y="5526077"/>
            <a:ext cx="1258050" cy="107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CuadroTexto 59">
            <a:extLst>
              <a:ext uri="{FF2B5EF4-FFF2-40B4-BE49-F238E27FC236}">
                <a16:creationId xmlns:a16="http://schemas.microsoft.com/office/drawing/2014/main" id="{93F8CCF8-8D87-4E9C-9EE7-174A50FE3267}"/>
              </a:ext>
            </a:extLst>
          </p:cNvPr>
          <p:cNvSpPr txBox="1"/>
          <p:nvPr/>
        </p:nvSpPr>
        <p:spPr>
          <a:xfrm>
            <a:off x="9338166" y="3540888"/>
            <a:ext cx="1193496" cy="369332"/>
          </a:xfrm>
          <a:prstGeom prst="rect">
            <a:avLst/>
          </a:prstGeom>
          <a:noFill/>
        </p:spPr>
        <p:txBody>
          <a:bodyPr wrap="square" rtlCol="0">
            <a:spAutoFit/>
          </a:bodyPr>
          <a:lstStyle/>
          <a:p>
            <a:r>
              <a:rPr lang="es-ES" dirty="0" err="1"/>
              <a:t>Transcripts</a:t>
            </a:r>
            <a:endParaRPr lang="es-ES" dirty="0"/>
          </a:p>
        </p:txBody>
      </p:sp>
      <p:sp>
        <p:nvSpPr>
          <p:cNvPr id="61" name="CuadroTexto 60">
            <a:extLst>
              <a:ext uri="{FF2B5EF4-FFF2-40B4-BE49-F238E27FC236}">
                <a16:creationId xmlns:a16="http://schemas.microsoft.com/office/drawing/2014/main" id="{2782063E-EB9E-440F-AC4C-DE4DEA79179F}"/>
              </a:ext>
            </a:extLst>
          </p:cNvPr>
          <p:cNvSpPr txBox="1"/>
          <p:nvPr/>
        </p:nvSpPr>
        <p:spPr>
          <a:xfrm>
            <a:off x="10781447" y="3540888"/>
            <a:ext cx="1193496" cy="369332"/>
          </a:xfrm>
          <a:prstGeom prst="rect">
            <a:avLst/>
          </a:prstGeom>
          <a:noFill/>
        </p:spPr>
        <p:txBody>
          <a:bodyPr wrap="square" rtlCol="0">
            <a:spAutoFit/>
          </a:bodyPr>
          <a:lstStyle/>
          <a:p>
            <a:r>
              <a:rPr lang="es-ES" dirty="0" err="1"/>
              <a:t>Proteins</a:t>
            </a:r>
            <a:endParaRPr lang="es-ES" dirty="0"/>
          </a:p>
        </p:txBody>
      </p:sp>
      <p:sp>
        <p:nvSpPr>
          <p:cNvPr id="62" name="Rectángulo 61">
            <a:extLst>
              <a:ext uri="{FF2B5EF4-FFF2-40B4-BE49-F238E27FC236}">
                <a16:creationId xmlns:a16="http://schemas.microsoft.com/office/drawing/2014/main" id="{060F0D13-DEE0-4B07-9EBE-57B92CEE7835}"/>
              </a:ext>
            </a:extLst>
          </p:cNvPr>
          <p:cNvSpPr/>
          <p:nvPr/>
        </p:nvSpPr>
        <p:spPr>
          <a:xfrm>
            <a:off x="9853439" y="3972170"/>
            <a:ext cx="476274" cy="15508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8E970B92-5523-442A-B700-B0A742233594}"/>
              </a:ext>
            </a:extLst>
          </p:cNvPr>
          <p:cNvSpPr/>
          <p:nvPr/>
        </p:nvSpPr>
        <p:spPr>
          <a:xfrm>
            <a:off x="10684577" y="3998535"/>
            <a:ext cx="386988" cy="15482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ángulo 63">
            <a:extLst>
              <a:ext uri="{FF2B5EF4-FFF2-40B4-BE49-F238E27FC236}">
                <a16:creationId xmlns:a16="http://schemas.microsoft.com/office/drawing/2014/main" id="{F9D8EFED-6F06-4599-A451-0545158024ED}"/>
              </a:ext>
            </a:extLst>
          </p:cNvPr>
          <p:cNvSpPr/>
          <p:nvPr/>
        </p:nvSpPr>
        <p:spPr>
          <a:xfrm>
            <a:off x="11679924" y="3998535"/>
            <a:ext cx="377966" cy="15482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CuadroTexto 64">
            <a:extLst>
              <a:ext uri="{FF2B5EF4-FFF2-40B4-BE49-F238E27FC236}">
                <a16:creationId xmlns:a16="http://schemas.microsoft.com/office/drawing/2014/main" id="{F7C30C8E-73ED-44CA-9335-69AEF35C9007}"/>
              </a:ext>
            </a:extLst>
          </p:cNvPr>
          <p:cNvSpPr txBox="1"/>
          <p:nvPr/>
        </p:nvSpPr>
        <p:spPr>
          <a:xfrm>
            <a:off x="9106753" y="5789297"/>
            <a:ext cx="3177879" cy="923330"/>
          </a:xfrm>
          <a:prstGeom prst="rect">
            <a:avLst/>
          </a:prstGeom>
          <a:noFill/>
        </p:spPr>
        <p:txBody>
          <a:bodyPr wrap="square" rtlCol="0">
            <a:spAutoFit/>
          </a:bodyPr>
          <a:lstStyle/>
          <a:p>
            <a:r>
              <a:rPr lang="es-ES" dirty="0" err="1"/>
              <a:t>Proteins</a:t>
            </a:r>
            <a:r>
              <a:rPr lang="es-ES" dirty="0"/>
              <a:t> are </a:t>
            </a:r>
            <a:r>
              <a:rPr lang="es-ES" dirty="0" err="1"/>
              <a:t>ready</a:t>
            </a:r>
            <a:r>
              <a:rPr lang="es-ES" dirty="0"/>
              <a:t> </a:t>
            </a:r>
            <a:r>
              <a:rPr lang="es-ES" dirty="0" err="1"/>
              <a:t>during</a:t>
            </a:r>
            <a:r>
              <a:rPr lang="es-ES" dirty="0"/>
              <a:t> </a:t>
            </a:r>
            <a:r>
              <a:rPr lang="es-ES" dirty="0" err="1"/>
              <a:t>the</a:t>
            </a:r>
            <a:r>
              <a:rPr lang="es-ES" dirty="0"/>
              <a:t> </a:t>
            </a:r>
            <a:r>
              <a:rPr lang="es-ES" dirty="0" err="1"/>
              <a:t>day</a:t>
            </a:r>
            <a:r>
              <a:rPr lang="es-ES" dirty="0"/>
              <a:t> in SD, </a:t>
            </a:r>
            <a:r>
              <a:rPr lang="es-ES" dirty="0" err="1"/>
              <a:t>despite</a:t>
            </a:r>
            <a:r>
              <a:rPr lang="es-ES" dirty="0"/>
              <a:t> </a:t>
            </a:r>
            <a:r>
              <a:rPr lang="es-ES" b="1" dirty="0"/>
              <a:t>8h-12h </a:t>
            </a:r>
            <a:r>
              <a:rPr lang="es-ES" b="1" dirty="0" err="1"/>
              <a:t>transcript</a:t>
            </a:r>
            <a:r>
              <a:rPr lang="es-ES" b="1" dirty="0"/>
              <a:t>-protein offset</a:t>
            </a:r>
          </a:p>
        </p:txBody>
      </p:sp>
      <p:pic>
        <p:nvPicPr>
          <p:cNvPr id="67" name="Picture 4" descr="Sun Good Ware Lineal Color icon">
            <a:extLst>
              <a:ext uri="{FF2B5EF4-FFF2-40B4-BE49-F238E27FC236}">
                <a16:creationId xmlns:a16="http://schemas.microsoft.com/office/drawing/2014/main" id="{61D82D5A-3B7B-49A9-ADA3-97E0256B86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0162" y="5888755"/>
            <a:ext cx="536591" cy="536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0130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970832" y="1517853"/>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351700"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1" name="Rectángulo 80">
            <a:extLst>
              <a:ext uri="{FF2B5EF4-FFF2-40B4-BE49-F238E27FC236}">
                <a16:creationId xmlns:a16="http://schemas.microsoft.com/office/drawing/2014/main" id="{593668EB-5015-4BFD-89CC-B32A510E8923}"/>
              </a:ext>
            </a:extLst>
          </p:cNvPr>
          <p:cNvSpPr/>
          <p:nvPr/>
        </p:nvSpPr>
        <p:spPr>
          <a:xfrm>
            <a:off x="4591787" y="2969430"/>
            <a:ext cx="1607408"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A9B3239D-49F2-47F2-AF19-CA536845FAB1}"/>
              </a:ext>
            </a:extLst>
          </p:cNvPr>
          <p:cNvSpPr/>
          <p:nvPr/>
        </p:nvSpPr>
        <p:spPr>
          <a:xfrm>
            <a:off x="6276974" y="3821481"/>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Rectángulo 82">
            <a:extLst>
              <a:ext uri="{FF2B5EF4-FFF2-40B4-BE49-F238E27FC236}">
                <a16:creationId xmlns:a16="http://schemas.microsoft.com/office/drawing/2014/main" id="{44FAF622-50C2-4E88-AA31-1A1C1A42BA27}"/>
              </a:ext>
            </a:extLst>
          </p:cNvPr>
          <p:cNvSpPr/>
          <p:nvPr/>
        </p:nvSpPr>
        <p:spPr>
          <a:xfrm>
            <a:off x="6276974" y="4742206"/>
            <a:ext cx="789649" cy="61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7296149" y="2374814"/>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3"/>
          <a:srcRect r="7001"/>
          <a:stretch/>
        </p:blipFill>
        <p:spPr>
          <a:xfrm>
            <a:off x="25103" y="1363873"/>
            <a:ext cx="8340990" cy="4915216"/>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68" name="Rectángulo: esquinas redondeadas 67">
            <a:extLst>
              <a:ext uri="{FF2B5EF4-FFF2-40B4-BE49-F238E27FC236}">
                <a16:creationId xmlns:a16="http://schemas.microsoft.com/office/drawing/2014/main" id="{B0F26EED-3BBB-4A77-BD6D-04A2B4D2F3CC}"/>
              </a:ext>
            </a:extLst>
          </p:cNvPr>
          <p:cNvSpPr/>
          <p:nvPr/>
        </p:nvSpPr>
        <p:spPr>
          <a:xfrm>
            <a:off x="5981985" y="2546479"/>
            <a:ext cx="1607408" cy="1467628"/>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16E6C8DB-3365-4EFD-BF3A-F21F24005A10}"/>
              </a:ext>
            </a:extLst>
          </p:cNvPr>
          <p:cNvSpPr/>
          <p:nvPr/>
        </p:nvSpPr>
        <p:spPr>
          <a:xfrm>
            <a:off x="1794870" y="2455827"/>
            <a:ext cx="2385833" cy="535473"/>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156241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444674" y="1422981"/>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107805" y="158283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2" name="Rectángulo 81">
            <a:extLst>
              <a:ext uri="{FF2B5EF4-FFF2-40B4-BE49-F238E27FC236}">
                <a16:creationId xmlns:a16="http://schemas.microsoft.com/office/drawing/2014/main" id="{A9B3239D-49F2-47F2-AF19-CA536845FAB1}"/>
              </a:ext>
            </a:extLst>
          </p:cNvPr>
          <p:cNvSpPr/>
          <p:nvPr/>
        </p:nvSpPr>
        <p:spPr>
          <a:xfrm>
            <a:off x="6189893" y="1381959"/>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6141352" y="2062742"/>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3"/>
          <a:srcRect l="19732" r="7001"/>
          <a:stretch/>
        </p:blipFill>
        <p:spPr>
          <a:xfrm>
            <a:off x="164638" y="2329764"/>
            <a:ext cx="5015922" cy="3751865"/>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68" name="Rectángulo: esquinas redondeadas 67">
            <a:extLst>
              <a:ext uri="{FF2B5EF4-FFF2-40B4-BE49-F238E27FC236}">
                <a16:creationId xmlns:a16="http://schemas.microsoft.com/office/drawing/2014/main" id="{B0F26EED-3BBB-4A77-BD6D-04A2B4D2F3CC}"/>
              </a:ext>
            </a:extLst>
          </p:cNvPr>
          <p:cNvSpPr/>
          <p:nvPr/>
        </p:nvSpPr>
        <p:spPr>
          <a:xfrm>
            <a:off x="3579905" y="3209630"/>
            <a:ext cx="812366" cy="1171870"/>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16E6C8DB-3365-4EFD-BF3A-F21F24005A10}"/>
              </a:ext>
            </a:extLst>
          </p:cNvPr>
          <p:cNvSpPr/>
          <p:nvPr/>
        </p:nvSpPr>
        <p:spPr>
          <a:xfrm>
            <a:off x="164638" y="3147335"/>
            <a:ext cx="1831021" cy="563329"/>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E49839D-61D2-474E-ACC6-72F7BD8850DA}"/>
              </a:ext>
            </a:extLst>
          </p:cNvPr>
          <p:cNvPicPr>
            <a:picLocks noChangeAspect="1"/>
          </p:cNvPicPr>
          <p:nvPr/>
        </p:nvPicPr>
        <p:blipFill rotWithShape="1">
          <a:blip r:embed="rId4"/>
          <a:srcRect l="12670" t="37637" r="49322" b="55260"/>
          <a:stretch/>
        </p:blipFill>
        <p:spPr>
          <a:xfrm>
            <a:off x="6583328" y="3536502"/>
            <a:ext cx="1829705" cy="330218"/>
          </a:xfrm>
          <a:prstGeom prst="rect">
            <a:avLst/>
          </a:prstGeom>
        </p:spPr>
      </p:pic>
      <p:sp>
        <p:nvSpPr>
          <p:cNvPr id="40" name="Rectángulo 39">
            <a:extLst>
              <a:ext uri="{FF2B5EF4-FFF2-40B4-BE49-F238E27FC236}">
                <a16:creationId xmlns:a16="http://schemas.microsoft.com/office/drawing/2014/main" id="{75D517E1-6FEB-4466-8915-6057FDE888CC}"/>
              </a:ext>
            </a:extLst>
          </p:cNvPr>
          <p:cNvSpPr/>
          <p:nvPr/>
        </p:nvSpPr>
        <p:spPr>
          <a:xfrm>
            <a:off x="5607676" y="1466990"/>
            <a:ext cx="562028" cy="51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AF8DDBC9-6DF7-4C50-BBBD-F194E2E95412}"/>
              </a:ext>
            </a:extLst>
          </p:cNvPr>
          <p:cNvSpPr txBox="1"/>
          <p:nvPr/>
        </p:nvSpPr>
        <p:spPr>
          <a:xfrm>
            <a:off x="5488937" y="1649155"/>
            <a:ext cx="1304830" cy="338554"/>
          </a:xfrm>
          <a:prstGeom prst="rect">
            <a:avLst/>
          </a:prstGeom>
          <a:noFill/>
        </p:spPr>
        <p:txBody>
          <a:bodyPr wrap="square" rtlCol="0">
            <a:spAutoFit/>
          </a:bodyPr>
          <a:lstStyle/>
          <a:p>
            <a:r>
              <a:rPr lang="es-ES" sz="1600" b="1" dirty="0" err="1"/>
              <a:t>Activity</a:t>
            </a:r>
            <a:endParaRPr lang="es-ES" sz="1600" b="1" dirty="0"/>
          </a:p>
        </p:txBody>
      </p:sp>
      <p:sp>
        <p:nvSpPr>
          <p:cNvPr id="42" name="Rectángulo 41">
            <a:extLst>
              <a:ext uri="{FF2B5EF4-FFF2-40B4-BE49-F238E27FC236}">
                <a16:creationId xmlns:a16="http://schemas.microsoft.com/office/drawing/2014/main" id="{5E5DD0C2-25DC-435F-B261-626F1BBCE0E7}"/>
              </a:ext>
            </a:extLst>
          </p:cNvPr>
          <p:cNvSpPr/>
          <p:nvPr/>
        </p:nvSpPr>
        <p:spPr>
          <a:xfrm>
            <a:off x="6460512" y="1735934"/>
            <a:ext cx="939057" cy="181498"/>
          </a:xfrm>
          <a:prstGeom prst="rect">
            <a:avLst/>
          </a:prstGeom>
          <a:gradFill flip="none" rotWithShape="1">
            <a:gsLst>
              <a:gs pos="43000">
                <a:srgbClr val="24240C"/>
              </a:gs>
              <a:gs pos="0">
                <a:schemeClr val="tx1">
                  <a:lumMod val="95000"/>
                  <a:lumOff val="5000"/>
                </a:scheme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1B859455-AD70-424E-982B-581FD383216C}"/>
              </a:ext>
            </a:extLst>
          </p:cNvPr>
          <p:cNvSpPr txBox="1"/>
          <p:nvPr/>
        </p:nvSpPr>
        <p:spPr>
          <a:xfrm>
            <a:off x="6001517" y="1438091"/>
            <a:ext cx="1791132" cy="338554"/>
          </a:xfrm>
          <a:prstGeom prst="rect">
            <a:avLst/>
          </a:prstGeom>
          <a:noFill/>
        </p:spPr>
        <p:txBody>
          <a:bodyPr wrap="square" rtlCol="0">
            <a:spAutoFit/>
          </a:bodyPr>
          <a:lstStyle/>
          <a:p>
            <a:pPr algn="ctr"/>
            <a:r>
              <a:rPr lang="es-ES" sz="1600" dirty="0"/>
              <a:t>Low             High</a:t>
            </a:r>
          </a:p>
        </p:txBody>
      </p:sp>
      <p:pic>
        <p:nvPicPr>
          <p:cNvPr id="37" name="Imagen 36">
            <a:extLst>
              <a:ext uri="{FF2B5EF4-FFF2-40B4-BE49-F238E27FC236}">
                <a16:creationId xmlns:a16="http://schemas.microsoft.com/office/drawing/2014/main" id="{745289B7-7A76-435D-8EFF-E16B51B9E1C8}"/>
              </a:ext>
            </a:extLst>
          </p:cNvPr>
          <p:cNvPicPr>
            <a:picLocks noChangeAspect="1"/>
          </p:cNvPicPr>
          <p:nvPr/>
        </p:nvPicPr>
        <p:blipFill rotWithShape="1">
          <a:blip r:embed="rId4"/>
          <a:srcRect l="12971" t="90346" r="49051" b="-3675"/>
          <a:stretch/>
        </p:blipFill>
        <p:spPr>
          <a:xfrm>
            <a:off x="6583329" y="5036564"/>
            <a:ext cx="1790570" cy="606974"/>
          </a:xfrm>
          <a:prstGeom prst="rect">
            <a:avLst/>
          </a:prstGeom>
        </p:spPr>
      </p:pic>
      <p:sp>
        <p:nvSpPr>
          <p:cNvPr id="50" name="CuadroTexto 49">
            <a:extLst>
              <a:ext uri="{FF2B5EF4-FFF2-40B4-BE49-F238E27FC236}">
                <a16:creationId xmlns:a16="http://schemas.microsoft.com/office/drawing/2014/main" id="{D4F87241-A0FA-46FA-AE15-A9BAB23B9A68}"/>
              </a:ext>
            </a:extLst>
          </p:cNvPr>
          <p:cNvSpPr txBox="1"/>
          <p:nvPr/>
        </p:nvSpPr>
        <p:spPr>
          <a:xfrm>
            <a:off x="5386304" y="3464004"/>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51" name="Imagen 50">
            <a:extLst>
              <a:ext uri="{FF2B5EF4-FFF2-40B4-BE49-F238E27FC236}">
                <a16:creationId xmlns:a16="http://schemas.microsoft.com/office/drawing/2014/main" id="{89FA1BB4-CC52-4A33-8A88-6738C4123311}"/>
              </a:ext>
            </a:extLst>
          </p:cNvPr>
          <p:cNvPicPr>
            <a:picLocks noChangeAspect="1"/>
          </p:cNvPicPr>
          <p:nvPr/>
        </p:nvPicPr>
        <p:blipFill rotWithShape="1">
          <a:blip r:embed="rId4"/>
          <a:srcRect l="61322" t="90346" r="1933" b="-3675"/>
          <a:stretch/>
        </p:blipFill>
        <p:spPr>
          <a:xfrm>
            <a:off x="10108320" y="5100552"/>
            <a:ext cx="1732502" cy="606974"/>
          </a:xfrm>
          <a:prstGeom prst="rect">
            <a:avLst/>
          </a:prstGeom>
        </p:spPr>
      </p:pic>
      <p:pic>
        <p:nvPicPr>
          <p:cNvPr id="52" name="Imagen 51">
            <a:extLst>
              <a:ext uri="{FF2B5EF4-FFF2-40B4-BE49-F238E27FC236}">
                <a16:creationId xmlns:a16="http://schemas.microsoft.com/office/drawing/2014/main" id="{E4147DD9-B430-42BA-8B24-DDD9A56B3BC2}"/>
              </a:ext>
            </a:extLst>
          </p:cNvPr>
          <p:cNvPicPr>
            <a:picLocks noChangeAspect="1"/>
          </p:cNvPicPr>
          <p:nvPr/>
        </p:nvPicPr>
        <p:blipFill rotWithShape="1">
          <a:blip r:embed="rId5"/>
          <a:srcRect l="52523" t="90002" r="32711" b="2137"/>
          <a:stretch/>
        </p:blipFill>
        <p:spPr>
          <a:xfrm>
            <a:off x="6539785" y="5356842"/>
            <a:ext cx="1873249" cy="305012"/>
          </a:xfrm>
          <a:prstGeom prst="rect">
            <a:avLst/>
          </a:prstGeom>
        </p:spPr>
      </p:pic>
      <p:pic>
        <p:nvPicPr>
          <p:cNvPr id="53" name="Imagen 52">
            <a:extLst>
              <a:ext uri="{FF2B5EF4-FFF2-40B4-BE49-F238E27FC236}">
                <a16:creationId xmlns:a16="http://schemas.microsoft.com/office/drawing/2014/main" id="{BF4CF5CA-9230-4798-BAB5-D747100E157D}"/>
              </a:ext>
            </a:extLst>
          </p:cNvPr>
          <p:cNvPicPr>
            <a:picLocks noChangeAspect="1"/>
          </p:cNvPicPr>
          <p:nvPr/>
        </p:nvPicPr>
        <p:blipFill rotWithShape="1">
          <a:blip r:embed="rId5"/>
          <a:srcRect l="52523" t="90002" r="32711" b="2137"/>
          <a:stretch/>
        </p:blipFill>
        <p:spPr>
          <a:xfrm>
            <a:off x="10104794" y="5432998"/>
            <a:ext cx="1873249" cy="305012"/>
          </a:xfrm>
          <a:prstGeom prst="rect">
            <a:avLst/>
          </a:prstGeom>
        </p:spPr>
      </p:pic>
      <p:pic>
        <p:nvPicPr>
          <p:cNvPr id="54" name="Imagen 53">
            <a:extLst>
              <a:ext uri="{FF2B5EF4-FFF2-40B4-BE49-F238E27FC236}">
                <a16:creationId xmlns:a16="http://schemas.microsoft.com/office/drawing/2014/main" id="{DC2935DA-3F71-490F-9682-61E7FE88AF31}"/>
              </a:ext>
            </a:extLst>
          </p:cNvPr>
          <p:cNvPicPr>
            <a:picLocks noChangeAspect="1"/>
          </p:cNvPicPr>
          <p:nvPr/>
        </p:nvPicPr>
        <p:blipFill rotWithShape="1">
          <a:blip r:embed="rId4"/>
          <a:srcRect l="61608" t="38377" r="402" b="54220"/>
          <a:stretch/>
        </p:blipFill>
        <p:spPr>
          <a:xfrm>
            <a:off x="10184517" y="3625280"/>
            <a:ext cx="1828800" cy="344133"/>
          </a:xfrm>
          <a:prstGeom prst="rect">
            <a:avLst/>
          </a:prstGeom>
        </p:spPr>
      </p:pic>
      <p:pic>
        <p:nvPicPr>
          <p:cNvPr id="55" name="Imagen 54">
            <a:extLst>
              <a:ext uri="{FF2B5EF4-FFF2-40B4-BE49-F238E27FC236}">
                <a16:creationId xmlns:a16="http://schemas.microsoft.com/office/drawing/2014/main" id="{C20FAF08-1D8C-4EBC-B858-2FA45EB4879B}"/>
              </a:ext>
            </a:extLst>
          </p:cNvPr>
          <p:cNvPicPr>
            <a:picLocks noChangeAspect="1"/>
          </p:cNvPicPr>
          <p:nvPr/>
        </p:nvPicPr>
        <p:blipFill rotWithShape="1">
          <a:blip r:embed="rId5"/>
          <a:srcRect l="37696" t="90077" r="47538" b="2062"/>
          <a:stretch/>
        </p:blipFill>
        <p:spPr>
          <a:xfrm>
            <a:off x="6539784" y="3887275"/>
            <a:ext cx="1828798" cy="297774"/>
          </a:xfrm>
          <a:prstGeom prst="rect">
            <a:avLst/>
          </a:prstGeom>
        </p:spPr>
      </p:pic>
      <p:pic>
        <p:nvPicPr>
          <p:cNvPr id="56" name="Imagen 55">
            <a:extLst>
              <a:ext uri="{FF2B5EF4-FFF2-40B4-BE49-F238E27FC236}">
                <a16:creationId xmlns:a16="http://schemas.microsoft.com/office/drawing/2014/main" id="{5089BE63-CCC2-4360-B68A-CBD1B2EBF676}"/>
              </a:ext>
            </a:extLst>
          </p:cNvPr>
          <p:cNvPicPr>
            <a:picLocks noChangeAspect="1"/>
          </p:cNvPicPr>
          <p:nvPr/>
        </p:nvPicPr>
        <p:blipFill rotWithShape="1">
          <a:blip r:embed="rId5"/>
          <a:srcRect l="37696" t="90077" r="47538" b="2062"/>
          <a:stretch/>
        </p:blipFill>
        <p:spPr>
          <a:xfrm>
            <a:off x="10127019" y="3962124"/>
            <a:ext cx="1828798" cy="297774"/>
          </a:xfrm>
          <a:prstGeom prst="rect">
            <a:avLst/>
          </a:prstGeom>
        </p:spPr>
      </p:pic>
      <p:sp>
        <p:nvSpPr>
          <p:cNvPr id="59" name="CuadroTexto 58">
            <a:extLst>
              <a:ext uri="{FF2B5EF4-FFF2-40B4-BE49-F238E27FC236}">
                <a16:creationId xmlns:a16="http://schemas.microsoft.com/office/drawing/2014/main" id="{685A3A50-4D48-43ED-A9C7-AF50835921B5}"/>
              </a:ext>
            </a:extLst>
          </p:cNvPr>
          <p:cNvSpPr txBox="1"/>
          <p:nvPr/>
        </p:nvSpPr>
        <p:spPr>
          <a:xfrm>
            <a:off x="5374450" y="4982067"/>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sp>
        <p:nvSpPr>
          <p:cNvPr id="63" name="CuadroTexto 62">
            <a:extLst>
              <a:ext uri="{FF2B5EF4-FFF2-40B4-BE49-F238E27FC236}">
                <a16:creationId xmlns:a16="http://schemas.microsoft.com/office/drawing/2014/main" id="{E2223AEA-5BD7-4575-9357-1E2684DD0A8B}"/>
              </a:ext>
            </a:extLst>
          </p:cNvPr>
          <p:cNvSpPr txBox="1"/>
          <p:nvPr/>
        </p:nvSpPr>
        <p:spPr>
          <a:xfrm>
            <a:off x="8968673" y="3537718"/>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
        <p:nvSpPr>
          <p:cNvPr id="67" name="CuadroTexto 66">
            <a:extLst>
              <a:ext uri="{FF2B5EF4-FFF2-40B4-BE49-F238E27FC236}">
                <a16:creationId xmlns:a16="http://schemas.microsoft.com/office/drawing/2014/main" id="{FC010BE3-C1CA-4917-8CEB-2AB33C2E8DA0}"/>
              </a:ext>
            </a:extLst>
          </p:cNvPr>
          <p:cNvSpPr txBox="1"/>
          <p:nvPr/>
        </p:nvSpPr>
        <p:spPr>
          <a:xfrm>
            <a:off x="8956819" y="5055781"/>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Tree>
    <p:extLst>
      <p:ext uri="{BB962C8B-B14F-4D97-AF65-F5344CB8AC3E}">
        <p14:creationId xmlns:p14="http://schemas.microsoft.com/office/powerpoint/2010/main" val="749586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46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6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b="1" dirty="0">
                <a:solidFill>
                  <a:schemeClr val="bg1"/>
                </a:solidFill>
                <a:latin typeface="+mj-lt"/>
              </a:rPr>
              <a:t>Chronobiology</a:t>
            </a:r>
          </a:p>
        </p:txBody>
      </p:sp>
      <p:pic>
        <p:nvPicPr>
          <p:cNvPr id="5" name="Imagen 4">
            <a:extLst>
              <a:ext uri="{FF2B5EF4-FFF2-40B4-BE49-F238E27FC236}">
                <a16:creationId xmlns:a16="http://schemas.microsoft.com/office/drawing/2014/main" id="{9CE63573-C7AF-43E8-879A-B23E80447696}"/>
              </a:ext>
            </a:extLst>
          </p:cNvPr>
          <p:cNvPicPr>
            <a:picLocks noChangeAspect="1"/>
          </p:cNvPicPr>
          <p:nvPr/>
        </p:nvPicPr>
        <p:blipFill>
          <a:blip r:embed="rId3"/>
          <a:stretch>
            <a:fillRect/>
          </a:stretch>
        </p:blipFill>
        <p:spPr>
          <a:xfrm>
            <a:off x="27234" y="802982"/>
            <a:ext cx="7767360" cy="4345804"/>
          </a:xfrm>
          <a:prstGeom prst="rect">
            <a:avLst/>
          </a:prstGeom>
        </p:spPr>
      </p:pic>
      <p:pic>
        <p:nvPicPr>
          <p:cNvPr id="12" name="Imagen 11">
            <a:extLst>
              <a:ext uri="{FF2B5EF4-FFF2-40B4-BE49-F238E27FC236}">
                <a16:creationId xmlns:a16="http://schemas.microsoft.com/office/drawing/2014/main" id="{F6E674F9-3F27-4B27-A524-A24318D24E73}"/>
              </a:ext>
            </a:extLst>
          </p:cNvPr>
          <p:cNvPicPr>
            <a:picLocks noChangeAspect="1"/>
          </p:cNvPicPr>
          <p:nvPr/>
        </p:nvPicPr>
        <p:blipFill rotWithShape="1">
          <a:blip r:embed="rId3"/>
          <a:srcRect l="17476" t="7157" r="62454" b="89981"/>
          <a:stretch/>
        </p:blipFill>
        <p:spPr>
          <a:xfrm>
            <a:off x="-1969357" y="-361233"/>
            <a:ext cx="1919420" cy="295006"/>
          </a:xfrm>
          <a:prstGeom prst="rect">
            <a:avLst/>
          </a:prstGeom>
        </p:spPr>
      </p:pic>
      <p:pic>
        <p:nvPicPr>
          <p:cNvPr id="13" name="Imagen 12">
            <a:extLst>
              <a:ext uri="{FF2B5EF4-FFF2-40B4-BE49-F238E27FC236}">
                <a16:creationId xmlns:a16="http://schemas.microsoft.com/office/drawing/2014/main" id="{997C801A-B4FB-43FE-9A75-EB11CF66F679}"/>
              </a:ext>
            </a:extLst>
          </p:cNvPr>
          <p:cNvPicPr>
            <a:picLocks noChangeAspect="1"/>
          </p:cNvPicPr>
          <p:nvPr/>
        </p:nvPicPr>
        <p:blipFill rotWithShape="1">
          <a:blip r:embed="rId3"/>
          <a:srcRect l="17476" t="7157" r="62454" b="89981"/>
          <a:stretch/>
        </p:blipFill>
        <p:spPr>
          <a:xfrm>
            <a:off x="-1975695" y="-167911"/>
            <a:ext cx="1304963" cy="525658"/>
          </a:xfrm>
          <a:prstGeom prst="rect">
            <a:avLst/>
          </a:prstGeom>
        </p:spPr>
      </p:pic>
      <p:pic>
        <p:nvPicPr>
          <p:cNvPr id="14" name="Imagen 13">
            <a:extLst>
              <a:ext uri="{FF2B5EF4-FFF2-40B4-BE49-F238E27FC236}">
                <a16:creationId xmlns:a16="http://schemas.microsoft.com/office/drawing/2014/main" id="{354ADDA8-FAB8-4487-BC67-57663BBB39D6}"/>
              </a:ext>
            </a:extLst>
          </p:cNvPr>
          <p:cNvPicPr>
            <a:picLocks noChangeAspect="1"/>
          </p:cNvPicPr>
          <p:nvPr/>
        </p:nvPicPr>
        <p:blipFill rotWithShape="1">
          <a:blip r:embed="rId3"/>
          <a:srcRect l="17476" t="7157" r="62454" b="89981"/>
          <a:stretch/>
        </p:blipFill>
        <p:spPr>
          <a:xfrm>
            <a:off x="5276443" y="1042306"/>
            <a:ext cx="2369774" cy="554954"/>
          </a:xfrm>
          <a:prstGeom prst="rect">
            <a:avLst/>
          </a:prstGeom>
        </p:spPr>
      </p:pic>
      <p:sp>
        <p:nvSpPr>
          <p:cNvPr id="15" name="CuadroTexto 14">
            <a:extLst>
              <a:ext uri="{FF2B5EF4-FFF2-40B4-BE49-F238E27FC236}">
                <a16:creationId xmlns:a16="http://schemas.microsoft.com/office/drawing/2014/main" id="{E9775F83-B224-4660-AB76-6490A0BC993E}"/>
              </a:ext>
            </a:extLst>
          </p:cNvPr>
          <p:cNvSpPr txBox="1"/>
          <p:nvPr/>
        </p:nvSpPr>
        <p:spPr>
          <a:xfrm>
            <a:off x="5270201" y="979254"/>
            <a:ext cx="2048178" cy="707886"/>
          </a:xfrm>
          <a:prstGeom prst="rect">
            <a:avLst/>
          </a:prstGeom>
          <a:noFill/>
        </p:spPr>
        <p:txBody>
          <a:bodyPr wrap="square" rtlCol="0">
            <a:spAutoFit/>
          </a:bodyPr>
          <a:lstStyle/>
          <a:p>
            <a:r>
              <a:rPr lang="es-ES" sz="2000" b="1" dirty="0"/>
              <a:t>Free-running</a:t>
            </a:r>
          </a:p>
          <a:p>
            <a:r>
              <a:rPr lang="es-ES" sz="2000" dirty="0"/>
              <a:t>(</a:t>
            </a:r>
            <a:r>
              <a:rPr lang="es-ES" sz="2000" dirty="0" err="1"/>
              <a:t>Constant</a:t>
            </a:r>
            <a:r>
              <a:rPr lang="es-ES" sz="2000" dirty="0"/>
              <a:t> </a:t>
            </a:r>
            <a:r>
              <a:rPr lang="es-ES" sz="2000" dirty="0" err="1"/>
              <a:t>signal</a:t>
            </a:r>
            <a:r>
              <a:rPr lang="es-ES" sz="2000" dirty="0"/>
              <a:t>)</a:t>
            </a:r>
          </a:p>
        </p:txBody>
      </p:sp>
      <p:sp>
        <p:nvSpPr>
          <p:cNvPr id="7" name="Rectángulo 6">
            <a:extLst>
              <a:ext uri="{FF2B5EF4-FFF2-40B4-BE49-F238E27FC236}">
                <a16:creationId xmlns:a16="http://schemas.microsoft.com/office/drawing/2014/main" id="{1522FF57-9811-43B4-8BAA-8996E17E4BF5}"/>
              </a:ext>
            </a:extLst>
          </p:cNvPr>
          <p:cNvSpPr/>
          <p:nvPr/>
        </p:nvSpPr>
        <p:spPr>
          <a:xfrm>
            <a:off x="244441" y="2644165"/>
            <a:ext cx="1635956" cy="622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779F21D0-C38C-49EE-B4AB-4425864C8D59}"/>
              </a:ext>
            </a:extLst>
          </p:cNvPr>
          <p:cNvSpPr/>
          <p:nvPr/>
        </p:nvSpPr>
        <p:spPr>
          <a:xfrm>
            <a:off x="244441" y="4038144"/>
            <a:ext cx="439559" cy="261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F8805C1-828D-434D-A813-0E09A541DFEA}"/>
              </a:ext>
            </a:extLst>
          </p:cNvPr>
          <p:cNvSpPr/>
          <p:nvPr/>
        </p:nvSpPr>
        <p:spPr>
          <a:xfrm>
            <a:off x="5405065" y="3041833"/>
            <a:ext cx="2145685" cy="278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8D26AA-CD56-4B64-87A5-49146DC07F06}"/>
              </a:ext>
            </a:extLst>
          </p:cNvPr>
          <p:cNvSpPr/>
          <p:nvPr/>
        </p:nvSpPr>
        <p:spPr>
          <a:xfrm>
            <a:off x="5327107" y="3912721"/>
            <a:ext cx="1934367" cy="279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2A9C2B79-2368-4748-8A19-F099C51FDE7B}"/>
              </a:ext>
            </a:extLst>
          </p:cNvPr>
          <p:cNvSpPr txBox="1"/>
          <p:nvPr/>
        </p:nvSpPr>
        <p:spPr>
          <a:xfrm>
            <a:off x="189133" y="2677285"/>
            <a:ext cx="2238215" cy="400110"/>
          </a:xfrm>
          <a:prstGeom prst="rect">
            <a:avLst/>
          </a:prstGeom>
          <a:noFill/>
        </p:spPr>
        <p:txBody>
          <a:bodyPr wrap="square" rtlCol="0">
            <a:spAutoFit/>
          </a:bodyPr>
          <a:lstStyle/>
          <a:p>
            <a:r>
              <a:rPr lang="es-ES" sz="2000" b="1" dirty="0" err="1"/>
              <a:t>Biological</a:t>
            </a:r>
            <a:r>
              <a:rPr lang="es-ES" sz="2000" b="1" dirty="0"/>
              <a:t> </a:t>
            </a:r>
            <a:r>
              <a:rPr lang="es-ES" sz="2000" b="1" dirty="0" err="1"/>
              <a:t>rhythms</a:t>
            </a:r>
            <a:endParaRPr lang="es-ES" sz="2000" b="1" dirty="0"/>
          </a:p>
        </p:txBody>
      </p:sp>
      <p:sp>
        <p:nvSpPr>
          <p:cNvPr id="22" name="CuadroTexto 21">
            <a:extLst>
              <a:ext uri="{FF2B5EF4-FFF2-40B4-BE49-F238E27FC236}">
                <a16:creationId xmlns:a16="http://schemas.microsoft.com/office/drawing/2014/main" id="{FAD86DD0-09B3-4DE7-BC92-02DCEDD15496}"/>
              </a:ext>
            </a:extLst>
          </p:cNvPr>
          <p:cNvSpPr txBox="1"/>
          <p:nvPr/>
        </p:nvSpPr>
        <p:spPr>
          <a:xfrm>
            <a:off x="5405065" y="2754229"/>
            <a:ext cx="2320972" cy="646331"/>
          </a:xfrm>
          <a:prstGeom prst="rect">
            <a:avLst/>
          </a:prstGeom>
          <a:noFill/>
        </p:spPr>
        <p:txBody>
          <a:bodyPr wrap="square" rtlCol="0">
            <a:spAutoFit/>
          </a:bodyPr>
          <a:lstStyle/>
          <a:p>
            <a:r>
              <a:rPr lang="es-ES" b="1" dirty="0" err="1"/>
              <a:t>Process</a:t>
            </a:r>
            <a:r>
              <a:rPr lang="es-ES" b="1" dirty="0"/>
              <a:t> </a:t>
            </a:r>
            <a:r>
              <a:rPr lang="es-ES" b="1" dirty="0" err="1"/>
              <a:t>responding</a:t>
            </a:r>
            <a:r>
              <a:rPr lang="es-ES" b="1" dirty="0"/>
              <a:t> </a:t>
            </a:r>
            <a:r>
              <a:rPr lang="es-ES" b="1" dirty="0" err="1"/>
              <a:t>to</a:t>
            </a:r>
            <a:r>
              <a:rPr lang="es-ES" b="1" dirty="0"/>
              <a:t> </a:t>
            </a:r>
            <a:r>
              <a:rPr lang="es-ES" b="1" dirty="0" err="1"/>
              <a:t>rhythmic</a:t>
            </a:r>
            <a:r>
              <a:rPr lang="es-ES" b="1" dirty="0"/>
              <a:t> </a:t>
            </a:r>
            <a:r>
              <a:rPr lang="es-ES" b="1" dirty="0" err="1"/>
              <a:t>signals</a:t>
            </a:r>
            <a:endParaRPr lang="es-ES" b="1" dirty="0"/>
          </a:p>
        </p:txBody>
      </p:sp>
      <p:sp>
        <p:nvSpPr>
          <p:cNvPr id="23" name="CuadroTexto 22">
            <a:extLst>
              <a:ext uri="{FF2B5EF4-FFF2-40B4-BE49-F238E27FC236}">
                <a16:creationId xmlns:a16="http://schemas.microsoft.com/office/drawing/2014/main" id="{09234556-6079-4CB0-83C6-FBE792D4A2E0}"/>
              </a:ext>
            </a:extLst>
          </p:cNvPr>
          <p:cNvSpPr txBox="1"/>
          <p:nvPr/>
        </p:nvSpPr>
        <p:spPr>
          <a:xfrm>
            <a:off x="5404533" y="3705453"/>
            <a:ext cx="2320972" cy="646331"/>
          </a:xfrm>
          <a:prstGeom prst="rect">
            <a:avLst/>
          </a:prstGeom>
          <a:noFill/>
        </p:spPr>
        <p:txBody>
          <a:bodyPr wrap="square" rtlCol="0">
            <a:spAutoFit/>
          </a:bodyPr>
          <a:lstStyle/>
          <a:p>
            <a:r>
              <a:rPr lang="es-ES" b="1" dirty="0" err="1"/>
              <a:t>Self-sustained</a:t>
            </a:r>
            <a:r>
              <a:rPr lang="es-ES" b="1" dirty="0"/>
              <a:t> </a:t>
            </a:r>
            <a:r>
              <a:rPr lang="es-ES" b="1" dirty="0" err="1"/>
              <a:t>biological</a:t>
            </a:r>
            <a:r>
              <a:rPr lang="es-ES" b="1" dirty="0"/>
              <a:t> </a:t>
            </a:r>
            <a:r>
              <a:rPr lang="es-ES" b="1" dirty="0" err="1"/>
              <a:t>rhythm</a:t>
            </a:r>
            <a:endParaRPr lang="es-ES" b="1" dirty="0"/>
          </a:p>
        </p:txBody>
      </p:sp>
      <p:pic>
        <p:nvPicPr>
          <p:cNvPr id="24" name="Imagen 23">
            <a:extLst>
              <a:ext uri="{FF2B5EF4-FFF2-40B4-BE49-F238E27FC236}">
                <a16:creationId xmlns:a16="http://schemas.microsoft.com/office/drawing/2014/main" id="{378FBAF4-0332-46A6-B4C3-7BA1F7DA0DC4}"/>
              </a:ext>
            </a:extLst>
          </p:cNvPr>
          <p:cNvPicPr>
            <a:picLocks noChangeAspect="1"/>
          </p:cNvPicPr>
          <p:nvPr/>
        </p:nvPicPr>
        <p:blipFill rotWithShape="1">
          <a:blip r:embed="rId3"/>
          <a:srcRect l="17476" t="7157" r="62454" b="89981"/>
          <a:stretch/>
        </p:blipFill>
        <p:spPr>
          <a:xfrm>
            <a:off x="189133" y="1034033"/>
            <a:ext cx="949423" cy="1373983"/>
          </a:xfrm>
          <a:prstGeom prst="rect">
            <a:avLst/>
          </a:prstGeom>
        </p:spPr>
      </p:pic>
      <p:sp>
        <p:nvSpPr>
          <p:cNvPr id="6" name="CuadroTexto 5">
            <a:extLst>
              <a:ext uri="{FF2B5EF4-FFF2-40B4-BE49-F238E27FC236}">
                <a16:creationId xmlns:a16="http://schemas.microsoft.com/office/drawing/2014/main" id="{C76894A7-07DB-45A0-8F3E-DCE52680FFDA}"/>
              </a:ext>
            </a:extLst>
          </p:cNvPr>
          <p:cNvSpPr txBox="1"/>
          <p:nvPr/>
        </p:nvSpPr>
        <p:spPr>
          <a:xfrm>
            <a:off x="116931" y="940498"/>
            <a:ext cx="3094645" cy="646331"/>
          </a:xfrm>
          <a:prstGeom prst="rect">
            <a:avLst/>
          </a:prstGeom>
          <a:noFill/>
        </p:spPr>
        <p:txBody>
          <a:bodyPr wrap="square" rtlCol="0">
            <a:spAutoFit/>
          </a:bodyPr>
          <a:lstStyle/>
          <a:p>
            <a:r>
              <a:rPr lang="es-ES" b="1" dirty="0" err="1"/>
              <a:t>Entrainment</a:t>
            </a:r>
            <a:r>
              <a:rPr lang="es-ES" b="1" dirty="0"/>
              <a:t> </a:t>
            </a:r>
            <a:r>
              <a:rPr lang="es-ES" b="1" dirty="0" err="1"/>
              <a:t>oscillation</a:t>
            </a:r>
            <a:endParaRPr lang="es-ES" b="1" dirty="0"/>
          </a:p>
          <a:p>
            <a:r>
              <a:rPr lang="es-ES" dirty="0"/>
              <a:t>(</a:t>
            </a:r>
            <a:r>
              <a:rPr lang="es-ES" dirty="0" err="1"/>
              <a:t>Rhythmic</a:t>
            </a:r>
            <a:r>
              <a:rPr lang="es-ES" dirty="0"/>
              <a:t> </a:t>
            </a:r>
            <a:r>
              <a:rPr lang="es-ES" dirty="0" err="1"/>
              <a:t>signal</a:t>
            </a:r>
            <a:r>
              <a:rPr lang="es-ES" dirty="0"/>
              <a:t>)</a:t>
            </a:r>
          </a:p>
        </p:txBody>
      </p:sp>
      <p:pic>
        <p:nvPicPr>
          <p:cNvPr id="5122" name="Picture 2" descr="Sun Icon Transparent PNGs for Free Download">
            <a:extLst>
              <a:ext uri="{FF2B5EF4-FFF2-40B4-BE49-F238E27FC236}">
                <a16:creationId xmlns:a16="http://schemas.microsoft.com/office/drawing/2014/main" id="{B4331BF4-BCEB-4F60-A500-14A1720D0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43" y="1574281"/>
            <a:ext cx="730738" cy="4431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on PNG Transparent Images Free Download - Pngfre">
            <a:extLst>
              <a:ext uri="{FF2B5EF4-FFF2-40B4-BE49-F238E27FC236}">
                <a16:creationId xmlns:a16="http://schemas.microsoft.com/office/drawing/2014/main" id="{BD76C03C-6D27-430E-874D-9970F73AB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35337" y="1813983"/>
            <a:ext cx="331995" cy="331995"/>
          </a:xfrm>
          <a:prstGeom prst="rect">
            <a:avLst/>
          </a:prstGeom>
          <a:noFill/>
          <a:extLst>
            <a:ext uri="{909E8E84-426E-40DD-AFC4-6F175D3DCCD1}">
              <a14:hiddenFill xmlns:a14="http://schemas.microsoft.com/office/drawing/2010/main">
                <a:solidFill>
                  <a:srgbClr val="FFFFFF"/>
                </a:solidFill>
              </a14:hiddenFill>
            </a:ext>
          </a:extLst>
        </p:spPr>
      </p:pic>
      <p:pic>
        <p:nvPicPr>
          <p:cNvPr id="3" name="Gráfico 2" descr="Reloj con relleno sólido">
            <a:extLst>
              <a:ext uri="{FF2B5EF4-FFF2-40B4-BE49-F238E27FC236}">
                <a16:creationId xmlns:a16="http://schemas.microsoft.com/office/drawing/2014/main" id="{70D8FD3E-0EC4-4AE4-A4FF-26D385CD1B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3076" y="3686570"/>
            <a:ext cx="665214" cy="665214"/>
          </a:xfrm>
          <a:prstGeom prst="rect">
            <a:avLst/>
          </a:prstGeom>
        </p:spPr>
      </p:pic>
      <p:cxnSp>
        <p:nvCxnSpPr>
          <p:cNvPr id="25" name="Conector recto de flecha 24">
            <a:extLst>
              <a:ext uri="{FF2B5EF4-FFF2-40B4-BE49-F238E27FC236}">
                <a16:creationId xmlns:a16="http://schemas.microsoft.com/office/drawing/2014/main" id="{25664718-86EC-4119-B027-3DA703813B92}"/>
              </a:ext>
            </a:extLst>
          </p:cNvPr>
          <p:cNvCxnSpPr>
            <a:cxnSpLocks/>
          </p:cNvCxnSpPr>
          <p:nvPr/>
        </p:nvCxnSpPr>
        <p:spPr>
          <a:xfrm flipV="1">
            <a:off x="7773178" y="3301276"/>
            <a:ext cx="295248" cy="2557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6F14466E-3129-4D92-A7EB-5B1DBB74AFAC}"/>
              </a:ext>
            </a:extLst>
          </p:cNvPr>
          <p:cNvCxnSpPr>
            <a:cxnSpLocks/>
          </p:cNvCxnSpPr>
          <p:nvPr/>
        </p:nvCxnSpPr>
        <p:spPr>
          <a:xfrm flipV="1">
            <a:off x="7824086" y="3776001"/>
            <a:ext cx="37134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E4199CD1-E54B-4EF5-9EC0-306516708F32}"/>
              </a:ext>
            </a:extLst>
          </p:cNvPr>
          <p:cNvCxnSpPr>
            <a:cxnSpLocks/>
          </p:cNvCxnSpPr>
          <p:nvPr/>
        </p:nvCxnSpPr>
        <p:spPr>
          <a:xfrm>
            <a:off x="7781751" y="4018114"/>
            <a:ext cx="371340" cy="165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BC9EC3E-EDA2-4B17-A8FF-3B1B78DD9D86}"/>
              </a:ext>
            </a:extLst>
          </p:cNvPr>
          <p:cNvPicPr>
            <a:picLocks noChangeAspect="1"/>
          </p:cNvPicPr>
          <p:nvPr/>
        </p:nvPicPr>
        <p:blipFill>
          <a:blip r:embed="rId8"/>
          <a:stretch>
            <a:fillRect/>
          </a:stretch>
        </p:blipFill>
        <p:spPr>
          <a:xfrm>
            <a:off x="7071176" y="5001306"/>
            <a:ext cx="2990850" cy="1628775"/>
          </a:xfrm>
          <a:prstGeom prst="rect">
            <a:avLst/>
          </a:prstGeom>
        </p:spPr>
      </p:pic>
      <p:sp>
        <p:nvSpPr>
          <p:cNvPr id="32" name="CuadroTexto 31">
            <a:extLst>
              <a:ext uri="{FF2B5EF4-FFF2-40B4-BE49-F238E27FC236}">
                <a16:creationId xmlns:a16="http://schemas.microsoft.com/office/drawing/2014/main" id="{6FD6DAE9-4741-4797-8DFC-04C1D3BC009C}"/>
              </a:ext>
            </a:extLst>
          </p:cNvPr>
          <p:cNvSpPr txBox="1"/>
          <p:nvPr/>
        </p:nvSpPr>
        <p:spPr>
          <a:xfrm>
            <a:off x="8302689" y="5108513"/>
            <a:ext cx="3862077" cy="707886"/>
          </a:xfrm>
          <a:prstGeom prst="rect">
            <a:avLst/>
          </a:prstGeom>
          <a:noFill/>
        </p:spPr>
        <p:txBody>
          <a:bodyPr wrap="square" rtlCol="0">
            <a:spAutoFit/>
          </a:bodyPr>
          <a:lstStyle/>
          <a:p>
            <a:r>
              <a:rPr lang="es-ES" sz="2000" dirty="0"/>
              <a:t>Light </a:t>
            </a:r>
            <a:r>
              <a:rPr lang="es-ES" sz="2000" dirty="0" err="1"/>
              <a:t>is</a:t>
            </a:r>
            <a:r>
              <a:rPr lang="es-ES" sz="2000" dirty="0"/>
              <a:t> </a:t>
            </a:r>
            <a:r>
              <a:rPr lang="es-ES" sz="2000" dirty="0" err="1"/>
              <a:t>the</a:t>
            </a:r>
            <a:r>
              <a:rPr lang="es-ES" sz="2000" dirty="0"/>
              <a:t> </a:t>
            </a:r>
            <a:r>
              <a:rPr lang="es-ES" sz="2000" dirty="0" err="1"/>
              <a:t>main</a:t>
            </a:r>
            <a:r>
              <a:rPr lang="es-ES" sz="2000" dirty="0"/>
              <a:t> </a:t>
            </a:r>
            <a:r>
              <a:rPr lang="es-ES" sz="2000" dirty="0" err="1"/>
              <a:t>energy</a:t>
            </a:r>
            <a:r>
              <a:rPr lang="es-ES" sz="2000" dirty="0"/>
              <a:t> </a:t>
            </a:r>
            <a:r>
              <a:rPr lang="es-ES" sz="2000" dirty="0" err="1"/>
              <a:t>source</a:t>
            </a:r>
            <a:r>
              <a:rPr lang="es-ES" sz="2000" dirty="0"/>
              <a:t> in </a:t>
            </a:r>
            <a:r>
              <a:rPr lang="es-ES" sz="2000" dirty="0" err="1"/>
              <a:t>photosynthetic</a:t>
            </a:r>
            <a:r>
              <a:rPr lang="es-ES" sz="2000" dirty="0"/>
              <a:t> </a:t>
            </a:r>
            <a:r>
              <a:rPr lang="es-ES" sz="2000" dirty="0" err="1"/>
              <a:t>organisms</a:t>
            </a:r>
            <a:endParaRPr lang="es-ES" sz="2000" dirty="0"/>
          </a:p>
        </p:txBody>
      </p:sp>
      <p:cxnSp>
        <p:nvCxnSpPr>
          <p:cNvPr id="34" name="Conector recto 33">
            <a:extLst>
              <a:ext uri="{FF2B5EF4-FFF2-40B4-BE49-F238E27FC236}">
                <a16:creationId xmlns:a16="http://schemas.microsoft.com/office/drawing/2014/main" id="{744CBDBA-4ABF-4C62-A0B6-56D0E0C9A1B3}"/>
              </a:ext>
            </a:extLst>
          </p:cNvPr>
          <p:cNvCxnSpPr>
            <a:cxnSpLocks/>
          </p:cNvCxnSpPr>
          <p:nvPr/>
        </p:nvCxnSpPr>
        <p:spPr>
          <a:xfrm>
            <a:off x="6749143" y="6073069"/>
            <a:ext cx="1024036" cy="0"/>
          </a:xfrm>
          <a:prstGeom prst="line">
            <a:avLst/>
          </a:prstGeom>
          <a:ln w="57150">
            <a:gradFill flip="none" rotWithShape="1">
              <a:gsLst>
                <a:gs pos="0">
                  <a:schemeClr val="accent1">
                    <a:lumMod val="5000"/>
                    <a:lumOff val="95000"/>
                  </a:schemeClr>
                </a:gs>
                <a:gs pos="53000">
                  <a:srgbClr val="5A616A"/>
                </a:gs>
                <a:gs pos="100000">
                  <a:srgbClr val="222A35"/>
                </a:gs>
              </a:gsLst>
              <a:lin ang="108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73467964-C5AF-41A0-A083-06E58F5A710C}"/>
              </a:ext>
            </a:extLst>
          </p:cNvPr>
          <p:cNvSpPr txBox="1"/>
          <p:nvPr/>
        </p:nvSpPr>
        <p:spPr>
          <a:xfrm>
            <a:off x="4107314" y="5701411"/>
            <a:ext cx="3073409" cy="707886"/>
          </a:xfrm>
          <a:prstGeom prst="rect">
            <a:avLst/>
          </a:prstGeom>
          <a:noFill/>
        </p:spPr>
        <p:txBody>
          <a:bodyPr wrap="square" rtlCol="0">
            <a:spAutoFit/>
          </a:bodyPr>
          <a:lstStyle/>
          <a:p>
            <a:r>
              <a:rPr lang="es-ES" sz="2000" dirty="0" err="1"/>
              <a:t>Highly</a:t>
            </a:r>
            <a:r>
              <a:rPr lang="es-ES" sz="2000" dirty="0"/>
              <a:t> </a:t>
            </a:r>
            <a:r>
              <a:rPr lang="es-ES" sz="2000" dirty="0" err="1"/>
              <a:t>affected</a:t>
            </a:r>
            <a:r>
              <a:rPr lang="es-ES" sz="2000" dirty="0"/>
              <a:t> </a:t>
            </a:r>
            <a:r>
              <a:rPr lang="es-ES" sz="2000" dirty="0" err="1"/>
              <a:t>by</a:t>
            </a:r>
            <a:r>
              <a:rPr lang="es-ES" sz="2000" dirty="0"/>
              <a:t> </a:t>
            </a:r>
            <a:r>
              <a:rPr lang="es-ES" sz="2000" dirty="0" err="1"/>
              <a:t>diel</a:t>
            </a:r>
            <a:r>
              <a:rPr lang="es-ES" sz="2000" dirty="0"/>
              <a:t> </a:t>
            </a:r>
            <a:r>
              <a:rPr lang="es-ES" sz="2000" dirty="0" err="1"/>
              <a:t>cycles</a:t>
            </a:r>
            <a:r>
              <a:rPr lang="es-ES" sz="2000" dirty="0"/>
              <a:t> and </a:t>
            </a:r>
            <a:r>
              <a:rPr lang="es-ES" sz="2000" dirty="0" err="1"/>
              <a:t>photoperiods</a:t>
            </a:r>
            <a:endParaRPr lang="es-ES" sz="2000" dirty="0"/>
          </a:p>
        </p:txBody>
      </p:sp>
      <p:sp>
        <p:nvSpPr>
          <p:cNvPr id="33" name="CuadroTexto 32">
            <a:extLst>
              <a:ext uri="{FF2B5EF4-FFF2-40B4-BE49-F238E27FC236}">
                <a16:creationId xmlns:a16="http://schemas.microsoft.com/office/drawing/2014/main" id="{BEB21F5C-7695-4FF9-BA09-0FCD4A4B12C7}"/>
              </a:ext>
            </a:extLst>
          </p:cNvPr>
          <p:cNvSpPr txBox="1"/>
          <p:nvPr/>
        </p:nvSpPr>
        <p:spPr>
          <a:xfrm>
            <a:off x="8011419" y="3077394"/>
            <a:ext cx="1803401" cy="400110"/>
          </a:xfrm>
          <a:prstGeom prst="rect">
            <a:avLst/>
          </a:prstGeom>
          <a:noFill/>
        </p:spPr>
        <p:txBody>
          <a:bodyPr wrap="square" rtlCol="0">
            <a:spAutoFit/>
          </a:bodyPr>
          <a:lstStyle/>
          <a:p>
            <a:r>
              <a:rPr lang="es-ES" sz="2000" dirty="0" err="1"/>
              <a:t>Animals</a:t>
            </a:r>
            <a:endParaRPr lang="es-ES" dirty="0"/>
          </a:p>
        </p:txBody>
      </p:sp>
      <p:sp>
        <p:nvSpPr>
          <p:cNvPr id="36" name="CuadroTexto 35">
            <a:extLst>
              <a:ext uri="{FF2B5EF4-FFF2-40B4-BE49-F238E27FC236}">
                <a16:creationId xmlns:a16="http://schemas.microsoft.com/office/drawing/2014/main" id="{71EC0D17-33EC-4665-BE39-68F31731D279}"/>
              </a:ext>
            </a:extLst>
          </p:cNvPr>
          <p:cNvSpPr txBox="1"/>
          <p:nvPr/>
        </p:nvSpPr>
        <p:spPr>
          <a:xfrm>
            <a:off x="8106221" y="3568062"/>
            <a:ext cx="1803401" cy="400110"/>
          </a:xfrm>
          <a:prstGeom prst="rect">
            <a:avLst/>
          </a:prstGeom>
          <a:noFill/>
        </p:spPr>
        <p:txBody>
          <a:bodyPr wrap="square" rtlCol="0">
            <a:spAutoFit/>
          </a:bodyPr>
          <a:lstStyle/>
          <a:p>
            <a:r>
              <a:rPr lang="es-ES" sz="2000" dirty="0" err="1"/>
              <a:t>Fungus</a:t>
            </a:r>
            <a:r>
              <a:rPr lang="es-ES" sz="2000" dirty="0"/>
              <a:t> </a:t>
            </a:r>
          </a:p>
        </p:txBody>
      </p:sp>
      <p:sp>
        <p:nvSpPr>
          <p:cNvPr id="37" name="CuadroTexto 36">
            <a:extLst>
              <a:ext uri="{FF2B5EF4-FFF2-40B4-BE49-F238E27FC236}">
                <a16:creationId xmlns:a16="http://schemas.microsoft.com/office/drawing/2014/main" id="{912DA198-BE7D-4A70-BD6F-2C045CA70978}"/>
              </a:ext>
            </a:extLst>
          </p:cNvPr>
          <p:cNvSpPr txBox="1"/>
          <p:nvPr/>
        </p:nvSpPr>
        <p:spPr>
          <a:xfrm>
            <a:off x="8109089" y="4008212"/>
            <a:ext cx="1803401" cy="707886"/>
          </a:xfrm>
          <a:prstGeom prst="rect">
            <a:avLst/>
          </a:prstGeom>
          <a:noFill/>
        </p:spPr>
        <p:txBody>
          <a:bodyPr wrap="square" rtlCol="0">
            <a:spAutoFit/>
          </a:bodyPr>
          <a:lstStyle/>
          <a:p>
            <a:r>
              <a:rPr lang="es-ES" sz="2000" dirty="0" err="1"/>
              <a:t>Plants</a:t>
            </a:r>
            <a:r>
              <a:rPr lang="es-ES" sz="2000" dirty="0"/>
              <a:t> and </a:t>
            </a:r>
          </a:p>
          <a:p>
            <a:r>
              <a:rPr lang="es-ES" sz="2000" dirty="0" err="1"/>
              <a:t>algae</a:t>
            </a:r>
            <a:endParaRPr lang="es-ES" sz="2000" dirty="0"/>
          </a:p>
        </p:txBody>
      </p:sp>
      <p:sp>
        <p:nvSpPr>
          <p:cNvPr id="38" name="CuadroTexto 37">
            <a:extLst>
              <a:ext uri="{FF2B5EF4-FFF2-40B4-BE49-F238E27FC236}">
                <a16:creationId xmlns:a16="http://schemas.microsoft.com/office/drawing/2014/main" id="{D09119EA-3B82-46B6-BF7D-0FD79DF669E9}"/>
              </a:ext>
            </a:extLst>
          </p:cNvPr>
          <p:cNvSpPr txBox="1"/>
          <p:nvPr/>
        </p:nvSpPr>
        <p:spPr>
          <a:xfrm>
            <a:off x="8869576" y="3575946"/>
            <a:ext cx="9051470" cy="400110"/>
          </a:xfrm>
          <a:prstGeom prst="rect">
            <a:avLst/>
          </a:prstGeom>
          <a:noFill/>
        </p:spPr>
        <p:txBody>
          <a:bodyPr wrap="square">
            <a:spAutoFit/>
          </a:bodyPr>
          <a:lstStyle/>
          <a:p>
            <a:r>
              <a:rPr lang="es-ES" sz="2000" b="0" i="0" u="none" strike="noStrike" baseline="0" dirty="0">
                <a:solidFill>
                  <a:srgbClr val="347F70"/>
                </a:solidFill>
                <a:latin typeface="LiberationSerif-Regular"/>
              </a:rPr>
              <a:t>(Correa &amp; Bell-Pedersen, 2002)</a:t>
            </a:r>
            <a:endParaRPr lang="es-ES" sz="2000" dirty="0"/>
          </a:p>
        </p:txBody>
      </p:sp>
      <p:sp>
        <p:nvSpPr>
          <p:cNvPr id="39" name="CuadroTexto 38">
            <a:extLst>
              <a:ext uri="{FF2B5EF4-FFF2-40B4-BE49-F238E27FC236}">
                <a16:creationId xmlns:a16="http://schemas.microsoft.com/office/drawing/2014/main" id="{0A1C0F66-5971-4A0D-8EC6-A23CDAAC96A9}"/>
              </a:ext>
            </a:extLst>
          </p:cNvPr>
          <p:cNvSpPr txBox="1"/>
          <p:nvPr/>
        </p:nvSpPr>
        <p:spPr>
          <a:xfrm>
            <a:off x="8866404" y="4284604"/>
            <a:ext cx="9944100" cy="400110"/>
          </a:xfrm>
          <a:prstGeom prst="rect">
            <a:avLst/>
          </a:prstGeom>
          <a:noFill/>
        </p:spPr>
        <p:txBody>
          <a:bodyPr wrap="square">
            <a:spAutoFit/>
          </a:bodyPr>
          <a:lstStyle/>
          <a:p>
            <a:r>
              <a:rPr lang="es-ES" sz="2000" b="0" i="0" u="none" strike="noStrike" baseline="0" dirty="0">
                <a:solidFill>
                  <a:srgbClr val="347F70"/>
                </a:solidFill>
                <a:latin typeface="LiberationSerif-Regular"/>
              </a:rPr>
              <a:t>(Serrano-Bueno et al., 2017)</a:t>
            </a:r>
            <a:r>
              <a:rPr lang="es-ES" sz="2000" b="0" i="0" u="none" strike="noStrike" baseline="0" dirty="0">
                <a:solidFill>
                  <a:srgbClr val="000000"/>
                </a:solidFill>
                <a:latin typeface="LiberationSerif-Regular"/>
              </a:rPr>
              <a:t>.</a:t>
            </a:r>
            <a:endParaRPr lang="es-ES" sz="2000" dirty="0"/>
          </a:p>
        </p:txBody>
      </p:sp>
      <p:sp>
        <p:nvSpPr>
          <p:cNvPr id="40" name="CuadroTexto 39">
            <a:extLst>
              <a:ext uri="{FF2B5EF4-FFF2-40B4-BE49-F238E27FC236}">
                <a16:creationId xmlns:a16="http://schemas.microsoft.com/office/drawing/2014/main" id="{DBD46044-6EB2-46D2-BEE1-3DFBFDD94E83}"/>
              </a:ext>
            </a:extLst>
          </p:cNvPr>
          <p:cNvSpPr txBox="1"/>
          <p:nvPr/>
        </p:nvSpPr>
        <p:spPr>
          <a:xfrm>
            <a:off x="8869576" y="3085278"/>
            <a:ext cx="10433956"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Roenneberg</a:t>
            </a:r>
            <a:r>
              <a:rPr lang="es-ES" sz="2000" b="0" i="0" u="none" strike="noStrike" baseline="0" dirty="0">
                <a:solidFill>
                  <a:srgbClr val="347F70"/>
                </a:solidFill>
                <a:latin typeface="LiberationSerif-Regular"/>
              </a:rPr>
              <a:t> et al., 2022)</a:t>
            </a:r>
            <a:endParaRPr lang="es-ES" dirty="0"/>
          </a:p>
        </p:txBody>
      </p:sp>
      <p:sp>
        <p:nvSpPr>
          <p:cNvPr id="41" name="CuadroTexto 40">
            <a:extLst>
              <a:ext uri="{FF2B5EF4-FFF2-40B4-BE49-F238E27FC236}">
                <a16:creationId xmlns:a16="http://schemas.microsoft.com/office/drawing/2014/main" id="{5E1B5AB5-8528-498B-9B40-6FEE11ACC451}"/>
              </a:ext>
            </a:extLst>
          </p:cNvPr>
          <p:cNvSpPr txBox="1"/>
          <p:nvPr/>
        </p:nvSpPr>
        <p:spPr>
          <a:xfrm>
            <a:off x="4107314" y="6428863"/>
            <a:ext cx="10635342"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Noordally</a:t>
            </a:r>
            <a:r>
              <a:rPr lang="es-ES" sz="2000" b="0" i="0" u="none" strike="noStrike" baseline="0" dirty="0">
                <a:solidFill>
                  <a:srgbClr val="347F70"/>
                </a:solidFill>
                <a:latin typeface="LiberationSerif-Regular"/>
              </a:rPr>
              <a:t> &amp; Millar, 2015)</a:t>
            </a:r>
            <a:endParaRPr lang="es-ES" sz="2000" dirty="0"/>
          </a:p>
        </p:txBody>
      </p:sp>
    </p:spTree>
    <p:extLst>
      <p:ext uri="{BB962C8B-B14F-4D97-AF65-F5344CB8AC3E}">
        <p14:creationId xmlns:p14="http://schemas.microsoft.com/office/powerpoint/2010/main" val="405946523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444674" y="1422981"/>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107805" y="158283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2" name="Rectángulo 81">
            <a:extLst>
              <a:ext uri="{FF2B5EF4-FFF2-40B4-BE49-F238E27FC236}">
                <a16:creationId xmlns:a16="http://schemas.microsoft.com/office/drawing/2014/main" id="{A9B3239D-49F2-47F2-AF19-CA536845FAB1}"/>
              </a:ext>
            </a:extLst>
          </p:cNvPr>
          <p:cNvSpPr/>
          <p:nvPr/>
        </p:nvSpPr>
        <p:spPr>
          <a:xfrm>
            <a:off x="6189893" y="1381959"/>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6141352" y="2062742"/>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3"/>
          <a:srcRect l="19732" r="7001"/>
          <a:stretch/>
        </p:blipFill>
        <p:spPr>
          <a:xfrm>
            <a:off x="164638" y="2329764"/>
            <a:ext cx="5015922" cy="3751865"/>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68" name="Rectángulo: esquinas redondeadas 67">
            <a:extLst>
              <a:ext uri="{FF2B5EF4-FFF2-40B4-BE49-F238E27FC236}">
                <a16:creationId xmlns:a16="http://schemas.microsoft.com/office/drawing/2014/main" id="{B0F26EED-3BBB-4A77-BD6D-04A2B4D2F3CC}"/>
              </a:ext>
            </a:extLst>
          </p:cNvPr>
          <p:cNvSpPr/>
          <p:nvPr/>
        </p:nvSpPr>
        <p:spPr>
          <a:xfrm>
            <a:off x="3579905" y="3209630"/>
            <a:ext cx="812366" cy="1171870"/>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16E6C8DB-3365-4EFD-BF3A-F21F24005A10}"/>
              </a:ext>
            </a:extLst>
          </p:cNvPr>
          <p:cNvSpPr/>
          <p:nvPr/>
        </p:nvSpPr>
        <p:spPr>
          <a:xfrm>
            <a:off x="164638" y="3147335"/>
            <a:ext cx="1831021" cy="563329"/>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E49839D-61D2-474E-ACC6-72F7BD8850DA}"/>
              </a:ext>
            </a:extLst>
          </p:cNvPr>
          <p:cNvPicPr>
            <a:picLocks noChangeAspect="1"/>
          </p:cNvPicPr>
          <p:nvPr/>
        </p:nvPicPr>
        <p:blipFill rotWithShape="1">
          <a:blip r:embed="rId4"/>
          <a:srcRect l="12670" t="37637" r="49322" b="55260"/>
          <a:stretch/>
        </p:blipFill>
        <p:spPr>
          <a:xfrm>
            <a:off x="6583328" y="3536502"/>
            <a:ext cx="1829705" cy="330218"/>
          </a:xfrm>
          <a:prstGeom prst="rect">
            <a:avLst/>
          </a:prstGeom>
        </p:spPr>
      </p:pic>
      <p:sp>
        <p:nvSpPr>
          <p:cNvPr id="40" name="Rectángulo 39">
            <a:extLst>
              <a:ext uri="{FF2B5EF4-FFF2-40B4-BE49-F238E27FC236}">
                <a16:creationId xmlns:a16="http://schemas.microsoft.com/office/drawing/2014/main" id="{75D517E1-6FEB-4466-8915-6057FDE888CC}"/>
              </a:ext>
            </a:extLst>
          </p:cNvPr>
          <p:cNvSpPr/>
          <p:nvPr/>
        </p:nvSpPr>
        <p:spPr>
          <a:xfrm>
            <a:off x="5607676" y="1466990"/>
            <a:ext cx="562028" cy="51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AF8DDBC9-6DF7-4C50-BBBD-F194E2E95412}"/>
              </a:ext>
            </a:extLst>
          </p:cNvPr>
          <p:cNvSpPr txBox="1"/>
          <p:nvPr/>
        </p:nvSpPr>
        <p:spPr>
          <a:xfrm>
            <a:off x="5488937" y="1649155"/>
            <a:ext cx="1304830" cy="338554"/>
          </a:xfrm>
          <a:prstGeom prst="rect">
            <a:avLst/>
          </a:prstGeom>
          <a:noFill/>
        </p:spPr>
        <p:txBody>
          <a:bodyPr wrap="square" rtlCol="0">
            <a:spAutoFit/>
          </a:bodyPr>
          <a:lstStyle/>
          <a:p>
            <a:r>
              <a:rPr lang="es-ES" sz="1600" b="1" dirty="0" err="1"/>
              <a:t>Activity</a:t>
            </a:r>
            <a:endParaRPr lang="es-ES" sz="1600" b="1" dirty="0"/>
          </a:p>
        </p:txBody>
      </p:sp>
      <p:sp>
        <p:nvSpPr>
          <p:cNvPr id="42" name="Rectángulo 41">
            <a:extLst>
              <a:ext uri="{FF2B5EF4-FFF2-40B4-BE49-F238E27FC236}">
                <a16:creationId xmlns:a16="http://schemas.microsoft.com/office/drawing/2014/main" id="{5E5DD0C2-25DC-435F-B261-626F1BBCE0E7}"/>
              </a:ext>
            </a:extLst>
          </p:cNvPr>
          <p:cNvSpPr/>
          <p:nvPr/>
        </p:nvSpPr>
        <p:spPr>
          <a:xfrm>
            <a:off x="6460512" y="1735934"/>
            <a:ext cx="939057" cy="181498"/>
          </a:xfrm>
          <a:prstGeom prst="rect">
            <a:avLst/>
          </a:prstGeom>
          <a:gradFill flip="none" rotWithShape="1">
            <a:gsLst>
              <a:gs pos="43000">
                <a:srgbClr val="24240C"/>
              </a:gs>
              <a:gs pos="0">
                <a:schemeClr val="tx1">
                  <a:lumMod val="95000"/>
                  <a:lumOff val="5000"/>
                </a:scheme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1B859455-AD70-424E-982B-581FD383216C}"/>
              </a:ext>
            </a:extLst>
          </p:cNvPr>
          <p:cNvSpPr txBox="1"/>
          <p:nvPr/>
        </p:nvSpPr>
        <p:spPr>
          <a:xfrm>
            <a:off x="6001517" y="1438091"/>
            <a:ext cx="1791132" cy="338554"/>
          </a:xfrm>
          <a:prstGeom prst="rect">
            <a:avLst/>
          </a:prstGeom>
          <a:noFill/>
        </p:spPr>
        <p:txBody>
          <a:bodyPr wrap="square" rtlCol="0">
            <a:spAutoFit/>
          </a:bodyPr>
          <a:lstStyle/>
          <a:p>
            <a:pPr algn="ctr"/>
            <a:r>
              <a:rPr lang="es-ES" sz="1600" dirty="0"/>
              <a:t>Low             High</a:t>
            </a:r>
          </a:p>
        </p:txBody>
      </p:sp>
      <p:pic>
        <p:nvPicPr>
          <p:cNvPr id="37" name="Imagen 36">
            <a:extLst>
              <a:ext uri="{FF2B5EF4-FFF2-40B4-BE49-F238E27FC236}">
                <a16:creationId xmlns:a16="http://schemas.microsoft.com/office/drawing/2014/main" id="{745289B7-7A76-435D-8EFF-E16B51B9E1C8}"/>
              </a:ext>
            </a:extLst>
          </p:cNvPr>
          <p:cNvPicPr>
            <a:picLocks noChangeAspect="1"/>
          </p:cNvPicPr>
          <p:nvPr/>
        </p:nvPicPr>
        <p:blipFill rotWithShape="1">
          <a:blip r:embed="rId4"/>
          <a:srcRect l="12971" t="90346" r="49051" b="-3675"/>
          <a:stretch/>
        </p:blipFill>
        <p:spPr>
          <a:xfrm>
            <a:off x="6583329" y="5036564"/>
            <a:ext cx="1790570" cy="606974"/>
          </a:xfrm>
          <a:prstGeom prst="rect">
            <a:avLst/>
          </a:prstGeom>
        </p:spPr>
      </p:pic>
      <p:sp>
        <p:nvSpPr>
          <p:cNvPr id="50" name="CuadroTexto 49">
            <a:extLst>
              <a:ext uri="{FF2B5EF4-FFF2-40B4-BE49-F238E27FC236}">
                <a16:creationId xmlns:a16="http://schemas.microsoft.com/office/drawing/2014/main" id="{D4F87241-A0FA-46FA-AE15-A9BAB23B9A68}"/>
              </a:ext>
            </a:extLst>
          </p:cNvPr>
          <p:cNvSpPr txBox="1"/>
          <p:nvPr/>
        </p:nvSpPr>
        <p:spPr>
          <a:xfrm>
            <a:off x="5386304" y="3464004"/>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51" name="Imagen 50">
            <a:extLst>
              <a:ext uri="{FF2B5EF4-FFF2-40B4-BE49-F238E27FC236}">
                <a16:creationId xmlns:a16="http://schemas.microsoft.com/office/drawing/2014/main" id="{89FA1BB4-CC52-4A33-8A88-6738C4123311}"/>
              </a:ext>
            </a:extLst>
          </p:cNvPr>
          <p:cNvPicPr>
            <a:picLocks noChangeAspect="1"/>
          </p:cNvPicPr>
          <p:nvPr/>
        </p:nvPicPr>
        <p:blipFill rotWithShape="1">
          <a:blip r:embed="rId4"/>
          <a:srcRect l="61322" t="90346" r="1933" b="-3675"/>
          <a:stretch/>
        </p:blipFill>
        <p:spPr>
          <a:xfrm>
            <a:off x="10108320" y="5100552"/>
            <a:ext cx="1732502" cy="606974"/>
          </a:xfrm>
          <a:prstGeom prst="rect">
            <a:avLst/>
          </a:prstGeom>
        </p:spPr>
      </p:pic>
      <p:pic>
        <p:nvPicPr>
          <p:cNvPr id="52" name="Imagen 51">
            <a:extLst>
              <a:ext uri="{FF2B5EF4-FFF2-40B4-BE49-F238E27FC236}">
                <a16:creationId xmlns:a16="http://schemas.microsoft.com/office/drawing/2014/main" id="{E4147DD9-B430-42BA-8B24-DDD9A56B3BC2}"/>
              </a:ext>
            </a:extLst>
          </p:cNvPr>
          <p:cNvPicPr>
            <a:picLocks noChangeAspect="1"/>
          </p:cNvPicPr>
          <p:nvPr/>
        </p:nvPicPr>
        <p:blipFill rotWithShape="1">
          <a:blip r:embed="rId5"/>
          <a:srcRect l="52523" t="90002" r="32711" b="2137"/>
          <a:stretch/>
        </p:blipFill>
        <p:spPr>
          <a:xfrm>
            <a:off x="6539785" y="5356842"/>
            <a:ext cx="1873249" cy="305012"/>
          </a:xfrm>
          <a:prstGeom prst="rect">
            <a:avLst/>
          </a:prstGeom>
        </p:spPr>
      </p:pic>
      <p:pic>
        <p:nvPicPr>
          <p:cNvPr id="53" name="Imagen 52">
            <a:extLst>
              <a:ext uri="{FF2B5EF4-FFF2-40B4-BE49-F238E27FC236}">
                <a16:creationId xmlns:a16="http://schemas.microsoft.com/office/drawing/2014/main" id="{BF4CF5CA-9230-4798-BAB5-D747100E157D}"/>
              </a:ext>
            </a:extLst>
          </p:cNvPr>
          <p:cNvPicPr>
            <a:picLocks noChangeAspect="1"/>
          </p:cNvPicPr>
          <p:nvPr/>
        </p:nvPicPr>
        <p:blipFill rotWithShape="1">
          <a:blip r:embed="rId5"/>
          <a:srcRect l="52523" t="90002" r="32711" b="2137"/>
          <a:stretch/>
        </p:blipFill>
        <p:spPr>
          <a:xfrm>
            <a:off x="10104794" y="5432998"/>
            <a:ext cx="1873249" cy="305012"/>
          </a:xfrm>
          <a:prstGeom prst="rect">
            <a:avLst/>
          </a:prstGeom>
        </p:spPr>
      </p:pic>
      <p:pic>
        <p:nvPicPr>
          <p:cNvPr id="54" name="Imagen 53">
            <a:extLst>
              <a:ext uri="{FF2B5EF4-FFF2-40B4-BE49-F238E27FC236}">
                <a16:creationId xmlns:a16="http://schemas.microsoft.com/office/drawing/2014/main" id="{DC2935DA-3F71-490F-9682-61E7FE88AF31}"/>
              </a:ext>
            </a:extLst>
          </p:cNvPr>
          <p:cNvPicPr>
            <a:picLocks noChangeAspect="1"/>
          </p:cNvPicPr>
          <p:nvPr/>
        </p:nvPicPr>
        <p:blipFill rotWithShape="1">
          <a:blip r:embed="rId4"/>
          <a:srcRect l="61608" t="38377" r="402" b="54220"/>
          <a:stretch/>
        </p:blipFill>
        <p:spPr>
          <a:xfrm>
            <a:off x="10184517" y="3625280"/>
            <a:ext cx="1828800" cy="344133"/>
          </a:xfrm>
          <a:prstGeom prst="rect">
            <a:avLst/>
          </a:prstGeom>
        </p:spPr>
      </p:pic>
      <p:pic>
        <p:nvPicPr>
          <p:cNvPr id="55" name="Imagen 54">
            <a:extLst>
              <a:ext uri="{FF2B5EF4-FFF2-40B4-BE49-F238E27FC236}">
                <a16:creationId xmlns:a16="http://schemas.microsoft.com/office/drawing/2014/main" id="{C20FAF08-1D8C-4EBC-B858-2FA45EB4879B}"/>
              </a:ext>
            </a:extLst>
          </p:cNvPr>
          <p:cNvPicPr>
            <a:picLocks noChangeAspect="1"/>
          </p:cNvPicPr>
          <p:nvPr/>
        </p:nvPicPr>
        <p:blipFill rotWithShape="1">
          <a:blip r:embed="rId5"/>
          <a:srcRect l="37696" t="90077" r="47538" b="2062"/>
          <a:stretch/>
        </p:blipFill>
        <p:spPr>
          <a:xfrm>
            <a:off x="6539784" y="3887275"/>
            <a:ext cx="1828798" cy="297774"/>
          </a:xfrm>
          <a:prstGeom prst="rect">
            <a:avLst/>
          </a:prstGeom>
        </p:spPr>
      </p:pic>
      <p:pic>
        <p:nvPicPr>
          <p:cNvPr id="56" name="Imagen 55">
            <a:extLst>
              <a:ext uri="{FF2B5EF4-FFF2-40B4-BE49-F238E27FC236}">
                <a16:creationId xmlns:a16="http://schemas.microsoft.com/office/drawing/2014/main" id="{5089BE63-CCC2-4360-B68A-CBD1B2EBF676}"/>
              </a:ext>
            </a:extLst>
          </p:cNvPr>
          <p:cNvPicPr>
            <a:picLocks noChangeAspect="1"/>
          </p:cNvPicPr>
          <p:nvPr/>
        </p:nvPicPr>
        <p:blipFill rotWithShape="1">
          <a:blip r:embed="rId5"/>
          <a:srcRect l="37696" t="90077" r="47538" b="2062"/>
          <a:stretch/>
        </p:blipFill>
        <p:spPr>
          <a:xfrm>
            <a:off x="10127019" y="3962124"/>
            <a:ext cx="1828798" cy="297774"/>
          </a:xfrm>
          <a:prstGeom prst="rect">
            <a:avLst/>
          </a:prstGeom>
        </p:spPr>
      </p:pic>
      <p:sp>
        <p:nvSpPr>
          <p:cNvPr id="59" name="CuadroTexto 58">
            <a:extLst>
              <a:ext uri="{FF2B5EF4-FFF2-40B4-BE49-F238E27FC236}">
                <a16:creationId xmlns:a16="http://schemas.microsoft.com/office/drawing/2014/main" id="{685A3A50-4D48-43ED-A9C7-AF50835921B5}"/>
              </a:ext>
            </a:extLst>
          </p:cNvPr>
          <p:cNvSpPr txBox="1"/>
          <p:nvPr/>
        </p:nvSpPr>
        <p:spPr>
          <a:xfrm>
            <a:off x="5374450" y="4982067"/>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sp>
        <p:nvSpPr>
          <p:cNvPr id="63" name="CuadroTexto 62">
            <a:extLst>
              <a:ext uri="{FF2B5EF4-FFF2-40B4-BE49-F238E27FC236}">
                <a16:creationId xmlns:a16="http://schemas.microsoft.com/office/drawing/2014/main" id="{E2223AEA-5BD7-4575-9357-1E2684DD0A8B}"/>
              </a:ext>
            </a:extLst>
          </p:cNvPr>
          <p:cNvSpPr txBox="1"/>
          <p:nvPr/>
        </p:nvSpPr>
        <p:spPr>
          <a:xfrm>
            <a:off x="8968673" y="3537718"/>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
        <p:nvSpPr>
          <p:cNvPr id="67" name="CuadroTexto 66">
            <a:extLst>
              <a:ext uri="{FF2B5EF4-FFF2-40B4-BE49-F238E27FC236}">
                <a16:creationId xmlns:a16="http://schemas.microsoft.com/office/drawing/2014/main" id="{FC010BE3-C1CA-4917-8CEB-2AB33C2E8DA0}"/>
              </a:ext>
            </a:extLst>
          </p:cNvPr>
          <p:cNvSpPr txBox="1"/>
          <p:nvPr/>
        </p:nvSpPr>
        <p:spPr>
          <a:xfrm>
            <a:off x="8956819" y="5055781"/>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
        <p:nvSpPr>
          <p:cNvPr id="32" name="CuadroTexto 31">
            <a:extLst>
              <a:ext uri="{FF2B5EF4-FFF2-40B4-BE49-F238E27FC236}">
                <a16:creationId xmlns:a16="http://schemas.microsoft.com/office/drawing/2014/main" id="{1B027C5D-4DB5-4350-8438-33C08591A493}"/>
              </a:ext>
            </a:extLst>
          </p:cNvPr>
          <p:cNvSpPr txBox="1"/>
          <p:nvPr/>
        </p:nvSpPr>
        <p:spPr>
          <a:xfrm>
            <a:off x="7892936" y="2078290"/>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spTree>
    <p:extLst>
      <p:ext uri="{BB962C8B-B14F-4D97-AF65-F5344CB8AC3E}">
        <p14:creationId xmlns:p14="http://schemas.microsoft.com/office/powerpoint/2010/main" val="408019252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444674" y="1422981"/>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107805" y="158283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2" name="Rectángulo 81">
            <a:extLst>
              <a:ext uri="{FF2B5EF4-FFF2-40B4-BE49-F238E27FC236}">
                <a16:creationId xmlns:a16="http://schemas.microsoft.com/office/drawing/2014/main" id="{A9B3239D-49F2-47F2-AF19-CA536845FAB1}"/>
              </a:ext>
            </a:extLst>
          </p:cNvPr>
          <p:cNvSpPr/>
          <p:nvPr/>
        </p:nvSpPr>
        <p:spPr>
          <a:xfrm>
            <a:off x="6189893" y="1381959"/>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6141352" y="2062742"/>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3"/>
          <a:srcRect l="19732" r="7001"/>
          <a:stretch/>
        </p:blipFill>
        <p:spPr>
          <a:xfrm>
            <a:off x="164638" y="2329764"/>
            <a:ext cx="5015922" cy="3751865"/>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68" name="Rectángulo: esquinas redondeadas 67">
            <a:extLst>
              <a:ext uri="{FF2B5EF4-FFF2-40B4-BE49-F238E27FC236}">
                <a16:creationId xmlns:a16="http://schemas.microsoft.com/office/drawing/2014/main" id="{B0F26EED-3BBB-4A77-BD6D-04A2B4D2F3CC}"/>
              </a:ext>
            </a:extLst>
          </p:cNvPr>
          <p:cNvSpPr/>
          <p:nvPr/>
        </p:nvSpPr>
        <p:spPr>
          <a:xfrm>
            <a:off x="3579905" y="3209630"/>
            <a:ext cx="812366" cy="1171870"/>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16E6C8DB-3365-4EFD-BF3A-F21F24005A10}"/>
              </a:ext>
            </a:extLst>
          </p:cNvPr>
          <p:cNvSpPr/>
          <p:nvPr/>
        </p:nvSpPr>
        <p:spPr>
          <a:xfrm>
            <a:off x="164638" y="3147335"/>
            <a:ext cx="1831021" cy="563329"/>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E49839D-61D2-474E-ACC6-72F7BD8850DA}"/>
              </a:ext>
            </a:extLst>
          </p:cNvPr>
          <p:cNvPicPr>
            <a:picLocks noChangeAspect="1"/>
          </p:cNvPicPr>
          <p:nvPr/>
        </p:nvPicPr>
        <p:blipFill rotWithShape="1">
          <a:blip r:embed="rId4"/>
          <a:srcRect l="12670" t="37637" r="49322" b="55260"/>
          <a:stretch/>
        </p:blipFill>
        <p:spPr>
          <a:xfrm>
            <a:off x="6583328" y="3536502"/>
            <a:ext cx="1829705" cy="330218"/>
          </a:xfrm>
          <a:prstGeom prst="rect">
            <a:avLst/>
          </a:prstGeom>
        </p:spPr>
      </p:pic>
      <p:sp>
        <p:nvSpPr>
          <p:cNvPr id="40" name="Rectángulo 39">
            <a:extLst>
              <a:ext uri="{FF2B5EF4-FFF2-40B4-BE49-F238E27FC236}">
                <a16:creationId xmlns:a16="http://schemas.microsoft.com/office/drawing/2014/main" id="{75D517E1-6FEB-4466-8915-6057FDE888CC}"/>
              </a:ext>
            </a:extLst>
          </p:cNvPr>
          <p:cNvSpPr/>
          <p:nvPr/>
        </p:nvSpPr>
        <p:spPr>
          <a:xfrm>
            <a:off x="5607676" y="1466990"/>
            <a:ext cx="562028" cy="51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AF8DDBC9-6DF7-4C50-BBBD-F194E2E95412}"/>
              </a:ext>
            </a:extLst>
          </p:cNvPr>
          <p:cNvSpPr txBox="1"/>
          <p:nvPr/>
        </p:nvSpPr>
        <p:spPr>
          <a:xfrm>
            <a:off x="5488937" y="1649155"/>
            <a:ext cx="1304830" cy="338554"/>
          </a:xfrm>
          <a:prstGeom prst="rect">
            <a:avLst/>
          </a:prstGeom>
          <a:noFill/>
        </p:spPr>
        <p:txBody>
          <a:bodyPr wrap="square" rtlCol="0">
            <a:spAutoFit/>
          </a:bodyPr>
          <a:lstStyle/>
          <a:p>
            <a:r>
              <a:rPr lang="es-ES" sz="1600" b="1" dirty="0" err="1"/>
              <a:t>Activity</a:t>
            </a:r>
            <a:endParaRPr lang="es-ES" sz="1600" b="1" dirty="0"/>
          </a:p>
        </p:txBody>
      </p:sp>
      <p:sp>
        <p:nvSpPr>
          <p:cNvPr id="42" name="Rectángulo 41">
            <a:extLst>
              <a:ext uri="{FF2B5EF4-FFF2-40B4-BE49-F238E27FC236}">
                <a16:creationId xmlns:a16="http://schemas.microsoft.com/office/drawing/2014/main" id="{5E5DD0C2-25DC-435F-B261-626F1BBCE0E7}"/>
              </a:ext>
            </a:extLst>
          </p:cNvPr>
          <p:cNvSpPr/>
          <p:nvPr/>
        </p:nvSpPr>
        <p:spPr>
          <a:xfrm>
            <a:off x="6460512" y="1735934"/>
            <a:ext cx="939057" cy="181498"/>
          </a:xfrm>
          <a:prstGeom prst="rect">
            <a:avLst/>
          </a:prstGeom>
          <a:gradFill flip="none" rotWithShape="1">
            <a:gsLst>
              <a:gs pos="43000">
                <a:srgbClr val="24240C"/>
              </a:gs>
              <a:gs pos="0">
                <a:schemeClr val="tx1">
                  <a:lumMod val="95000"/>
                  <a:lumOff val="5000"/>
                </a:scheme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1B859455-AD70-424E-982B-581FD383216C}"/>
              </a:ext>
            </a:extLst>
          </p:cNvPr>
          <p:cNvSpPr txBox="1"/>
          <p:nvPr/>
        </p:nvSpPr>
        <p:spPr>
          <a:xfrm>
            <a:off x="6001517" y="1438091"/>
            <a:ext cx="1791132" cy="338554"/>
          </a:xfrm>
          <a:prstGeom prst="rect">
            <a:avLst/>
          </a:prstGeom>
          <a:noFill/>
        </p:spPr>
        <p:txBody>
          <a:bodyPr wrap="square" rtlCol="0">
            <a:spAutoFit/>
          </a:bodyPr>
          <a:lstStyle/>
          <a:p>
            <a:pPr algn="ctr"/>
            <a:r>
              <a:rPr lang="es-ES" sz="1600" dirty="0"/>
              <a:t>Low             High</a:t>
            </a:r>
          </a:p>
        </p:txBody>
      </p:sp>
      <p:pic>
        <p:nvPicPr>
          <p:cNvPr id="37" name="Imagen 36">
            <a:extLst>
              <a:ext uri="{FF2B5EF4-FFF2-40B4-BE49-F238E27FC236}">
                <a16:creationId xmlns:a16="http://schemas.microsoft.com/office/drawing/2014/main" id="{745289B7-7A76-435D-8EFF-E16B51B9E1C8}"/>
              </a:ext>
            </a:extLst>
          </p:cNvPr>
          <p:cNvPicPr>
            <a:picLocks noChangeAspect="1"/>
          </p:cNvPicPr>
          <p:nvPr/>
        </p:nvPicPr>
        <p:blipFill rotWithShape="1">
          <a:blip r:embed="rId4"/>
          <a:srcRect l="12971" t="90346" r="49051" b="-3675"/>
          <a:stretch/>
        </p:blipFill>
        <p:spPr>
          <a:xfrm>
            <a:off x="6583329" y="5036564"/>
            <a:ext cx="1790570" cy="606974"/>
          </a:xfrm>
          <a:prstGeom prst="rect">
            <a:avLst/>
          </a:prstGeom>
        </p:spPr>
      </p:pic>
      <p:sp>
        <p:nvSpPr>
          <p:cNvPr id="50" name="CuadroTexto 49">
            <a:extLst>
              <a:ext uri="{FF2B5EF4-FFF2-40B4-BE49-F238E27FC236}">
                <a16:creationId xmlns:a16="http://schemas.microsoft.com/office/drawing/2014/main" id="{D4F87241-A0FA-46FA-AE15-A9BAB23B9A68}"/>
              </a:ext>
            </a:extLst>
          </p:cNvPr>
          <p:cNvSpPr txBox="1"/>
          <p:nvPr/>
        </p:nvSpPr>
        <p:spPr>
          <a:xfrm>
            <a:off x="5386304" y="3464004"/>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51" name="Imagen 50">
            <a:extLst>
              <a:ext uri="{FF2B5EF4-FFF2-40B4-BE49-F238E27FC236}">
                <a16:creationId xmlns:a16="http://schemas.microsoft.com/office/drawing/2014/main" id="{89FA1BB4-CC52-4A33-8A88-6738C4123311}"/>
              </a:ext>
            </a:extLst>
          </p:cNvPr>
          <p:cNvPicPr>
            <a:picLocks noChangeAspect="1"/>
          </p:cNvPicPr>
          <p:nvPr/>
        </p:nvPicPr>
        <p:blipFill rotWithShape="1">
          <a:blip r:embed="rId4"/>
          <a:srcRect l="61322" t="90346" r="1933" b="-3675"/>
          <a:stretch/>
        </p:blipFill>
        <p:spPr>
          <a:xfrm>
            <a:off x="10108320" y="5100552"/>
            <a:ext cx="1732502" cy="606974"/>
          </a:xfrm>
          <a:prstGeom prst="rect">
            <a:avLst/>
          </a:prstGeom>
        </p:spPr>
      </p:pic>
      <p:pic>
        <p:nvPicPr>
          <p:cNvPr id="52" name="Imagen 51">
            <a:extLst>
              <a:ext uri="{FF2B5EF4-FFF2-40B4-BE49-F238E27FC236}">
                <a16:creationId xmlns:a16="http://schemas.microsoft.com/office/drawing/2014/main" id="{E4147DD9-B430-42BA-8B24-DDD9A56B3BC2}"/>
              </a:ext>
            </a:extLst>
          </p:cNvPr>
          <p:cNvPicPr>
            <a:picLocks noChangeAspect="1"/>
          </p:cNvPicPr>
          <p:nvPr/>
        </p:nvPicPr>
        <p:blipFill rotWithShape="1">
          <a:blip r:embed="rId5"/>
          <a:srcRect l="52523" t="90002" r="32711" b="2137"/>
          <a:stretch/>
        </p:blipFill>
        <p:spPr>
          <a:xfrm>
            <a:off x="6539785" y="5356842"/>
            <a:ext cx="1873249" cy="305012"/>
          </a:xfrm>
          <a:prstGeom prst="rect">
            <a:avLst/>
          </a:prstGeom>
        </p:spPr>
      </p:pic>
      <p:pic>
        <p:nvPicPr>
          <p:cNvPr id="53" name="Imagen 52">
            <a:extLst>
              <a:ext uri="{FF2B5EF4-FFF2-40B4-BE49-F238E27FC236}">
                <a16:creationId xmlns:a16="http://schemas.microsoft.com/office/drawing/2014/main" id="{BF4CF5CA-9230-4798-BAB5-D747100E157D}"/>
              </a:ext>
            </a:extLst>
          </p:cNvPr>
          <p:cNvPicPr>
            <a:picLocks noChangeAspect="1"/>
          </p:cNvPicPr>
          <p:nvPr/>
        </p:nvPicPr>
        <p:blipFill rotWithShape="1">
          <a:blip r:embed="rId5"/>
          <a:srcRect l="52523" t="90002" r="32711" b="2137"/>
          <a:stretch/>
        </p:blipFill>
        <p:spPr>
          <a:xfrm>
            <a:off x="10104794" y="5432998"/>
            <a:ext cx="1873249" cy="305012"/>
          </a:xfrm>
          <a:prstGeom prst="rect">
            <a:avLst/>
          </a:prstGeom>
        </p:spPr>
      </p:pic>
      <p:pic>
        <p:nvPicPr>
          <p:cNvPr id="54" name="Imagen 53">
            <a:extLst>
              <a:ext uri="{FF2B5EF4-FFF2-40B4-BE49-F238E27FC236}">
                <a16:creationId xmlns:a16="http://schemas.microsoft.com/office/drawing/2014/main" id="{DC2935DA-3F71-490F-9682-61E7FE88AF31}"/>
              </a:ext>
            </a:extLst>
          </p:cNvPr>
          <p:cNvPicPr>
            <a:picLocks noChangeAspect="1"/>
          </p:cNvPicPr>
          <p:nvPr/>
        </p:nvPicPr>
        <p:blipFill rotWithShape="1">
          <a:blip r:embed="rId4"/>
          <a:srcRect l="61608" t="38377" r="402" b="54220"/>
          <a:stretch/>
        </p:blipFill>
        <p:spPr>
          <a:xfrm>
            <a:off x="10184517" y="3625280"/>
            <a:ext cx="1828800" cy="344133"/>
          </a:xfrm>
          <a:prstGeom prst="rect">
            <a:avLst/>
          </a:prstGeom>
        </p:spPr>
      </p:pic>
      <p:pic>
        <p:nvPicPr>
          <p:cNvPr id="55" name="Imagen 54">
            <a:extLst>
              <a:ext uri="{FF2B5EF4-FFF2-40B4-BE49-F238E27FC236}">
                <a16:creationId xmlns:a16="http://schemas.microsoft.com/office/drawing/2014/main" id="{C20FAF08-1D8C-4EBC-B858-2FA45EB4879B}"/>
              </a:ext>
            </a:extLst>
          </p:cNvPr>
          <p:cNvPicPr>
            <a:picLocks noChangeAspect="1"/>
          </p:cNvPicPr>
          <p:nvPr/>
        </p:nvPicPr>
        <p:blipFill rotWithShape="1">
          <a:blip r:embed="rId5"/>
          <a:srcRect l="37696" t="90077" r="47538" b="2062"/>
          <a:stretch/>
        </p:blipFill>
        <p:spPr>
          <a:xfrm>
            <a:off x="6539784" y="3887275"/>
            <a:ext cx="1828798" cy="297774"/>
          </a:xfrm>
          <a:prstGeom prst="rect">
            <a:avLst/>
          </a:prstGeom>
        </p:spPr>
      </p:pic>
      <p:pic>
        <p:nvPicPr>
          <p:cNvPr id="56" name="Imagen 55">
            <a:extLst>
              <a:ext uri="{FF2B5EF4-FFF2-40B4-BE49-F238E27FC236}">
                <a16:creationId xmlns:a16="http://schemas.microsoft.com/office/drawing/2014/main" id="{5089BE63-CCC2-4360-B68A-CBD1B2EBF676}"/>
              </a:ext>
            </a:extLst>
          </p:cNvPr>
          <p:cNvPicPr>
            <a:picLocks noChangeAspect="1"/>
          </p:cNvPicPr>
          <p:nvPr/>
        </p:nvPicPr>
        <p:blipFill rotWithShape="1">
          <a:blip r:embed="rId5"/>
          <a:srcRect l="37696" t="90077" r="47538" b="2062"/>
          <a:stretch/>
        </p:blipFill>
        <p:spPr>
          <a:xfrm>
            <a:off x="10127019" y="3962124"/>
            <a:ext cx="1828798" cy="297774"/>
          </a:xfrm>
          <a:prstGeom prst="rect">
            <a:avLst/>
          </a:prstGeom>
        </p:spPr>
      </p:pic>
      <p:sp>
        <p:nvSpPr>
          <p:cNvPr id="59" name="CuadroTexto 58">
            <a:extLst>
              <a:ext uri="{FF2B5EF4-FFF2-40B4-BE49-F238E27FC236}">
                <a16:creationId xmlns:a16="http://schemas.microsoft.com/office/drawing/2014/main" id="{685A3A50-4D48-43ED-A9C7-AF50835921B5}"/>
              </a:ext>
            </a:extLst>
          </p:cNvPr>
          <p:cNvSpPr txBox="1"/>
          <p:nvPr/>
        </p:nvSpPr>
        <p:spPr>
          <a:xfrm>
            <a:off x="5374450" y="4982067"/>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sp>
        <p:nvSpPr>
          <p:cNvPr id="63" name="CuadroTexto 62">
            <a:extLst>
              <a:ext uri="{FF2B5EF4-FFF2-40B4-BE49-F238E27FC236}">
                <a16:creationId xmlns:a16="http://schemas.microsoft.com/office/drawing/2014/main" id="{E2223AEA-5BD7-4575-9357-1E2684DD0A8B}"/>
              </a:ext>
            </a:extLst>
          </p:cNvPr>
          <p:cNvSpPr txBox="1"/>
          <p:nvPr/>
        </p:nvSpPr>
        <p:spPr>
          <a:xfrm>
            <a:off x="8968673" y="3537718"/>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
        <p:nvSpPr>
          <p:cNvPr id="67" name="CuadroTexto 66">
            <a:extLst>
              <a:ext uri="{FF2B5EF4-FFF2-40B4-BE49-F238E27FC236}">
                <a16:creationId xmlns:a16="http://schemas.microsoft.com/office/drawing/2014/main" id="{FC010BE3-C1CA-4917-8CEB-2AB33C2E8DA0}"/>
              </a:ext>
            </a:extLst>
          </p:cNvPr>
          <p:cNvSpPr txBox="1"/>
          <p:nvPr/>
        </p:nvSpPr>
        <p:spPr>
          <a:xfrm>
            <a:off x="8956819" y="5055781"/>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cxnSp>
        <p:nvCxnSpPr>
          <p:cNvPr id="73" name="Conector recto 72">
            <a:extLst>
              <a:ext uri="{FF2B5EF4-FFF2-40B4-BE49-F238E27FC236}">
                <a16:creationId xmlns:a16="http://schemas.microsoft.com/office/drawing/2014/main" id="{13E9F42B-2511-484C-B9BD-646A9713C19A}"/>
              </a:ext>
            </a:extLst>
          </p:cNvPr>
          <p:cNvCxnSpPr>
            <a:cxnSpLocks/>
          </p:cNvCxnSpPr>
          <p:nvPr/>
        </p:nvCxnSpPr>
        <p:spPr>
          <a:xfrm>
            <a:off x="7182067" y="3536502"/>
            <a:ext cx="0" cy="1814897"/>
          </a:xfrm>
          <a:prstGeom prst="line">
            <a:avLst/>
          </a:prstGeom>
          <a:ln w="38100">
            <a:prstDash val="sysDash"/>
          </a:ln>
        </p:spPr>
        <p:style>
          <a:lnRef idx="1">
            <a:schemeClr val="dk1"/>
          </a:lnRef>
          <a:fillRef idx="0">
            <a:schemeClr val="dk1"/>
          </a:fillRef>
          <a:effectRef idx="0">
            <a:schemeClr val="dk1"/>
          </a:effectRef>
          <a:fontRef idx="minor">
            <a:schemeClr val="tx1"/>
          </a:fontRef>
        </p:style>
      </p:cxnSp>
      <p:sp>
        <p:nvSpPr>
          <p:cNvPr id="34" name="CuadroTexto 33">
            <a:extLst>
              <a:ext uri="{FF2B5EF4-FFF2-40B4-BE49-F238E27FC236}">
                <a16:creationId xmlns:a16="http://schemas.microsoft.com/office/drawing/2014/main" id="{00C94CA7-4CE5-4ACB-BF62-D8E031CD5D8B}"/>
              </a:ext>
            </a:extLst>
          </p:cNvPr>
          <p:cNvSpPr txBox="1"/>
          <p:nvPr/>
        </p:nvSpPr>
        <p:spPr>
          <a:xfrm>
            <a:off x="7892936" y="2078290"/>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sp>
        <p:nvSpPr>
          <p:cNvPr id="36" name="CuadroTexto 35">
            <a:extLst>
              <a:ext uri="{FF2B5EF4-FFF2-40B4-BE49-F238E27FC236}">
                <a16:creationId xmlns:a16="http://schemas.microsoft.com/office/drawing/2014/main" id="{CD20D280-1AD2-4238-9FB3-6B8A1B75476E}"/>
              </a:ext>
            </a:extLst>
          </p:cNvPr>
          <p:cNvSpPr txBox="1"/>
          <p:nvPr/>
        </p:nvSpPr>
        <p:spPr>
          <a:xfrm>
            <a:off x="6431529" y="5865958"/>
            <a:ext cx="6101442" cy="707886"/>
          </a:xfrm>
          <a:prstGeom prst="rect">
            <a:avLst/>
          </a:prstGeom>
          <a:noFill/>
        </p:spPr>
        <p:txBody>
          <a:bodyPr wrap="square">
            <a:spAutoFit/>
          </a:bodyPr>
          <a:lstStyle/>
          <a:p>
            <a:r>
              <a:rPr lang="en-US" sz="2000" dirty="0">
                <a:latin typeface="LiberationSerif-Italic"/>
              </a:rPr>
              <a:t>P</a:t>
            </a:r>
            <a:r>
              <a:rPr lang="en-US" sz="2000" b="0" i="0" u="none" strike="noStrike" baseline="0" dirty="0">
                <a:latin typeface="LiberationSerif-Italic"/>
              </a:rPr>
              <a:t>eak of activity taking place at similar time points regardless the photoperiod </a:t>
            </a:r>
            <a:endParaRPr lang="es-ES" sz="2000" dirty="0"/>
          </a:p>
        </p:txBody>
      </p:sp>
    </p:spTree>
    <p:extLst>
      <p:ext uri="{BB962C8B-B14F-4D97-AF65-F5344CB8AC3E}">
        <p14:creationId xmlns:p14="http://schemas.microsoft.com/office/powerpoint/2010/main" val="382150520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444674" y="1422981"/>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107805" y="158283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2" name="Rectángulo 81">
            <a:extLst>
              <a:ext uri="{FF2B5EF4-FFF2-40B4-BE49-F238E27FC236}">
                <a16:creationId xmlns:a16="http://schemas.microsoft.com/office/drawing/2014/main" id="{A9B3239D-49F2-47F2-AF19-CA536845FAB1}"/>
              </a:ext>
            </a:extLst>
          </p:cNvPr>
          <p:cNvSpPr/>
          <p:nvPr/>
        </p:nvSpPr>
        <p:spPr>
          <a:xfrm>
            <a:off x="6189893" y="1381959"/>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6141352" y="2062742"/>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3"/>
          <a:srcRect l="19732" r="7001"/>
          <a:stretch/>
        </p:blipFill>
        <p:spPr>
          <a:xfrm>
            <a:off x="164638" y="2329764"/>
            <a:ext cx="5015922" cy="3751865"/>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68" name="Rectángulo: esquinas redondeadas 67">
            <a:extLst>
              <a:ext uri="{FF2B5EF4-FFF2-40B4-BE49-F238E27FC236}">
                <a16:creationId xmlns:a16="http://schemas.microsoft.com/office/drawing/2014/main" id="{B0F26EED-3BBB-4A77-BD6D-04A2B4D2F3CC}"/>
              </a:ext>
            </a:extLst>
          </p:cNvPr>
          <p:cNvSpPr/>
          <p:nvPr/>
        </p:nvSpPr>
        <p:spPr>
          <a:xfrm>
            <a:off x="3579905" y="3209630"/>
            <a:ext cx="812366" cy="1171870"/>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16E6C8DB-3365-4EFD-BF3A-F21F24005A10}"/>
              </a:ext>
            </a:extLst>
          </p:cNvPr>
          <p:cNvSpPr/>
          <p:nvPr/>
        </p:nvSpPr>
        <p:spPr>
          <a:xfrm>
            <a:off x="164638" y="3147335"/>
            <a:ext cx="1831021" cy="563329"/>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E49839D-61D2-474E-ACC6-72F7BD8850DA}"/>
              </a:ext>
            </a:extLst>
          </p:cNvPr>
          <p:cNvPicPr>
            <a:picLocks noChangeAspect="1"/>
          </p:cNvPicPr>
          <p:nvPr/>
        </p:nvPicPr>
        <p:blipFill rotWithShape="1">
          <a:blip r:embed="rId4"/>
          <a:srcRect l="12670" t="37637" r="49322" b="55260"/>
          <a:stretch/>
        </p:blipFill>
        <p:spPr>
          <a:xfrm>
            <a:off x="6583328" y="3536502"/>
            <a:ext cx="1829705" cy="330218"/>
          </a:xfrm>
          <a:prstGeom prst="rect">
            <a:avLst/>
          </a:prstGeom>
        </p:spPr>
      </p:pic>
      <p:sp>
        <p:nvSpPr>
          <p:cNvPr id="40" name="Rectángulo 39">
            <a:extLst>
              <a:ext uri="{FF2B5EF4-FFF2-40B4-BE49-F238E27FC236}">
                <a16:creationId xmlns:a16="http://schemas.microsoft.com/office/drawing/2014/main" id="{75D517E1-6FEB-4466-8915-6057FDE888CC}"/>
              </a:ext>
            </a:extLst>
          </p:cNvPr>
          <p:cNvSpPr/>
          <p:nvPr/>
        </p:nvSpPr>
        <p:spPr>
          <a:xfrm>
            <a:off x="5607676" y="1466990"/>
            <a:ext cx="562028" cy="51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AF8DDBC9-6DF7-4C50-BBBD-F194E2E95412}"/>
              </a:ext>
            </a:extLst>
          </p:cNvPr>
          <p:cNvSpPr txBox="1"/>
          <p:nvPr/>
        </p:nvSpPr>
        <p:spPr>
          <a:xfrm>
            <a:off x="5488937" y="1649155"/>
            <a:ext cx="1304830" cy="338554"/>
          </a:xfrm>
          <a:prstGeom prst="rect">
            <a:avLst/>
          </a:prstGeom>
          <a:noFill/>
        </p:spPr>
        <p:txBody>
          <a:bodyPr wrap="square" rtlCol="0">
            <a:spAutoFit/>
          </a:bodyPr>
          <a:lstStyle/>
          <a:p>
            <a:r>
              <a:rPr lang="es-ES" sz="1600" b="1" dirty="0" err="1"/>
              <a:t>Activity</a:t>
            </a:r>
            <a:endParaRPr lang="es-ES" sz="1600" b="1" dirty="0"/>
          </a:p>
        </p:txBody>
      </p:sp>
      <p:sp>
        <p:nvSpPr>
          <p:cNvPr id="42" name="Rectángulo 41">
            <a:extLst>
              <a:ext uri="{FF2B5EF4-FFF2-40B4-BE49-F238E27FC236}">
                <a16:creationId xmlns:a16="http://schemas.microsoft.com/office/drawing/2014/main" id="{5E5DD0C2-25DC-435F-B261-626F1BBCE0E7}"/>
              </a:ext>
            </a:extLst>
          </p:cNvPr>
          <p:cNvSpPr/>
          <p:nvPr/>
        </p:nvSpPr>
        <p:spPr>
          <a:xfrm>
            <a:off x="6460512" y="1735934"/>
            <a:ext cx="939057" cy="181498"/>
          </a:xfrm>
          <a:prstGeom prst="rect">
            <a:avLst/>
          </a:prstGeom>
          <a:gradFill flip="none" rotWithShape="1">
            <a:gsLst>
              <a:gs pos="43000">
                <a:srgbClr val="24240C"/>
              </a:gs>
              <a:gs pos="0">
                <a:schemeClr val="tx1">
                  <a:lumMod val="95000"/>
                  <a:lumOff val="5000"/>
                </a:scheme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1B859455-AD70-424E-982B-581FD383216C}"/>
              </a:ext>
            </a:extLst>
          </p:cNvPr>
          <p:cNvSpPr txBox="1"/>
          <p:nvPr/>
        </p:nvSpPr>
        <p:spPr>
          <a:xfrm>
            <a:off x="6001517" y="1438091"/>
            <a:ext cx="1791132" cy="338554"/>
          </a:xfrm>
          <a:prstGeom prst="rect">
            <a:avLst/>
          </a:prstGeom>
          <a:noFill/>
        </p:spPr>
        <p:txBody>
          <a:bodyPr wrap="square" rtlCol="0">
            <a:spAutoFit/>
          </a:bodyPr>
          <a:lstStyle/>
          <a:p>
            <a:pPr algn="ctr"/>
            <a:r>
              <a:rPr lang="es-ES" sz="1600" dirty="0"/>
              <a:t>Low             High</a:t>
            </a:r>
          </a:p>
        </p:txBody>
      </p:sp>
      <p:pic>
        <p:nvPicPr>
          <p:cNvPr id="37" name="Imagen 36">
            <a:extLst>
              <a:ext uri="{FF2B5EF4-FFF2-40B4-BE49-F238E27FC236}">
                <a16:creationId xmlns:a16="http://schemas.microsoft.com/office/drawing/2014/main" id="{745289B7-7A76-435D-8EFF-E16B51B9E1C8}"/>
              </a:ext>
            </a:extLst>
          </p:cNvPr>
          <p:cNvPicPr>
            <a:picLocks noChangeAspect="1"/>
          </p:cNvPicPr>
          <p:nvPr/>
        </p:nvPicPr>
        <p:blipFill rotWithShape="1">
          <a:blip r:embed="rId4"/>
          <a:srcRect l="12971" t="90346" r="49051" b="-3675"/>
          <a:stretch/>
        </p:blipFill>
        <p:spPr>
          <a:xfrm>
            <a:off x="6583329" y="5036564"/>
            <a:ext cx="1790570" cy="606974"/>
          </a:xfrm>
          <a:prstGeom prst="rect">
            <a:avLst/>
          </a:prstGeom>
        </p:spPr>
      </p:pic>
      <p:sp>
        <p:nvSpPr>
          <p:cNvPr id="50" name="CuadroTexto 49">
            <a:extLst>
              <a:ext uri="{FF2B5EF4-FFF2-40B4-BE49-F238E27FC236}">
                <a16:creationId xmlns:a16="http://schemas.microsoft.com/office/drawing/2014/main" id="{D4F87241-A0FA-46FA-AE15-A9BAB23B9A68}"/>
              </a:ext>
            </a:extLst>
          </p:cNvPr>
          <p:cNvSpPr txBox="1"/>
          <p:nvPr/>
        </p:nvSpPr>
        <p:spPr>
          <a:xfrm>
            <a:off x="5386304" y="3464004"/>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51" name="Imagen 50">
            <a:extLst>
              <a:ext uri="{FF2B5EF4-FFF2-40B4-BE49-F238E27FC236}">
                <a16:creationId xmlns:a16="http://schemas.microsoft.com/office/drawing/2014/main" id="{89FA1BB4-CC52-4A33-8A88-6738C4123311}"/>
              </a:ext>
            </a:extLst>
          </p:cNvPr>
          <p:cNvPicPr>
            <a:picLocks noChangeAspect="1"/>
          </p:cNvPicPr>
          <p:nvPr/>
        </p:nvPicPr>
        <p:blipFill rotWithShape="1">
          <a:blip r:embed="rId4"/>
          <a:srcRect l="61322" t="90346" r="1933" b="-3675"/>
          <a:stretch/>
        </p:blipFill>
        <p:spPr>
          <a:xfrm>
            <a:off x="10108320" y="5100552"/>
            <a:ext cx="1732502" cy="606974"/>
          </a:xfrm>
          <a:prstGeom prst="rect">
            <a:avLst/>
          </a:prstGeom>
        </p:spPr>
      </p:pic>
      <p:pic>
        <p:nvPicPr>
          <p:cNvPr id="52" name="Imagen 51">
            <a:extLst>
              <a:ext uri="{FF2B5EF4-FFF2-40B4-BE49-F238E27FC236}">
                <a16:creationId xmlns:a16="http://schemas.microsoft.com/office/drawing/2014/main" id="{E4147DD9-B430-42BA-8B24-DDD9A56B3BC2}"/>
              </a:ext>
            </a:extLst>
          </p:cNvPr>
          <p:cNvPicPr>
            <a:picLocks noChangeAspect="1"/>
          </p:cNvPicPr>
          <p:nvPr/>
        </p:nvPicPr>
        <p:blipFill rotWithShape="1">
          <a:blip r:embed="rId5"/>
          <a:srcRect l="52523" t="90002" r="32711" b="2137"/>
          <a:stretch/>
        </p:blipFill>
        <p:spPr>
          <a:xfrm>
            <a:off x="6539785" y="5356842"/>
            <a:ext cx="1873249" cy="305012"/>
          </a:xfrm>
          <a:prstGeom prst="rect">
            <a:avLst/>
          </a:prstGeom>
        </p:spPr>
      </p:pic>
      <p:pic>
        <p:nvPicPr>
          <p:cNvPr id="53" name="Imagen 52">
            <a:extLst>
              <a:ext uri="{FF2B5EF4-FFF2-40B4-BE49-F238E27FC236}">
                <a16:creationId xmlns:a16="http://schemas.microsoft.com/office/drawing/2014/main" id="{BF4CF5CA-9230-4798-BAB5-D747100E157D}"/>
              </a:ext>
            </a:extLst>
          </p:cNvPr>
          <p:cNvPicPr>
            <a:picLocks noChangeAspect="1"/>
          </p:cNvPicPr>
          <p:nvPr/>
        </p:nvPicPr>
        <p:blipFill rotWithShape="1">
          <a:blip r:embed="rId5"/>
          <a:srcRect l="52523" t="90002" r="32711" b="2137"/>
          <a:stretch/>
        </p:blipFill>
        <p:spPr>
          <a:xfrm>
            <a:off x="10104794" y="5432998"/>
            <a:ext cx="1873249" cy="305012"/>
          </a:xfrm>
          <a:prstGeom prst="rect">
            <a:avLst/>
          </a:prstGeom>
        </p:spPr>
      </p:pic>
      <p:pic>
        <p:nvPicPr>
          <p:cNvPr id="54" name="Imagen 53">
            <a:extLst>
              <a:ext uri="{FF2B5EF4-FFF2-40B4-BE49-F238E27FC236}">
                <a16:creationId xmlns:a16="http://schemas.microsoft.com/office/drawing/2014/main" id="{DC2935DA-3F71-490F-9682-61E7FE88AF31}"/>
              </a:ext>
            </a:extLst>
          </p:cNvPr>
          <p:cNvPicPr>
            <a:picLocks noChangeAspect="1"/>
          </p:cNvPicPr>
          <p:nvPr/>
        </p:nvPicPr>
        <p:blipFill rotWithShape="1">
          <a:blip r:embed="rId4"/>
          <a:srcRect l="61608" t="38377" r="402" b="54220"/>
          <a:stretch/>
        </p:blipFill>
        <p:spPr>
          <a:xfrm>
            <a:off x="10184517" y="3625280"/>
            <a:ext cx="1828800" cy="344133"/>
          </a:xfrm>
          <a:prstGeom prst="rect">
            <a:avLst/>
          </a:prstGeom>
        </p:spPr>
      </p:pic>
      <p:pic>
        <p:nvPicPr>
          <p:cNvPr id="55" name="Imagen 54">
            <a:extLst>
              <a:ext uri="{FF2B5EF4-FFF2-40B4-BE49-F238E27FC236}">
                <a16:creationId xmlns:a16="http://schemas.microsoft.com/office/drawing/2014/main" id="{C20FAF08-1D8C-4EBC-B858-2FA45EB4879B}"/>
              </a:ext>
            </a:extLst>
          </p:cNvPr>
          <p:cNvPicPr>
            <a:picLocks noChangeAspect="1"/>
          </p:cNvPicPr>
          <p:nvPr/>
        </p:nvPicPr>
        <p:blipFill rotWithShape="1">
          <a:blip r:embed="rId5"/>
          <a:srcRect l="37696" t="90077" r="47538" b="2062"/>
          <a:stretch/>
        </p:blipFill>
        <p:spPr>
          <a:xfrm>
            <a:off x="6539784" y="3887275"/>
            <a:ext cx="1828798" cy="297774"/>
          </a:xfrm>
          <a:prstGeom prst="rect">
            <a:avLst/>
          </a:prstGeom>
        </p:spPr>
      </p:pic>
      <p:pic>
        <p:nvPicPr>
          <p:cNvPr id="56" name="Imagen 55">
            <a:extLst>
              <a:ext uri="{FF2B5EF4-FFF2-40B4-BE49-F238E27FC236}">
                <a16:creationId xmlns:a16="http://schemas.microsoft.com/office/drawing/2014/main" id="{5089BE63-CCC2-4360-B68A-CBD1B2EBF676}"/>
              </a:ext>
            </a:extLst>
          </p:cNvPr>
          <p:cNvPicPr>
            <a:picLocks noChangeAspect="1"/>
          </p:cNvPicPr>
          <p:nvPr/>
        </p:nvPicPr>
        <p:blipFill rotWithShape="1">
          <a:blip r:embed="rId5"/>
          <a:srcRect l="37696" t="90077" r="47538" b="2062"/>
          <a:stretch/>
        </p:blipFill>
        <p:spPr>
          <a:xfrm>
            <a:off x="10127019" y="3962124"/>
            <a:ext cx="1828798" cy="297774"/>
          </a:xfrm>
          <a:prstGeom prst="rect">
            <a:avLst/>
          </a:prstGeom>
        </p:spPr>
      </p:pic>
      <p:sp>
        <p:nvSpPr>
          <p:cNvPr id="59" name="CuadroTexto 58">
            <a:extLst>
              <a:ext uri="{FF2B5EF4-FFF2-40B4-BE49-F238E27FC236}">
                <a16:creationId xmlns:a16="http://schemas.microsoft.com/office/drawing/2014/main" id="{685A3A50-4D48-43ED-A9C7-AF50835921B5}"/>
              </a:ext>
            </a:extLst>
          </p:cNvPr>
          <p:cNvSpPr txBox="1"/>
          <p:nvPr/>
        </p:nvSpPr>
        <p:spPr>
          <a:xfrm>
            <a:off x="5374450" y="4982067"/>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sp>
        <p:nvSpPr>
          <p:cNvPr id="63" name="CuadroTexto 62">
            <a:extLst>
              <a:ext uri="{FF2B5EF4-FFF2-40B4-BE49-F238E27FC236}">
                <a16:creationId xmlns:a16="http://schemas.microsoft.com/office/drawing/2014/main" id="{E2223AEA-5BD7-4575-9357-1E2684DD0A8B}"/>
              </a:ext>
            </a:extLst>
          </p:cNvPr>
          <p:cNvSpPr txBox="1"/>
          <p:nvPr/>
        </p:nvSpPr>
        <p:spPr>
          <a:xfrm>
            <a:off x="8968673" y="3537718"/>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
        <p:nvSpPr>
          <p:cNvPr id="67" name="CuadroTexto 66">
            <a:extLst>
              <a:ext uri="{FF2B5EF4-FFF2-40B4-BE49-F238E27FC236}">
                <a16:creationId xmlns:a16="http://schemas.microsoft.com/office/drawing/2014/main" id="{FC010BE3-C1CA-4917-8CEB-2AB33C2E8DA0}"/>
              </a:ext>
            </a:extLst>
          </p:cNvPr>
          <p:cNvSpPr txBox="1"/>
          <p:nvPr/>
        </p:nvSpPr>
        <p:spPr>
          <a:xfrm>
            <a:off x="8956819" y="5055781"/>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cxnSp>
        <p:nvCxnSpPr>
          <p:cNvPr id="73" name="Conector recto 72">
            <a:extLst>
              <a:ext uri="{FF2B5EF4-FFF2-40B4-BE49-F238E27FC236}">
                <a16:creationId xmlns:a16="http://schemas.microsoft.com/office/drawing/2014/main" id="{13E9F42B-2511-484C-B9BD-646A9713C19A}"/>
              </a:ext>
            </a:extLst>
          </p:cNvPr>
          <p:cNvCxnSpPr>
            <a:cxnSpLocks/>
          </p:cNvCxnSpPr>
          <p:nvPr/>
        </p:nvCxnSpPr>
        <p:spPr>
          <a:xfrm>
            <a:off x="7182067" y="3536502"/>
            <a:ext cx="0" cy="1814897"/>
          </a:xfrm>
          <a:prstGeom prst="line">
            <a:avLst/>
          </a:prstGeom>
          <a:ln w="38100">
            <a:prstDash val="sysDash"/>
          </a:ln>
        </p:spPr>
        <p:style>
          <a:lnRef idx="1">
            <a:schemeClr val="dk1"/>
          </a:lnRef>
          <a:fillRef idx="0">
            <a:schemeClr val="dk1"/>
          </a:fillRef>
          <a:effectRef idx="0">
            <a:schemeClr val="dk1"/>
          </a:effectRef>
          <a:fontRef idx="minor">
            <a:schemeClr val="tx1"/>
          </a:fontRef>
        </p:style>
      </p:cxnSp>
      <p:cxnSp>
        <p:nvCxnSpPr>
          <p:cNvPr id="74" name="Conector recto 73">
            <a:extLst>
              <a:ext uri="{FF2B5EF4-FFF2-40B4-BE49-F238E27FC236}">
                <a16:creationId xmlns:a16="http://schemas.microsoft.com/office/drawing/2014/main" id="{8EF1B5DC-1717-4BAB-A4E3-B85D686C5680}"/>
              </a:ext>
            </a:extLst>
          </p:cNvPr>
          <p:cNvCxnSpPr>
            <a:cxnSpLocks/>
          </p:cNvCxnSpPr>
          <p:nvPr/>
        </p:nvCxnSpPr>
        <p:spPr>
          <a:xfrm>
            <a:off x="10328038" y="3579124"/>
            <a:ext cx="0" cy="1814897"/>
          </a:xfrm>
          <a:prstGeom prst="line">
            <a:avLst/>
          </a:prstGeom>
          <a:ln w="38100">
            <a:prstDash val="sysDash"/>
          </a:ln>
        </p:spPr>
        <p:style>
          <a:lnRef idx="1">
            <a:schemeClr val="dk1"/>
          </a:lnRef>
          <a:fillRef idx="0">
            <a:schemeClr val="dk1"/>
          </a:fillRef>
          <a:effectRef idx="0">
            <a:schemeClr val="dk1"/>
          </a:effectRef>
          <a:fontRef idx="minor">
            <a:schemeClr val="tx1"/>
          </a:fontRef>
        </p:style>
      </p:cxnSp>
      <p:sp>
        <p:nvSpPr>
          <p:cNvPr id="34" name="CuadroTexto 33">
            <a:extLst>
              <a:ext uri="{FF2B5EF4-FFF2-40B4-BE49-F238E27FC236}">
                <a16:creationId xmlns:a16="http://schemas.microsoft.com/office/drawing/2014/main" id="{00C94CA7-4CE5-4ACB-BF62-D8E031CD5D8B}"/>
              </a:ext>
            </a:extLst>
          </p:cNvPr>
          <p:cNvSpPr txBox="1"/>
          <p:nvPr/>
        </p:nvSpPr>
        <p:spPr>
          <a:xfrm>
            <a:off x="7892936" y="2078290"/>
            <a:ext cx="3178629" cy="1138773"/>
          </a:xfrm>
          <a:prstGeom prst="rect">
            <a:avLst/>
          </a:prstGeom>
          <a:noFill/>
        </p:spPr>
        <p:txBody>
          <a:bodyPr wrap="square" rtlCol="0">
            <a:spAutoFit/>
          </a:bodyPr>
          <a:lstStyle/>
          <a:p>
            <a:r>
              <a:rPr lang="es-ES" sz="2400" b="1" dirty="0" err="1"/>
              <a:t>Rhythmic</a:t>
            </a:r>
            <a:r>
              <a:rPr lang="es-ES" sz="2400" b="1" dirty="0"/>
              <a:t> </a:t>
            </a:r>
            <a:r>
              <a:rPr lang="es-ES" sz="2400" b="1" dirty="0" err="1"/>
              <a:t>profile</a:t>
            </a:r>
            <a:r>
              <a:rPr lang="es-ES" sz="2400" b="1" dirty="0"/>
              <a:t> </a:t>
            </a:r>
          </a:p>
          <a:p>
            <a:r>
              <a:rPr lang="es-ES" sz="2400" b="1" dirty="0"/>
              <a:t>(24h </a:t>
            </a:r>
            <a:r>
              <a:rPr lang="es-ES" sz="2400" b="1" dirty="0" err="1"/>
              <a:t>period</a:t>
            </a:r>
            <a:r>
              <a:rPr lang="es-ES" sz="2400" b="1" dirty="0"/>
              <a:t>) </a:t>
            </a:r>
          </a:p>
          <a:p>
            <a:r>
              <a:rPr lang="es-ES" sz="2000" dirty="0" err="1"/>
              <a:t>with</a:t>
            </a:r>
            <a:r>
              <a:rPr lang="es-ES" sz="2000" dirty="0"/>
              <a:t> p-</a:t>
            </a:r>
            <a:r>
              <a:rPr lang="es-ES" sz="2000" dirty="0" err="1"/>
              <a:t>value</a:t>
            </a:r>
            <a:r>
              <a:rPr lang="es-ES" sz="2000" dirty="0"/>
              <a:t> &lt; 0.05</a:t>
            </a:r>
          </a:p>
        </p:txBody>
      </p:sp>
      <p:sp>
        <p:nvSpPr>
          <p:cNvPr id="36" name="CuadroTexto 35">
            <a:extLst>
              <a:ext uri="{FF2B5EF4-FFF2-40B4-BE49-F238E27FC236}">
                <a16:creationId xmlns:a16="http://schemas.microsoft.com/office/drawing/2014/main" id="{CD20D280-1AD2-4238-9FB3-6B8A1B75476E}"/>
              </a:ext>
            </a:extLst>
          </p:cNvPr>
          <p:cNvSpPr txBox="1"/>
          <p:nvPr/>
        </p:nvSpPr>
        <p:spPr>
          <a:xfrm>
            <a:off x="6431529" y="5865958"/>
            <a:ext cx="6101442" cy="707886"/>
          </a:xfrm>
          <a:prstGeom prst="rect">
            <a:avLst/>
          </a:prstGeom>
          <a:noFill/>
        </p:spPr>
        <p:txBody>
          <a:bodyPr wrap="square">
            <a:spAutoFit/>
          </a:bodyPr>
          <a:lstStyle/>
          <a:p>
            <a:r>
              <a:rPr lang="en-US" sz="2000" dirty="0">
                <a:latin typeface="LiberationSerif-Italic"/>
              </a:rPr>
              <a:t>P</a:t>
            </a:r>
            <a:r>
              <a:rPr lang="en-US" sz="2000" b="0" i="0" u="none" strike="noStrike" baseline="0" dirty="0">
                <a:latin typeface="LiberationSerif-Italic"/>
              </a:rPr>
              <a:t>eak of activity taking place at similar time points regardless the photoperiod </a:t>
            </a:r>
            <a:endParaRPr lang="es-ES" sz="2000" dirty="0"/>
          </a:p>
        </p:txBody>
      </p:sp>
    </p:spTree>
    <p:extLst>
      <p:ext uri="{BB962C8B-B14F-4D97-AF65-F5344CB8AC3E}">
        <p14:creationId xmlns:p14="http://schemas.microsoft.com/office/powerpoint/2010/main" val="40537934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444674" y="1422981"/>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107805" y="158283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2" name="Rectángulo 81">
            <a:extLst>
              <a:ext uri="{FF2B5EF4-FFF2-40B4-BE49-F238E27FC236}">
                <a16:creationId xmlns:a16="http://schemas.microsoft.com/office/drawing/2014/main" id="{A9B3239D-49F2-47F2-AF19-CA536845FAB1}"/>
              </a:ext>
            </a:extLst>
          </p:cNvPr>
          <p:cNvSpPr/>
          <p:nvPr/>
        </p:nvSpPr>
        <p:spPr>
          <a:xfrm>
            <a:off x="6189893" y="1381959"/>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6141352" y="2062742"/>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3"/>
          <a:srcRect l="19732" r="7001"/>
          <a:stretch/>
        </p:blipFill>
        <p:spPr>
          <a:xfrm>
            <a:off x="164638" y="2329764"/>
            <a:ext cx="5015922" cy="3751865"/>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68" name="Rectángulo: esquinas redondeadas 67">
            <a:extLst>
              <a:ext uri="{FF2B5EF4-FFF2-40B4-BE49-F238E27FC236}">
                <a16:creationId xmlns:a16="http://schemas.microsoft.com/office/drawing/2014/main" id="{B0F26EED-3BBB-4A77-BD6D-04A2B4D2F3CC}"/>
              </a:ext>
            </a:extLst>
          </p:cNvPr>
          <p:cNvSpPr/>
          <p:nvPr/>
        </p:nvSpPr>
        <p:spPr>
          <a:xfrm>
            <a:off x="3579905" y="3209630"/>
            <a:ext cx="812366" cy="1171870"/>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16E6C8DB-3365-4EFD-BF3A-F21F24005A10}"/>
              </a:ext>
            </a:extLst>
          </p:cNvPr>
          <p:cNvSpPr/>
          <p:nvPr/>
        </p:nvSpPr>
        <p:spPr>
          <a:xfrm>
            <a:off x="164638" y="3147335"/>
            <a:ext cx="1831021" cy="563329"/>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E49839D-61D2-474E-ACC6-72F7BD8850DA}"/>
              </a:ext>
            </a:extLst>
          </p:cNvPr>
          <p:cNvPicPr>
            <a:picLocks noChangeAspect="1"/>
          </p:cNvPicPr>
          <p:nvPr/>
        </p:nvPicPr>
        <p:blipFill rotWithShape="1">
          <a:blip r:embed="rId4"/>
          <a:srcRect l="12670" t="37637" r="49322" b="55260"/>
          <a:stretch/>
        </p:blipFill>
        <p:spPr>
          <a:xfrm>
            <a:off x="6583328" y="3536502"/>
            <a:ext cx="1829705" cy="330218"/>
          </a:xfrm>
          <a:prstGeom prst="rect">
            <a:avLst/>
          </a:prstGeom>
        </p:spPr>
      </p:pic>
      <p:sp>
        <p:nvSpPr>
          <p:cNvPr id="26" name="Rectángulo 25">
            <a:extLst>
              <a:ext uri="{FF2B5EF4-FFF2-40B4-BE49-F238E27FC236}">
                <a16:creationId xmlns:a16="http://schemas.microsoft.com/office/drawing/2014/main" id="{FCFBF245-1B7D-4F6E-A8FD-7610E45A284C}"/>
              </a:ext>
            </a:extLst>
          </p:cNvPr>
          <p:cNvSpPr/>
          <p:nvPr/>
        </p:nvSpPr>
        <p:spPr>
          <a:xfrm>
            <a:off x="7828937" y="2164276"/>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0C06BAA1-8E90-4739-8723-8DC5D0A5BACE}"/>
              </a:ext>
            </a:extLst>
          </p:cNvPr>
          <p:cNvSpPr/>
          <p:nvPr/>
        </p:nvSpPr>
        <p:spPr>
          <a:xfrm>
            <a:off x="10444166" y="2050192"/>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75D517E1-6FEB-4466-8915-6057FDE888CC}"/>
              </a:ext>
            </a:extLst>
          </p:cNvPr>
          <p:cNvSpPr/>
          <p:nvPr/>
        </p:nvSpPr>
        <p:spPr>
          <a:xfrm>
            <a:off x="5607676" y="1466990"/>
            <a:ext cx="562028" cy="51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AF8DDBC9-6DF7-4C50-BBBD-F194E2E95412}"/>
              </a:ext>
            </a:extLst>
          </p:cNvPr>
          <p:cNvSpPr txBox="1"/>
          <p:nvPr/>
        </p:nvSpPr>
        <p:spPr>
          <a:xfrm>
            <a:off x="5488937" y="1649155"/>
            <a:ext cx="1304830" cy="338554"/>
          </a:xfrm>
          <a:prstGeom prst="rect">
            <a:avLst/>
          </a:prstGeom>
          <a:noFill/>
        </p:spPr>
        <p:txBody>
          <a:bodyPr wrap="square" rtlCol="0">
            <a:spAutoFit/>
          </a:bodyPr>
          <a:lstStyle/>
          <a:p>
            <a:r>
              <a:rPr lang="es-ES" sz="1600" b="1" dirty="0" err="1"/>
              <a:t>Activity</a:t>
            </a:r>
            <a:endParaRPr lang="es-ES" sz="1600" b="1" dirty="0"/>
          </a:p>
        </p:txBody>
      </p:sp>
      <p:sp>
        <p:nvSpPr>
          <p:cNvPr id="42" name="Rectángulo 41">
            <a:extLst>
              <a:ext uri="{FF2B5EF4-FFF2-40B4-BE49-F238E27FC236}">
                <a16:creationId xmlns:a16="http://schemas.microsoft.com/office/drawing/2014/main" id="{5E5DD0C2-25DC-435F-B261-626F1BBCE0E7}"/>
              </a:ext>
            </a:extLst>
          </p:cNvPr>
          <p:cNvSpPr/>
          <p:nvPr/>
        </p:nvSpPr>
        <p:spPr>
          <a:xfrm>
            <a:off x="6460512" y="1735934"/>
            <a:ext cx="939057" cy="181498"/>
          </a:xfrm>
          <a:prstGeom prst="rect">
            <a:avLst/>
          </a:prstGeom>
          <a:gradFill flip="none" rotWithShape="1">
            <a:gsLst>
              <a:gs pos="43000">
                <a:srgbClr val="24240C"/>
              </a:gs>
              <a:gs pos="0">
                <a:schemeClr val="tx1">
                  <a:lumMod val="95000"/>
                  <a:lumOff val="5000"/>
                </a:scheme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1B859455-AD70-424E-982B-581FD383216C}"/>
              </a:ext>
            </a:extLst>
          </p:cNvPr>
          <p:cNvSpPr txBox="1"/>
          <p:nvPr/>
        </p:nvSpPr>
        <p:spPr>
          <a:xfrm>
            <a:off x="6001517" y="1438091"/>
            <a:ext cx="1791132" cy="338554"/>
          </a:xfrm>
          <a:prstGeom prst="rect">
            <a:avLst/>
          </a:prstGeom>
          <a:noFill/>
        </p:spPr>
        <p:txBody>
          <a:bodyPr wrap="square" rtlCol="0">
            <a:spAutoFit/>
          </a:bodyPr>
          <a:lstStyle/>
          <a:p>
            <a:pPr algn="ctr"/>
            <a:r>
              <a:rPr lang="es-ES" sz="1600" dirty="0"/>
              <a:t>Low             High</a:t>
            </a:r>
          </a:p>
        </p:txBody>
      </p:sp>
      <p:pic>
        <p:nvPicPr>
          <p:cNvPr id="37" name="Imagen 36">
            <a:extLst>
              <a:ext uri="{FF2B5EF4-FFF2-40B4-BE49-F238E27FC236}">
                <a16:creationId xmlns:a16="http://schemas.microsoft.com/office/drawing/2014/main" id="{745289B7-7A76-435D-8EFF-E16B51B9E1C8}"/>
              </a:ext>
            </a:extLst>
          </p:cNvPr>
          <p:cNvPicPr>
            <a:picLocks noChangeAspect="1"/>
          </p:cNvPicPr>
          <p:nvPr/>
        </p:nvPicPr>
        <p:blipFill rotWithShape="1">
          <a:blip r:embed="rId4"/>
          <a:srcRect l="12971" t="90346" r="49051" b="-3675"/>
          <a:stretch/>
        </p:blipFill>
        <p:spPr>
          <a:xfrm>
            <a:off x="6583329" y="5036564"/>
            <a:ext cx="1790570" cy="606974"/>
          </a:xfrm>
          <a:prstGeom prst="rect">
            <a:avLst/>
          </a:prstGeom>
        </p:spPr>
      </p:pic>
      <p:pic>
        <p:nvPicPr>
          <p:cNvPr id="47" name="Picture 4">
            <a:extLst>
              <a:ext uri="{FF2B5EF4-FFF2-40B4-BE49-F238E27FC236}">
                <a16:creationId xmlns:a16="http://schemas.microsoft.com/office/drawing/2014/main" id="{42DC34A1-FC26-4FDA-B3A2-5260CB0B29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222" r="14341" b="61630"/>
          <a:stretch/>
        </p:blipFill>
        <p:spPr bwMode="auto">
          <a:xfrm>
            <a:off x="6424404" y="4808061"/>
            <a:ext cx="1908018" cy="218834"/>
          </a:xfrm>
          <a:prstGeom prst="rect">
            <a:avLst/>
          </a:prstGeom>
          <a:noFill/>
          <a:extLst>
            <a:ext uri="{909E8E84-426E-40DD-AFC4-6F175D3DCCD1}">
              <a14:hiddenFill xmlns:a14="http://schemas.microsoft.com/office/drawing/2010/main">
                <a:solidFill>
                  <a:srgbClr val="FFFFFF"/>
                </a:solidFill>
              </a14:hiddenFill>
            </a:ext>
          </a:extLst>
        </p:spPr>
      </p:pic>
      <p:sp>
        <p:nvSpPr>
          <p:cNvPr id="49" name="CuadroTexto 48">
            <a:extLst>
              <a:ext uri="{FF2B5EF4-FFF2-40B4-BE49-F238E27FC236}">
                <a16:creationId xmlns:a16="http://schemas.microsoft.com/office/drawing/2014/main" id="{B4529023-A129-42AD-B4DF-4B0C14523904}"/>
              </a:ext>
            </a:extLst>
          </p:cNvPr>
          <p:cNvSpPr txBox="1"/>
          <p:nvPr/>
        </p:nvSpPr>
        <p:spPr>
          <a:xfrm>
            <a:off x="5397075" y="3189831"/>
            <a:ext cx="1736917" cy="369332"/>
          </a:xfrm>
          <a:prstGeom prst="rect">
            <a:avLst/>
          </a:prstGeom>
          <a:noFill/>
        </p:spPr>
        <p:txBody>
          <a:bodyPr wrap="square" rtlCol="0">
            <a:spAutoFit/>
          </a:bodyPr>
          <a:lstStyle/>
          <a:p>
            <a:r>
              <a:rPr lang="es-ES" b="1" dirty="0"/>
              <a:t>NR protein</a:t>
            </a:r>
          </a:p>
        </p:txBody>
      </p:sp>
      <p:sp>
        <p:nvSpPr>
          <p:cNvPr id="50" name="CuadroTexto 49">
            <a:extLst>
              <a:ext uri="{FF2B5EF4-FFF2-40B4-BE49-F238E27FC236}">
                <a16:creationId xmlns:a16="http://schemas.microsoft.com/office/drawing/2014/main" id="{D4F87241-A0FA-46FA-AE15-A9BAB23B9A68}"/>
              </a:ext>
            </a:extLst>
          </p:cNvPr>
          <p:cNvSpPr txBox="1"/>
          <p:nvPr/>
        </p:nvSpPr>
        <p:spPr>
          <a:xfrm>
            <a:off x="5386304" y="3464004"/>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51" name="Imagen 50">
            <a:extLst>
              <a:ext uri="{FF2B5EF4-FFF2-40B4-BE49-F238E27FC236}">
                <a16:creationId xmlns:a16="http://schemas.microsoft.com/office/drawing/2014/main" id="{89FA1BB4-CC52-4A33-8A88-6738C4123311}"/>
              </a:ext>
            </a:extLst>
          </p:cNvPr>
          <p:cNvPicPr>
            <a:picLocks noChangeAspect="1"/>
          </p:cNvPicPr>
          <p:nvPr/>
        </p:nvPicPr>
        <p:blipFill rotWithShape="1">
          <a:blip r:embed="rId4"/>
          <a:srcRect l="61322" t="90346" r="1933" b="-3675"/>
          <a:stretch/>
        </p:blipFill>
        <p:spPr>
          <a:xfrm>
            <a:off x="10108320" y="5100552"/>
            <a:ext cx="1732502" cy="606974"/>
          </a:xfrm>
          <a:prstGeom prst="rect">
            <a:avLst/>
          </a:prstGeom>
        </p:spPr>
      </p:pic>
      <p:pic>
        <p:nvPicPr>
          <p:cNvPr id="52" name="Imagen 51">
            <a:extLst>
              <a:ext uri="{FF2B5EF4-FFF2-40B4-BE49-F238E27FC236}">
                <a16:creationId xmlns:a16="http://schemas.microsoft.com/office/drawing/2014/main" id="{E4147DD9-B430-42BA-8B24-DDD9A56B3BC2}"/>
              </a:ext>
            </a:extLst>
          </p:cNvPr>
          <p:cNvPicPr>
            <a:picLocks noChangeAspect="1"/>
          </p:cNvPicPr>
          <p:nvPr/>
        </p:nvPicPr>
        <p:blipFill rotWithShape="1">
          <a:blip r:embed="rId6"/>
          <a:srcRect l="52523" t="90002" r="32711" b="2137"/>
          <a:stretch/>
        </p:blipFill>
        <p:spPr>
          <a:xfrm>
            <a:off x="6539785" y="5356842"/>
            <a:ext cx="1873249" cy="305012"/>
          </a:xfrm>
          <a:prstGeom prst="rect">
            <a:avLst/>
          </a:prstGeom>
        </p:spPr>
      </p:pic>
      <p:pic>
        <p:nvPicPr>
          <p:cNvPr id="53" name="Imagen 52">
            <a:extLst>
              <a:ext uri="{FF2B5EF4-FFF2-40B4-BE49-F238E27FC236}">
                <a16:creationId xmlns:a16="http://schemas.microsoft.com/office/drawing/2014/main" id="{BF4CF5CA-9230-4798-BAB5-D747100E157D}"/>
              </a:ext>
            </a:extLst>
          </p:cNvPr>
          <p:cNvPicPr>
            <a:picLocks noChangeAspect="1"/>
          </p:cNvPicPr>
          <p:nvPr/>
        </p:nvPicPr>
        <p:blipFill rotWithShape="1">
          <a:blip r:embed="rId6"/>
          <a:srcRect l="52523" t="90002" r="32711" b="2137"/>
          <a:stretch/>
        </p:blipFill>
        <p:spPr>
          <a:xfrm>
            <a:off x="10104794" y="5432998"/>
            <a:ext cx="1873249" cy="305012"/>
          </a:xfrm>
          <a:prstGeom prst="rect">
            <a:avLst/>
          </a:prstGeom>
        </p:spPr>
      </p:pic>
      <p:pic>
        <p:nvPicPr>
          <p:cNvPr id="54" name="Imagen 53">
            <a:extLst>
              <a:ext uri="{FF2B5EF4-FFF2-40B4-BE49-F238E27FC236}">
                <a16:creationId xmlns:a16="http://schemas.microsoft.com/office/drawing/2014/main" id="{DC2935DA-3F71-490F-9682-61E7FE88AF31}"/>
              </a:ext>
            </a:extLst>
          </p:cNvPr>
          <p:cNvPicPr>
            <a:picLocks noChangeAspect="1"/>
          </p:cNvPicPr>
          <p:nvPr/>
        </p:nvPicPr>
        <p:blipFill rotWithShape="1">
          <a:blip r:embed="rId4"/>
          <a:srcRect l="61608" t="38377" r="402" b="54220"/>
          <a:stretch/>
        </p:blipFill>
        <p:spPr>
          <a:xfrm>
            <a:off x="10184517" y="3625280"/>
            <a:ext cx="1828800" cy="344133"/>
          </a:xfrm>
          <a:prstGeom prst="rect">
            <a:avLst/>
          </a:prstGeom>
        </p:spPr>
      </p:pic>
      <p:pic>
        <p:nvPicPr>
          <p:cNvPr id="55" name="Imagen 54">
            <a:extLst>
              <a:ext uri="{FF2B5EF4-FFF2-40B4-BE49-F238E27FC236}">
                <a16:creationId xmlns:a16="http://schemas.microsoft.com/office/drawing/2014/main" id="{C20FAF08-1D8C-4EBC-B858-2FA45EB4879B}"/>
              </a:ext>
            </a:extLst>
          </p:cNvPr>
          <p:cNvPicPr>
            <a:picLocks noChangeAspect="1"/>
          </p:cNvPicPr>
          <p:nvPr/>
        </p:nvPicPr>
        <p:blipFill rotWithShape="1">
          <a:blip r:embed="rId6"/>
          <a:srcRect l="37696" t="90077" r="47538" b="2062"/>
          <a:stretch/>
        </p:blipFill>
        <p:spPr>
          <a:xfrm>
            <a:off x="6539784" y="3887275"/>
            <a:ext cx="1828798" cy="297774"/>
          </a:xfrm>
          <a:prstGeom prst="rect">
            <a:avLst/>
          </a:prstGeom>
        </p:spPr>
      </p:pic>
      <p:pic>
        <p:nvPicPr>
          <p:cNvPr id="56" name="Imagen 55">
            <a:extLst>
              <a:ext uri="{FF2B5EF4-FFF2-40B4-BE49-F238E27FC236}">
                <a16:creationId xmlns:a16="http://schemas.microsoft.com/office/drawing/2014/main" id="{5089BE63-CCC2-4360-B68A-CBD1B2EBF676}"/>
              </a:ext>
            </a:extLst>
          </p:cNvPr>
          <p:cNvPicPr>
            <a:picLocks noChangeAspect="1"/>
          </p:cNvPicPr>
          <p:nvPr/>
        </p:nvPicPr>
        <p:blipFill rotWithShape="1">
          <a:blip r:embed="rId6"/>
          <a:srcRect l="37696" t="90077" r="47538" b="2062"/>
          <a:stretch/>
        </p:blipFill>
        <p:spPr>
          <a:xfrm>
            <a:off x="10127019" y="3962124"/>
            <a:ext cx="1828798" cy="297774"/>
          </a:xfrm>
          <a:prstGeom prst="rect">
            <a:avLst/>
          </a:prstGeom>
        </p:spPr>
      </p:pic>
      <p:sp>
        <p:nvSpPr>
          <p:cNvPr id="58" name="CuadroTexto 57">
            <a:extLst>
              <a:ext uri="{FF2B5EF4-FFF2-40B4-BE49-F238E27FC236}">
                <a16:creationId xmlns:a16="http://schemas.microsoft.com/office/drawing/2014/main" id="{7D9AD307-1426-4330-BF2A-3086E9582F17}"/>
              </a:ext>
            </a:extLst>
          </p:cNvPr>
          <p:cNvSpPr txBox="1"/>
          <p:nvPr/>
        </p:nvSpPr>
        <p:spPr>
          <a:xfrm>
            <a:off x="5385221" y="4707894"/>
            <a:ext cx="1736917" cy="369332"/>
          </a:xfrm>
          <a:prstGeom prst="rect">
            <a:avLst/>
          </a:prstGeom>
          <a:noFill/>
        </p:spPr>
        <p:txBody>
          <a:bodyPr wrap="square" rtlCol="0">
            <a:spAutoFit/>
          </a:bodyPr>
          <a:lstStyle/>
          <a:p>
            <a:r>
              <a:rPr lang="es-ES" b="1" dirty="0"/>
              <a:t>NR protein</a:t>
            </a:r>
          </a:p>
        </p:txBody>
      </p:sp>
      <p:sp>
        <p:nvSpPr>
          <p:cNvPr id="59" name="CuadroTexto 58">
            <a:extLst>
              <a:ext uri="{FF2B5EF4-FFF2-40B4-BE49-F238E27FC236}">
                <a16:creationId xmlns:a16="http://schemas.microsoft.com/office/drawing/2014/main" id="{685A3A50-4D48-43ED-A9C7-AF50835921B5}"/>
              </a:ext>
            </a:extLst>
          </p:cNvPr>
          <p:cNvSpPr txBox="1"/>
          <p:nvPr/>
        </p:nvSpPr>
        <p:spPr>
          <a:xfrm>
            <a:off x="5374450" y="4982067"/>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81931" name="Picture 11">
            <a:extLst>
              <a:ext uri="{FF2B5EF4-FFF2-40B4-BE49-F238E27FC236}">
                <a16:creationId xmlns:a16="http://schemas.microsoft.com/office/drawing/2014/main" id="{D8EF5D46-59F6-49F9-8E4E-184435E15B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49" t="13444" r="6174" b="19093"/>
          <a:stretch/>
        </p:blipFill>
        <p:spPr bwMode="auto">
          <a:xfrm>
            <a:off x="6580719" y="3293292"/>
            <a:ext cx="1777315" cy="211339"/>
          </a:xfrm>
          <a:prstGeom prst="rect">
            <a:avLst/>
          </a:prstGeom>
          <a:noFill/>
          <a:extLst>
            <a:ext uri="{909E8E84-426E-40DD-AFC4-6F175D3DCCD1}">
              <a14:hiddenFill xmlns:a14="http://schemas.microsoft.com/office/drawing/2010/main">
                <a:solidFill>
                  <a:srgbClr val="FFFFFF"/>
                </a:solidFill>
              </a14:hiddenFill>
            </a:ext>
          </a:extLst>
        </p:spPr>
      </p:pic>
      <p:sp>
        <p:nvSpPr>
          <p:cNvPr id="63" name="CuadroTexto 62">
            <a:extLst>
              <a:ext uri="{FF2B5EF4-FFF2-40B4-BE49-F238E27FC236}">
                <a16:creationId xmlns:a16="http://schemas.microsoft.com/office/drawing/2014/main" id="{E2223AEA-5BD7-4575-9357-1E2684DD0A8B}"/>
              </a:ext>
            </a:extLst>
          </p:cNvPr>
          <p:cNvSpPr txBox="1"/>
          <p:nvPr/>
        </p:nvSpPr>
        <p:spPr>
          <a:xfrm>
            <a:off x="8968673" y="3537718"/>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
        <p:nvSpPr>
          <p:cNvPr id="67" name="CuadroTexto 66">
            <a:extLst>
              <a:ext uri="{FF2B5EF4-FFF2-40B4-BE49-F238E27FC236}">
                <a16:creationId xmlns:a16="http://schemas.microsoft.com/office/drawing/2014/main" id="{FC010BE3-C1CA-4917-8CEB-2AB33C2E8DA0}"/>
              </a:ext>
            </a:extLst>
          </p:cNvPr>
          <p:cNvSpPr txBox="1"/>
          <p:nvPr/>
        </p:nvSpPr>
        <p:spPr>
          <a:xfrm>
            <a:off x="8956819" y="5055781"/>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pic>
        <p:nvPicPr>
          <p:cNvPr id="70" name="Imagen 69">
            <a:extLst>
              <a:ext uri="{FF2B5EF4-FFF2-40B4-BE49-F238E27FC236}">
                <a16:creationId xmlns:a16="http://schemas.microsoft.com/office/drawing/2014/main" id="{B56A0F88-FDDB-4CF5-90C5-BA3747AA479F}"/>
              </a:ext>
            </a:extLst>
          </p:cNvPr>
          <p:cNvPicPr>
            <a:picLocks noChangeAspect="1"/>
          </p:cNvPicPr>
          <p:nvPr/>
        </p:nvPicPr>
        <p:blipFill rotWithShape="1">
          <a:blip r:embed="rId8"/>
          <a:srcRect l="86872" t="25814" r="424" b="66611"/>
          <a:stretch/>
        </p:blipFill>
        <p:spPr>
          <a:xfrm>
            <a:off x="10480965" y="1623610"/>
            <a:ext cx="1625856" cy="305505"/>
          </a:xfrm>
          <a:prstGeom prst="rect">
            <a:avLst/>
          </a:prstGeom>
        </p:spPr>
      </p:pic>
      <p:sp>
        <p:nvSpPr>
          <p:cNvPr id="71" name="CuadroTexto 70">
            <a:extLst>
              <a:ext uri="{FF2B5EF4-FFF2-40B4-BE49-F238E27FC236}">
                <a16:creationId xmlns:a16="http://schemas.microsoft.com/office/drawing/2014/main" id="{AFA21FAB-3A04-4A65-8B23-7B1EE2E42313}"/>
              </a:ext>
            </a:extLst>
          </p:cNvPr>
          <p:cNvSpPr txBox="1"/>
          <p:nvPr/>
        </p:nvSpPr>
        <p:spPr>
          <a:xfrm>
            <a:off x="8287448" y="1453115"/>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72" name="CuadroTexto 71">
            <a:extLst>
              <a:ext uri="{FF2B5EF4-FFF2-40B4-BE49-F238E27FC236}">
                <a16:creationId xmlns:a16="http://schemas.microsoft.com/office/drawing/2014/main" id="{4037F489-CCFA-4756-8D97-B2E923876CEB}"/>
              </a:ext>
            </a:extLst>
          </p:cNvPr>
          <p:cNvSpPr txBox="1"/>
          <p:nvPr/>
        </p:nvSpPr>
        <p:spPr>
          <a:xfrm>
            <a:off x="10123862" y="1375352"/>
            <a:ext cx="2173268" cy="369332"/>
          </a:xfrm>
          <a:prstGeom prst="rect">
            <a:avLst/>
          </a:prstGeom>
          <a:noFill/>
        </p:spPr>
        <p:txBody>
          <a:bodyPr wrap="square" rtlCol="0">
            <a:spAutoFit/>
          </a:bodyPr>
          <a:lstStyle/>
          <a:p>
            <a:pPr algn="ctr"/>
            <a:r>
              <a:rPr lang="es-ES" dirty="0"/>
              <a:t>Low       High</a:t>
            </a:r>
          </a:p>
        </p:txBody>
      </p:sp>
    </p:spTree>
    <p:extLst>
      <p:ext uri="{BB962C8B-B14F-4D97-AF65-F5344CB8AC3E}">
        <p14:creationId xmlns:p14="http://schemas.microsoft.com/office/powerpoint/2010/main" val="72221350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444674" y="1422981"/>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107805" y="158283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2" name="Rectángulo 81">
            <a:extLst>
              <a:ext uri="{FF2B5EF4-FFF2-40B4-BE49-F238E27FC236}">
                <a16:creationId xmlns:a16="http://schemas.microsoft.com/office/drawing/2014/main" id="{A9B3239D-49F2-47F2-AF19-CA536845FAB1}"/>
              </a:ext>
            </a:extLst>
          </p:cNvPr>
          <p:cNvSpPr/>
          <p:nvPr/>
        </p:nvSpPr>
        <p:spPr>
          <a:xfrm>
            <a:off x="6189893" y="1381959"/>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6141352" y="2062742"/>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3"/>
          <a:srcRect l="19732" r="7001"/>
          <a:stretch/>
        </p:blipFill>
        <p:spPr>
          <a:xfrm>
            <a:off x="164638" y="2329764"/>
            <a:ext cx="5015922" cy="3751865"/>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68" name="Rectángulo: esquinas redondeadas 67">
            <a:extLst>
              <a:ext uri="{FF2B5EF4-FFF2-40B4-BE49-F238E27FC236}">
                <a16:creationId xmlns:a16="http://schemas.microsoft.com/office/drawing/2014/main" id="{B0F26EED-3BBB-4A77-BD6D-04A2B4D2F3CC}"/>
              </a:ext>
            </a:extLst>
          </p:cNvPr>
          <p:cNvSpPr/>
          <p:nvPr/>
        </p:nvSpPr>
        <p:spPr>
          <a:xfrm>
            <a:off x="3579905" y="3209630"/>
            <a:ext cx="812366" cy="1171870"/>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16E6C8DB-3365-4EFD-BF3A-F21F24005A10}"/>
              </a:ext>
            </a:extLst>
          </p:cNvPr>
          <p:cNvSpPr/>
          <p:nvPr/>
        </p:nvSpPr>
        <p:spPr>
          <a:xfrm>
            <a:off x="164638" y="3147335"/>
            <a:ext cx="1831021" cy="563329"/>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E49839D-61D2-474E-ACC6-72F7BD8850DA}"/>
              </a:ext>
            </a:extLst>
          </p:cNvPr>
          <p:cNvPicPr>
            <a:picLocks noChangeAspect="1"/>
          </p:cNvPicPr>
          <p:nvPr/>
        </p:nvPicPr>
        <p:blipFill rotWithShape="1">
          <a:blip r:embed="rId4"/>
          <a:srcRect l="12670" t="37637" r="49322" b="55260"/>
          <a:stretch/>
        </p:blipFill>
        <p:spPr>
          <a:xfrm>
            <a:off x="6583328" y="3536502"/>
            <a:ext cx="1829705" cy="330218"/>
          </a:xfrm>
          <a:prstGeom prst="rect">
            <a:avLst/>
          </a:prstGeom>
        </p:spPr>
      </p:pic>
      <p:sp>
        <p:nvSpPr>
          <p:cNvPr id="26" name="Rectángulo 25">
            <a:extLst>
              <a:ext uri="{FF2B5EF4-FFF2-40B4-BE49-F238E27FC236}">
                <a16:creationId xmlns:a16="http://schemas.microsoft.com/office/drawing/2014/main" id="{FCFBF245-1B7D-4F6E-A8FD-7610E45A284C}"/>
              </a:ext>
            </a:extLst>
          </p:cNvPr>
          <p:cNvSpPr/>
          <p:nvPr/>
        </p:nvSpPr>
        <p:spPr>
          <a:xfrm>
            <a:off x="7828937" y="2164276"/>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0C06BAA1-8E90-4739-8723-8DC5D0A5BACE}"/>
              </a:ext>
            </a:extLst>
          </p:cNvPr>
          <p:cNvSpPr/>
          <p:nvPr/>
        </p:nvSpPr>
        <p:spPr>
          <a:xfrm>
            <a:off x="10444166" y="2050192"/>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75D517E1-6FEB-4466-8915-6057FDE888CC}"/>
              </a:ext>
            </a:extLst>
          </p:cNvPr>
          <p:cNvSpPr/>
          <p:nvPr/>
        </p:nvSpPr>
        <p:spPr>
          <a:xfrm>
            <a:off x="5607676" y="1466990"/>
            <a:ext cx="562028" cy="51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AF8DDBC9-6DF7-4C50-BBBD-F194E2E95412}"/>
              </a:ext>
            </a:extLst>
          </p:cNvPr>
          <p:cNvSpPr txBox="1"/>
          <p:nvPr/>
        </p:nvSpPr>
        <p:spPr>
          <a:xfrm>
            <a:off x="5488937" y="1649155"/>
            <a:ext cx="1304830" cy="338554"/>
          </a:xfrm>
          <a:prstGeom prst="rect">
            <a:avLst/>
          </a:prstGeom>
          <a:noFill/>
        </p:spPr>
        <p:txBody>
          <a:bodyPr wrap="square" rtlCol="0">
            <a:spAutoFit/>
          </a:bodyPr>
          <a:lstStyle/>
          <a:p>
            <a:r>
              <a:rPr lang="es-ES" sz="1600" b="1" dirty="0" err="1"/>
              <a:t>Activity</a:t>
            </a:r>
            <a:endParaRPr lang="es-ES" sz="1600" b="1" dirty="0"/>
          </a:p>
        </p:txBody>
      </p:sp>
      <p:sp>
        <p:nvSpPr>
          <p:cNvPr id="42" name="Rectángulo 41">
            <a:extLst>
              <a:ext uri="{FF2B5EF4-FFF2-40B4-BE49-F238E27FC236}">
                <a16:creationId xmlns:a16="http://schemas.microsoft.com/office/drawing/2014/main" id="{5E5DD0C2-25DC-435F-B261-626F1BBCE0E7}"/>
              </a:ext>
            </a:extLst>
          </p:cNvPr>
          <p:cNvSpPr/>
          <p:nvPr/>
        </p:nvSpPr>
        <p:spPr>
          <a:xfrm>
            <a:off x="6460512" y="1735934"/>
            <a:ext cx="939057" cy="181498"/>
          </a:xfrm>
          <a:prstGeom prst="rect">
            <a:avLst/>
          </a:prstGeom>
          <a:gradFill flip="none" rotWithShape="1">
            <a:gsLst>
              <a:gs pos="43000">
                <a:srgbClr val="24240C"/>
              </a:gs>
              <a:gs pos="0">
                <a:schemeClr val="tx1">
                  <a:lumMod val="95000"/>
                  <a:lumOff val="5000"/>
                </a:scheme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1B859455-AD70-424E-982B-581FD383216C}"/>
              </a:ext>
            </a:extLst>
          </p:cNvPr>
          <p:cNvSpPr txBox="1"/>
          <p:nvPr/>
        </p:nvSpPr>
        <p:spPr>
          <a:xfrm>
            <a:off x="6001517" y="1438091"/>
            <a:ext cx="1791132" cy="338554"/>
          </a:xfrm>
          <a:prstGeom prst="rect">
            <a:avLst/>
          </a:prstGeom>
          <a:noFill/>
        </p:spPr>
        <p:txBody>
          <a:bodyPr wrap="square" rtlCol="0">
            <a:spAutoFit/>
          </a:bodyPr>
          <a:lstStyle/>
          <a:p>
            <a:pPr algn="ctr"/>
            <a:r>
              <a:rPr lang="es-ES" sz="1600" dirty="0"/>
              <a:t>Low             High</a:t>
            </a:r>
          </a:p>
        </p:txBody>
      </p:sp>
      <p:pic>
        <p:nvPicPr>
          <p:cNvPr id="37" name="Imagen 36">
            <a:extLst>
              <a:ext uri="{FF2B5EF4-FFF2-40B4-BE49-F238E27FC236}">
                <a16:creationId xmlns:a16="http://schemas.microsoft.com/office/drawing/2014/main" id="{745289B7-7A76-435D-8EFF-E16B51B9E1C8}"/>
              </a:ext>
            </a:extLst>
          </p:cNvPr>
          <p:cNvPicPr>
            <a:picLocks noChangeAspect="1"/>
          </p:cNvPicPr>
          <p:nvPr/>
        </p:nvPicPr>
        <p:blipFill rotWithShape="1">
          <a:blip r:embed="rId4"/>
          <a:srcRect l="12971" t="90346" r="49051" b="-3675"/>
          <a:stretch/>
        </p:blipFill>
        <p:spPr>
          <a:xfrm>
            <a:off x="6583329" y="5036564"/>
            <a:ext cx="1790570" cy="606974"/>
          </a:xfrm>
          <a:prstGeom prst="rect">
            <a:avLst/>
          </a:prstGeom>
        </p:spPr>
      </p:pic>
      <p:pic>
        <p:nvPicPr>
          <p:cNvPr id="47" name="Picture 4">
            <a:extLst>
              <a:ext uri="{FF2B5EF4-FFF2-40B4-BE49-F238E27FC236}">
                <a16:creationId xmlns:a16="http://schemas.microsoft.com/office/drawing/2014/main" id="{42DC34A1-FC26-4FDA-B3A2-5260CB0B29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222" r="14341" b="61630"/>
          <a:stretch/>
        </p:blipFill>
        <p:spPr bwMode="auto">
          <a:xfrm>
            <a:off x="6424404" y="4808061"/>
            <a:ext cx="1908018" cy="218834"/>
          </a:xfrm>
          <a:prstGeom prst="rect">
            <a:avLst/>
          </a:prstGeom>
          <a:noFill/>
          <a:extLst>
            <a:ext uri="{909E8E84-426E-40DD-AFC4-6F175D3DCCD1}">
              <a14:hiddenFill xmlns:a14="http://schemas.microsoft.com/office/drawing/2010/main">
                <a:solidFill>
                  <a:srgbClr val="FFFFFF"/>
                </a:solidFill>
              </a14:hiddenFill>
            </a:ext>
          </a:extLst>
        </p:spPr>
      </p:pic>
      <p:sp>
        <p:nvSpPr>
          <p:cNvPr id="49" name="CuadroTexto 48">
            <a:extLst>
              <a:ext uri="{FF2B5EF4-FFF2-40B4-BE49-F238E27FC236}">
                <a16:creationId xmlns:a16="http://schemas.microsoft.com/office/drawing/2014/main" id="{B4529023-A129-42AD-B4DF-4B0C14523904}"/>
              </a:ext>
            </a:extLst>
          </p:cNvPr>
          <p:cNvSpPr txBox="1"/>
          <p:nvPr/>
        </p:nvSpPr>
        <p:spPr>
          <a:xfrm>
            <a:off x="5397075" y="3189831"/>
            <a:ext cx="1736917" cy="369332"/>
          </a:xfrm>
          <a:prstGeom prst="rect">
            <a:avLst/>
          </a:prstGeom>
          <a:noFill/>
        </p:spPr>
        <p:txBody>
          <a:bodyPr wrap="square" rtlCol="0">
            <a:spAutoFit/>
          </a:bodyPr>
          <a:lstStyle/>
          <a:p>
            <a:r>
              <a:rPr lang="es-ES" b="1" dirty="0"/>
              <a:t>NR protein</a:t>
            </a:r>
          </a:p>
        </p:txBody>
      </p:sp>
      <p:sp>
        <p:nvSpPr>
          <p:cNvPr id="50" name="CuadroTexto 49">
            <a:extLst>
              <a:ext uri="{FF2B5EF4-FFF2-40B4-BE49-F238E27FC236}">
                <a16:creationId xmlns:a16="http://schemas.microsoft.com/office/drawing/2014/main" id="{D4F87241-A0FA-46FA-AE15-A9BAB23B9A68}"/>
              </a:ext>
            </a:extLst>
          </p:cNvPr>
          <p:cNvSpPr txBox="1"/>
          <p:nvPr/>
        </p:nvSpPr>
        <p:spPr>
          <a:xfrm>
            <a:off x="5386304" y="3464004"/>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51" name="Imagen 50">
            <a:extLst>
              <a:ext uri="{FF2B5EF4-FFF2-40B4-BE49-F238E27FC236}">
                <a16:creationId xmlns:a16="http://schemas.microsoft.com/office/drawing/2014/main" id="{89FA1BB4-CC52-4A33-8A88-6738C4123311}"/>
              </a:ext>
            </a:extLst>
          </p:cNvPr>
          <p:cNvPicPr>
            <a:picLocks noChangeAspect="1"/>
          </p:cNvPicPr>
          <p:nvPr/>
        </p:nvPicPr>
        <p:blipFill rotWithShape="1">
          <a:blip r:embed="rId4"/>
          <a:srcRect l="61322" t="90346" r="1933" b="-3675"/>
          <a:stretch/>
        </p:blipFill>
        <p:spPr>
          <a:xfrm>
            <a:off x="10108320" y="5100552"/>
            <a:ext cx="1732502" cy="606974"/>
          </a:xfrm>
          <a:prstGeom prst="rect">
            <a:avLst/>
          </a:prstGeom>
        </p:spPr>
      </p:pic>
      <p:pic>
        <p:nvPicPr>
          <p:cNvPr id="52" name="Imagen 51">
            <a:extLst>
              <a:ext uri="{FF2B5EF4-FFF2-40B4-BE49-F238E27FC236}">
                <a16:creationId xmlns:a16="http://schemas.microsoft.com/office/drawing/2014/main" id="{E4147DD9-B430-42BA-8B24-DDD9A56B3BC2}"/>
              </a:ext>
            </a:extLst>
          </p:cNvPr>
          <p:cNvPicPr>
            <a:picLocks noChangeAspect="1"/>
          </p:cNvPicPr>
          <p:nvPr/>
        </p:nvPicPr>
        <p:blipFill rotWithShape="1">
          <a:blip r:embed="rId6"/>
          <a:srcRect l="52523" t="90002" r="32711" b="2137"/>
          <a:stretch/>
        </p:blipFill>
        <p:spPr>
          <a:xfrm>
            <a:off x="6539785" y="5356842"/>
            <a:ext cx="1873249" cy="305012"/>
          </a:xfrm>
          <a:prstGeom prst="rect">
            <a:avLst/>
          </a:prstGeom>
        </p:spPr>
      </p:pic>
      <p:pic>
        <p:nvPicPr>
          <p:cNvPr id="53" name="Imagen 52">
            <a:extLst>
              <a:ext uri="{FF2B5EF4-FFF2-40B4-BE49-F238E27FC236}">
                <a16:creationId xmlns:a16="http://schemas.microsoft.com/office/drawing/2014/main" id="{BF4CF5CA-9230-4798-BAB5-D747100E157D}"/>
              </a:ext>
            </a:extLst>
          </p:cNvPr>
          <p:cNvPicPr>
            <a:picLocks noChangeAspect="1"/>
          </p:cNvPicPr>
          <p:nvPr/>
        </p:nvPicPr>
        <p:blipFill rotWithShape="1">
          <a:blip r:embed="rId6"/>
          <a:srcRect l="52523" t="90002" r="32711" b="2137"/>
          <a:stretch/>
        </p:blipFill>
        <p:spPr>
          <a:xfrm>
            <a:off x="10104794" y="5432998"/>
            <a:ext cx="1873249" cy="305012"/>
          </a:xfrm>
          <a:prstGeom prst="rect">
            <a:avLst/>
          </a:prstGeom>
        </p:spPr>
      </p:pic>
      <p:pic>
        <p:nvPicPr>
          <p:cNvPr id="54" name="Imagen 53">
            <a:extLst>
              <a:ext uri="{FF2B5EF4-FFF2-40B4-BE49-F238E27FC236}">
                <a16:creationId xmlns:a16="http://schemas.microsoft.com/office/drawing/2014/main" id="{DC2935DA-3F71-490F-9682-61E7FE88AF31}"/>
              </a:ext>
            </a:extLst>
          </p:cNvPr>
          <p:cNvPicPr>
            <a:picLocks noChangeAspect="1"/>
          </p:cNvPicPr>
          <p:nvPr/>
        </p:nvPicPr>
        <p:blipFill rotWithShape="1">
          <a:blip r:embed="rId4"/>
          <a:srcRect l="61608" t="38377" r="402" b="54220"/>
          <a:stretch/>
        </p:blipFill>
        <p:spPr>
          <a:xfrm>
            <a:off x="10184517" y="3625280"/>
            <a:ext cx="1828800" cy="344133"/>
          </a:xfrm>
          <a:prstGeom prst="rect">
            <a:avLst/>
          </a:prstGeom>
        </p:spPr>
      </p:pic>
      <p:pic>
        <p:nvPicPr>
          <p:cNvPr id="55" name="Imagen 54">
            <a:extLst>
              <a:ext uri="{FF2B5EF4-FFF2-40B4-BE49-F238E27FC236}">
                <a16:creationId xmlns:a16="http://schemas.microsoft.com/office/drawing/2014/main" id="{C20FAF08-1D8C-4EBC-B858-2FA45EB4879B}"/>
              </a:ext>
            </a:extLst>
          </p:cNvPr>
          <p:cNvPicPr>
            <a:picLocks noChangeAspect="1"/>
          </p:cNvPicPr>
          <p:nvPr/>
        </p:nvPicPr>
        <p:blipFill rotWithShape="1">
          <a:blip r:embed="rId6"/>
          <a:srcRect l="37696" t="90077" r="47538" b="2062"/>
          <a:stretch/>
        </p:blipFill>
        <p:spPr>
          <a:xfrm>
            <a:off x="6539784" y="3887275"/>
            <a:ext cx="1828798" cy="297774"/>
          </a:xfrm>
          <a:prstGeom prst="rect">
            <a:avLst/>
          </a:prstGeom>
        </p:spPr>
      </p:pic>
      <p:pic>
        <p:nvPicPr>
          <p:cNvPr id="56" name="Imagen 55">
            <a:extLst>
              <a:ext uri="{FF2B5EF4-FFF2-40B4-BE49-F238E27FC236}">
                <a16:creationId xmlns:a16="http://schemas.microsoft.com/office/drawing/2014/main" id="{5089BE63-CCC2-4360-B68A-CBD1B2EBF676}"/>
              </a:ext>
            </a:extLst>
          </p:cNvPr>
          <p:cNvPicPr>
            <a:picLocks noChangeAspect="1"/>
          </p:cNvPicPr>
          <p:nvPr/>
        </p:nvPicPr>
        <p:blipFill rotWithShape="1">
          <a:blip r:embed="rId6"/>
          <a:srcRect l="37696" t="90077" r="47538" b="2062"/>
          <a:stretch/>
        </p:blipFill>
        <p:spPr>
          <a:xfrm>
            <a:off x="10127019" y="3962124"/>
            <a:ext cx="1828798" cy="297774"/>
          </a:xfrm>
          <a:prstGeom prst="rect">
            <a:avLst/>
          </a:prstGeom>
        </p:spPr>
      </p:pic>
      <p:sp>
        <p:nvSpPr>
          <p:cNvPr id="58" name="CuadroTexto 57">
            <a:extLst>
              <a:ext uri="{FF2B5EF4-FFF2-40B4-BE49-F238E27FC236}">
                <a16:creationId xmlns:a16="http://schemas.microsoft.com/office/drawing/2014/main" id="{7D9AD307-1426-4330-BF2A-3086E9582F17}"/>
              </a:ext>
            </a:extLst>
          </p:cNvPr>
          <p:cNvSpPr txBox="1"/>
          <p:nvPr/>
        </p:nvSpPr>
        <p:spPr>
          <a:xfrm>
            <a:off x="5385221" y="4707894"/>
            <a:ext cx="1736917" cy="369332"/>
          </a:xfrm>
          <a:prstGeom prst="rect">
            <a:avLst/>
          </a:prstGeom>
          <a:noFill/>
        </p:spPr>
        <p:txBody>
          <a:bodyPr wrap="square" rtlCol="0">
            <a:spAutoFit/>
          </a:bodyPr>
          <a:lstStyle/>
          <a:p>
            <a:r>
              <a:rPr lang="es-ES" b="1" dirty="0"/>
              <a:t>NR protein</a:t>
            </a:r>
          </a:p>
        </p:txBody>
      </p:sp>
      <p:sp>
        <p:nvSpPr>
          <p:cNvPr id="59" name="CuadroTexto 58">
            <a:extLst>
              <a:ext uri="{FF2B5EF4-FFF2-40B4-BE49-F238E27FC236}">
                <a16:creationId xmlns:a16="http://schemas.microsoft.com/office/drawing/2014/main" id="{685A3A50-4D48-43ED-A9C7-AF50835921B5}"/>
              </a:ext>
            </a:extLst>
          </p:cNvPr>
          <p:cNvSpPr txBox="1"/>
          <p:nvPr/>
        </p:nvSpPr>
        <p:spPr>
          <a:xfrm>
            <a:off x="5374450" y="4982067"/>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81931" name="Picture 11">
            <a:extLst>
              <a:ext uri="{FF2B5EF4-FFF2-40B4-BE49-F238E27FC236}">
                <a16:creationId xmlns:a16="http://schemas.microsoft.com/office/drawing/2014/main" id="{D8EF5D46-59F6-49F9-8E4E-184435E15B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49" t="13444" r="6174" b="19093"/>
          <a:stretch/>
        </p:blipFill>
        <p:spPr bwMode="auto">
          <a:xfrm>
            <a:off x="6580719" y="3293292"/>
            <a:ext cx="1777315" cy="211339"/>
          </a:xfrm>
          <a:prstGeom prst="rect">
            <a:avLst/>
          </a:prstGeom>
          <a:noFill/>
          <a:extLst>
            <a:ext uri="{909E8E84-426E-40DD-AFC4-6F175D3DCCD1}">
              <a14:hiddenFill xmlns:a14="http://schemas.microsoft.com/office/drawing/2010/main">
                <a:solidFill>
                  <a:srgbClr val="FFFFFF"/>
                </a:solidFill>
              </a14:hiddenFill>
            </a:ext>
          </a:extLst>
        </p:spPr>
      </p:pic>
      <p:sp>
        <p:nvSpPr>
          <p:cNvPr id="63" name="CuadroTexto 62">
            <a:extLst>
              <a:ext uri="{FF2B5EF4-FFF2-40B4-BE49-F238E27FC236}">
                <a16:creationId xmlns:a16="http://schemas.microsoft.com/office/drawing/2014/main" id="{E2223AEA-5BD7-4575-9357-1E2684DD0A8B}"/>
              </a:ext>
            </a:extLst>
          </p:cNvPr>
          <p:cNvSpPr txBox="1"/>
          <p:nvPr/>
        </p:nvSpPr>
        <p:spPr>
          <a:xfrm>
            <a:off x="8968673" y="3537718"/>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
        <p:nvSpPr>
          <p:cNvPr id="67" name="CuadroTexto 66">
            <a:extLst>
              <a:ext uri="{FF2B5EF4-FFF2-40B4-BE49-F238E27FC236}">
                <a16:creationId xmlns:a16="http://schemas.microsoft.com/office/drawing/2014/main" id="{FC010BE3-C1CA-4917-8CEB-2AB33C2E8DA0}"/>
              </a:ext>
            </a:extLst>
          </p:cNvPr>
          <p:cNvSpPr txBox="1"/>
          <p:nvPr/>
        </p:nvSpPr>
        <p:spPr>
          <a:xfrm>
            <a:off x="8956819" y="5055781"/>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pic>
        <p:nvPicPr>
          <p:cNvPr id="70" name="Imagen 69">
            <a:extLst>
              <a:ext uri="{FF2B5EF4-FFF2-40B4-BE49-F238E27FC236}">
                <a16:creationId xmlns:a16="http://schemas.microsoft.com/office/drawing/2014/main" id="{B56A0F88-FDDB-4CF5-90C5-BA3747AA479F}"/>
              </a:ext>
            </a:extLst>
          </p:cNvPr>
          <p:cNvPicPr>
            <a:picLocks noChangeAspect="1"/>
          </p:cNvPicPr>
          <p:nvPr/>
        </p:nvPicPr>
        <p:blipFill rotWithShape="1">
          <a:blip r:embed="rId8"/>
          <a:srcRect l="86872" t="25814" r="424" b="66611"/>
          <a:stretch/>
        </p:blipFill>
        <p:spPr>
          <a:xfrm>
            <a:off x="10480965" y="1623610"/>
            <a:ext cx="1625856" cy="305505"/>
          </a:xfrm>
          <a:prstGeom prst="rect">
            <a:avLst/>
          </a:prstGeom>
        </p:spPr>
      </p:pic>
      <p:sp>
        <p:nvSpPr>
          <p:cNvPr id="71" name="CuadroTexto 70">
            <a:extLst>
              <a:ext uri="{FF2B5EF4-FFF2-40B4-BE49-F238E27FC236}">
                <a16:creationId xmlns:a16="http://schemas.microsoft.com/office/drawing/2014/main" id="{AFA21FAB-3A04-4A65-8B23-7B1EE2E42313}"/>
              </a:ext>
            </a:extLst>
          </p:cNvPr>
          <p:cNvSpPr txBox="1"/>
          <p:nvPr/>
        </p:nvSpPr>
        <p:spPr>
          <a:xfrm>
            <a:off x="8287448" y="1453115"/>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72" name="CuadroTexto 71">
            <a:extLst>
              <a:ext uri="{FF2B5EF4-FFF2-40B4-BE49-F238E27FC236}">
                <a16:creationId xmlns:a16="http://schemas.microsoft.com/office/drawing/2014/main" id="{4037F489-CCFA-4756-8D97-B2E923876CEB}"/>
              </a:ext>
            </a:extLst>
          </p:cNvPr>
          <p:cNvSpPr txBox="1"/>
          <p:nvPr/>
        </p:nvSpPr>
        <p:spPr>
          <a:xfrm>
            <a:off x="10123862" y="1375352"/>
            <a:ext cx="2173268" cy="369332"/>
          </a:xfrm>
          <a:prstGeom prst="rect">
            <a:avLst/>
          </a:prstGeom>
          <a:noFill/>
        </p:spPr>
        <p:txBody>
          <a:bodyPr wrap="square" rtlCol="0">
            <a:spAutoFit/>
          </a:bodyPr>
          <a:lstStyle/>
          <a:p>
            <a:pPr algn="ctr"/>
            <a:r>
              <a:rPr lang="es-ES" dirty="0"/>
              <a:t>Low       High</a:t>
            </a:r>
          </a:p>
        </p:txBody>
      </p:sp>
      <p:pic>
        <p:nvPicPr>
          <p:cNvPr id="44" name="Picture 4">
            <a:extLst>
              <a:ext uri="{FF2B5EF4-FFF2-40B4-BE49-F238E27FC236}">
                <a16:creationId xmlns:a16="http://schemas.microsoft.com/office/drawing/2014/main" id="{B4886452-65BC-4578-9672-FEE33D7009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7954" b="30278"/>
          <a:stretch/>
        </p:blipFill>
        <p:spPr bwMode="auto">
          <a:xfrm>
            <a:off x="9940549" y="4758070"/>
            <a:ext cx="2269412" cy="3547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0F5AD437-D0E5-44D4-8584-2E5AA65F1E0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884"/>
          <a:stretch/>
        </p:blipFill>
        <p:spPr bwMode="auto">
          <a:xfrm>
            <a:off x="10021225" y="3357236"/>
            <a:ext cx="2082634" cy="233982"/>
          </a:xfrm>
          <a:prstGeom prst="rect">
            <a:avLst/>
          </a:prstGeom>
          <a:noFill/>
          <a:extLst>
            <a:ext uri="{909E8E84-426E-40DD-AFC4-6F175D3DCCD1}">
              <a14:hiddenFill xmlns:a14="http://schemas.microsoft.com/office/drawing/2010/main">
                <a:solidFill>
                  <a:srgbClr val="FFFFFF"/>
                </a:solidFill>
              </a14:hiddenFill>
            </a:ext>
          </a:extLst>
        </p:spPr>
      </p:pic>
      <p:sp>
        <p:nvSpPr>
          <p:cNvPr id="46" name="CuadroTexto 45">
            <a:extLst>
              <a:ext uri="{FF2B5EF4-FFF2-40B4-BE49-F238E27FC236}">
                <a16:creationId xmlns:a16="http://schemas.microsoft.com/office/drawing/2014/main" id="{4CE9FF72-6524-41EA-9FC4-52730606132A}"/>
              </a:ext>
            </a:extLst>
          </p:cNvPr>
          <p:cNvSpPr txBox="1"/>
          <p:nvPr/>
        </p:nvSpPr>
        <p:spPr>
          <a:xfrm>
            <a:off x="8979444" y="3263545"/>
            <a:ext cx="1736917" cy="369332"/>
          </a:xfrm>
          <a:prstGeom prst="rect">
            <a:avLst/>
          </a:prstGeom>
          <a:noFill/>
        </p:spPr>
        <p:txBody>
          <a:bodyPr wrap="square" rtlCol="0">
            <a:spAutoFit/>
          </a:bodyPr>
          <a:lstStyle/>
          <a:p>
            <a:r>
              <a:rPr lang="es-ES" b="1" dirty="0"/>
              <a:t>GS protein</a:t>
            </a:r>
          </a:p>
        </p:txBody>
      </p:sp>
      <p:sp>
        <p:nvSpPr>
          <p:cNvPr id="48" name="CuadroTexto 47">
            <a:extLst>
              <a:ext uri="{FF2B5EF4-FFF2-40B4-BE49-F238E27FC236}">
                <a16:creationId xmlns:a16="http://schemas.microsoft.com/office/drawing/2014/main" id="{76A4D75C-1E59-4A36-A1F2-DA539DC95270}"/>
              </a:ext>
            </a:extLst>
          </p:cNvPr>
          <p:cNvSpPr txBox="1"/>
          <p:nvPr/>
        </p:nvSpPr>
        <p:spPr>
          <a:xfrm>
            <a:off x="8967590" y="4781608"/>
            <a:ext cx="1736917" cy="369332"/>
          </a:xfrm>
          <a:prstGeom prst="rect">
            <a:avLst/>
          </a:prstGeom>
          <a:noFill/>
        </p:spPr>
        <p:txBody>
          <a:bodyPr wrap="square" rtlCol="0">
            <a:spAutoFit/>
          </a:bodyPr>
          <a:lstStyle/>
          <a:p>
            <a:r>
              <a:rPr lang="es-ES" b="1" dirty="0"/>
              <a:t>GS protein</a:t>
            </a:r>
          </a:p>
        </p:txBody>
      </p:sp>
    </p:spTree>
    <p:extLst>
      <p:ext uri="{BB962C8B-B14F-4D97-AF65-F5344CB8AC3E}">
        <p14:creationId xmlns:p14="http://schemas.microsoft.com/office/powerpoint/2010/main" val="36275086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444674" y="1422981"/>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107805" y="158283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2" name="Rectángulo 81">
            <a:extLst>
              <a:ext uri="{FF2B5EF4-FFF2-40B4-BE49-F238E27FC236}">
                <a16:creationId xmlns:a16="http://schemas.microsoft.com/office/drawing/2014/main" id="{A9B3239D-49F2-47F2-AF19-CA536845FAB1}"/>
              </a:ext>
            </a:extLst>
          </p:cNvPr>
          <p:cNvSpPr/>
          <p:nvPr/>
        </p:nvSpPr>
        <p:spPr>
          <a:xfrm>
            <a:off x="6189893" y="1381959"/>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6141352" y="2062742"/>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3"/>
          <a:srcRect l="19732" r="7001"/>
          <a:stretch/>
        </p:blipFill>
        <p:spPr>
          <a:xfrm>
            <a:off x="164638" y="2329764"/>
            <a:ext cx="5015922" cy="3751865"/>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68" name="Rectángulo: esquinas redondeadas 67">
            <a:extLst>
              <a:ext uri="{FF2B5EF4-FFF2-40B4-BE49-F238E27FC236}">
                <a16:creationId xmlns:a16="http://schemas.microsoft.com/office/drawing/2014/main" id="{B0F26EED-3BBB-4A77-BD6D-04A2B4D2F3CC}"/>
              </a:ext>
            </a:extLst>
          </p:cNvPr>
          <p:cNvSpPr/>
          <p:nvPr/>
        </p:nvSpPr>
        <p:spPr>
          <a:xfrm>
            <a:off x="3579905" y="3209630"/>
            <a:ext cx="812366" cy="1171870"/>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16E6C8DB-3365-4EFD-BF3A-F21F24005A10}"/>
              </a:ext>
            </a:extLst>
          </p:cNvPr>
          <p:cNvSpPr/>
          <p:nvPr/>
        </p:nvSpPr>
        <p:spPr>
          <a:xfrm>
            <a:off x="164638" y="3147335"/>
            <a:ext cx="1831021" cy="563329"/>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E49839D-61D2-474E-ACC6-72F7BD8850DA}"/>
              </a:ext>
            </a:extLst>
          </p:cNvPr>
          <p:cNvPicPr>
            <a:picLocks noChangeAspect="1"/>
          </p:cNvPicPr>
          <p:nvPr/>
        </p:nvPicPr>
        <p:blipFill rotWithShape="1">
          <a:blip r:embed="rId4"/>
          <a:srcRect l="12670" t="37637" r="49322" b="55260"/>
          <a:stretch/>
        </p:blipFill>
        <p:spPr>
          <a:xfrm>
            <a:off x="6583328" y="3536502"/>
            <a:ext cx="1829705" cy="330218"/>
          </a:xfrm>
          <a:prstGeom prst="rect">
            <a:avLst/>
          </a:prstGeom>
        </p:spPr>
      </p:pic>
      <p:sp>
        <p:nvSpPr>
          <p:cNvPr id="26" name="Rectángulo 25">
            <a:extLst>
              <a:ext uri="{FF2B5EF4-FFF2-40B4-BE49-F238E27FC236}">
                <a16:creationId xmlns:a16="http://schemas.microsoft.com/office/drawing/2014/main" id="{FCFBF245-1B7D-4F6E-A8FD-7610E45A284C}"/>
              </a:ext>
            </a:extLst>
          </p:cNvPr>
          <p:cNvSpPr/>
          <p:nvPr/>
        </p:nvSpPr>
        <p:spPr>
          <a:xfrm>
            <a:off x="7828937" y="2164276"/>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0C06BAA1-8E90-4739-8723-8DC5D0A5BACE}"/>
              </a:ext>
            </a:extLst>
          </p:cNvPr>
          <p:cNvSpPr/>
          <p:nvPr/>
        </p:nvSpPr>
        <p:spPr>
          <a:xfrm>
            <a:off x="10444166" y="2050192"/>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75D517E1-6FEB-4466-8915-6057FDE888CC}"/>
              </a:ext>
            </a:extLst>
          </p:cNvPr>
          <p:cNvSpPr/>
          <p:nvPr/>
        </p:nvSpPr>
        <p:spPr>
          <a:xfrm>
            <a:off x="5607676" y="1466990"/>
            <a:ext cx="562028" cy="51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AF8DDBC9-6DF7-4C50-BBBD-F194E2E95412}"/>
              </a:ext>
            </a:extLst>
          </p:cNvPr>
          <p:cNvSpPr txBox="1"/>
          <p:nvPr/>
        </p:nvSpPr>
        <p:spPr>
          <a:xfrm>
            <a:off x="5488937" y="1649155"/>
            <a:ext cx="1304830" cy="338554"/>
          </a:xfrm>
          <a:prstGeom prst="rect">
            <a:avLst/>
          </a:prstGeom>
          <a:noFill/>
        </p:spPr>
        <p:txBody>
          <a:bodyPr wrap="square" rtlCol="0">
            <a:spAutoFit/>
          </a:bodyPr>
          <a:lstStyle/>
          <a:p>
            <a:r>
              <a:rPr lang="es-ES" sz="1600" b="1" dirty="0" err="1"/>
              <a:t>Activity</a:t>
            </a:r>
            <a:endParaRPr lang="es-ES" sz="1600" b="1" dirty="0"/>
          </a:p>
        </p:txBody>
      </p:sp>
      <p:sp>
        <p:nvSpPr>
          <p:cNvPr id="42" name="Rectángulo 41">
            <a:extLst>
              <a:ext uri="{FF2B5EF4-FFF2-40B4-BE49-F238E27FC236}">
                <a16:creationId xmlns:a16="http://schemas.microsoft.com/office/drawing/2014/main" id="{5E5DD0C2-25DC-435F-B261-626F1BBCE0E7}"/>
              </a:ext>
            </a:extLst>
          </p:cNvPr>
          <p:cNvSpPr/>
          <p:nvPr/>
        </p:nvSpPr>
        <p:spPr>
          <a:xfrm>
            <a:off x="6460512" y="1735934"/>
            <a:ext cx="939057" cy="181498"/>
          </a:xfrm>
          <a:prstGeom prst="rect">
            <a:avLst/>
          </a:prstGeom>
          <a:gradFill flip="none" rotWithShape="1">
            <a:gsLst>
              <a:gs pos="43000">
                <a:srgbClr val="24240C"/>
              </a:gs>
              <a:gs pos="0">
                <a:schemeClr val="tx1">
                  <a:lumMod val="95000"/>
                  <a:lumOff val="5000"/>
                </a:scheme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1B859455-AD70-424E-982B-581FD383216C}"/>
              </a:ext>
            </a:extLst>
          </p:cNvPr>
          <p:cNvSpPr txBox="1"/>
          <p:nvPr/>
        </p:nvSpPr>
        <p:spPr>
          <a:xfrm>
            <a:off x="6001517" y="1438091"/>
            <a:ext cx="1791132" cy="338554"/>
          </a:xfrm>
          <a:prstGeom prst="rect">
            <a:avLst/>
          </a:prstGeom>
          <a:noFill/>
        </p:spPr>
        <p:txBody>
          <a:bodyPr wrap="square" rtlCol="0">
            <a:spAutoFit/>
          </a:bodyPr>
          <a:lstStyle/>
          <a:p>
            <a:pPr algn="ctr"/>
            <a:r>
              <a:rPr lang="es-ES" sz="1600" dirty="0"/>
              <a:t>Low             High</a:t>
            </a:r>
          </a:p>
        </p:txBody>
      </p:sp>
      <p:pic>
        <p:nvPicPr>
          <p:cNvPr id="37" name="Imagen 36">
            <a:extLst>
              <a:ext uri="{FF2B5EF4-FFF2-40B4-BE49-F238E27FC236}">
                <a16:creationId xmlns:a16="http://schemas.microsoft.com/office/drawing/2014/main" id="{745289B7-7A76-435D-8EFF-E16B51B9E1C8}"/>
              </a:ext>
            </a:extLst>
          </p:cNvPr>
          <p:cNvPicPr>
            <a:picLocks noChangeAspect="1"/>
          </p:cNvPicPr>
          <p:nvPr/>
        </p:nvPicPr>
        <p:blipFill rotWithShape="1">
          <a:blip r:embed="rId4"/>
          <a:srcRect l="12971" t="90346" r="49051" b="-3675"/>
          <a:stretch/>
        </p:blipFill>
        <p:spPr>
          <a:xfrm>
            <a:off x="6583329" y="5036564"/>
            <a:ext cx="1790570" cy="606974"/>
          </a:xfrm>
          <a:prstGeom prst="rect">
            <a:avLst/>
          </a:prstGeom>
        </p:spPr>
      </p:pic>
      <p:pic>
        <p:nvPicPr>
          <p:cNvPr id="46" name="Picture 4">
            <a:extLst>
              <a:ext uri="{FF2B5EF4-FFF2-40B4-BE49-F238E27FC236}">
                <a16:creationId xmlns:a16="http://schemas.microsoft.com/office/drawing/2014/main" id="{A56D6605-E578-4FFE-9861-0782805449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7954" b="30278"/>
          <a:stretch/>
        </p:blipFill>
        <p:spPr bwMode="auto">
          <a:xfrm>
            <a:off x="9940549" y="4758070"/>
            <a:ext cx="2269412" cy="35477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a:extLst>
              <a:ext uri="{FF2B5EF4-FFF2-40B4-BE49-F238E27FC236}">
                <a16:creationId xmlns:a16="http://schemas.microsoft.com/office/drawing/2014/main" id="{42DC34A1-FC26-4FDA-B3A2-5260CB0B29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222" r="14341" b="61630"/>
          <a:stretch/>
        </p:blipFill>
        <p:spPr bwMode="auto">
          <a:xfrm>
            <a:off x="6424404" y="4808061"/>
            <a:ext cx="1908018" cy="218834"/>
          </a:xfrm>
          <a:prstGeom prst="rect">
            <a:avLst/>
          </a:prstGeom>
          <a:noFill/>
          <a:extLst>
            <a:ext uri="{909E8E84-426E-40DD-AFC4-6F175D3DCCD1}">
              <a14:hiddenFill xmlns:a14="http://schemas.microsoft.com/office/drawing/2010/main">
                <a:solidFill>
                  <a:srgbClr val="FFFFFF"/>
                </a:solidFill>
              </a14:hiddenFill>
            </a:ext>
          </a:extLst>
        </p:spPr>
      </p:pic>
      <p:sp>
        <p:nvSpPr>
          <p:cNvPr id="48" name="CuadroTexto 47">
            <a:extLst>
              <a:ext uri="{FF2B5EF4-FFF2-40B4-BE49-F238E27FC236}">
                <a16:creationId xmlns:a16="http://schemas.microsoft.com/office/drawing/2014/main" id="{88CB001A-7066-4F99-99F2-E1A7B71B8D7C}"/>
              </a:ext>
            </a:extLst>
          </p:cNvPr>
          <p:cNvSpPr txBox="1"/>
          <p:nvPr/>
        </p:nvSpPr>
        <p:spPr>
          <a:xfrm>
            <a:off x="5181563" y="2889558"/>
            <a:ext cx="1736917" cy="369332"/>
          </a:xfrm>
          <a:prstGeom prst="rect">
            <a:avLst/>
          </a:prstGeom>
          <a:noFill/>
        </p:spPr>
        <p:txBody>
          <a:bodyPr wrap="square" rtlCol="0">
            <a:spAutoFit/>
          </a:bodyPr>
          <a:lstStyle/>
          <a:p>
            <a:r>
              <a:rPr lang="es-ES" b="1" dirty="0"/>
              <a:t>NR </a:t>
            </a:r>
            <a:r>
              <a:rPr lang="es-ES" b="1" dirty="0" err="1"/>
              <a:t>transcript</a:t>
            </a:r>
            <a:endParaRPr lang="es-ES" b="1" dirty="0"/>
          </a:p>
        </p:txBody>
      </p:sp>
      <p:sp>
        <p:nvSpPr>
          <p:cNvPr id="49" name="CuadroTexto 48">
            <a:extLst>
              <a:ext uri="{FF2B5EF4-FFF2-40B4-BE49-F238E27FC236}">
                <a16:creationId xmlns:a16="http://schemas.microsoft.com/office/drawing/2014/main" id="{B4529023-A129-42AD-B4DF-4B0C14523904}"/>
              </a:ext>
            </a:extLst>
          </p:cNvPr>
          <p:cNvSpPr txBox="1"/>
          <p:nvPr/>
        </p:nvSpPr>
        <p:spPr>
          <a:xfrm>
            <a:off x="5397075" y="3189831"/>
            <a:ext cx="1736917" cy="369332"/>
          </a:xfrm>
          <a:prstGeom prst="rect">
            <a:avLst/>
          </a:prstGeom>
          <a:noFill/>
        </p:spPr>
        <p:txBody>
          <a:bodyPr wrap="square" rtlCol="0">
            <a:spAutoFit/>
          </a:bodyPr>
          <a:lstStyle/>
          <a:p>
            <a:r>
              <a:rPr lang="es-ES" b="1" dirty="0"/>
              <a:t>NR protein</a:t>
            </a:r>
          </a:p>
        </p:txBody>
      </p:sp>
      <p:sp>
        <p:nvSpPr>
          <p:cNvPr id="50" name="CuadroTexto 49">
            <a:extLst>
              <a:ext uri="{FF2B5EF4-FFF2-40B4-BE49-F238E27FC236}">
                <a16:creationId xmlns:a16="http://schemas.microsoft.com/office/drawing/2014/main" id="{D4F87241-A0FA-46FA-AE15-A9BAB23B9A68}"/>
              </a:ext>
            </a:extLst>
          </p:cNvPr>
          <p:cNvSpPr txBox="1"/>
          <p:nvPr/>
        </p:nvSpPr>
        <p:spPr>
          <a:xfrm>
            <a:off x="5386304" y="3464004"/>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51" name="Imagen 50">
            <a:extLst>
              <a:ext uri="{FF2B5EF4-FFF2-40B4-BE49-F238E27FC236}">
                <a16:creationId xmlns:a16="http://schemas.microsoft.com/office/drawing/2014/main" id="{89FA1BB4-CC52-4A33-8A88-6738C4123311}"/>
              </a:ext>
            </a:extLst>
          </p:cNvPr>
          <p:cNvPicPr>
            <a:picLocks noChangeAspect="1"/>
          </p:cNvPicPr>
          <p:nvPr/>
        </p:nvPicPr>
        <p:blipFill rotWithShape="1">
          <a:blip r:embed="rId4"/>
          <a:srcRect l="61322" t="90346" r="1933" b="-3675"/>
          <a:stretch/>
        </p:blipFill>
        <p:spPr>
          <a:xfrm>
            <a:off x="10108320" y="5100552"/>
            <a:ext cx="1732502" cy="606974"/>
          </a:xfrm>
          <a:prstGeom prst="rect">
            <a:avLst/>
          </a:prstGeom>
        </p:spPr>
      </p:pic>
      <p:pic>
        <p:nvPicPr>
          <p:cNvPr id="52" name="Imagen 51">
            <a:extLst>
              <a:ext uri="{FF2B5EF4-FFF2-40B4-BE49-F238E27FC236}">
                <a16:creationId xmlns:a16="http://schemas.microsoft.com/office/drawing/2014/main" id="{E4147DD9-B430-42BA-8B24-DDD9A56B3BC2}"/>
              </a:ext>
            </a:extLst>
          </p:cNvPr>
          <p:cNvPicPr>
            <a:picLocks noChangeAspect="1"/>
          </p:cNvPicPr>
          <p:nvPr/>
        </p:nvPicPr>
        <p:blipFill rotWithShape="1">
          <a:blip r:embed="rId6"/>
          <a:srcRect l="52523" t="90002" r="32711" b="2137"/>
          <a:stretch/>
        </p:blipFill>
        <p:spPr>
          <a:xfrm>
            <a:off x="6539785" y="5356842"/>
            <a:ext cx="1873249" cy="305012"/>
          </a:xfrm>
          <a:prstGeom prst="rect">
            <a:avLst/>
          </a:prstGeom>
        </p:spPr>
      </p:pic>
      <p:pic>
        <p:nvPicPr>
          <p:cNvPr id="53" name="Imagen 52">
            <a:extLst>
              <a:ext uri="{FF2B5EF4-FFF2-40B4-BE49-F238E27FC236}">
                <a16:creationId xmlns:a16="http://schemas.microsoft.com/office/drawing/2014/main" id="{BF4CF5CA-9230-4798-BAB5-D747100E157D}"/>
              </a:ext>
            </a:extLst>
          </p:cNvPr>
          <p:cNvPicPr>
            <a:picLocks noChangeAspect="1"/>
          </p:cNvPicPr>
          <p:nvPr/>
        </p:nvPicPr>
        <p:blipFill rotWithShape="1">
          <a:blip r:embed="rId6"/>
          <a:srcRect l="52523" t="90002" r="32711" b="2137"/>
          <a:stretch/>
        </p:blipFill>
        <p:spPr>
          <a:xfrm>
            <a:off x="10104794" y="5432998"/>
            <a:ext cx="1873249" cy="305012"/>
          </a:xfrm>
          <a:prstGeom prst="rect">
            <a:avLst/>
          </a:prstGeom>
        </p:spPr>
      </p:pic>
      <p:pic>
        <p:nvPicPr>
          <p:cNvPr id="54" name="Imagen 53">
            <a:extLst>
              <a:ext uri="{FF2B5EF4-FFF2-40B4-BE49-F238E27FC236}">
                <a16:creationId xmlns:a16="http://schemas.microsoft.com/office/drawing/2014/main" id="{DC2935DA-3F71-490F-9682-61E7FE88AF31}"/>
              </a:ext>
            </a:extLst>
          </p:cNvPr>
          <p:cNvPicPr>
            <a:picLocks noChangeAspect="1"/>
          </p:cNvPicPr>
          <p:nvPr/>
        </p:nvPicPr>
        <p:blipFill rotWithShape="1">
          <a:blip r:embed="rId4"/>
          <a:srcRect l="61608" t="38377" r="402" b="54220"/>
          <a:stretch/>
        </p:blipFill>
        <p:spPr>
          <a:xfrm>
            <a:off x="10184517" y="3625280"/>
            <a:ext cx="1828800" cy="344133"/>
          </a:xfrm>
          <a:prstGeom prst="rect">
            <a:avLst/>
          </a:prstGeom>
        </p:spPr>
      </p:pic>
      <p:pic>
        <p:nvPicPr>
          <p:cNvPr id="55" name="Imagen 54">
            <a:extLst>
              <a:ext uri="{FF2B5EF4-FFF2-40B4-BE49-F238E27FC236}">
                <a16:creationId xmlns:a16="http://schemas.microsoft.com/office/drawing/2014/main" id="{C20FAF08-1D8C-4EBC-B858-2FA45EB4879B}"/>
              </a:ext>
            </a:extLst>
          </p:cNvPr>
          <p:cNvPicPr>
            <a:picLocks noChangeAspect="1"/>
          </p:cNvPicPr>
          <p:nvPr/>
        </p:nvPicPr>
        <p:blipFill rotWithShape="1">
          <a:blip r:embed="rId6"/>
          <a:srcRect l="37696" t="90077" r="47538" b="2062"/>
          <a:stretch/>
        </p:blipFill>
        <p:spPr>
          <a:xfrm>
            <a:off x="6539784" y="3887275"/>
            <a:ext cx="1828798" cy="297774"/>
          </a:xfrm>
          <a:prstGeom prst="rect">
            <a:avLst/>
          </a:prstGeom>
        </p:spPr>
      </p:pic>
      <p:pic>
        <p:nvPicPr>
          <p:cNvPr id="56" name="Imagen 55">
            <a:extLst>
              <a:ext uri="{FF2B5EF4-FFF2-40B4-BE49-F238E27FC236}">
                <a16:creationId xmlns:a16="http://schemas.microsoft.com/office/drawing/2014/main" id="{5089BE63-CCC2-4360-B68A-CBD1B2EBF676}"/>
              </a:ext>
            </a:extLst>
          </p:cNvPr>
          <p:cNvPicPr>
            <a:picLocks noChangeAspect="1"/>
          </p:cNvPicPr>
          <p:nvPr/>
        </p:nvPicPr>
        <p:blipFill rotWithShape="1">
          <a:blip r:embed="rId6"/>
          <a:srcRect l="37696" t="90077" r="47538" b="2062"/>
          <a:stretch/>
        </p:blipFill>
        <p:spPr>
          <a:xfrm>
            <a:off x="10127019" y="3962124"/>
            <a:ext cx="1828798" cy="297774"/>
          </a:xfrm>
          <a:prstGeom prst="rect">
            <a:avLst/>
          </a:prstGeom>
        </p:spPr>
      </p:pic>
      <p:sp>
        <p:nvSpPr>
          <p:cNvPr id="57" name="CuadroTexto 56">
            <a:extLst>
              <a:ext uri="{FF2B5EF4-FFF2-40B4-BE49-F238E27FC236}">
                <a16:creationId xmlns:a16="http://schemas.microsoft.com/office/drawing/2014/main" id="{0A36B306-AA7B-431C-9CDE-AD6033FB458A}"/>
              </a:ext>
            </a:extLst>
          </p:cNvPr>
          <p:cNvSpPr txBox="1"/>
          <p:nvPr/>
        </p:nvSpPr>
        <p:spPr>
          <a:xfrm>
            <a:off x="5169709" y="4407621"/>
            <a:ext cx="1736917" cy="369332"/>
          </a:xfrm>
          <a:prstGeom prst="rect">
            <a:avLst/>
          </a:prstGeom>
          <a:noFill/>
        </p:spPr>
        <p:txBody>
          <a:bodyPr wrap="square" rtlCol="0">
            <a:spAutoFit/>
          </a:bodyPr>
          <a:lstStyle/>
          <a:p>
            <a:r>
              <a:rPr lang="es-ES" b="1" dirty="0"/>
              <a:t>NR </a:t>
            </a:r>
            <a:r>
              <a:rPr lang="es-ES" b="1" dirty="0" err="1"/>
              <a:t>transcript</a:t>
            </a:r>
            <a:endParaRPr lang="es-ES" b="1" dirty="0"/>
          </a:p>
        </p:txBody>
      </p:sp>
      <p:sp>
        <p:nvSpPr>
          <p:cNvPr id="58" name="CuadroTexto 57">
            <a:extLst>
              <a:ext uri="{FF2B5EF4-FFF2-40B4-BE49-F238E27FC236}">
                <a16:creationId xmlns:a16="http://schemas.microsoft.com/office/drawing/2014/main" id="{7D9AD307-1426-4330-BF2A-3086E9582F17}"/>
              </a:ext>
            </a:extLst>
          </p:cNvPr>
          <p:cNvSpPr txBox="1"/>
          <p:nvPr/>
        </p:nvSpPr>
        <p:spPr>
          <a:xfrm>
            <a:off x="5385221" y="4707894"/>
            <a:ext cx="1736917" cy="369332"/>
          </a:xfrm>
          <a:prstGeom prst="rect">
            <a:avLst/>
          </a:prstGeom>
          <a:noFill/>
        </p:spPr>
        <p:txBody>
          <a:bodyPr wrap="square" rtlCol="0">
            <a:spAutoFit/>
          </a:bodyPr>
          <a:lstStyle/>
          <a:p>
            <a:r>
              <a:rPr lang="es-ES" b="1" dirty="0"/>
              <a:t>NR protein</a:t>
            </a:r>
          </a:p>
        </p:txBody>
      </p:sp>
      <p:sp>
        <p:nvSpPr>
          <p:cNvPr id="59" name="CuadroTexto 58">
            <a:extLst>
              <a:ext uri="{FF2B5EF4-FFF2-40B4-BE49-F238E27FC236}">
                <a16:creationId xmlns:a16="http://schemas.microsoft.com/office/drawing/2014/main" id="{685A3A50-4D48-43ED-A9C7-AF50835921B5}"/>
              </a:ext>
            </a:extLst>
          </p:cNvPr>
          <p:cNvSpPr txBox="1"/>
          <p:nvPr/>
        </p:nvSpPr>
        <p:spPr>
          <a:xfrm>
            <a:off x="5374450" y="4982067"/>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81922" name="Picture 2">
            <a:extLst>
              <a:ext uri="{FF2B5EF4-FFF2-40B4-BE49-F238E27FC236}">
                <a16:creationId xmlns:a16="http://schemas.microsoft.com/office/drawing/2014/main" id="{76A755E5-7AF0-4622-A145-65BBDEE856B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6884"/>
          <a:stretch/>
        </p:blipFill>
        <p:spPr bwMode="auto">
          <a:xfrm>
            <a:off x="10021225" y="3357236"/>
            <a:ext cx="2082634" cy="233982"/>
          </a:xfrm>
          <a:prstGeom prst="rect">
            <a:avLst/>
          </a:prstGeom>
          <a:noFill/>
          <a:extLst>
            <a:ext uri="{909E8E84-426E-40DD-AFC4-6F175D3DCCD1}">
              <a14:hiddenFill xmlns:a14="http://schemas.microsoft.com/office/drawing/2010/main">
                <a:solidFill>
                  <a:srgbClr val="FFFFFF"/>
                </a:solidFill>
              </a14:hiddenFill>
            </a:ext>
          </a:extLst>
        </p:spPr>
      </p:pic>
      <p:pic>
        <p:nvPicPr>
          <p:cNvPr id="81931" name="Picture 11">
            <a:extLst>
              <a:ext uri="{FF2B5EF4-FFF2-40B4-BE49-F238E27FC236}">
                <a16:creationId xmlns:a16="http://schemas.microsoft.com/office/drawing/2014/main" id="{D8EF5D46-59F6-49F9-8E4E-184435E15B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49" t="13444" r="6174" b="19093"/>
          <a:stretch/>
        </p:blipFill>
        <p:spPr bwMode="auto">
          <a:xfrm>
            <a:off x="6580719" y="3293292"/>
            <a:ext cx="1777315" cy="211339"/>
          </a:xfrm>
          <a:prstGeom prst="rect">
            <a:avLst/>
          </a:prstGeom>
          <a:noFill/>
          <a:extLst>
            <a:ext uri="{909E8E84-426E-40DD-AFC4-6F175D3DCCD1}">
              <a14:hiddenFill xmlns:a14="http://schemas.microsoft.com/office/drawing/2010/main">
                <a:solidFill>
                  <a:srgbClr val="FFFFFF"/>
                </a:solidFill>
              </a14:hiddenFill>
            </a:ext>
          </a:extLst>
        </p:spPr>
      </p:pic>
      <p:sp>
        <p:nvSpPr>
          <p:cNvPr id="61" name="CuadroTexto 60">
            <a:extLst>
              <a:ext uri="{FF2B5EF4-FFF2-40B4-BE49-F238E27FC236}">
                <a16:creationId xmlns:a16="http://schemas.microsoft.com/office/drawing/2014/main" id="{9939691E-598E-4B09-8C63-69EC4AC08030}"/>
              </a:ext>
            </a:extLst>
          </p:cNvPr>
          <p:cNvSpPr txBox="1"/>
          <p:nvPr/>
        </p:nvSpPr>
        <p:spPr>
          <a:xfrm>
            <a:off x="8763932" y="2963272"/>
            <a:ext cx="1736917" cy="369332"/>
          </a:xfrm>
          <a:prstGeom prst="rect">
            <a:avLst/>
          </a:prstGeom>
          <a:noFill/>
        </p:spPr>
        <p:txBody>
          <a:bodyPr wrap="square" rtlCol="0">
            <a:spAutoFit/>
          </a:bodyPr>
          <a:lstStyle/>
          <a:p>
            <a:r>
              <a:rPr lang="es-ES" b="1" dirty="0"/>
              <a:t>GS </a:t>
            </a:r>
            <a:r>
              <a:rPr lang="es-ES" b="1" dirty="0" err="1"/>
              <a:t>transcript</a:t>
            </a:r>
            <a:endParaRPr lang="es-ES" b="1" dirty="0"/>
          </a:p>
        </p:txBody>
      </p:sp>
      <p:sp>
        <p:nvSpPr>
          <p:cNvPr id="62" name="CuadroTexto 61">
            <a:extLst>
              <a:ext uri="{FF2B5EF4-FFF2-40B4-BE49-F238E27FC236}">
                <a16:creationId xmlns:a16="http://schemas.microsoft.com/office/drawing/2014/main" id="{EECD8730-797A-41AF-8F0C-6D0F0659E43B}"/>
              </a:ext>
            </a:extLst>
          </p:cNvPr>
          <p:cNvSpPr txBox="1"/>
          <p:nvPr/>
        </p:nvSpPr>
        <p:spPr>
          <a:xfrm>
            <a:off x="8979444" y="3263545"/>
            <a:ext cx="1736917" cy="369332"/>
          </a:xfrm>
          <a:prstGeom prst="rect">
            <a:avLst/>
          </a:prstGeom>
          <a:noFill/>
        </p:spPr>
        <p:txBody>
          <a:bodyPr wrap="square" rtlCol="0">
            <a:spAutoFit/>
          </a:bodyPr>
          <a:lstStyle/>
          <a:p>
            <a:r>
              <a:rPr lang="es-ES" b="1" dirty="0"/>
              <a:t>GS protein</a:t>
            </a:r>
          </a:p>
        </p:txBody>
      </p:sp>
      <p:sp>
        <p:nvSpPr>
          <p:cNvPr id="63" name="CuadroTexto 62">
            <a:extLst>
              <a:ext uri="{FF2B5EF4-FFF2-40B4-BE49-F238E27FC236}">
                <a16:creationId xmlns:a16="http://schemas.microsoft.com/office/drawing/2014/main" id="{E2223AEA-5BD7-4575-9357-1E2684DD0A8B}"/>
              </a:ext>
            </a:extLst>
          </p:cNvPr>
          <p:cNvSpPr txBox="1"/>
          <p:nvPr/>
        </p:nvSpPr>
        <p:spPr>
          <a:xfrm>
            <a:off x="8968673" y="3537718"/>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
        <p:nvSpPr>
          <p:cNvPr id="64" name="CuadroTexto 63">
            <a:extLst>
              <a:ext uri="{FF2B5EF4-FFF2-40B4-BE49-F238E27FC236}">
                <a16:creationId xmlns:a16="http://schemas.microsoft.com/office/drawing/2014/main" id="{2D681E7C-8630-45D6-A26B-E5C8DCCFC2A7}"/>
              </a:ext>
            </a:extLst>
          </p:cNvPr>
          <p:cNvSpPr txBox="1"/>
          <p:nvPr/>
        </p:nvSpPr>
        <p:spPr>
          <a:xfrm>
            <a:off x="8752078" y="4481335"/>
            <a:ext cx="1736917" cy="369332"/>
          </a:xfrm>
          <a:prstGeom prst="rect">
            <a:avLst/>
          </a:prstGeom>
          <a:noFill/>
        </p:spPr>
        <p:txBody>
          <a:bodyPr wrap="square" rtlCol="0">
            <a:spAutoFit/>
          </a:bodyPr>
          <a:lstStyle/>
          <a:p>
            <a:r>
              <a:rPr lang="es-ES" b="1" dirty="0"/>
              <a:t>GS </a:t>
            </a:r>
            <a:r>
              <a:rPr lang="es-ES" b="1" dirty="0" err="1"/>
              <a:t>transcript</a:t>
            </a:r>
            <a:endParaRPr lang="es-ES" b="1" dirty="0"/>
          </a:p>
        </p:txBody>
      </p:sp>
      <p:sp>
        <p:nvSpPr>
          <p:cNvPr id="65" name="CuadroTexto 64">
            <a:extLst>
              <a:ext uri="{FF2B5EF4-FFF2-40B4-BE49-F238E27FC236}">
                <a16:creationId xmlns:a16="http://schemas.microsoft.com/office/drawing/2014/main" id="{633B60E9-EA58-4C0A-8BA8-AC90C50AAB92}"/>
              </a:ext>
            </a:extLst>
          </p:cNvPr>
          <p:cNvSpPr txBox="1"/>
          <p:nvPr/>
        </p:nvSpPr>
        <p:spPr>
          <a:xfrm>
            <a:off x="8967590" y="4781608"/>
            <a:ext cx="1736917" cy="369332"/>
          </a:xfrm>
          <a:prstGeom prst="rect">
            <a:avLst/>
          </a:prstGeom>
          <a:noFill/>
        </p:spPr>
        <p:txBody>
          <a:bodyPr wrap="square" rtlCol="0">
            <a:spAutoFit/>
          </a:bodyPr>
          <a:lstStyle/>
          <a:p>
            <a:r>
              <a:rPr lang="es-ES" b="1" dirty="0"/>
              <a:t>GS protein</a:t>
            </a:r>
          </a:p>
        </p:txBody>
      </p:sp>
      <p:sp>
        <p:nvSpPr>
          <p:cNvPr id="67" name="CuadroTexto 66">
            <a:extLst>
              <a:ext uri="{FF2B5EF4-FFF2-40B4-BE49-F238E27FC236}">
                <a16:creationId xmlns:a16="http://schemas.microsoft.com/office/drawing/2014/main" id="{FC010BE3-C1CA-4917-8CEB-2AB33C2E8DA0}"/>
              </a:ext>
            </a:extLst>
          </p:cNvPr>
          <p:cNvSpPr txBox="1"/>
          <p:nvPr/>
        </p:nvSpPr>
        <p:spPr>
          <a:xfrm>
            <a:off x="8956819" y="5055781"/>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pic>
        <p:nvPicPr>
          <p:cNvPr id="70" name="Imagen 69">
            <a:extLst>
              <a:ext uri="{FF2B5EF4-FFF2-40B4-BE49-F238E27FC236}">
                <a16:creationId xmlns:a16="http://schemas.microsoft.com/office/drawing/2014/main" id="{B56A0F88-FDDB-4CF5-90C5-BA3747AA479F}"/>
              </a:ext>
            </a:extLst>
          </p:cNvPr>
          <p:cNvPicPr>
            <a:picLocks noChangeAspect="1"/>
          </p:cNvPicPr>
          <p:nvPr/>
        </p:nvPicPr>
        <p:blipFill rotWithShape="1">
          <a:blip r:embed="rId9"/>
          <a:srcRect l="86872" t="25814" r="424" b="66611"/>
          <a:stretch/>
        </p:blipFill>
        <p:spPr>
          <a:xfrm>
            <a:off x="10480965" y="1623610"/>
            <a:ext cx="1625856" cy="305505"/>
          </a:xfrm>
          <a:prstGeom prst="rect">
            <a:avLst/>
          </a:prstGeom>
        </p:spPr>
      </p:pic>
      <p:sp>
        <p:nvSpPr>
          <p:cNvPr id="71" name="CuadroTexto 70">
            <a:extLst>
              <a:ext uri="{FF2B5EF4-FFF2-40B4-BE49-F238E27FC236}">
                <a16:creationId xmlns:a16="http://schemas.microsoft.com/office/drawing/2014/main" id="{AFA21FAB-3A04-4A65-8B23-7B1EE2E42313}"/>
              </a:ext>
            </a:extLst>
          </p:cNvPr>
          <p:cNvSpPr txBox="1"/>
          <p:nvPr/>
        </p:nvSpPr>
        <p:spPr>
          <a:xfrm>
            <a:off x="8287448" y="1453115"/>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72" name="CuadroTexto 71">
            <a:extLst>
              <a:ext uri="{FF2B5EF4-FFF2-40B4-BE49-F238E27FC236}">
                <a16:creationId xmlns:a16="http://schemas.microsoft.com/office/drawing/2014/main" id="{4037F489-CCFA-4756-8D97-B2E923876CEB}"/>
              </a:ext>
            </a:extLst>
          </p:cNvPr>
          <p:cNvSpPr txBox="1"/>
          <p:nvPr/>
        </p:nvSpPr>
        <p:spPr>
          <a:xfrm>
            <a:off x="10123862" y="1375352"/>
            <a:ext cx="2173268" cy="369332"/>
          </a:xfrm>
          <a:prstGeom prst="rect">
            <a:avLst/>
          </a:prstGeom>
          <a:noFill/>
        </p:spPr>
        <p:txBody>
          <a:bodyPr wrap="square" rtlCol="0">
            <a:spAutoFit/>
          </a:bodyPr>
          <a:lstStyle/>
          <a:p>
            <a:pPr algn="ctr"/>
            <a:r>
              <a:rPr lang="es-ES" dirty="0"/>
              <a:t>Low       High</a:t>
            </a:r>
          </a:p>
        </p:txBody>
      </p:sp>
    </p:spTree>
    <p:extLst>
      <p:ext uri="{BB962C8B-B14F-4D97-AF65-F5344CB8AC3E}">
        <p14:creationId xmlns:p14="http://schemas.microsoft.com/office/powerpoint/2010/main" val="298392874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444674" y="1422981"/>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107805" y="158283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2" name="Rectángulo 81">
            <a:extLst>
              <a:ext uri="{FF2B5EF4-FFF2-40B4-BE49-F238E27FC236}">
                <a16:creationId xmlns:a16="http://schemas.microsoft.com/office/drawing/2014/main" id="{A9B3239D-49F2-47F2-AF19-CA536845FAB1}"/>
              </a:ext>
            </a:extLst>
          </p:cNvPr>
          <p:cNvSpPr/>
          <p:nvPr/>
        </p:nvSpPr>
        <p:spPr>
          <a:xfrm>
            <a:off x="6189893" y="1381959"/>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6141352" y="2062742"/>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3"/>
          <a:srcRect l="19732" r="7001"/>
          <a:stretch/>
        </p:blipFill>
        <p:spPr>
          <a:xfrm>
            <a:off x="164638" y="2329764"/>
            <a:ext cx="5015922" cy="3751865"/>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68" name="Rectángulo: esquinas redondeadas 67">
            <a:extLst>
              <a:ext uri="{FF2B5EF4-FFF2-40B4-BE49-F238E27FC236}">
                <a16:creationId xmlns:a16="http://schemas.microsoft.com/office/drawing/2014/main" id="{B0F26EED-3BBB-4A77-BD6D-04A2B4D2F3CC}"/>
              </a:ext>
            </a:extLst>
          </p:cNvPr>
          <p:cNvSpPr/>
          <p:nvPr/>
        </p:nvSpPr>
        <p:spPr>
          <a:xfrm>
            <a:off x="3579905" y="3209630"/>
            <a:ext cx="812366" cy="1171870"/>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16E6C8DB-3365-4EFD-BF3A-F21F24005A10}"/>
              </a:ext>
            </a:extLst>
          </p:cNvPr>
          <p:cNvSpPr/>
          <p:nvPr/>
        </p:nvSpPr>
        <p:spPr>
          <a:xfrm>
            <a:off x="164638" y="3147335"/>
            <a:ext cx="1831021" cy="563329"/>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E49839D-61D2-474E-ACC6-72F7BD8850DA}"/>
              </a:ext>
            </a:extLst>
          </p:cNvPr>
          <p:cNvPicPr>
            <a:picLocks noChangeAspect="1"/>
          </p:cNvPicPr>
          <p:nvPr/>
        </p:nvPicPr>
        <p:blipFill rotWithShape="1">
          <a:blip r:embed="rId4"/>
          <a:srcRect l="12670" t="37637" r="49322" b="55260"/>
          <a:stretch/>
        </p:blipFill>
        <p:spPr>
          <a:xfrm>
            <a:off x="6583328" y="3536502"/>
            <a:ext cx="1829705" cy="330218"/>
          </a:xfrm>
          <a:prstGeom prst="rect">
            <a:avLst/>
          </a:prstGeom>
        </p:spPr>
      </p:pic>
      <p:sp>
        <p:nvSpPr>
          <p:cNvPr id="26" name="Rectángulo 25">
            <a:extLst>
              <a:ext uri="{FF2B5EF4-FFF2-40B4-BE49-F238E27FC236}">
                <a16:creationId xmlns:a16="http://schemas.microsoft.com/office/drawing/2014/main" id="{FCFBF245-1B7D-4F6E-A8FD-7610E45A284C}"/>
              </a:ext>
            </a:extLst>
          </p:cNvPr>
          <p:cNvSpPr/>
          <p:nvPr/>
        </p:nvSpPr>
        <p:spPr>
          <a:xfrm>
            <a:off x="7828937" y="2164276"/>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0C06BAA1-8E90-4739-8723-8DC5D0A5BACE}"/>
              </a:ext>
            </a:extLst>
          </p:cNvPr>
          <p:cNvSpPr/>
          <p:nvPr/>
        </p:nvSpPr>
        <p:spPr>
          <a:xfrm>
            <a:off x="10444166" y="2050192"/>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75D517E1-6FEB-4466-8915-6057FDE888CC}"/>
              </a:ext>
            </a:extLst>
          </p:cNvPr>
          <p:cNvSpPr/>
          <p:nvPr/>
        </p:nvSpPr>
        <p:spPr>
          <a:xfrm>
            <a:off x="5607676" y="1466990"/>
            <a:ext cx="562028" cy="51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AF8DDBC9-6DF7-4C50-BBBD-F194E2E95412}"/>
              </a:ext>
            </a:extLst>
          </p:cNvPr>
          <p:cNvSpPr txBox="1"/>
          <p:nvPr/>
        </p:nvSpPr>
        <p:spPr>
          <a:xfrm>
            <a:off x="5488937" y="1649155"/>
            <a:ext cx="1304830" cy="338554"/>
          </a:xfrm>
          <a:prstGeom prst="rect">
            <a:avLst/>
          </a:prstGeom>
          <a:noFill/>
        </p:spPr>
        <p:txBody>
          <a:bodyPr wrap="square" rtlCol="0">
            <a:spAutoFit/>
          </a:bodyPr>
          <a:lstStyle/>
          <a:p>
            <a:r>
              <a:rPr lang="es-ES" sz="1600" b="1" dirty="0" err="1"/>
              <a:t>Activity</a:t>
            </a:r>
            <a:endParaRPr lang="es-ES" sz="1600" b="1" dirty="0"/>
          </a:p>
        </p:txBody>
      </p:sp>
      <p:sp>
        <p:nvSpPr>
          <p:cNvPr id="42" name="Rectángulo 41">
            <a:extLst>
              <a:ext uri="{FF2B5EF4-FFF2-40B4-BE49-F238E27FC236}">
                <a16:creationId xmlns:a16="http://schemas.microsoft.com/office/drawing/2014/main" id="{5E5DD0C2-25DC-435F-B261-626F1BBCE0E7}"/>
              </a:ext>
            </a:extLst>
          </p:cNvPr>
          <p:cNvSpPr/>
          <p:nvPr/>
        </p:nvSpPr>
        <p:spPr>
          <a:xfrm>
            <a:off x="6460512" y="1735934"/>
            <a:ext cx="939057" cy="181498"/>
          </a:xfrm>
          <a:prstGeom prst="rect">
            <a:avLst/>
          </a:prstGeom>
          <a:gradFill flip="none" rotWithShape="1">
            <a:gsLst>
              <a:gs pos="43000">
                <a:srgbClr val="24240C"/>
              </a:gs>
              <a:gs pos="0">
                <a:schemeClr val="tx1">
                  <a:lumMod val="95000"/>
                  <a:lumOff val="5000"/>
                </a:scheme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1B859455-AD70-424E-982B-581FD383216C}"/>
              </a:ext>
            </a:extLst>
          </p:cNvPr>
          <p:cNvSpPr txBox="1"/>
          <p:nvPr/>
        </p:nvSpPr>
        <p:spPr>
          <a:xfrm>
            <a:off x="6001517" y="1438091"/>
            <a:ext cx="1791132" cy="338554"/>
          </a:xfrm>
          <a:prstGeom prst="rect">
            <a:avLst/>
          </a:prstGeom>
          <a:noFill/>
        </p:spPr>
        <p:txBody>
          <a:bodyPr wrap="square" rtlCol="0">
            <a:spAutoFit/>
          </a:bodyPr>
          <a:lstStyle/>
          <a:p>
            <a:pPr algn="ctr"/>
            <a:r>
              <a:rPr lang="es-ES" sz="1600" dirty="0"/>
              <a:t>Low             High</a:t>
            </a:r>
          </a:p>
        </p:txBody>
      </p:sp>
      <p:pic>
        <p:nvPicPr>
          <p:cNvPr id="37" name="Imagen 36">
            <a:extLst>
              <a:ext uri="{FF2B5EF4-FFF2-40B4-BE49-F238E27FC236}">
                <a16:creationId xmlns:a16="http://schemas.microsoft.com/office/drawing/2014/main" id="{745289B7-7A76-435D-8EFF-E16B51B9E1C8}"/>
              </a:ext>
            </a:extLst>
          </p:cNvPr>
          <p:cNvPicPr>
            <a:picLocks noChangeAspect="1"/>
          </p:cNvPicPr>
          <p:nvPr/>
        </p:nvPicPr>
        <p:blipFill rotWithShape="1">
          <a:blip r:embed="rId4"/>
          <a:srcRect l="12971" t="90346" r="49051" b="-3675"/>
          <a:stretch/>
        </p:blipFill>
        <p:spPr>
          <a:xfrm>
            <a:off x="6583329" y="5036564"/>
            <a:ext cx="1790570" cy="606974"/>
          </a:xfrm>
          <a:prstGeom prst="rect">
            <a:avLst/>
          </a:prstGeom>
        </p:spPr>
      </p:pic>
      <p:pic>
        <p:nvPicPr>
          <p:cNvPr id="45" name="Picture 2">
            <a:extLst>
              <a:ext uri="{FF2B5EF4-FFF2-40B4-BE49-F238E27FC236}">
                <a16:creationId xmlns:a16="http://schemas.microsoft.com/office/drawing/2014/main" id="{908D577C-67D2-4EEE-8530-9C1A4B8C1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318" b="54105"/>
          <a:stretch/>
        </p:blipFill>
        <p:spPr bwMode="auto">
          <a:xfrm>
            <a:off x="6306955" y="4526427"/>
            <a:ext cx="2149624" cy="21096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A56D6605-E578-4FFE-9861-0782805449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7954" b="30278"/>
          <a:stretch/>
        </p:blipFill>
        <p:spPr bwMode="auto">
          <a:xfrm>
            <a:off x="9940549" y="4758070"/>
            <a:ext cx="2269412" cy="35477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a:extLst>
              <a:ext uri="{FF2B5EF4-FFF2-40B4-BE49-F238E27FC236}">
                <a16:creationId xmlns:a16="http://schemas.microsoft.com/office/drawing/2014/main" id="{42DC34A1-FC26-4FDA-B3A2-5260CB0B29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0222" r="14341" b="61630"/>
          <a:stretch/>
        </p:blipFill>
        <p:spPr bwMode="auto">
          <a:xfrm>
            <a:off x="6424404" y="4808061"/>
            <a:ext cx="1908018" cy="218834"/>
          </a:xfrm>
          <a:prstGeom prst="rect">
            <a:avLst/>
          </a:prstGeom>
          <a:noFill/>
          <a:extLst>
            <a:ext uri="{909E8E84-426E-40DD-AFC4-6F175D3DCCD1}">
              <a14:hiddenFill xmlns:a14="http://schemas.microsoft.com/office/drawing/2010/main">
                <a:solidFill>
                  <a:srgbClr val="FFFFFF"/>
                </a:solidFill>
              </a14:hiddenFill>
            </a:ext>
          </a:extLst>
        </p:spPr>
      </p:pic>
      <p:sp>
        <p:nvSpPr>
          <p:cNvPr id="48" name="CuadroTexto 47">
            <a:extLst>
              <a:ext uri="{FF2B5EF4-FFF2-40B4-BE49-F238E27FC236}">
                <a16:creationId xmlns:a16="http://schemas.microsoft.com/office/drawing/2014/main" id="{88CB001A-7066-4F99-99F2-E1A7B71B8D7C}"/>
              </a:ext>
            </a:extLst>
          </p:cNvPr>
          <p:cNvSpPr txBox="1"/>
          <p:nvPr/>
        </p:nvSpPr>
        <p:spPr>
          <a:xfrm>
            <a:off x="5181563" y="2889558"/>
            <a:ext cx="1736917" cy="369332"/>
          </a:xfrm>
          <a:prstGeom prst="rect">
            <a:avLst/>
          </a:prstGeom>
          <a:noFill/>
        </p:spPr>
        <p:txBody>
          <a:bodyPr wrap="square" rtlCol="0">
            <a:spAutoFit/>
          </a:bodyPr>
          <a:lstStyle/>
          <a:p>
            <a:r>
              <a:rPr lang="es-ES" b="1" dirty="0"/>
              <a:t>NR </a:t>
            </a:r>
            <a:r>
              <a:rPr lang="es-ES" b="1" dirty="0" err="1"/>
              <a:t>transcript</a:t>
            </a:r>
            <a:endParaRPr lang="es-ES" b="1" dirty="0"/>
          </a:p>
        </p:txBody>
      </p:sp>
      <p:sp>
        <p:nvSpPr>
          <p:cNvPr id="49" name="CuadroTexto 48">
            <a:extLst>
              <a:ext uri="{FF2B5EF4-FFF2-40B4-BE49-F238E27FC236}">
                <a16:creationId xmlns:a16="http://schemas.microsoft.com/office/drawing/2014/main" id="{B4529023-A129-42AD-B4DF-4B0C14523904}"/>
              </a:ext>
            </a:extLst>
          </p:cNvPr>
          <p:cNvSpPr txBox="1"/>
          <p:nvPr/>
        </p:nvSpPr>
        <p:spPr>
          <a:xfrm>
            <a:off x="5397075" y="3189831"/>
            <a:ext cx="1736917" cy="369332"/>
          </a:xfrm>
          <a:prstGeom prst="rect">
            <a:avLst/>
          </a:prstGeom>
          <a:noFill/>
        </p:spPr>
        <p:txBody>
          <a:bodyPr wrap="square" rtlCol="0">
            <a:spAutoFit/>
          </a:bodyPr>
          <a:lstStyle/>
          <a:p>
            <a:r>
              <a:rPr lang="es-ES" b="1" dirty="0"/>
              <a:t>NR protein</a:t>
            </a:r>
          </a:p>
        </p:txBody>
      </p:sp>
      <p:sp>
        <p:nvSpPr>
          <p:cNvPr id="50" name="CuadroTexto 49">
            <a:extLst>
              <a:ext uri="{FF2B5EF4-FFF2-40B4-BE49-F238E27FC236}">
                <a16:creationId xmlns:a16="http://schemas.microsoft.com/office/drawing/2014/main" id="{D4F87241-A0FA-46FA-AE15-A9BAB23B9A68}"/>
              </a:ext>
            </a:extLst>
          </p:cNvPr>
          <p:cNvSpPr txBox="1"/>
          <p:nvPr/>
        </p:nvSpPr>
        <p:spPr>
          <a:xfrm>
            <a:off x="5386304" y="3464004"/>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51" name="Imagen 50">
            <a:extLst>
              <a:ext uri="{FF2B5EF4-FFF2-40B4-BE49-F238E27FC236}">
                <a16:creationId xmlns:a16="http://schemas.microsoft.com/office/drawing/2014/main" id="{89FA1BB4-CC52-4A33-8A88-6738C4123311}"/>
              </a:ext>
            </a:extLst>
          </p:cNvPr>
          <p:cNvPicPr>
            <a:picLocks noChangeAspect="1"/>
          </p:cNvPicPr>
          <p:nvPr/>
        </p:nvPicPr>
        <p:blipFill rotWithShape="1">
          <a:blip r:embed="rId4"/>
          <a:srcRect l="61322" t="90346" r="1933" b="-3675"/>
          <a:stretch/>
        </p:blipFill>
        <p:spPr>
          <a:xfrm>
            <a:off x="10108320" y="5100552"/>
            <a:ext cx="1732502" cy="606974"/>
          </a:xfrm>
          <a:prstGeom prst="rect">
            <a:avLst/>
          </a:prstGeom>
        </p:spPr>
      </p:pic>
      <p:pic>
        <p:nvPicPr>
          <p:cNvPr id="52" name="Imagen 51">
            <a:extLst>
              <a:ext uri="{FF2B5EF4-FFF2-40B4-BE49-F238E27FC236}">
                <a16:creationId xmlns:a16="http://schemas.microsoft.com/office/drawing/2014/main" id="{E4147DD9-B430-42BA-8B24-DDD9A56B3BC2}"/>
              </a:ext>
            </a:extLst>
          </p:cNvPr>
          <p:cNvPicPr>
            <a:picLocks noChangeAspect="1"/>
          </p:cNvPicPr>
          <p:nvPr/>
        </p:nvPicPr>
        <p:blipFill rotWithShape="1">
          <a:blip r:embed="rId7"/>
          <a:srcRect l="52523" t="90002" r="32711" b="2137"/>
          <a:stretch/>
        </p:blipFill>
        <p:spPr>
          <a:xfrm>
            <a:off x="6539785" y="5356842"/>
            <a:ext cx="1873249" cy="305012"/>
          </a:xfrm>
          <a:prstGeom prst="rect">
            <a:avLst/>
          </a:prstGeom>
        </p:spPr>
      </p:pic>
      <p:pic>
        <p:nvPicPr>
          <p:cNvPr id="53" name="Imagen 52">
            <a:extLst>
              <a:ext uri="{FF2B5EF4-FFF2-40B4-BE49-F238E27FC236}">
                <a16:creationId xmlns:a16="http://schemas.microsoft.com/office/drawing/2014/main" id="{BF4CF5CA-9230-4798-BAB5-D747100E157D}"/>
              </a:ext>
            </a:extLst>
          </p:cNvPr>
          <p:cNvPicPr>
            <a:picLocks noChangeAspect="1"/>
          </p:cNvPicPr>
          <p:nvPr/>
        </p:nvPicPr>
        <p:blipFill rotWithShape="1">
          <a:blip r:embed="rId7"/>
          <a:srcRect l="52523" t="90002" r="32711" b="2137"/>
          <a:stretch/>
        </p:blipFill>
        <p:spPr>
          <a:xfrm>
            <a:off x="10104794" y="5432998"/>
            <a:ext cx="1873249" cy="305012"/>
          </a:xfrm>
          <a:prstGeom prst="rect">
            <a:avLst/>
          </a:prstGeom>
        </p:spPr>
      </p:pic>
      <p:pic>
        <p:nvPicPr>
          <p:cNvPr id="54" name="Imagen 53">
            <a:extLst>
              <a:ext uri="{FF2B5EF4-FFF2-40B4-BE49-F238E27FC236}">
                <a16:creationId xmlns:a16="http://schemas.microsoft.com/office/drawing/2014/main" id="{DC2935DA-3F71-490F-9682-61E7FE88AF31}"/>
              </a:ext>
            </a:extLst>
          </p:cNvPr>
          <p:cNvPicPr>
            <a:picLocks noChangeAspect="1"/>
          </p:cNvPicPr>
          <p:nvPr/>
        </p:nvPicPr>
        <p:blipFill rotWithShape="1">
          <a:blip r:embed="rId4"/>
          <a:srcRect l="61608" t="38377" r="402" b="54220"/>
          <a:stretch/>
        </p:blipFill>
        <p:spPr>
          <a:xfrm>
            <a:off x="10184517" y="3625280"/>
            <a:ext cx="1828800" cy="344133"/>
          </a:xfrm>
          <a:prstGeom prst="rect">
            <a:avLst/>
          </a:prstGeom>
        </p:spPr>
      </p:pic>
      <p:pic>
        <p:nvPicPr>
          <p:cNvPr id="55" name="Imagen 54">
            <a:extLst>
              <a:ext uri="{FF2B5EF4-FFF2-40B4-BE49-F238E27FC236}">
                <a16:creationId xmlns:a16="http://schemas.microsoft.com/office/drawing/2014/main" id="{C20FAF08-1D8C-4EBC-B858-2FA45EB4879B}"/>
              </a:ext>
            </a:extLst>
          </p:cNvPr>
          <p:cNvPicPr>
            <a:picLocks noChangeAspect="1"/>
          </p:cNvPicPr>
          <p:nvPr/>
        </p:nvPicPr>
        <p:blipFill rotWithShape="1">
          <a:blip r:embed="rId7"/>
          <a:srcRect l="37696" t="90077" r="47538" b="2062"/>
          <a:stretch/>
        </p:blipFill>
        <p:spPr>
          <a:xfrm>
            <a:off x="6539784" y="3887275"/>
            <a:ext cx="1828798" cy="297774"/>
          </a:xfrm>
          <a:prstGeom prst="rect">
            <a:avLst/>
          </a:prstGeom>
        </p:spPr>
      </p:pic>
      <p:pic>
        <p:nvPicPr>
          <p:cNvPr id="56" name="Imagen 55">
            <a:extLst>
              <a:ext uri="{FF2B5EF4-FFF2-40B4-BE49-F238E27FC236}">
                <a16:creationId xmlns:a16="http://schemas.microsoft.com/office/drawing/2014/main" id="{5089BE63-CCC2-4360-B68A-CBD1B2EBF676}"/>
              </a:ext>
            </a:extLst>
          </p:cNvPr>
          <p:cNvPicPr>
            <a:picLocks noChangeAspect="1"/>
          </p:cNvPicPr>
          <p:nvPr/>
        </p:nvPicPr>
        <p:blipFill rotWithShape="1">
          <a:blip r:embed="rId7"/>
          <a:srcRect l="37696" t="90077" r="47538" b="2062"/>
          <a:stretch/>
        </p:blipFill>
        <p:spPr>
          <a:xfrm>
            <a:off x="10127019" y="3962124"/>
            <a:ext cx="1828798" cy="297774"/>
          </a:xfrm>
          <a:prstGeom prst="rect">
            <a:avLst/>
          </a:prstGeom>
        </p:spPr>
      </p:pic>
      <p:sp>
        <p:nvSpPr>
          <p:cNvPr id="57" name="CuadroTexto 56">
            <a:extLst>
              <a:ext uri="{FF2B5EF4-FFF2-40B4-BE49-F238E27FC236}">
                <a16:creationId xmlns:a16="http://schemas.microsoft.com/office/drawing/2014/main" id="{0A36B306-AA7B-431C-9CDE-AD6033FB458A}"/>
              </a:ext>
            </a:extLst>
          </p:cNvPr>
          <p:cNvSpPr txBox="1"/>
          <p:nvPr/>
        </p:nvSpPr>
        <p:spPr>
          <a:xfrm>
            <a:off x="5169709" y="4407621"/>
            <a:ext cx="1736917" cy="369332"/>
          </a:xfrm>
          <a:prstGeom prst="rect">
            <a:avLst/>
          </a:prstGeom>
          <a:noFill/>
        </p:spPr>
        <p:txBody>
          <a:bodyPr wrap="square" rtlCol="0">
            <a:spAutoFit/>
          </a:bodyPr>
          <a:lstStyle/>
          <a:p>
            <a:r>
              <a:rPr lang="es-ES" b="1" dirty="0"/>
              <a:t>NR </a:t>
            </a:r>
            <a:r>
              <a:rPr lang="es-ES" b="1" dirty="0" err="1"/>
              <a:t>transcript</a:t>
            </a:r>
            <a:endParaRPr lang="es-ES" b="1" dirty="0"/>
          </a:p>
        </p:txBody>
      </p:sp>
      <p:sp>
        <p:nvSpPr>
          <p:cNvPr id="58" name="CuadroTexto 57">
            <a:extLst>
              <a:ext uri="{FF2B5EF4-FFF2-40B4-BE49-F238E27FC236}">
                <a16:creationId xmlns:a16="http://schemas.microsoft.com/office/drawing/2014/main" id="{7D9AD307-1426-4330-BF2A-3086E9582F17}"/>
              </a:ext>
            </a:extLst>
          </p:cNvPr>
          <p:cNvSpPr txBox="1"/>
          <p:nvPr/>
        </p:nvSpPr>
        <p:spPr>
          <a:xfrm>
            <a:off x="5385221" y="4707894"/>
            <a:ext cx="1736917" cy="369332"/>
          </a:xfrm>
          <a:prstGeom prst="rect">
            <a:avLst/>
          </a:prstGeom>
          <a:noFill/>
        </p:spPr>
        <p:txBody>
          <a:bodyPr wrap="square" rtlCol="0">
            <a:spAutoFit/>
          </a:bodyPr>
          <a:lstStyle/>
          <a:p>
            <a:r>
              <a:rPr lang="es-ES" b="1" dirty="0"/>
              <a:t>NR protein</a:t>
            </a:r>
          </a:p>
        </p:txBody>
      </p:sp>
      <p:sp>
        <p:nvSpPr>
          <p:cNvPr id="59" name="CuadroTexto 58">
            <a:extLst>
              <a:ext uri="{FF2B5EF4-FFF2-40B4-BE49-F238E27FC236}">
                <a16:creationId xmlns:a16="http://schemas.microsoft.com/office/drawing/2014/main" id="{685A3A50-4D48-43ED-A9C7-AF50835921B5}"/>
              </a:ext>
            </a:extLst>
          </p:cNvPr>
          <p:cNvSpPr txBox="1"/>
          <p:nvPr/>
        </p:nvSpPr>
        <p:spPr>
          <a:xfrm>
            <a:off x="5374450" y="4982067"/>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81922" name="Picture 2">
            <a:extLst>
              <a:ext uri="{FF2B5EF4-FFF2-40B4-BE49-F238E27FC236}">
                <a16:creationId xmlns:a16="http://schemas.microsoft.com/office/drawing/2014/main" id="{76A755E5-7AF0-4622-A145-65BBDEE856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6884"/>
          <a:stretch/>
        </p:blipFill>
        <p:spPr bwMode="auto">
          <a:xfrm>
            <a:off x="10021225" y="3357236"/>
            <a:ext cx="2082634" cy="233982"/>
          </a:xfrm>
          <a:prstGeom prst="rect">
            <a:avLst/>
          </a:prstGeom>
          <a:noFill/>
          <a:extLst>
            <a:ext uri="{909E8E84-426E-40DD-AFC4-6F175D3DCCD1}">
              <a14:hiddenFill xmlns:a14="http://schemas.microsoft.com/office/drawing/2010/main">
                <a:solidFill>
                  <a:srgbClr val="FFFFFF"/>
                </a:solidFill>
              </a14:hiddenFill>
            </a:ext>
          </a:extLst>
        </p:spPr>
      </p:pic>
      <p:pic>
        <p:nvPicPr>
          <p:cNvPr id="81928" name="Picture 8">
            <a:extLst>
              <a:ext uri="{FF2B5EF4-FFF2-40B4-BE49-F238E27FC236}">
                <a16:creationId xmlns:a16="http://schemas.microsoft.com/office/drawing/2014/main" id="{FD814C58-701A-4731-AD9F-D2D26170EBD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04" t="16321" r="6174" b="13947"/>
          <a:stretch/>
        </p:blipFill>
        <p:spPr bwMode="auto">
          <a:xfrm>
            <a:off x="6583202" y="2986437"/>
            <a:ext cx="1785380" cy="223446"/>
          </a:xfrm>
          <a:prstGeom prst="rect">
            <a:avLst/>
          </a:prstGeom>
          <a:noFill/>
          <a:extLst>
            <a:ext uri="{909E8E84-426E-40DD-AFC4-6F175D3DCCD1}">
              <a14:hiddenFill xmlns:a14="http://schemas.microsoft.com/office/drawing/2010/main">
                <a:solidFill>
                  <a:srgbClr val="FFFFFF"/>
                </a:solidFill>
              </a14:hiddenFill>
            </a:ext>
          </a:extLst>
        </p:spPr>
      </p:pic>
      <p:pic>
        <p:nvPicPr>
          <p:cNvPr id="81931" name="Picture 11">
            <a:extLst>
              <a:ext uri="{FF2B5EF4-FFF2-40B4-BE49-F238E27FC236}">
                <a16:creationId xmlns:a16="http://schemas.microsoft.com/office/drawing/2014/main" id="{D8EF5D46-59F6-49F9-8E4E-184435E15BC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649" t="13444" r="6174" b="19093"/>
          <a:stretch/>
        </p:blipFill>
        <p:spPr bwMode="auto">
          <a:xfrm>
            <a:off x="6580719" y="3293292"/>
            <a:ext cx="1777315" cy="211339"/>
          </a:xfrm>
          <a:prstGeom prst="rect">
            <a:avLst/>
          </a:prstGeom>
          <a:noFill/>
          <a:extLst>
            <a:ext uri="{909E8E84-426E-40DD-AFC4-6F175D3DCCD1}">
              <a14:hiddenFill xmlns:a14="http://schemas.microsoft.com/office/drawing/2010/main">
                <a:solidFill>
                  <a:srgbClr val="FFFFFF"/>
                </a:solidFill>
              </a14:hiddenFill>
            </a:ext>
          </a:extLst>
        </p:spPr>
      </p:pic>
      <p:sp>
        <p:nvSpPr>
          <p:cNvPr id="61" name="CuadroTexto 60">
            <a:extLst>
              <a:ext uri="{FF2B5EF4-FFF2-40B4-BE49-F238E27FC236}">
                <a16:creationId xmlns:a16="http://schemas.microsoft.com/office/drawing/2014/main" id="{9939691E-598E-4B09-8C63-69EC4AC08030}"/>
              </a:ext>
            </a:extLst>
          </p:cNvPr>
          <p:cNvSpPr txBox="1"/>
          <p:nvPr/>
        </p:nvSpPr>
        <p:spPr>
          <a:xfrm>
            <a:off x="8763932" y="2963272"/>
            <a:ext cx="1736917" cy="369332"/>
          </a:xfrm>
          <a:prstGeom prst="rect">
            <a:avLst/>
          </a:prstGeom>
          <a:noFill/>
        </p:spPr>
        <p:txBody>
          <a:bodyPr wrap="square" rtlCol="0">
            <a:spAutoFit/>
          </a:bodyPr>
          <a:lstStyle/>
          <a:p>
            <a:r>
              <a:rPr lang="es-ES" b="1" dirty="0"/>
              <a:t>GS </a:t>
            </a:r>
            <a:r>
              <a:rPr lang="es-ES" b="1" dirty="0" err="1"/>
              <a:t>transcript</a:t>
            </a:r>
            <a:endParaRPr lang="es-ES" b="1" dirty="0"/>
          </a:p>
        </p:txBody>
      </p:sp>
      <p:sp>
        <p:nvSpPr>
          <p:cNvPr id="62" name="CuadroTexto 61">
            <a:extLst>
              <a:ext uri="{FF2B5EF4-FFF2-40B4-BE49-F238E27FC236}">
                <a16:creationId xmlns:a16="http://schemas.microsoft.com/office/drawing/2014/main" id="{EECD8730-797A-41AF-8F0C-6D0F0659E43B}"/>
              </a:ext>
            </a:extLst>
          </p:cNvPr>
          <p:cNvSpPr txBox="1"/>
          <p:nvPr/>
        </p:nvSpPr>
        <p:spPr>
          <a:xfrm>
            <a:off x="8979444" y="3263545"/>
            <a:ext cx="1736917" cy="369332"/>
          </a:xfrm>
          <a:prstGeom prst="rect">
            <a:avLst/>
          </a:prstGeom>
          <a:noFill/>
        </p:spPr>
        <p:txBody>
          <a:bodyPr wrap="square" rtlCol="0">
            <a:spAutoFit/>
          </a:bodyPr>
          <a:lstStyle/>
          <a:p>
            <a:r>
              <a:rPr lang="es-ES" b="1" dirty="0"/>
              <a:t>GS protein</a:t>
            </a:r>
          </a:p>
        </p:txBody>
      </p:sp>
      <p:sp>
        <p:nvSpPr>
          <p:cNvPr id="63" name="CuadroTexto 62">
            <a:extLst>
              <a:ext uri="{FF2B5EF4-FFF2-40B4-BE49-F238E27FC236}">
                <a16:creationId xmlns:a16="http://schemas.microsoft.com/office/drawing/2014/main" id="{E2223AEA-5BD7-4575-9357-1E2684DD0A8B}"/>
              </a:ext>
            </a:extLst>
          </p:cNvPr>
          <p:cNvSpPr txBox="1"/>
          <p:nvPr/>
        </p:nvSpPr>
        <p:spPr>
          <a:xfrm>
            <a:off x="8968673" y="3537718"/>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
        <p:nvSpPr>
          <p:cNvPr id="64" name="CuadroTexto 63">
            <a:extLst>
              <a:ext uri="{FF2B5EF4-FFF2-40B4-BE49-F238E27FC236}">
                <a16:creationId xmlns:a16="http://schemas.microsoft.com/office/drawing/2014/main" id="{2D681E7C-8630-45D6-A26B-E5C8DCCFC2A7}"/>
              </a:ext>
            </a:extLst>
          </p:cNvPr>
          <p:cNvSpPr txBox="1"/>
          <p:nvPr/>
        </p:nvSpPr>
        <p:spPr>
          <a:xfrm>
            <a:off x="8752078" y="4481335"/>
            <a:ext cx="1736917" cy="369332"/>
          </a:xfrm>
          <a:prstGeom prst="rect">
            <a:avLst/>
          </a:prstGeom>
          <a:noFill/>
        </p:spPr>
        <p:txBody>
          <a:bodyPr wrap="square" rtlCol="0">
            <a:spAutoFit/>
          </a:bodyPr>
          <a:lstStyle/>
          <a:p>
            <a:r>
              <a:rPr lang="es-ES" b="1" dirty="0"/>
              <a:t>GS </a:t>
            </a:r>
            <a:r>
              <a:rPr lang="es-ES" b="1" dirty="0" err="1"/>
              <a:t>transcript</a:t>
            </a:r>
            <a:endParaRPr lang="es-ES" b="1" dirty="0"/>
          </a:p>
        </p:txBody>
      </p:sp>
      <p:sp>
        <p:nvSpPr>
          <p:cNvPr id="65" name="CuadroTexto 64">
            <a:extLst>
              <a:ext uri="{FF2B5EF4-FFF2-40B4-BE49-F238E27FC236}">
                <a16:creationId xmlns:a16="http://schemas.microsoft.com/office/drawing/2014/main" id="{633B60E9-EA58-4C0A-8BA8-AC90C50AAB92}"/>
              </a:ext>
            </a:extLst>
          </p:cNvPr>
          <p:cNvSpPr txBox="1"/>
          <p:nvPr/>
        </p:nvSpPr>
        <p:spPr>
          <a:xfrm>
            <a:off x="8967590" y="4781608"/>
            <a:ext cx="1736917" cy="369332"/>
          </a:xfrm>
          <a:prstGeom prst="rect">
            <a:avLst/>
          </a:prstGeom>
          <a:noFill/>
        </p:spPr>
        <p:txBody>
          <a:bodyPr wrap="square" rtlCol="0">
            <a:spAutoFit/>
          </a:bodyPr>
          <a:lstStyle/>
          <a:p>
            <a:r>
              <a:rPr lang="es-ES" b="1" dirty="0"/>
              <a:t>GS protein</a:t>
            </a:r>
          </a:p>
        </p:txBody>
      </p:sp>
      <p:sp>
        <p:nvSpPr>
          <p:cNvPr id="67" name="CuadroTexto 66">
            <a:extLst>
              <a:ext uri="{FF2B5EF4-FFF2-40B4-BE49-F238E27FC236}">
                <a16:creationId xmlns:a16="http://schemas.microsoft.com/office/drawing/2014/main" id="{FC010BE3-C1CA-4917-8CEB-2AB33C2E8DA0}"/>
              </a:ext>
            </a:extLst>
          </p:cNvPr>
          <p:cNvSpPr txBox="1"/>
          <p:nvPr/>
        </p:nvSpPr>
        <p:spPr>
          <a:xfrm>
            <a:off x="8956819" y="5055781"/>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pic>
        <p:nvPicPr>
          <p:cNvPr id="70" name="Imagen 69">
            <a:extLst>
              <a:ext uri="{FF2B5EF4-FFF2-40B4-BE49-F238E27FC236}">
                <a16:creationId xmlns:a16="http://schemas.microsoft.com/office/drawing/2014/main" id="{B56A0F88-FDDB-4CF5-90C5-BA3747AA479F}"/>
              </a:ext>
            </a:extLst>
          </p:cNvPr>
          <p:cNvPicPr>
            <a:picLocks noChangeAspect="1"/>
          </p:cNvPicPr>
          <p:nvPr/>
        </p:nvPicPr>
        <p:blipFill rotWithShape="1">
          <a:blip r:embed="rId11"/>
          <a:srcRect l="86872" t="25814" r="424" b="66611"/>
          <a:stretch/>
        </p:blipFill>
        <p:spPr>
          <a:xfrm>
            <a:off x="10480965" y="1623610"/>
            <a:ext cx="1625856" cy="305505"/>
          </a:xfrm>
          <a:prstGeom prst="rect">
            <a:avLst/>
          </a:prstGeom>
        </p:spPr>
      </p:pic>
      <p:sp>
        <p:nvSpPr>
          <p:cNvPr id="71" name="CuadroTexto 70">
            <a:extLst>
              <a:ext uri="{FF2B5EF4-FFF2-40B4-BE49-F238E27FC236}">
                <a16:creationId xmlns:a16="http://schemas.microsoft.com/office/drawing/2014/main" id="{AFA21FAB-3A04-4A65-8B23-7B1EE2E42313}"/>
              </a:ext>
            </a:extLst>
          </p:cNvPr>
          <p:cNvSpPr txBox="1"/>
          <p:nvPr/>
        </p:nvSpPr>
        <p:spPr>
          <a:xfrm>
            <a:off x="8287448" y="1453115"/>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72" name="CuadroTexto 71">
            <a:extLst>
              <a:ext uri="{FF2B5EF4-FFF2-40B4-BE49-F238E27FC236}">
                <a16:creationId xmlns:a16="http://schemas.microsoft.com/office/drawing/2014/main" id="{4037F489-CCFA-4756-8D97-B2E923876CEB}"/>
              </a:ext>
            </a:extLst>
          </p:cNvPr>
          <p:cNvSpPr txBox="1"/>
          <p:nvPr/>
        </p:nvSpPr>
        <p:spPr>
          <a:xfrm>
            <a:off x="10123862" y="1375352"/>
            <a:ext cx="2173268" cy="369332"/>
          </a:xfrm>
          <a:prstGeom prst="rect">
            <a:avLst/>
          </a:prstGeom>
          <a:noFill/>
        </p:spPr>
        <p:txBody>
          <a:bodyPr wrap="square" rtlCol="0">
            <a:spAutoFit/>
          </a:bodyPr>
          <a:lstStyle/>
          <a:p>
            <a:pPr algn="ctr"/>
            <a:r>
              <a:rPr lang="es-ES" dirty="0"/>
              <a:t>Low       High</a:t>
            </a:r>
          </a:p>
        </p:txBody>
      </p:sp>
    </p:spTree>
    <p:extLst>
      <p:ext uri="{BB962C8B-B14F-4D97-AF65-F5344CB8AC3E}">
        <p14:creationId xmlns:p14="http://schemas.microsoft.com/office/powerpoint/2010/main" val="134648266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444674" y="1422981"/>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107805" y="158283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512076" y="3993805"/>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2" name="Rectángulo 81">
            <a:extLst>
              <a:ext uri="{FF2B5EF4-FFF2-40B4-BE49-F238E27FC236}">
                <a16:creationId xmlns:a16="http://schemas.microsoft.com/office/drawing/2014/main" id="{A9B3239D-49F2-47F2-AF19-CA536845FAB1}"/>
              </a:ext>
            </a:extLst>
          </p:cNvPr>
          <p:cNvSpPr/>
          <p:nvPr/>
        </p:nvSpPr>
        <p:spPr>
          <a:xfrm>
            <a:off x="6189893" y="1381959"/>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6141352" y="2062742"/>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3"/>
          <a:srcRect l="19732" r="7001"/>
          <a:stretch/>
        </p:blipFill>
        <p:spPr>
          <a:xfrm>
            <a:off x="164638" y="2329764"/>
            <a:ext cx="5015922" cy="3751865"/>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68" name="Rectángulo: esquinas redondeadas 67">
            <a:extLst>
              <a:ext uri="{FF2B5EF4-FFF2-40B4-BE49-F238E27FC236}">
                <a16:creationId xmlns:a16="http://schemas.microsoft.com/office/drawing/2014/main" id="{B0F26EED-3BBB-4A77-BD6D-04A2B4D2F3CC}"/>
              </a:ext>
            </a:extLst>
          </p:cNvPr>
          <p:cNvSpPr/>
          <p:nvPr/>
        </p:nvSpPr>
        <p:spPr>
          <a:xfrm>
            <a:off x="3579905" y="3209630"/>
            <a:ext cx="812366" cy="1171870"/>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16E6C8DB-3365-4EFD-BF3A-F21F24005A10}"/>
              </a:ext>
            </a:extLst>
          </p:cNvPr>
          <p:cNvSpPr/>
          <p:nvPr/>
        </p:nvSpPr>
        <p:spPr>
          <a:xfrm>
            <a:off x="164638" y="3147335"/>
            <a:ext cx="1831021" cy="563329"/>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E49839D-61D2-474E-ACC6-72F7BD8850DA}"/>
              </a:ext>
            </a:extLst>
          </p:cNvPr>
          <p:cNvPicPr>
            <a:picLocks noChangeAspect="1"/>
          </p:cNvPicPr>
          <p:nvPr/>
        </p:nvPicPr>
        <p:blipFill rotWithShape="1">
          <a:blip r:embed="rId4"/>
          <a:srcRect l="12670" t="37637" r="49322" b="55260"/>
          <a:stretch/>
        </p:blipFill>
        <p:spPr>
          <a:xfrm>
            <a:off x="6583328" y="3536502"/>
            <a:ext cx="1829705" cy="330218"/>
          </a:xfrm>
          <a:prstGeom prst="rect">
            <a:avLst/>
          </a:prstGeom>
        </p:spPr>
      </p:pic>
      <p:sp>
        <p:nvSpPr>
          <p:cNvPr id="26" name="Rectángulo 25">
            <a:extLst>
              <a:ext uri="{FF2B5EF4-FFF2-40B4-BE49-F238E27FC236}">
                <a16:creationId xmlns:a16="http://schemas.microsoft.com/office/drawing/2014/main" id="{FCFBF245-1B7D-4F6E-A8FD-7610E45A284C}"/>
              </a:ext>
            </a:extLst>
          </p:cNvPr>
          <p:cNvSpPr/>
          <p:nvPr/>
        </p:nvSpPr>
        <p:spPr>
          <a:xfrm>
            <a:off x="7828937" y="2164276"/>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0C06BAA1-8E90-4739-8723-8DC5D0A5BACE}"/>
              </a:ext>
            </a:extLst>
          </p:cNvPr>
          <p:cNvSpPr/>
          <p:nvPr/>
        </p:nvSpPr>
        <p:spPr>
          <a:xfrm>
            <a:off x="10444166" y="2050192"/>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75D517E1-6FEB-4466-8915-6057FDE888CC}"/>
              </a:ext>
            </a:extLst>
          </p:cNvPr>
          <p:cNvSpPr/>
          <p:nvPr/>
        </p:nvSpPr>
        <p:spPr>
          <a:xfrm>
            <a:off x="5607676" y="1466990"/>
            <a:ext cx="562028" cy="51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AF8DDBC9-6DF7-4C50-BBBD-F194E2E95412}"/>
              </a:ext>
            </a:extLst>
          </p:cNvPr>
          <p:cNvSpPr txBox="1"/>
          <p:nvPr/>
        </p:nvSpPr>
        <p:spPr>
          <a:xfrm>
            <a:off x="5488937" y="1649155"/>
            <a:ext cx="1304830" cy="338554"/>
          </a:xfrm>
          <a:prstGeom prst="rect">
            <a:avLst/>
          </a:prstGeom>
          <a:noFill/>
        </p:spPr>
        <p:txBody>
          <a:bodyPr wrap="square" rtlCol="0">
            <a:spAutoFit/>
          </a:bodyPr>
          <a:lstStyle/>
          <a:p>
            <a:r>
              <a:rPr lang="es-ES" sz="1600" b="1" dirty="0" err="1"/>
              <a:t>Activity</a:t>
            </a:r>
            <a:endParaRPr lang="es-ES" sz="1600" b="1" dirty="0"/>
          </a:p>
        </p:txBody>
      </p:sp>
      <p:sp>
        <p:nvSpPr>
          <p:cNvPr id="42" name="Rectángulo 41">
            <a:extLst>
              <a:ext uri="{FF2B5EF4-FFF2-40B4-BE49-F238E27FC236}">
                <a16:creationId xmlns:a16="http://schemas.microsoft.com/office/drawing/2014/main" id="{5E5DD0C2-25DC-435F-B261-626F1BBCE0E7}"/>
              </a:ext>
            </a:extLst>
          </p:cNvPr>
          <p:cNvSpPr/>
          <p:nvPr/>
        </p:nvSpPr>
        <p:spPr>
          <a:xfrm>
            <a:off x="6460512" y="1735934"/>
            <a:ext cx="939057" cy="181498"/>
          </a:xfrm>
          <a:prstGeom prst="rect">
            <a:avLst/>
          </a:prstGeom>
          <a:gradFill flip="none" rotWithShape="1">
            <a:gsLst>
              <a:gs pos="43000">
                <a:srgbClr val="24240C"/>
              </a:gs>
              <a:gs pos="0">
                <a:schemeClr val="tx1">
                  <a:lumMod val="95000"/>
                  <a:lumOff val="5000"/>
                </a:scheme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1B859455-AD70-424E-982B-581FD383216C}"/>
              </a:ext>
            </a:extLst>
          </p:cNvPr>
          <p:cNvSpPr txBox="1"/>
          <p:nvPr/>
        </p:nvSpPr>
        <p:spPr>
          <a:xfrm>
            <a:off x="6001517" y="1438091"/>
            <a:ext cx="1791132" cy="338554"/>
          </a:xfrm>
          <a:prstGeom prst="rect">
            <a:avLst/>
          </a:prstGeom>
          <a:noFill/>
        </p:spPr>
        <p:txBody>
          <a:bodyPr wrap="square" rtlCol="0">
            <a:spAutoFit/>
          </a:bodyPr>
          <a:lstStyle/>
          <a:p>
            <a:pPr algn="ctr"/>
            <a:r>
              <a:rPr lang="es-ES" sz="1600" dirty="0"/>
              <a:t>Low             High</a:t>
            </a:r>
          </a:p>
        </p:txBody>
      </p:sp>
      <p:pic>
        <p:nvPicPr>
          <p:cNvPr id="37" name="Imagen 36">
            <a:extLst>
              <a:ext uri="{FF2B5EF4-FFF2-40B4-BE49-F238E27FC236}">
                <a16:creationId xmlns:a16="http://schemas.microsoft.com/office/drawing/2014/main" id="{745289B7-7A76-435D-8EFF-E16B51B9E1C8}"/>
              </a:ext>
            </a:extLst>
          </p:cNvPr>
          <p:cNvPicPr>
            <a:picLocks noChangeAspect="1"/>
          </p:cNvPicPr>
          <p:nvPr/>
        </p:nvPicPr>
        <p:blipFill rotWithShape="1">
          <a:blip r:embed="rId4"/>
          <a:srcRect l="12971" t="90346" r="49051" b="-3675"/>
          <a:stretch/>
        </p:blipFill>
        <p:spPr>
          <a:xfrm>
            <a:off x="6583329" y="5036564"/>
            <a:ext cx="1790570" cy="606974"/>
          </a:xfrm>
          <a:prstGeom prst="rect">
            <a:avLst/>
          </a:prstGeom>
        </p:spPr>
      </p:pic>
      <p:pic>
        <p:nvPicPr>
          <p:cNvPr id="44" name="Picture 2">
            <a:extLst>
              <a:ext uri="{FF2B5EF4-FFF2-40B4-BE49-F238E27FC236}">
                <a16:creationId xmlns:a16="http://schemas.microsoft.com/office/drawing/2014/main" id="{AB6C0EF2-1226-428E-B261-505160AE85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4" t="65746" r="-474" b="27374"/>
          <a:stretch/>
        </p:blipFill>
        <p:spPr bwMode="auto">
          <a:xfrm>
            <a:off x="9815097" y="4556378"/>
            <a:ext cx="2198220" cy="23398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908D577C-67D2-4EEE-8530-9C1A4B8C1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318" b="54105"/>
          <a:stretch/>
        </p:blipFill>
        <p:spPr bwMode="auto">
          <a:xfrm>
            <a:off x="6306955" y="4526427"/>
            <a:ext cx="2149624" cy="21096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A56D6605-E578-4FFE-9861-0782805449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7954" b="30278"/>
          <a:stretch/>
        </p:blipFill>
        <p:spPr bwMode="auto">
          <a:xfrm>
            <a:off x="9940549" y="4758070"/>
            <a:ext cx="2269412" cy="35477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a:extLst>
              <a:ext uri="{FF2B5EF4-FFF2-40B4-BE49-F238E27FC236}">
                <a16:creationId xmlns:a16="http://schemas.microsoft.com/office/drawing/2014/main" id="{42DC34A1-FC26-4FDA-B3A2-5260CB0B29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0222" r="14341" b="61630"/>
          <a:stretch/>
        </p:blipFill>
        <p:spPr bwMode="auto">
          <a:xfrm>
            <a:off x="6424404" y="4808061"/>
            <a:ext cx="1908018" cy="218834"/>
          </a:xfrm>
          <a:prstGeom prst="rect">
            <a:avLst/>
          </a:prstGeom>
          <a:noFill/>
          <a:extLst>
            <a:ext uri="{909E8E84-426E-40DD-AFC4-6F175D3DCCD1}">
              <a14:hiddenFill xmlns:a14="http://schemas.microsoft.com/office/drawing/2010/main">
                <a:solidFill>
                  <a:srgbClr val="FFFFFF"/>
                </a:solidFill>
              </a14:hiddenFill>
            </a:ext>
          </a:extLst>
        </p:spPr>
      </p:pic>
      <p:sp>
        <p:nvSpPr>
          <p:cNvPr id="48" name="CuadroTexto 47">
            <a:extLst>
              <a:ext uri="{FF2B5EF4-FFF2-40B4-BE49-F238E27FC236}">
                <a16:creationId xmlns:a16="http://schemas.microsoft.com/office/drawing/2014/main" id="{88CB001A-7066-4F99-99F2-E1A7B71B8D7C}"/>
              </a:ext>
            </a:extLst>
          </p:cNvPr>
          <p:cNvSpPr txBox="1"/>
          <p:nvPr/>
        </p:nvSpPr>
        <p:spPr>
          <a:xfrm>
            <a:off x="5181563" y="2889558"/>
            <a:ext cx="1736917" cy="369332"/>
          </a:xfrm>
          <a:prstGeom prst="rect">
            <a:avLst/>
          </a:prstGeom>
          <a:noFill/>
        </p:spPr>
        <p:txBody>
          <a:bodyPr wrap="square" rtlCol="0">
            <a:spAutoFit/>
          </a:bodyPr>
          <a:lstStyle/>
          <a:p>
            <a:r>
              <a:rPr lang="es-ES" b="1" dirty="0"/>
              <a:t>NR </a:t>
            </a:r>
            <a:r>
              <a:rPr lang="es-ES" b="1" dirty="0" err="1"/>
              <a:t>transcript</a:t>
            </a:r>
            <a:endParaRPr lang="es-ES" b="1" dirty="0"/>
          </a:p>
        </p:txBody>
      </p:sp>
      <p:sp>
        <p:nvSpPr>
          <p:cNvPr id="49" name="CuadroTexto 48">
            <a:extLst>
              <a:ext uri="{FF2B5EF4-FFF2-40B4-BE49-F238E27FC236}">
                <a16:creationId xmlns:a16="http://schemas.microsoft.com/office/drawing/2014/main" id="{B4529023-A129-42AD-B4DF-4B0C14523904}"/>
              </a:ext>
            </a:extLst>
          </p:cNvPr>
          <p:cNvSpPr txBox="1"/>
          <p:nvPr/>
        </p:nvSpPr>
        <p:spPr>
          <a:xfrm>
            <a:off x="5397075" y="3189831"/>
            <a:ext cx="1736917" cy="369332"/>
          </a:xfrm>
          <a:prstGeom prst="rect">
            <a:avLst/>
          </a:prstGeom>
          <a:noFill/>
        </p:spPr>
        <p:txBody>
          <a:bodyPr wrap="square" rtlCol="0">
            <a:spAutoFit/>
          </a:bodyPr>
          <a:lstStyle/>
          <a:p>
            <a:r>
              <a:rPr lang="es-ES" b="1" dirty="0"/>
              <a:t>NR protein</a:t>
            </a:r>
          </a:p>
        </p:txBody>
      </p:sp>
      <p:sp>
        <p:nvSpPr>
          <p:cNvPr id="50" name="CuadroTexto 49">
            <a:extLst>
              <a:ext uri="{FF2B5EF4-FFF2-40B4-BE49-F238E27FC236}">
                <a16:creationId xmlns:a16="http://schemas.microsoft.com/office/drawing/2014/main" id="{D4F87241-A0FA-46FA-AE15-A9BAB23B9A68}"/>
              </a:ext>
            </a:extLst>
          </p:cNvPr>
          <p:cNvSpPr txBox="1"/>
          <p:nvPr/>
        </p:nvSpPr>
        <p:spPr>
          <a:xfrm>
            <a:off x="5386304" y="3464004"/>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51" name="Imagen 50">
            <a:extLst>
              <a:ext uri="{FF2B5EF4-FFF2-40B4-BE49-F238E27FC236}">
                <a16:creationId xmlns:a16="http://schemas.microsoft.com/office/drawing/2014/main" id="{89FA1BB4-CC52-4A33-8A88-6738C4123311}"/>
              </a:ext>
            </a:extLst>
          </p:cNvPr>
          <p:cNvPicPr>
            <a:picLocks noChangeAspect="1"/>
          </p:cNvPicPr>
          <p:nvPr/>
        </p:nvPicPr>
        <p:blipFill rotWithShape="1">
          <a:blip r:embed="rId4"/>
          <a:srcRect l="61322" t="90346" r="1933" b="-3675"/>
          <a:stretch/>
        </p:blipFill>
        <p:spPr>
          <a:xfrm>
            <a:off x="10108320" y="5100552"/>
            <a:ext cx="1732502" cy="606974"/>
          </a:xfrm>
          <a:prstGeom prst="rect">
            <a:avLst/>
          </a:prstGeom>
        </p:spPr>
      </p:pic>
      <p:pic>
        <p:nvPicPr>
          <p:cNvPr id="52" name="Imagen 51">
            <a:extLst>
              <a:ext uri="{FF2B5EF4-FFF2-40B4-BE49-F238E27FC236}">
                <a16:creationId xmlns:a16="http://schemas.microsoft.com/office/drawing/2014/main" id="{E4147DD9-B430-42BA-8B24-DDD9A56B3BC2}"/>
              </a:ext>
            </a:extLst>
          </p:cNvPr>
          <p:cNvPicPr>
            <a:picLocks noChangeAspect="1"/>
          </p:cNvPicPr>
          <p:nvPr/>
        </p:nvPicPr>
        <p:blipFill rotWithShape="1">
          <a:blip r:embed="rId7"/>
          <a:srcRect l="52523" t="90002" r="32711" b="2137"/>
          <a:stretch/>
        </p:blipFill>
        <p:spPr>
          <a:xfrm>
            <a:off x="6539785" y="5356842"/>
            <a:ext cx="1873249" cy="305012"/>
          </a:xfrm>
          <a:prstGeom prst="rect">
            <a:avLst/>
          </a:prstGeom>
        </p:spPr>
      </p:pic>
      <p:pic>
        <p:nvPicPr>
          <p:cNvPr id="53" name="Imagen 52">
            <a:extLst>
              <a:ext uri="{FF2B5EF4-FFF2-40B4-BE49-F238E27FC236}">
                <a16:creationId xmlns:a16="http://schemas.microsoft.com/office/drawing/2014/main" id="{BF4CF5CA-9230-4798-BAB5-D747100E157D}"/>
              </a:ext>
            </a:extLst>
          </p:cNvPr>
          <p:cNvPicPr>
            <a:picLocks noChangeAspect="1"/>
          </p:cNvPicPr>
          <p:nvPr/>
        </p:nvPicPr>
        <p:blipFill rotWithShape="1">
          <a:blip r:embed="rId7"/>
          <a:srcRect l="52523" t="90002" r="32711" b="2137"/>
          <a:stretch/>
        </p:blipFill>
        <p:spPr>
          <a:xfrm>
            <a:off x="10104794" y="5432998"/>
            <a:ext cx="1873249" cy="305012"/>
          </a:xfrm>
          <a:prstGeom prst="rect">
            <a:avLst/>
          </a:prstGeom>
        </p:spPr>
      </p:pic>
      <p:pic>
        <p:nvPicPr>
          <p:cNvPr id="54" name="Imagen 53">
            <a:extLst>
              <a:ext uri="{FF2B5EF4-FFF2-40B4-BE49-F238E27FC236}">
                <a16:creationId xmlns:a16="http://schemas.microsoft.com/office/drawing/2014/main" id="{DC2935DA-3F71-490F-9682-61E7FE88AF31}"/>
              </a:ext>
            </a:extLst>
          </p:cNvPr>
          <p:cNvPicPr>
            <a:picLocks noChangeAspect="1"/>
          </p:cNvPicPr>
          <p:nvPr/>
        </p:nvPicPr>
        <p:blipFill rotWithShape="1">
          <a:blip r:embed="rId4"/>
          <a:srcRect l="61608" t="38377" r="402" b="54220"/>
          <a:stretch/>
        </p:blipFill>
        <p:spPr>
          <a:xfrm>
            <a:off x="10184517" y="3625280"/>
            <a:ext cx="1828800" cy="344133"/>
          </a:xfrm>
          <a:prstGeom prst="rect">
            <a:avLst/>
          </a:prstGeom>
        </p:spPr>
      </p:pic>
      <p:pic>
        <p:nvPicPr>
          <p:cNvPr id="55" name="Imagen 54">
            <a:extLst>
              <a:ext uri="{FF2B5EF4-FFF2-40B4-BE49-F238E27FC236}">
                <a16:creationId xmlns:a16="http://schemas.microsoft.com/office/drawing/2014/main" id="{C20FAF08-1D8C-4EBC-B858-2FA45EB4879B}"/>
              </a:ext>
            </a:extLst>
          </p:cNvPr>
          <p:cNvPicPr>
            <a:picLocks noChangeAspect="1"/>
          </p:cNvPicPr>
          <p:nvPr/>
        </p:nvPicPr>
        <p:blipFill rotWithShape="1">
          <a:blip r:embed="rId7"/>
          <a:srcRect l="37696" t="90077" r="47538" b="2062"/>
          <a:stretch/>
        </p:blipFill>
        <p:spPr>
          <a:xfrm>
            <a:off x="6539784" y="3887275"/>
            <a:ext cx="1828798" cy="297774"/>
          </a:xfrm>
          <a:prstGeom prst="rect">
            <a:avLst/>
          </a:prstGeom>
        </p:spPr>
      </p:pic>
      <p:pic>
        <p:nvPicPr>
          <p:cNvPr id="56" name="Imagen 55">
            <a:extLst>
              <a:ext uri="{FF2B5EF4-FFF2-40B4-BE49-F238E27FC236}">
                <a16:creationId xmlns:a16="http://schemas.microsoft.com/office/drawing/2014/main" id="{5089BE63-CCC2-4360-B68A-CBD1B2EBF676}"/>
              </a:ext>
            </a:extLst>
          </p:cNvPr>
          <p:cNvPicPr>
            <a:picLocks noChangeAspect="1"/>
          </p:cNvPicPr>
          <p:nvPr/>
        </p:nvPicPr>
        <p:blipFill rotWithShape="1">
          <a:blip r:embed="rId7"/>
          <a:srcRect l="37696" t="90077" r="47538" b="2062"/>
          <a:stretch/>
        </p:blipFill>
        <p:spPr>
          <a:xfrm>
            <a:off x="10127019" y="3962124"/>
            <a:ext cx="1828798" cy="297774"/>
          </a:xfrm>
          <a:prstGeom prst="rect">
            <a:avLst/>
          </a:prstGeom>
        </p:spPr>
      </p:pic>
      <p:sp>
        <p:nvSpPr>
          <p:cNvPr id="57" name="CuadroTexto 56">
            <a:extLst>
              <a:ext uri="{FF2B5EF4-FFF2-40B4-BE49-F238E27FC236}">
                <a16:creationId xmlns:a16="http://schemas.microsoft.com/office/drawing/2014/main" id="{0A36B306-AA7B-431C-9CDE-AD6033FB458A}"/>
              </a:ext>
            </a:extLst>
          </p:cNvPr>
          <p:cNvSpPr txBox="1"/>
          <p:nvPr/>
        </p:nvSpPr>
        <p:spPr>
          <a:xfrm>
            <a:off x="5169709" y="4407621"/>
            <a:ext cx="1736917" cy="369332"/>
          </a:xfrm>
          <a:prstGeom prst="rect">
            <a:avLst/>
          </a:prstGeom>
          <a:noFill/>
        </p:spPr>
        <p:txBody>
          <a:bodyPr wrap="square" rtlCol="0">
            <a:spAutoFit/>
          </a:bodyPr>
          <a:lstStyle/>
          <a:p>
            <a:r>
              <a:rPr lang="es-ES" b="1" dirty="0"/>
              <a:t>NR </a:t>
            </a:r>
            <a:r>
              <a:rPr lang="es-ES" b="1" dirty="0" err="1"/>
              <a:t>transcript</a:t>
            </a:r>
            <a:endParaRPr lang="es-ES" b="1" dirty="0"/>
          </a:p>
        </p:txBody>
      </p:sp>
      <p:sp>
        <p:nvSpPr>
          <p:cNvPr id="58" name="CuadroTexto 57">
            <a:extLst>
              <a:ext uri="{FF2B5EF4-FFF2-40B4-BE49-F238E27FC236}">
                <a16:creationId xmlns:a16="http://schemas.microsoft.com/office/drawing/2014/main" id="{7D9AD307-1426-4330-BF2A-3086E9582F17}"/>
              </a:ext>
            </a:extLst>
          </p:cNvPr>
          <p:cNvSpPr txBox="1"/>
          <p:nvPr/>
        </p:nvSpPr>
        <p:spPr>
          <a:xfrm>
            <a:off x="5385221" y="4707894"/>
            <a:ext cx="1736917" cy="369332"/>
          </a:xfrm>
          <a:prstGeom prst="rect">
            <a:avLst/>
          </a:prstGeom>
          <a:noFill/>
        </p:spPr>
        <p:txBody>
          <a:bodyPr wrap="square" rtlCol="0">
            <a:spAutoFit/>
          </a:bodyPr>
          <a:lstStyle/>
          <a:p>
            <a:r>
              <a:rPr lang="es-ES" b="1" dirty="0"/>
              <a:t>NR protein</a:t>
            </a:r>
          </a:p>
        </p:txBody>
      </p:sp>
      <p:sp>
        <p:nvSpPr>
          <p:cNvPr id="59" name="CuadroTexto 58">
            <a:extLst>
              <a:ext uri="{FF2B5EF4-FFF2-40B4-BE49-F238E27FC236}">
                <a16:creationId xmlns:a16="http://schemas.microsoft.com/office/drawing/2014/main" id="{685A3A50-4D48-43ED-A9C7-AF50835921B5}"/>
              </a:ext>
            </a:extLst>
          </p:cNvPr>
          <p:cNvSpPr txBox="1"/>
          <p:nvPr/>
        </p:nvSpPr>
        <p:spPr>
          <a:xfrm>
            <a:off x="5374450" y="4982067"/>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81922" name="Picture 2">
            <a:extLst>
              <a:ext uri="{FF2B5EF4-FFF2-40B4-BE49-F238E27FC236}">
                <a16:creationId xmlns:a16="http://schemas.microsoft.com/office/drawing/2014/main" id="{76A755E5-7AF0-4622-A145-65BBDEE856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6884"/>
          <a:stretch/>
        </p:blipFill>
        <p:spPr bwMode="auto">
          <a:xfrm>
            <a:off x="10021225" y="3357236"/>
            <a:ext cx="2082634" cy="233982"/>
          </a:xfrm>
          <a:prstGeom prst="rect">
            <a:avLst/>
          </a:prstGeom>
          <a:noFill/>
          <a:extLst>
            <a:ext uri="{909E8E84-426E-40DD-AFC4-6F175D3DCCD1}">
              <a14:hiddenFill xmlns:a14="http://schemas.microsoft.com/office/drawing/2010/main">
                <a:solidFill>
                  <a:srgbClr val="FFFFFF"/>
                </a:solidFill>
              </a14:hiddenFill>
            </a:ext>
          </a:extLst>
        </p:spPr>
      </p:pic>
      <p:pic>
        <p:nvPicPr>
          <p:cNvPr id="81925" name="Picture 5">
            <a:extLst>
              <a:ext uri="{FF2B5EF4-FFF2-40B4-BE49-F238E27FC236}">
                <a16:creationId xmlns:a16="http://schemas.microsoft.com/office/drawing/2014/main" id="{2C95E3DB-3807-40FD-AB0B-BF01A6C5FCE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3247"/>
          <a:stretch/>
        </p:blipFill>
        <p:spPr bwMode="auto">
          <a:xfrm>
            <a:off x="10020439" y="3059343"/>
            <a:ext cx="2096292" cy="189485"/>
          </a:xfrm>
          <a:prstGeom prst="rect">
            <a:avLst/>
          </a:prstGeom>
          <a:noFill/>
          <a:extLst>
            <a:ext uri="{909E8E84-426E-40DD-AFC4-6F175D3DCCD1}">
              <a14:hiddenFill xmlns:a14="http://schemas.microsoft.com/office/drawing/2010/main">
                <a:solidFill>
                  <a:srgbClr val="FFFFFF"/>
                </a:solidFill>
              </a14:hiddenFill>
            </a:ext>
          </a:extLst>
        </p:spPr>
      </p:pic>
      <p:pic>
        <p:nvPicPr>
          <p:cNvPr id="81928" name="Picture 8">
            <a:extLst>
              <a:ext uri="{FF2B5EF4-FFF2-40B4-BE49-F238E27FC236}">
                <a16:creationId xmlns:a16="http://schemas.microsoft.com/office/drawing/2014/main" id="{FD814C58-701A-4731-AD9F-D2D26170EB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104" t="16321" r="6174" b="13947"/>
          <a:stretch/>
        </p:blipFill>
        <p:spPr bwMode="auto">
          <a:xfrm>
            <a:off x="6583202" y="2986437"/>
            <a:ext cx="1785380" cy="223446"/>
          </a:xfrm>
          <a:prstGeom prst="rect">
            <a:avLst/>
          </a:prstGeom>
          <a:noFill/>
          <a:extLst>
            <a:ext uri="{909E8E84-426E-40DD-AFC4-6F175D3DCCD1}">
              <a14:hiddenFill xmlns:a14="http://schemas.microsoft.com/office/drawing/2010/main">
                <a:solidFill>
                  <a:srgbClr val="FFFFFF"/>
                </a:solidFill>
              </a14:hiddenFill>
            </a:ext>
          </a:extLst>
        </p:spPr>
      </p:pic>
      <p:pic>
        <p:nvPicPr>
          <p:cNvPr id="81931" name="Picture 11">
            <a:extLst>
              <a:ext uri="{FF2B5EF4-FFF2-40B4-BE49-F238E27FC236}">
                <a16:creationId xmlns:a16="http://schemas.microsoft.com/office/drawing/2014/main" id="{D8EF5D46-59F6-49F9-8E4E-184435E15BC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649" t="13444" r="6174" b="19093"/>
          <a:stretch/>
        </p:blipFill>
        <p:spPr bwMode="auto">
          <a:xfrm>
            <a:off x="6580719" y="3293292"/>
            <a:ext cx="1777315" cy="211339"/>
          </a:xfrm>
          <a:prstGeom prst="rect">
            <a:avLst/>
          </a:prstGeom>
          <a:noFill/>
          <a:extLst>
            <a:ext uri="{909E8E84-426E-40DD-AFC4-6F175D3DCCD1}">
              <a14:hiddenFill xmlns:a14="http://schemas.microsoft.com/office/drawing/2010/main">
                <a:solidFill>
                  <a:srgbClr val="FFFFFF"/>
                </a:solidFill>
              </a14:hiddenFill>
            </a:ext>
          </a:extLst>
        </p:spPr>
      </p:pic>
      <p:sp>
        <p:nvSpPr>
          <p:cNvPr id="61" name="CuadroTexto 60">
            <a:extLst>
              <a:ext uri="{FF2B5EF4-FFF2-40B4-BE49-F238E27FC236}">
                <a16:creationId xmlns:a16="http://schemas.microsoft.com/office/drawing/2014/main" id="{9939691E-598E-4B09-8C63-69EC4AC08030}"/>
              </a:ext>
            </a:extLst>
          </p:cNvPr>
          <p:cNvSpPr txBox="1"/>
          <p:nvPr/>
        </p:nvSpPr>
        <p:spPr>
          <a:xfrm>
            <a:off x="8763932" y="2963272"/>
            <a:ext cx="1736917" cy="369332"/>
          </a:xfrm>
          <a:prstGeom prst="rect">
            <a:avLst/>
          </a:prstGeom>
          <a:noFill/>
        </p:spPr>
        <p:txBody>
          <a:bodyPr wrap="square" rtlCol="0">
            <a:spAutoFit/>
          </a:bodyPr>
          <a:lstStyle/>
          <a:p>
            <a:r>
              <a:rPr lang="es-ES" b="1" dirty="0"/>
              <a:t>GS </a:t>
            </a:r>
            <a:r>
              <a:rPr lang="es-ES" b="1" dirty="0" err="1"/>
              <a:t>transcript</a:t>
            </a:r>
            <a:endParaRPr lang="es-ES" b="1" dirty="0"/>
          </a:p>
        </p:txBody>
      </p:sp>
      <p:sp>
        <p:nvSpPr>
          <p:cNvPr id="62" name="CuadroTexto 61">
            <a:extLst>
              <a:ext uri="{FF2B5EF4-FFF2-40B4-BE49-F238E27FC236}">
                <a16:creationId xmlns:a16="http://schemas.microsoft.com/office/drawing/2014/main" id="{EECD8730-797A-41AF-8F0C-6D0F0659E43B}"/>
              </a:ext>
            </a:extLst>
          </p:cNvPr>
          <p:cNvSpPr txBox="1"/>
          <p:nvPr/>
        </p:nvSpPr>
        <p:spPr>
          <a:xfrm>
            <a:off x="8979444" y="3263545"/>
            <a:ext cx="1736917" cy="369332"/>
          </a:xfrm>
          <a:prstGeom prst="rect">
            <a:avLst/>
          </a:prstGeom>
          <a:noFill/>
        </p:spPr>
        <p:txBody>
          <a:bodyPr wrap="square" rtlCol="0">
            <a:spAutoFit/>
          </a:bodyPr>
          <a:lstStyle/>
          <a:p>
            <a:r>
              <a:rPr lang="es-ES" b="1" dirty="0"/>
              <a:t>GS protein</a:t>
            </a:r>
          </a:p>
        </p:txBody>
      </p:sp>
      <p:sp>
        <p:nvSpPr>
          <p:cNvPr id="63" name="CuadroTexto 62">
            <a:extLst>
              <a:ext uri="{FF2B5EF4-FFF2-40B4-BE49-F238E27FC236}">
                <a16:creationId xmlns:a16="http://schemas.microsoft.com/office/drawing/2014/main" id="{E2223AEA-5BD7-4575-9357-1E2684DD0A8B}"/>
              </a:ext>
            </a:extLst>
          </p:cNvPr>
          <p:cNvSpPr txBox="1"/>
          <p:nvPr/>
        </p:nvSpPr>
        <p:spPr>
          <a:xfrm>
            <a:off x="8968673" y="3537718"/>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
        <p:nvSpPr>
          <p:cNvPr id="64" name="CuadroTexto 63">
            <a:extLst>
              <a:ext uri="{FF2B5EF4-FFF2-40B4-BE49-F238E27FC236}">
                <a16:creationId xmlns:a16="http://schemas.microsoft.com/office/drawing/2014/main" id="{2D681E7C-8630-45D6-A26B-E5C8DCCFC2A7}"/>
              </a:ext>
            </a:extLst>
          </p:cNvPr>
          <p:cNvSpPr txBox="1"/>
          <p:nvPr/>
        </p:nvSpPr>
        <p:spPr>
          <a:xfrm>
            <a:off x="8752078" y="4481335"/>
            <a:ext cx="1736917" cy="369332"/>
          </a:xfrm>
          <a:prstGeom prst="rect">
            <a:avLst/>
          </a:prstGeom>
          <a:noFill/>
        </p:spPr>
        <p:txBody>
          <a:bodyPr wrap="square" rtlCol="0">
            <a:spAutoFit/>
          </a:bodyPr>
          <a:lstStyle/>
          <a:p>
            <a:r>
              <a:rPr lang="es-ES" b="1" dirty="0"/>
              <a:t>GS </a:t>
            </a:r>
            <a:r>
              <a:rPr lang="es-ES" b="1" dirty="0" err="1"/>
              <a:t>transcript</a:t>
            </a:r>
            <a:endParaRPr lang="es-ES" b="1" dirty="0"/>
          </a:p>
        </p:txBody>
      </p:sp>
      <p:sp>
        <p:nvSpPr>
          <p:cNvPr id="65" name="CuadroTexto 64">
            <a:extLst>
              <a:ext uri="{FF2B5EF4-FFF2-40B4-BE49-F238E27FC236}">
                <a16:creationId xmlns:a16="http://schemas.microsoft.com/office/drawing/2014/main" id="{633B60E9-EA58-4C0A-8BA8-AC90C50AAB92}"/>
              </a:ext>
            </a:extLst>
          </p:cNvPr>
          <p:cNvSpPr txBox="1"/>
          <p:nvPr/>
        </p:nvSpPr>
        <p:spPr>
          <a:xfrm>
            <a:off x="8967590" y="4781608"/>
            <a:ext cx="1736917" cy="369332"/>
          </a:xfrm>
          <a:prstGeom prst="rect">
            <a:avLst/>
          </a:prstGeom>
          <a:noFill/>
        </p:spPr>
        <p:txBody>
          <a:bodyPr wrap="square" rtlCol="0">
            <a:spAutoFit/>
          </a:bodyPr>
          <a:lstStyle/>
          <a:p>
            <a:r>
              <a:rPr lang="es-ES" b="1" dirty="0"/>
              <a:t>GS protein</a:t>
            </a:r>
          </a:p>
        </p:txBody>
      </p:sp>
      <p:sp>
        <p:nvSpPr>
          <p:cNvPr id="67" name="CuadroTexto 66">
            <a:extLst>
              <a:ext uri="{FF2B5EF4-FFF2-40B4-BE49-F238E27FC236}">
                <a16:creationId xmlns:a16="http://schemas.microsoft.com/office/drawing/2014/main" id="{FC010BE3-C1CA-4917-8CEB-2AB33C2E8DA0}"/>
              </a:ext>
            </a:extLst>
          </p:cNvPr>
          <p:cNvSpPr txBox="1"/>
          <p:nvPr/>
        </p:nvSpPr>
        <p:spPr>
          <a:xfrm>
            <a:off x="8956819" y="5055781"/>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pic>
        <p:nvPicPr>
          <p:cNvPr id="70" name="Imagen 69">
            <a:extLst>
              <a:ext uri="{FF2B5EF4-FFF2-40B4-BE49-F238E27FC236}">
                <a16:creationId xmlns:a16="http://schemas.microsoft.com/office/drawing/2014/main" id="{B56A0F88-FDDB-4CF5-90C5-BA3747AA479F}"/>
              </a:ext>
            </a:extLst>
          </p:cNvPr>
          <p:cNvPicPr>
            <a:picLocks noChangeAspect="1"/>
          </p:cNvPicPr>
          <p:nvPr/>
        </p:nvPicPr>
        <p:blipFill rotWithShape="1">
          <a:blip r:embed="rId12"/>
          <a:srcRect l="86872" t="25814" r="424" b="66611"/>
          <a:stretch/>
        </p:blipFill>
        <p:spPr>
          <a:xfrm>
            <a:off x="10480965" y="1623610"/>
            <a:ext cx="1625856" cy="305505"/>
          </a:xfrm>
          <a:prstGeom prst="rect">
            <a:avLst/>
          </a:prstGeom>
        </p:spPr>
      </p:pic>
      <p:sp>
        <p:nvSpPr>
          <p:cNvPr id="71" name="CuadroTexto 70">
            <a:extLst>
              <a:ext uri="{FF2B5EF4-FFF2-40B4-BE49-F238E27FC236}">
                <a16:creationId xmlns:a16="http://schemas.microsoft.com/office/drawing/2014/main" id="{AFA21FAB-3A04-4A65-8B23-7B1EE2E42313}"/>
              </a:ext>
            </a:extLst>
          </p:cNvPr>
          <p:cNvSpPr txBox="1"/>
          <p:nvPr/>
        </p:nvSpPr>
        <p:spPr>
          <a:xfrm>
            <a:off x="8287448" y="1453115"/>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72" name="CuadroTexto 71">
            <a:extLst>
              <a:ext uri="{FF2B5EF4-FFF2-40B4-BE49-F238E27FC236}">
                <a16:creationId xmlns:a16="http://schemas.microsoft.com/office/drawing/2014/main" id="{4037F489-CCFA-4756-8D97-B2E923876CEB}"/>
              </a:ext>
            </a:extLst>
          </p:cNvPr>
          <p:cNvSpPr txBox="1"/>
          <p:nvPr/>
        </p:nvSpPr>
        <p:spPr>
          <a:xfrm>
            <a:off x="10123862" y="1375352"/>
            <a:ext cx="2173268" cy="369332"/>
          </a:xfrm>
          <a:prstGeom prst="rect">
            <a:avLst/>
          </a:prstGeom>
          <a:noFill/>
        </p:spPr>
        <p:txBody>
          <a:bodyPr wrap="square" rtlCol="0">
            <a:spAutoFit/>
          </a:bodyPr>
          <a:lstStyle/>
          <a:p>
            <a:pPr algn="ctr"/>
            <a:r>
              <a:rPr lang="es-ES" dirty="0"/>
              <a:t>Low       High</a:t>
            </a:r>
          </a:p>
        </p:txBody>
      </p:sp>
    </p:spTree>
    <p:extLst>
      <p:ext uri="{BB962C8B-B14F-4D97-AF65-F5344CB8AC3E}">
        <p14:creationId xmlns:p14="http://schemas.microsoft.com/office/powerpoint/2010/main" val="23748840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12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7D5640FA-9C63-4161-8D39-4A2069560470}"/>
              </a:ext>
            </a:extLst>
          </p:cNvPr>
          <p:cNvSpPr txBox="1"/>
          <p:nvPr/>
        </p:nvSpPr>
        <p:spPr>
          <a:xfrm>
            <a:off x="838200" y="-12298"/>
            <a:ext cx="102333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4: </a:t>
            </a:r>
            <a:r>
              <a:rPr lang="es-ES" sz="3200" dirty="0" err="1">
                <a:solidFill>
                  <a:schemeClr val="bg1"/>
                </a:solidFill>
                <a:latin typeface="+mj-lt"/>
              </a:rPr>
              <a:t>Multi-omic</a:t>
            </a:r>
            <a:r>
              <a:rPr lang="es-ES" sz="3200" dirty="0">
                <a:solidFill>
                  <a:schemeClr val="bg1"/>
                </a:solidFill>
                <a:latin typeface="+mj-lt"/>
              </a:rPr>
              <a:t> </a:t>
            </a:r>
            <a:r>
              <a:rPr lang="es-ES" sz="3200" dirty="0" err="1">
                <a:solidFill>
                  <a:schemeClr val="bg1"/>
                </a:solidFill>
                <a:latin typeface="+mj-lt"/>
              </a:rPr>
              <a:t>integration</a:t>
            </a:r>
            <a:r>
              <a:rPr lang="es-ES" sz="3200" dirty="0">
                <a:solidFill>
                  <a:schemeClr val="bg1"/>
                </a:solidFill>
                <a:latin typeface="+mj-lt"/>
              </a:rPr>
              <a:t> </a:t>
            </a:r>
            <a:r>
              <a:rPr lang="es-ES" sz="3200" dirty="0" err="1">
                <a:solidFill>
                  <a:schemeClr val="bg1"/>
                </a:solidFill>
                <a:latin typeface="+mj-lt"/>
              </a:rPr>
              <a:t>with</a:t>
            </a:r>
            <a:r>
              <a:rPr lang="es-ES" sz="3200" dirty="0">
                <a:solidFill>
                  <a:schemeClr val="bg1"/>
                </a:solidFill>
                <a:latin typeface="+mj-lt"/>
              </a:rPr>
              <a:t> </a:t>
            </a:r>
            <a:r>
              <a:rPr lang="es-ES" sz="3200" dirty="0" err="1">
                <a:solidFill>
                  <a:schemeClr val="bg1"/>
                </a:solidFill>
                <a:latin typeface="+mj-lt"/>
              </a:rPr>
              <a:t>physiological</a:t>
            </a:r>
            <a:r>
              <a:rPr lang="es-ES" sz="3200" dirty="0">
                <a:solidFill>
                  <a:schemeClr val="bg1"/>
                </a:solidFill>
                <a:latin typeface="+mj-lt"/>
              </a:rPr>
              <a:t> data</a:t>
            </a:r>
            <a:endParaRPr lang="es-ES" sz="4400" dirty="0">
              <a:solidFill>
                <a:schemeClr val="bg1"/>
              </a:solidFill>
              <a:latin typeface="+mj-lt"/>
            </a:endParaRPr>
          </a:p>
        </p:txBody>
      </p:sp>
      <p:sp>
        <p:nvSpPr>
          <p:cNvPr id="66" name="Rectángulo 65">
            <a:extLst>
              <a:ext uri="{FF2B5EF4-FFF2-40B4-BE49-F238E27FC236}">
                <a16:creationId xmlns:a16="http://schemas.microsoft.com/office/drawing/2014/main" id="{CD3733AE-0D7E-4610-B227-73D7599E01B4}"/>
              </a:ext>
            </a:extLst>
          </p:cNvPr>
          <p:cNvSpPr/>
          <p:nvPr/>
        </p:nvSpPr>
        <p:spPr>
          <a:xfrm>
            <a:off x="4444674" y="1422981"/>
            <a:ext cx="762000" cy="623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3041E17B-BD21-4E02-AEAB-2FFE1DADEA26}"/>
              </a:ext>
            </a:extLst>
          </p:cNvPr>
          <p:cNvSpPr/>
          <p:nvPr/>
        </p:nvSpPr>
        <p:spPr>
          <a:xfrm>
            <a:off x="4392271" y="1742754"/>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4370EFE-E8BF-4607-BF6E-37F3EB78FDBA}"/>
              </a:ext>
            </a:extLst>
          </p:cNvPr>
          <p:cNvSpPr/>
          <p:nvPr/>
        </p:nvSpPr>
        <p:spPr>
          <a:xfrm>
            <a:off x="6107805" y="1582839"/>
            <a:ext cx="475524" cy="595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Rectángulo 76">
            <a:extLst>
              <a:ext uri="{FF2B5EF4-FFF2-40B4-BE49-F238E27FC236}">
                <a16:creationId xmlns:a16="http://schemas.microsoft.com/office/drawing/2014/main" id="{AF032985-80E6-4104-805E-CED6092C2376}"/>
              </a:ext>
            </a:extLst>
          </p:cNvPr>
          <p:cNvSpPr/>
          <p:nvPr/>
        </p:nvSpPr>
        <p:spPr>
          <a:xfrm>
            <a:off x="388251" y="2498379"/>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Rectángulo 77">
            <a:extLst>
              <a:ext uri="{FF2B5EF4-FFF2-40B4-BE49-F238E27FC236}">
                <a16:creationId xmlns:a16="http://schemas.microsoft.com/office/drawing/2014/main" id="{A0F90A11-4494-4128-A21F-BC2D5364D192}"/>
              </a:ext>
            </a:extLst>
          </p:cNvPr>
          <p:cNvSpPr/>
          <p:nvPr/>
        </p:nvSpPr>
        <p:spPr>
          <a:xfrm>
            <a:off x="499917" y="4472857"/>
            <a:ext cx="1607408" cy="518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Rectángulo 79">
            <a:extLst>
              <a:ext uri="{FF2B5EF4-FFF2-40B4-BE49-F238E27FC236}">
                <a16:creationId xmlns:a16="http://schemas.microsoft.com/office/drawing/2014/main" id="{7BFC9BD2-6F9F-4DA6-BFC5-E5B7A4248DA8}"/>
              </a:ext>
            </a:extLst>
          </p:cNvPr>
          <p:cNvSpPr/>
          <p:nvPr/>
        </p:nvSpPr>
        <p:spPr>
          <a:xfrm>
            <a:off x="1794870" y="2699387"/>
            <a:ext cx="1607408" cy="775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cv</a:t>
            </a:r>
            <a:endParaRPr lang="es-ES" dirty="0"/>
          </a:p>
        </p:txBody>
      </p:sp>
      <p:sp>
        <p:nvSpPr>
          <p:cNvPr id="82" name="Rectángulo 81">
            <a:extLst>
              <a:ext uri="{FF2B5EF4-FFF2-40B4-BE49-F238E27FC236}">
                <a16:creationId xmlns:a16="http://schemas.microsoft.com/office/drawing/2014/main" id="{A9B3239D-49F2-47F2-AF19-CA536845FAB1}"/>
              </a:ext>
            </a:extLst>
          </p:cNvPr>
          <p:cNvSpPr/>
          <p:nvPr/>
        </p:nvSpPr>
        <p:spPr>
          <a:xfrm>
            <a:off x="6189893" y="1381959"/>
            <a:ext cx="786783" cy="535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Rectángulo 83">
            <a:extLst>
              <a:ext uri="{FF2B5EF4-FFF2-40B4-BE49-F238E27FC236}">
                <a16:creationId xmlns:a16="http://schemas.microsoft.com/office/drawing/2014/main" id="{366C38E1-4A60-4F19-8E7B-A7A9BDB1E56A}"/>
              </a:ext>
            </a:extLst>
          </p:cNvPr>
          <p:cNvSpPr/>
          <p:nvPr/>
        </p:nvSpPr>
        <p:spPr>
          <a:xfrm>
            <a:off x="6141352" y="2062742"/>
            <a:ext cx="1123951" cy="1446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87AA1A8D-D977-4D37-B5F3-A38CC94C7BD4}"/>
              </a:ext>
            </a:extLst>
          </p:cNvPr>
          <p:cNvPicPr>
            <a:picLocks noChangeAspect="1"/>
          </p:cNvPicPr>
          <p:nvPr/>
        </p:nvPicPr>
        <p:blipFill rotWithShape="1">
          <a:blip r:embed="rId3"/>
          <a:srcRect l="19732" r="7001"/>
          <a:stretch/>
        </p:blipFill>
        <p:spPr>
          <a:xfrm>
            <a:off x="164638" y="2329764"/>
            <a:ext cx="5015922" cy="3751865"/>
          </a:xfrm>
          <a:prstGeom prst="rect">
            <a:avLst/>
          </a:prstGeom>
        </p:spPr>
      </p:pic>
      <p:sp>
        <p:nvSpPr>
          <p:cNvPr id="28" name="CuadroTexto 27">
            <a:extLst>
              <a:ext uri="{FF2B5EF4-FFF2-40B4-BE49-F238E27FC236}">
                <a16:creationId xmlns:a16="http://schemas.microsoft.com/office/drawing/2014/main" id="{8DC34EED-B06E-4B10-A8BB-DBC45476573C}"/>
              </a:ext>
            </a:extLst>
          </p:cNvPr>
          <p:cNvSpPr txBox="1"/>
          <p:nvPr/>
        </p:nvSpPr>
        <p:spPr>
          <a:xfrm>
            <a:off x="431788" y="804183"/>
            <a:ext cx="10902166"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err="1"/>
              <a:t>Integration</a:t>
            </a:r>
            <a:r>
              <a:rPr lang="es-ES" sz="2200" dirty="0"/>
              <a:t> of NR and GS </a:t>
            </a:r>
            <a:r>
              <a:rPr lang="es-ES" sz="2200" dirty="0" err="1"/>
              <a:t>enzymatic</a:t>
            </a:r>
            <a:r>
              <a:rPr lang="es-ES" sz="2200" dirty="0"/>
              <a:t> </a:t>
            </a:r>
            <a:r>
              <a:rPr lang="es-ES" sz="2200" dirty="0" err="1"/>
              <a:t>activities</a:t>
            </a:r>
            <a:r>
              <a:rPr lang="es-ES" sz="2200" dirty="0"/>
              <a:t> </a:t>
            </a:r>
            <a:r>
              <a:rPr lang="es-ES" sz="2200" dirty="0" err="1"/>
              <a:t>during</a:t>
            </a:r>
            <a:r>
              <a:rPr lang="es-ES" sz="2200" dirty="0"/>
              <a:t> </a:t>
            </a:r>
            <a:r>
              <a:rPr lang="es-ES" sz="2200" dirty="0" err="1"/>
              <a:t>diel</a:t>
            </a:r>
            <a:r>
              <a:rPr lang="es-ES" sz="2200" dirty="0"/>
              <a:t> </a:t>
            </a:r>
            <a:r>
              <a:rPr lang="es-ES" sz="2200" dirty="0" err="1"/>
              <a:t>cycles</a:t>
            </a:r>
            <a:r>
              <a:rPr lang="es-ES" sz="2200" dirty="0"/>
              <a:t> </a:t>
            </a:r>
            <a:r>
              <a:rPr lang="es-ES" sz="2200" dirty="0" err="1"/>
              <a:t>with</a:t>
            </a:r>
            <a:r>
              <a:rPr lang="es-ES" sz="2200" dirty="0"/>
              <a:t> </a:t>
            </a:r>
            <a:r>
              <a:rPr lang="es-ES" sz="2200" dirty="0" err="1"/>
              <a:t>multi-omics</a:t>
            </a:r>
            <a:r>
              <a:rPr lang="es-ES" sz="2200" dirty="0"/>
              <a:t> data</a:t>
            </a:r>
          </a:p>
        </p:txBody>
      </p:sp>
      <p:sp>
        <p:nvSpPr>
          <p:cNvPr id="68" name="Rectángulo: esquinas redondeadas 67">
            <a:extLst>
              <a:ext uri="{FF2B5EF4-FFF2-40B4-BE49-F238E27FC236}">
                <a16:creationId xmlns:a16="http://schemas.microsoft.com/office/drawing/2014/main" id="{B0F26EED-3BBB-4A77-BD6D-04A2B4D2F3CC}"/>
              </a:ext>
            </a:extLst>
          </p:cNvPr>
          <p:cNvSpPr/>
          <p:nvPr/>
        </p:nvSpPr>
        <p:spPr>
          <a:xfrm>
            <a:off x="3567746" y="3688682"/>
            <a:ext cx="812366" cy="1171870"/>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16E6C8DB-3365-4EFD-BF3A-F21F24005A10}"/>
              </a:ext>
            </a:extLst>
          </p:cNvPr>
          <p:cNvSpPr/>
          <p:nvPr/>
        </p:nvSpPr>
        <p:spPr>
          <a:xfrm>
            <a:off x="152479" y="3626387"/>
            <a:ext cx="1831021" cy="563329"/>
          </a:xfrm>
          <a:prstGeom prst="roundRect">
            <a:avLst/>
          </a:prstGeom>
          <a:noFill/>
          <a:ln w="57150">
            <a:solidFill>
              <a:srgbClr val="FC6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E49839D-61D2-474E-ACC6-72F7BD8850DA}"/>
              </a:ext>
            </a:extLst>
          </p:cNvPr>
          <p:cNvPicPr>
            <a:picLocks noChangeAspect="1"/>
          </p:cNvPicPr>
          <p:nvPr/>
        </p:nvPicPr>
        <p:blipFill rotWithShape="1">
          <a:blip r:embed="rId4"/>
          <a:srcRect l="12670" t="37637" r="49322" b="55260"/>
          <a:stretch/>
        </p:blipFill>
        <p:spPr>
          <a:xfrm>
            <a:off x="6571169" y="4015554"/>
            <a:ext cx="1829705" cy="330218"/>
          </a:xfrm>
          <a:prstGeom prst="rect">
            <a:avLst/>
          </a:prstGeom>
        </p:spPr>
      </p:pic>
      <p:sp>
        <p:nvSpPr>
          <p:cNvPr id="26" name="Rectángulo 25">
            <a:extLst>
              <a:ext uri="{FF2B5EF4-FFF2-40B4-BE49-F238E27FC236}">
                <a16:creationId xmlns:a16="http://schemas.microsoft.com/office/drawing/2014/main" id="{FCFBF245-1B7D-4F6E-A8FD-7610E45A284C}"/>
              </a:ext>
            </a:extLst>
          </p:cNvPr>
          <p:cNvSpPr/>
          <p:nvPr/>
        </p:nvSpPr>
        <p:spPr>
          <a:xfrm>
            <a:off x="7828937" y="2164276"/>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0C06BAA1-8E90-4739-8723-8DC5D0A5BACE}"/>
              </a:ext>
            </a:extLst>
          </p:cNvPr>
          <p:cNvSpPr/>
          <p:nvPr/>
        </p:nvSpPr>
        <p:spPr>
          <a:xfrm>
            <a:off x="10444166" y="2050192"/>
            <a:ext cx="1506798" cy="380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75D517E1-6FEB-4466-8915-6057FDE888CC}"/>
              </a:ext>
            </a:extLst>
          </p:cNvPr>
          <p:cNvSpPr/>
          <p:nvPr/>
        </p:nvSpPr>
        <p:spPr>
          <a:xfrm>
            <a:off x="5607676" y="1466990"/>
            <a:ext cx="562028" cy="51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AF8DDBC9-6DF7-4C50-BBBD-F194E2E95412}"/>
              </a:ext>
            </a:extLst>
          </p:cNvPr>
          <p:cNvSpPr txBox="1"/>
          <p:nvPr/>
        </p:nvSpPr>
        <p:spPr>
          <a:xfrm>
            <a:off x="5488937" y="1649155"/>
            <a:ext cx="1304830" cy="338554"/>
          </a:xfrm>
          <a:prstGeom prst="rect">
            <a:avLst/>
          </a:prstGeom>
          <a:noFill/>
        </p:spPr>
        <p:txBody>
          <a:bodyPr wrap="square" rtlCol="0">
            <a:spAutoFit/>
          </a:bodyPr>
          <a:lstStyle/>
          <a:p>
            <a:r>
              <a:rPr lang="es-ES" sz="1600" b="1" dirty="0" err="1"/>
              <a:t>Activity</a:t>
            </a:r>
            <a:endParaRPr lang="es-ES" sz="1600" b="1" dirty="0"/>
          </a:p>
        </p:txBody>
      </p:sp>
      <p:sp>
        <p:nvSpPr>
          <p:cNvPr id="42" name="Rectángulo 41">
            <a:extLst>
              <a:ext uri="{FF2B5EF4-FFF2-40B4-BE49-F238E27FC236}">
                <a16:creationId xmlns:a16="http://schemas.microsoft.com/office/drawing/2014/main" id="{5E5DD0C2-25DC-435F-B261-626F1BBCE0E7}"/>
              </a:ext>
            </a:extLst>
          </p:cNvPr>
          <p:cNvSpPr/>
          <p:nvPr/>
        </p:nvSpPr>
        <p:spPr>
          <a:xfrm>
            <a:off x="6460512" y="1735934"/>
            <a:ext cx="939057" cy="181498"/>
          </a:xfrm>
          <a:prstGeom prst="rect">
            <a:avLst/>
          </a:prstGeom>
          <a:gradFill flip="none" rotWithShape="1">
            <a:gsLst>
              <a:gs pos="43000">
                <a:srgbClr val="24240C"/>
              </a:gs>
              <a:gs pos="0">
                <a:schemeClr val="tx1">
                  <a:lumMod val="95000"/>
                  <a:lumOff val="5000"/>
                </a:scheme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1B859455-AD70-424E-982B-581FD383216C}"/>
              </a:ext>
            </a:extLst>
          </p:cNvPr>
          <p:cNvSpPr txBox="1"/>
          <p:nvPr/>
        </p:nvSpPr>
        <p:spPr>
          <a:xfrm>
            <a:off x="6001517" y="1438091"/>
            <a:ext cx="1791132" cy="338554"/>
          </a:xfrm>
          <a:prstGeom prst="rect">
            <a:avLst/>
          </a:prstGeom>
          <a:noFill/>
        </p:spPr>
        <p:txBody>
          <a:bodyPr wrap="square" rtlCol="0">
            <a:spAutoFit/>
          </a:bodyPr>
          <a:lstStyle/>
          <a:p>
            <a:pPr algn="ctr"/>
            <a:r>
              <a:rPr lang="es-ES" sz="1600" dirty="0"/>
              <a:t>Low             High</a:t>
            </a:r>
          </a:p>
        </p:txBody>
      </p:sp>
      <p:pic>
        <p:nvPicPr>
          <p:cNvPr id="37" name="Imagen 36">
            <a:extLst>
              <a:ext uri="{FF2B5EF4-FFF2-40B4-BE49-F238E27FC236}">
                <a16:creationId xmlns:a16="http://schemas.microsoft.com/office/drawing/2014/main" id="{745289B7-7A76-435D-8EFF-E16B51B9E1C8}"/>
              </a:ext>
            </a:extLst>
          </p:cNvPr>
          <p:cNvPicPr>
            <a:picLocks noChangeAspect="1"/>
          </p:cNvPicPr>
          <p:nvPr/>
        </p:nvPicPr>
        <p:blipFill rotWithShape="1">
          <a:blip r:embed="rId4"/>
          <a:srcRect l="12971" t="90346" r="49051" b="-3675"/>
          <a:stretch/>
        </p:blipFill>
        <p:spPr>
          <a:xfrm>
            <a:off x="6583329" y="5036564"/>
            <a:ext cx="1790570" cy="606974"/>
          </a:xfrm>
          <a:prstGeom prst="rect">
            <a:avLst/>
          </a:prstGeom>
        </p:spPr>
      </p:pic>
      <p:pic>
        <p:nvPicPr>
          <p:cNvPr id="44" name="Picture 2">
            <a:extLst>
              <a:ext uri="{FF2B5EF4-FFF2-40B4-BE49-F238E27FC236}">
                <a16:creationId xmlns:a16="http://schemas.microsoft.com/office/drawing/2014/main" id="{AB6C0EF2-1226-428E-B261-505160AE85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4" t="65746" r="-474" b="27374"/>
          <a:stretch/>
        </p:blipFill>
        <p:spPr bwMode="auto">
          <a:xfrm>
            <a:off x="9802938" y="5035430"/>
            <a:ext cx="2198220" cy="23398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908D577C-67D2-4EEE-8530-9C1A4B8C1E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318" b="54105"/>
          <a:stretch/>
        </p:blipFill>
        <p:spPr bwMode="auto">
          <a:xfrm>
            <a:off x="6294796" y="5005479"/>
            <a:ext cx="2149624" cy="21096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A56D6605-E578-4FFE-9861-0782805449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7954" b="30278"/>
          <a:stretch/>
        </p:blipFill>
        <p:spPr bwMode="auto">
          <a:xfrm>
            <a:off x="9928390" y="5237122"/>
            <a:ext cx="2269412" cy="35477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a:extLst>
              <a:ext uri="{FF2B5EF4-FFF2-40B4-BE49-F238E27FC236}">
                <a16:creationId xmlns:a16="http://schemas.microsoft.com/office/drawing/2014/main" id="{42DC34A1-FC26-4FDA-B3A2-5260CB0B29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0222" r="14341" b="61630"/>
          <a:stretch/>
        </p:blipFill>
        <p:spPr bwMode="auto">
          <a:xfrm>
            <a:off x="6412245" y="5287113"/>
            <a:ext cx="1908018" cy="218834"/>
          </a:xfrm>
          <a:prstGeom prst="rect">
            <a:avLst/>
          </a:prstGeom>
          <a:noFill/>
          <a:extLst>
            <a:ext uri="{909E8E84-426E-40DD-AFC4-6F175D3DCCD1}">
              <a14:hiddenFill xmlns:a14="http://schemas.microsoft.com/office/drawing/2010/main">
                <a:solidFill>
                  <a:srgbClr val="FFFFFF"/>
                </a:solidFill>
              </a14:hiddenFill>
            </a:ext>
          </a:extLst>
        </p:spPr>
      </p:pic>
      <p:sp>
        <p:nvSpPr>
          <p:cNvPr id="48" name="CuadroTexto 47">
            <a:extLst>
              <a:ext uri="{FF2B5EF4-FFF2-40B4-BE49-F238E27FC236}">
                <a16:creationId xmlns:a16="http://schemas.microsoft.com/office/drawing/2014/main" id="{88CB001A-7066-4F99-99F2-E1A7B71B8D7C}"/>
              </a:ext>
            </a:extLst>
          </p:cNvPr>
          <p:cNvSpPr txBox="1"/>
          <p:nvPr/>
        </p:nvSpPr>
        <p:spPr>
          <a:xfrm>
            <a:off x="5169404" y="3368610"/>
            <a:ext cx="1736917" cy="369332"/>
          </a:xfrm>
          <a:prstGeom prst="rect">
            <a:avLst/>
          </a:prstGeom>
          <a:noFill/>
        </p:spPr>
        <p:txBody>
          <a:bodyPr wrap="square" rtlCol="0">
            <a:spAutoFit/>
          </a:bodyPr>
          <a:lstStyle/>
          <a:p>
            <a:r>
              <a:rPr lang="es-ES" b="1" dirty="0"/>
              <a:t>NR </a:t>
            </a:r>
            <a:r>
              <a:rPr lang="es-ES" b="1" dirty="0" err="1"/>
              <a:t>transcript</a:t>
            </a:r>
            <a:endParaRPr lang="es-ES" b="1" dirty="0"/>
          </a:p>
        </p:txBody>
      </p:sp>
      <p:sp>
        <p:nvSpPr>
          <p:cNvPr id="49" name="CuadroTexto 48">
            <a:extLst>
              <a:ext uri="{FF2B5EF4-FFF2-40B4-BE49-F238E27FC236}">
                <a16:creationId xmlns:a16="http://schemas.microsoft.com/office/drawing/2014/main" id="{B4529023-A129-42AD-B4DF-4B0C14523904}"/>
              </a:ext>
            </a:extLst>
          </p:cNvPr>
          <p:cNvSpPr txBox="1"/>
          <p:nvPr/>
        </p:nvSpPr>
        <p:spPr>
          <a:xfrm>
            <a:off x="5384916" y="3668883"/>
            <a:ext cx="1736917" cy="369332"/>
          </a:xfrm>
          <a:prstGeom prst="rect">
            <a:avLst/>
          </a:prstGeom>
          <a:noFill/>
        </p:spPr>
        <p:txBody>
          <a:bodyPr wrap="square" rtlCol="0">
            <a:spAutoFit/>
          </a:bodyPr>
          <a:lstStyle/>
          <a:p>
            <a:r>
              <a:rPr lang="es-ES" b="1" dirty="0"/>
              <a:t>NR protein</a:t>
            </a:r>
          </a:p>
        </p:txBody>
      </p:sp>
      <p:sp>
        <p:nvSpPr>
          <p:cNvPr id="50" name="CuadroTexto 49">
            <a:extLst>
              <a:ext uri="{FF2B5EF4-FFF2-40B4-BE49-F238E27FC236}">
                <a16:creationId xmlns:a16="http://schemas.microsoft.com/office/drawing/2014/main" id="{D4F87241-A0FA-46FA-AE15-A9BAB23B9A68}"/>
              </a:ext>
            </a:extLst>
          </p:cNvPr>
          <p:cNvSpPr txBox="1"/>
          <p:nvPr/>
        </p:nvSpPr>
        <p:spPr>
          <a:xfrm>
            <a:off x="5374145" y="3943056"/>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51" name="Imagen 50">
            <a:extLst>
              <a:ext uri="{FF2B5EF4-FFF2-40B4-BE49-F238E27FC236}">
                <a16:creationId xmlns:a16="http://schemas.microsoft.com/office/drawing/2014/main" id="{89FA1BB4-CC52-4A33-8A88-6738C4123311}"/>
              </a:ext>
            </a:extLst>
          </p:cNvPr>
          <p:cNvPicPr>
            <a:picLocks noChangeAspect="1"/>
          </p:cNvPicPr>
          <p:nvPr/>
        </p:nvPicPr>
        <p:blipFill rotWithShape="1">
          <a:blip r:embed="rId4"/>
          <a:srcRect l="61322" t="90346" r="1933" b="-3675"/>
          <a:stretch/>
        </p:blipFill>
        <p:spPr>
          <a:xfrm>
            <a:off x="10108320" y="5100552"/>
            <a:ext cx="1732502" cy="606974"/>
          </a:xfrm>
          <a:prstGeom prst="rect">
            <a:avLst/>
          </a:prstGeom>
        </p:spPr>
      </p:pic>
      <p:pic>
        <p:nvPicPr>
          <p:cNvPr id="52" name="Imagen 51">
            <a:extLst>
              <a:ext uri="{FF2B5EF4-FFF2-40B4-BE49-F238E27FC236}">
                <a16:creationId xmlns:a16="http://schemas.microsoft.com/office/drawing/2014/main" id="{E4147DD9-B430-42BA-8B24-DDD9A56B3BC2}"/>
              </a:ext>
            </a:extLst>
          </p:cNvPr>
          <p:cNvPicPr>
            <a:picLocks noChangeAspect="1"/>
          </p:cNvPicPr>
          <p:nvPr/>
        </p:nvPicPr>
        <p:blipFill rotWithShape="1">
          <a:blip r:embed="rId7"/>
          <a:srcRect l="52523" t="90002" r="32711" b="2137"/>
          <a:stretch/>
        </p:blipFill>
        <p:spPr>
          <a:xfrm>
            <a:off x="6539785" y="5356842"/>
            <a:ext cx="1873249" cy="305012"/>
          </a:xfrm>
          <a:prstGeom prst="rect">
            <a:avLst/>
          </a:prstGeom>
        </p:spPr>
      </p:pic>
      <p:pic>
        <p:nvPicPr>
          <p:cNvPr id="53" name="Imagen 52">
            <a:extLst>
              <a:ext uri="{FF2B5EF4-FFF2-40B4-BE49-F238E27FC236}">
                <a16:creationId xmlns:a16="http://schemas.microsoft.com/office/drawing/2014/main" id="{BF4CF5CA-9230-4798-BAB5-D747100E157D}"/>
              </a:ext>
            </a:extLst>
          </p:cNvPr>
          <p:cNvPicPr>
            <a:picLocks noChangeAspect="1"/>
          </p:cNvPicPr>
          <p:nvPr/>
        </p:nvPicPr>
        <p:blipFill rotWithShape="1">
          <a:blip r:embed="rId7"/>
          <a:srcRect l="52523" t="90002" r="32711" b="2137"/>
          <a:stretch/>
        </p:blipFill>
        <p:spPr>
          <a:xfrm>
            <a:off x="10104794" y="5432998"/>
            <a:ext cx="1873249" cy="305012"/>
          </a:xfrm>
          <a:prstGeom prst="rect">
            <a:avLst/>
          </a:prstGeom>
        </p:spPr>
      </p:pic>
      <p:pic>
        <p:nvPicPr>
          <p:cNvPr id="54" name="Imagen 53">
            <a:extLst>
              <a:ext uri="{FF2B5EF4-FFF2-40B4-BE49-F238E27FC236}">
                <a16:creationId xmlns:a16="http://schemas.microsoft.com/office/drawing/2014/main" id="{DC2935DA-3F71-490F-9682-61E7FE88AF31}"/>
              </a:ext>
            </a:extLst>
          </p:cNvPr>
          <p:cNvPicPr>
            <a:picLocks noChangeAspect="1"/>
          </p:cNvPicPr>
          <p:nvPr/>
        </p:nvPicPr>
        <p:blipFill rotWithShape="1">
          <a:blip r:embed="rId4"/>
          <a:srcRect l="61608" t="38377" r="402" b="54220"/>
          <a:stretch/>
        </p:blipFill>
        <p:spPr>
          <a:xfrm>
            <a:off x="10172358" y="4104332"/>
            <a:ext cx="1828800" cy="344133"/>
          </a:xfrm>
          <a:prstGeom prst="rect">
            <a:avLst/>
          </a:prstGeom>
        </p:spPr>
      </p:pic>
      <p:pic>
        <p:nvPicPr>
          <p:cNvPr id="55" name="Imagen 54">
            <a:extLst>
              <a:ext uri="{FF2B5EF4-FFF2-40B4-BE49-F238E27FC236}">
                <a16:creationId xmlns:a16="http://schemas.microsoft.com/office/drawing/2014/main" id="{C20FAF08-1D8C-4EBC-B858-2FA45EB4879B}"/>
              </a:ext>
            </a:extLst>
          </p:cNvPr>
          <p:cNvPicPr>
            <a:picLocks noChangeAspect="1"/>
          </p:cNvPicPr>
          <p:nvPr/>
        </p:nvPicPr>
        <p:blipFill rotWithShape="1">
          <a:blip r:embed="rId7"/>
          <a:srcRect l="37696" t="90077" r="47538" b="2062"/>
          <a:stretch/>
        </p:blipFill>
        <p:spPr>
          <a:xfrm>
            <a:off x="6527625" y="4366327"/>
            <a:ext cx="1828798" cy="297774"/>
          </a:xfrm>
          <a:prstGeom prst="rect">
            <a:avLst/>
          </a:prstGeom>
        </p:spPr>
      </p:pic>
      <p:pic>
        <p:nvPicPr>
          <p:cNvPr id="56" name="Imagen 55">
            <a:extLst>
              <a:ext uri="{FF2B5EF4-FFF2-40B4-BE49-F238E27FC236}">
                <a16:creationId xmlns:a16="http://schemas.microsoft.com/office/drawing/2014/main" id="{5089BE63-CCC2-4360-B68A-CBD1B2EBF676}"/>
              </a:ext>
            </a:extLst>
          </p:cNvPr>
          <p:cNvPicPr>
            <a:picLocks noChangeAspect="1"/>
          </p:cNvPicPr>
          <p:nvPr/>
        </p:nvPicPr>
        <p:blipFill rotWithShape="1">
          <a:blip r:embed="rId7"/>
          <a:srcRect l="37696" t="90077" r="47538" b="2062"/>
          <a:stretch/>
        </p:blipFill>
        <p:spPr>
          <a:xfrm>
            <a:off x="10114860" y="4441176"/>
            <a:ext cx="1828798" cy="297774"/>
          </a:xfrm>
          <a:prstGeom prst="rect">
            <a:avLst/>
          </a:prstGeom>
        </p:spPr>
      </p:pic>
      <p:sp>
        <p:nvSpPr>
          <p:cNvPr id="57" name="CuadroTexto 56">
            <a:extLst>
              <a:ext uri="{FF2B5EF4-FFF2-40B4-BE49-F238E27FC236}">
                <a16:creationId xmlns:a16="http://schemas.microsoft.com/office/drawing/2014/main" id="{0A36B306-AA7B-431C-9CDE-AD6033FB458A}"/>
              </a:ext>
            </a:extLst>
          </p:cNvPr>
          <p:cNvSpPr txBox="1"/>
          <p:nvPr/>
        </p:nvSpPr>
        <p:spPr>
          <a:xfrm>
            <a:off x="5157550" y="4886673"/>
            <a:ext cx="1736917" cy="369332"/>
          </a:xfrm>
          <a:prstGeom prst="rect">
            <a:avLst/>
          </a:prstGeom>
          <a:noFill/>
        </p:spPr>
        <p:txBody>
          <a:bodyPr wrap="square" rtlCol="0">
            <a:spAutoFit/>
          </a:bodyPr>
          <a:lstStyle/>
          <a:p>
            <a:r>
              <a:rPr lang="es-ES" b="1" dirty="0"/>
              <a:t>NR </a:t>
            </a:r>
            <a:r>
              <a:rPr lang="es-ES" b="1" dirty="0" err="1"/>
              <a:t>transcript</a:t>
            </a:r>
            <a:endParaRPr lang="es-ES" b="1" dirty="0"/>
          </a:p>
        </p:txBody>
      </p:sp>
      <p:sp>
        <p:nvSpPr>
          <p:cNvPr id="58" name="CuadroTexto 57">
            <a:extLst>
              <a:ext uri="{FF2B5EF4-FFF2-40B4-BE49-F238E27FC236}">
                <a16:creationId xmlns:a16="http://schemas.microsoft.com/office/drawing/2014/main" id="{7D9AD307-1426-4330-BF2A-3086E9582F17}"/>
              </a:ext>
            </a:extLst>
          </p:cNvPr>
          <p:cNvSpPr txBox="1"/>
          <p:nvPr/>
        </p:nvSpPr>
        <p:spPr>
          <a:xfrm>
            <a:off x="5373062" y="5186946"/>
            <a:ext cx="1736917" cy="369332"/>
          </a:xfrm>
          <a:prstGeom prst="rect">
            <a:avLst/>
          </a:prstGeom>
          <a:noFill/>
        </p:spPr>
        <p:txBody>
          <a:bodyPr wrap="square" rtlCol="0">
            <a:spAutoFit/>
          </a:bodyPr>
          <a:lstStyle/>
          <a:p>
            <a:r>
              <a:rPr lang="es-ES" b="1" dirty="0"/>
              <a:t>NR protein</a:t>
            </a:r>
          </a:p>
        </p:txBody>
      </p:sp>
      <p:sp>
        <p:nvSpPr>
          <p:cNvPr id="59" name="CuadroTexto 58">
            <a:extLst>
              <a:ext uri="{FF2B5EF4-FFF2-40B4-BE49-F238E27FC236}">
                <a16:creationId xmlns:a16="http://schemas.microsoft.com/office/drawing/2014/main" id="{685A3A50-4D48-43ED-A9C7-AF50835921B5}"/>
              </a:ext>
            </a:extLst>
          </p:cNvPr>
          <p:cNvSpPr txBox="1"/>
          <p:nvPr/>
        </p:nvSpPr>
        <p:spPr>
          <a:xfrm>
            <a:off x="5362291" y="5461119"/>
            <a:ext cx="1736917" cy="369332"/>
          </a:xfrm>
          <a:prstGeom prst="rect">
            <a:avLst/>
          </a:prstGeom>
          <a:noFill/>
        </p:spPr>
        <p:txBody>
          <a:bodyPr wrap="square" rtlCol="0">
            <a:spAutoFit/>
          </a:bodyPr>
          <a:lstStyle/>
          <a:p>
            <a:r>
              <a:rPr lang="es-ES" b="1" dirty="0"/>
              <a:t>NR </a:t>
            </a:r>
            <a:r>
              <a:rPr lang="es-ES" b="1" dirty="0" err="1"/>
              <a:t>activity</a:t>
            </a:r>
            <a:endParaRPr lang="es-ES" b="1" dirty="0"/>
          </a:p>
        </p:txBody>
      </p:sp>
      <p:pic>
        <p:nvPicPr>
          <p:cNvPr id="81922" name="Picture 2">
            <a:extLst>
              <a:ext uri="{FF2B5EF4-FFF2-40B4-BE49-F238E27FC236}">
                <a16:creationId xmlns:a16="http://schemas.microsoft.com/office/drawing/2014/main" id="{76A755E5-7AF0-4622-A145-65BBDEE856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6884"/>
          <a:stretch/>
        </p:blipFill>
        <p:spPr bwMode="auto">
          <a:xfrm>
            <a:off x="10009066" y="3836288"/>
            <a:ext cx="2082634" cy="233982"/>
          </a:xfrm>
          <a:prstGeom prst="rect">
            <a:avLst/>
          </a:prstGeom>
          <a:noFill/>
          <a:extLst>
            <a:ext uri="{909E8E84-426E-40DD-AFC4-6F175D3DCCD1}">
              <a14:hiddenFill xmlns:a14="http://schemas.microsoft.com/office/drawing/2010/main">
                <a:solidFill>
                  <a:srgbClr val="FFFFFF"/>
                </a:solidFill>
              </a14:hiddenFill>
            </a:ext>
          </a:extLst>
        </p:spPr>
      </p:pic>
      <p:pic>
        <p:nvPicPr>
          <p:cNvPr id="81925" name="Picture 5">
            <a:extLst>
              <a:ext uri="{FF2B5EF4-FFF2-40B4-BE49-F238E27FC236}">
                <a16:creationId xmlns:a16="http://schemas.microsoft.com/office/drawing/2014/main" id="{2C95E3DB-3807-40FD-AB0B-BF01A6C5FCE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3247"/>
          <a:stretch/>
        </p:blipFill>
        <p:spPr bwMode="auto">
          <a:xfrm>
            <a:off x="10008280" y="3538395"/>
            <a:ext cx="2096292" cy="189485"/>
          </a:xfrm>
          <a:prstGeom prst="rect">
            <a:avLst/>
          </a:prstGeom>
          <a:noFill/>
          <a:extLst>
            <a:ext uri="{909E8E84-426E-40DD-AFC4-6F175D3DCCD1}">
              <a14:hiddenFill xmlns:a14="http://schemas.microsoft.com/office/drawing/2010/main">
                <a:solidFill>
                  <a:srgbClr val="FFFFFF"/>
                </a:solidFill>
              </a14:hiddenFill>
            </a:ext>
          </a:extLst>
        </p:spPr>
      </p:pic>
      <p:pic>
        <p:nvPicPr>
          <p:cNvPr id="81928" name="Picture 8">
            <a:extLst>
              <a:ext uri="{FF2B5EF4-FFF2-40B4-BE49-F238E27FC236}">
                <a16:creationId xmlns:a16="http://schemas.microsoft.com/office/drawing/2014/main" id="{FD814C58-701A-4731-AD9F-D2D26170EB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104" t="16321" r="6174" b="13947"/>
          <a:stretch/>
        </p:blipFill>
        <p:spPr bwMode="auto">
          <a:xfrm>
            <a:off x="6571043" y="3465489"/>
            <a:ext cx="1785380" cy="223446"/>
          </a:xfrm>
          <a:prstGeom prst="rect">
            <a:avLst/>
          </a:prstGeom>
          <a:noFill/>
          <a:extLst>
            <a:ext uri="{909E8E84-426E-40DD-AFC4-6F175D3DCCD1}">
              <a14:hiddenFill xmlns:a14="http://schemas.microsoft.com/office/drawing/2010/main">
                <a:solidFill>
                  <a:srgbClr val="FFFFFF"/>
                </a:solidFill>
              </a14:hiddenFill>
            </a:ext>
          </a:extLst>
        </p:spPr>
      </p:pic>
      <p:pic>
        <p:nvPicPr>
          <p:cNvPr id="81931" name="Picture 11">
            <a:extLst>
              <a:ext uri="{FF2B5EF4-FFF2-40B4-BE49-F238E27FC236}">
                <a16:creationId xmlns:a16="http://schemas.microsoft.com/office/drawing/2014/main" id="{D8EF5D46-59F6-49F9-8E4E-184435E15BC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649" t="13444" r="6174" b="19093"/>
          <a:stretch/>
        </p:blipFill>
        <p:spPr bwMode="auto">
          <a:xfrm>
            <a:off x="6568560" y="3772344"/>
            <a:ext cx="1777315" cy="211339"/>
          </a:xfrm>
          <a:prstGeom prst="rect">
            <a:avLst/>
          </a:prstGeom>
          <a:noFill/>
          <a:extLst>
            <a:ext uri="{909E8E84-426E-40DD-AFC4-6F175D3DCCD1}">
              <a14:hiddenFill xmlns:a14="http://schemas.microsoft.com/office/drawing/2010/main">
                <a:solidFill>
                  <a:srgbClr val="FFFFFF"/>
                </a:solidFill>
              </a14:hiddenFill>
            </a:ext>
          </a:extLst>
        </p:spPr>
      </p:pic>
      <p:sp>
        <p:nvSpPr>
          <p:cNvPr id="61" name="CuadroTexto 60">
            <a:extLst>
              <a:ext uri="{FF2B5EF4-FFF2-40B4-BE49-F238E27FC236}">
                <a16:creationId xmlns:a16="http://schemas.microsoft.com/office/drawing/2014/main" id="{9939691E-598E-4B09-8C63-69EC4AC08030}"/>
              </a:ext>
            </a:extLst>
          </p:cNvPr>
          <p:cNvSpPr txBox="1"/>
          <p:nvPr/>
        </p:nvSpPr>
        <p:spPr>
          <a:xfrm>
            <a:off x="8751773" y="3442324"/>
            <a:ext cx="1736917" cy="369332"/>
          </a:xfrm>
          <a:prstGeom prst="rect">
            <a:avLst/>
          </a:prstGeom>
          <a:noFill/>
        </p:spPr>
        <p:txBody>
          <a:bodyPr wrap="square" rtlCol="0">
            <a:spAutoFit/>
          </a:bodyPr>
          <a:lstStyle/>
          <a:p>
            <a:r>
              <a:rPr lang="es-ES" b="1" dirty="0"/>
              <a:t>GS </a:t>
            </a:r>
            <a:r>
              <a:rPr lang="es-ES" b="1" dirty="0" err="1"/>
              <a:t>transcript</a:t>
            </a:r>
            <a:endParaRPr lang="es-ES" b="1" dirty="0"/>
          </a:p>
        </p:txBody>
      </p:sp>
      <p:sp>
        <p:nvSpPr>
          <p:cNvPr id="62" name="CuadroTexto 61">
            <a:extLst>
              <a:ext uri="{FF2B5EF4-FFF2-40B4-BE49-F238E27FC236}">
                <a16:creationId xmlns:a16="http://schemas.microsoft.com/office/drawing/2014/main" id="{EECD8730-797A-41AF-8F0C-6D0F0659E43B}"/>
              </a:ext>
            </a:extLst>
          </p:cNvPr>
          <p:cNvSpPr txBox="1"/>
          <p:nvPr/>
        </p:nvSpPr>
        <p:spPr>
          <a:xfrm>
            <a:off x="8967285" y="3742597"/>
            <a:ext cx="1736917" cy="369332"/>
          </a:xfrm>
          <a:prstGeom prst="rect">
            <a:avLst/>
          </a:prstGeom>
          <a:noFill/>
        </p:spPr>
        <p:txBody>
          <a:bodyPr wrap="square" rtlCol="0">
            <a:spAutoFit/>
          </a:bodyPr>
          <a:lstStyle/>
          <a:p>
            <a:r>
              <a:rPr lang="es-ES" b="1" dirty="0"/>
              <a:t>GS protein</a:t>
            </a:r>
          </a:p>
        </p:txBody>
      </p:sp>
      <p:sp>
        <p:nvSpPr>
          <p:cNvPr id="63" name="CuadroTexto 62">
            <a:extLst>
              <a:ext uri="{FF2B5EF4-FFF2-40B4-BE49-F238E27FC236}">
                <a16:creationId xmlns:a16="http://schemas.microsoft.com/office/drawing/2014/main" id="{E2223AEA-5BD7-4575-9357-1E2684DD0A8B}"/>
              </a:ext>
            </a:extLst>
          </p:cNvPr>
          <p:cNvSpPr txBox="1"/>
          <p:nvPr/>
        </p:nvSpPr>
        <p:spPr>
          <a:xfrm>
            <a:off x="8956514" y="4016770"/>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sp>
        <p:nvSpPr>
          <p:cNvPr id="64" name="CuadroTexto 63">
            <a:extLst>
              <a:ext uri="{FF2B5EF4-FFF2-40B4-BE49-F238E27FC236}">
                <a16:creationId xmlns:a16="http://schemas.microsoft.com/office/drawing/2014/main" id="{2D681E7C-8630-45D6-A26B-E5C8DCCFC2A7}"/>
              </a:ext>
            </a:extLst>
          </p:cNvPr>
          <p:cNvSpPr txBox="1"/>
          <p:nvPr/>
        </p:nvSpPr>
        <p:spPr>
          <a:xfrm>
            <a:off x="8739919" y="4960387"/>
            <a:ext cx="1736917" cy="369332"/>
          </a:xfrm>
          <a:prstGeom prst="rect">
            <a:avLst/>
          </a:prstGeom>
          <a:noFill/>
        </p:spPr>
        <p:txBody>
          <a:bodyPr wrap="square" rtlCol="0">
            <a:spAutoFit/>
          </a:bodyPr>
          <a:lstStyle/>
          <a:p>
            <a:r>
              <a:rPr lang="es-ES" b="1" dirty="0"/>
              <a:t>GS </a:t>
            </a:r>
            <a:r>
              <a:rPr lang="es-ES" b="1" dirty="0" err="1"/>
              <a:t>transcript</a:t>
            </a:r>
            <a:endParaRPr lang="es-ES" b="1" dirty="0"/>
          </a:p>
        </p:txBody>
      </p:sp>
      <p:sp>
        <p:nvSpPr>
          <p:cNvPr id="65" name="CuadroTexto 64">
            <a:extLst>
              <a:ext uri="{FF2B5EF4-FFF2-40B4-BE49-F238E27FC236}">
                <a16:creationId xmlns:a16="http://schemas.microsoft.com/office/drawing/2014/main" id="{633B60E9-EA58-4C0A-8BA8-AC90C50AAB92}"/>
              </a:ext>
            </a:extLst>
          </p:cNvPr>
          <p:cNvSpPr txBox="1"/>
          <p:nvPr/>
        </p:nvSpPr>
        <p:spPr>
          <a:xfrm>
            <a:off x="8955431" y="5260660"/>
            <a:ext cx="1736917" cy="369332"/>
          </a:xfrm>
          <a:prstGeom prst="rect">
            <a:avLst/>
          </a:prstGeom>
          <a:noFill/>
        </p:spPr>
        <p:txBody>
          <a:bodyPr wrap="square" rtlCol="0">
            <a:spAutoFit/>
          </a:bodyPr>
          <a:lstStyle/>
          <a:p>
            <a:r>
              <a:rPr lang="es-ES" b="1" dirty="0"/>
              <a:t>GS protein</a:t>
            </a:r>
          </a:p>
        </p:txBody>
      </p:sp>
      <p:sp>
        <p:nvSpPr>
          <p:cNvPr id="67" name="CuadroTexto 66">
            <a:extLst>
              <a:ext uri="{FF2B5EF4-FFF2-40B4-BE49-F238E27FC236}">
                <a16:creationId xmlns:a16="http://schemas.microsoft.com/office/drawing/2014/main" id="{FC010BE3-C1CA-4917-8CEB-2AB33C2E8DA0}"/>
              </a:ext>
            </a:extLst>
          </p:cNvPr>
          <p:cNvSpPr txBox="1"/>
          <p:nvPr/>
        </p:nvSpPr>
        <p:spPr>
          <a:xfrm>
            <a:off x="8944660" y="5534833"/>
            <a:ext cx="1736917" cy="369332"/>
          </a:xfrm>
          <a:prstGeom prst="rect">
            <a:avLst/>
          </a:prstGeom>
          <a:noFill/>
        </p:spPr>
        <p:txBody>
          <a:bodyPr wrap="square" rtlCol="0">
            <a:spAutoFit/>
          </a:bodyPr>
          <a:lstStyle/>
          <a:p>
            <a:r>
              <a:rPr lang="es-ES" b="1" dirty="0"/>
              <a:t>GS </a:t>
            </a:r>
            <a:r>
              <a:rPr lang="es-ES" b="1" dirty="0" err="1"/>
              <a:t>activity</a:t>
            </a:r>
            <a:endParaRPr lang="es-ES" b="1" dirty="0"/>
          </a:p>
        </p:txBody>
      </p:sp>
      <p:pic>
        <p:nvPicPr>
          <p:cNvPr id="70" name="Imagen 69">
            <a:extLst>
              <a:ext uri="{FF2B5EF4-FFF2-40B4-BE49-F238E27FC236}">
                <a16:creationId xmlns:a16="http://schemas.microsoft.com/office/drawing/2014/main" id="{B56A0F88-FDDB-4CF5-90C5-BA3747AA479F}"/>
              </a:ext>
            </a:extLst>
          </p:cNvPr>
          <p:cNvPicPr>
            <a:picLocks noChangeAspect="1"/>
          </p:cNvPicPr>
          <p:nvPr/>
        </p:nvPicPr>
        <p:blipFill rotWithShape="1">
          <a:blip r:embed="rId12"/>
          <a:srcRect l="86872" t="25814" r="424" b="66611"/>
          <a:stretch/>
        </p:blipFill>
        <p:spPr>
          <a:xfrm>
            <a:off x="10480965" y="1623610"/>
            <a:ext cx="1625856" cy="305505"/>
          </a:xfrm>
          <a:prstGeom prst="rect">
            <a:avLst/>
          </a:prstGeom>
        </p:spPr>
      </p:pic>
      <p:sp>
        <p:nvSpPr>
          <p:cNvPr id="71" name="CuadroTexto 70">
            <a:extLst>
              <a:ext uri="{FF2B5EF4-FFF2-40B4-BE49-F238E27FC236}">
                <a16:creationId xmlns:a16="http://schemas.microsoft.com/office/drawing/2014/main" id="{AFA21FAB-3A04-4A65-8B23-7B1EE2E42313}"/>
              </a:ext>
            </a:extLst>
          </p:cNvPr>
          <p:cNvSpPr txBox="1"/>
          <p:nvPr/>
        </p:nvSpPr>
        <p:spPr>
          <a:xfrm>
            <a:off x="8287448" y="1453115"/>
            <a:ext cx="2127102" cy="923330"/>
          </a:xfrm>
          <a:prstGeom prst="rect">
            <a:avLst/>
          </a:prstGeom>
          <a:noFill/>
        </p:spPr>
        <p:txBody>
          <a:bodyPr wrap="square" rtlCol="0">
            <a:spAutoFit/>
          </a:bodyPr>
          <a:lstStyle/>
          <a:p>
            <a:r>
              <a:rPr lang="es-ES" b="1" dirty="0" err="1"/>
              <a:t>Transcript</a:t>
            </a:r>
            <a:r>
              <a:rPr lang="es-ES" b="1" dirty="0"/>
              <a:t> </a:t>
            </a:r>
            <a:r>
              <a:rPr lang="es-ES" b="1" dirty="0" err="1"/>
              <a:t>or</a:t>
            </a:r>
            <a:r>
              <a:rPr lang="es-ES" b="1" dirty="0"/>
              <a:t> protein </a:t>
            </a:r>
          </a:p>
          <a:p>
            <a:r>
              <a:rPr lang="es-ES" b="1" dirty="0" err="1"/>
              <a:t>abundance</a:t>
            </a:r>
            <a:endParaRPr lang="es-ES" b="1" dirty="0"/>
          </a:p>
          <a:p>
            <a:pPr algn="ctr"/>
            <a:endParaRPr lang="es-ES" dirty="0"/>
          </a:p>
        </p:txBody>
      </p:sp>
      <p:sp>
        <p:nvSpPr>
          <p:cNvPr id="72" name="CuadroTexto 71">
            <a:extLst>
              <a:ext uri="{FF2B5EF4-FFF2-40B4-BE49-F238E27FC236}">
                <a16:creationId xmlns:a16="http://schemas.microsoft.com/office/drawing/2014/main" id="{4037F489-CCFA-4756-8D97-B2E923876CEB}"/>
              </a:ext>
            </a:extLst>
          </p:cNvPr>
          <p:cNvSpPr txBox="1"/>
          <p:nvPr/>
        </p:nvSpPr>
        <p:spPr>
          <a:xfrm>
            <a:off x="10123862" y="1375352"/>
            <a:ext cx="2173268" cy="369332"/>
          </a:xfrm>
          <a:prstGeom prst="rect">
            <a:avLst/>
          </a:prstGeom>
          <a:noFill/>
        </p:spPr>
        <p:txBody>
          <a:bodyPr wrap="square" rtlCol="0">
            <a:spAutoFit/>
          </a:bodyPr>
          <a:lstStyle/>
          <a:p>
            <a:pPr algn="ctr"/>
            <a:r>
              <a:rPr lang="es-ES" dirty="0"/>
              <a:t>Low       High</a:t>
            </a:r>
          </a:p>
        </p:txBody>
      </p:sp>
      <p:sp>
        <p:nvSpPr>
          <p:cNvPr id="60" name="Rectángulo 59">
            <a:extLst>
              <a:ext uri="{FF2B5EF4-FFF2-40B4-BE49-F238E27FC236}">
                <a16:creationId xmlns:a16="http://schemas.microsoft.com/office/drawing/2014/main" id="{DE2BF4E3-B3A4-4EE5-9E17-A446728D04B8}"/>
              </a:ext>
            </a:extLst>
          </p:cNvPr>
          <p:cNvSpPr/>
          <p:nvPr/>
        </p:nvSpPr>
        <p:spPr>
          <a:xfrm>
            <a:off x="0" y="0"/>
            <a:ext cx="12192000" cy="6857999"/>
          </a:xfrm>
          <a:prstGeom prst="rect">
            <a:avLst/>
          </a:prstGeom>
          <a:blipFill dpi="0" rotWithShape="1">
            <a:blip r:embed="rId13">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3" name="Rectángulo 72">
            <a:extLst>
              <a:ext uri="{FF2B5EF4-FFF2-40B4-BE49-F238E27FC236}">
                <a16:creationId xmlns:a16="http://schemas.microsoft.com/office/drawing/2014/main" id="{B6E74E51-8CA9-4840-82F7-3791D7BC2610}"/>
              </a:ext>
            </a:extLst>
          </p:cNvPr>
          <p:cNvSpPr/>
          <p:nvPr/>
        </p:nvSpPr>
        <p:spPr>
          <a:xfrm>
            <a:off x="687583" y="2478913"/>
            <a:ext cx="11069516" cy="1991615"/>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4" name="CuadroTexto 73">
            <a:extLst>
              <a:ext uri="{FF2B5EF4-FFF2-40B4-BE49-F238E27FC236}">
                <a16:creationId xmlns:a16="http://schemas.microsoft.com/office/drawing/2014/main" id="{910C8244-0A3D-48F8-A681-865B1E10BD7D}"/>
              </a:ext>
            </a:extLst>
          </p:cNvPr>
          <p:cNvSpPr txBox="1"/>
          <p:nvPr/>
        </p:nvSpPr>
        <p:spPr>
          <a:xfrm>
            <a:off x="925958" y="2646980"/>
            <a:ext cx="10231095" cy="1569660"/>
          </a:xfrm>
          <a:prstGeom prst="rect">
            <a:avLst/>
          </a:prstGeom>
          <a:noFill/>
        </p:spPr>
        <p:txBody>
          <a:bodyPr wrap="square" rtlCol="0">
            <a:spAutoFit/>
          </a:bodyPr>
          <a:lstStyle/>
          <a:p>
            <a:pPr algn="just"/>
            <a:r>
              <a:rPr lang="en-US" sz="3200" i="1" dirty="0">
                <a:solidFill>
                  <a:schemeClr val="bg1"/>
                </a:solidFill>
                <a:latin typeface="LiberationSerif-Regular"/>
              </a:rPr>
              <a:t>Ostreococcus</a:t>
            </a:r>
            <a:r>
              <a:rPr lang="en-US" sz="3200" dirty="0">
                <a:solidFill>
                  <a:schemeClr val="bg1"/>
                </a:solidFill>
                <a:latin typeface="LiberationSerif-Regular"/>
              </a:rPr>
              <a:t> adjust its transcriptional </a:t>
            </a:r>
            <a:r>
              <a:rPr lang="en-US" sz="3200" dirty="0" err="1">
                <a:solidFill>
                  <a:schemeClr val="bg1"/>
                </a:solidFill>
                <a:latin typeface="LiberationSerif-Regular"/>
              </a:rPr>
              <a:t>programme</a:t>
            </a:r>
            <a:r>
              <a:rPr lang="en-US" sz="3200" dirty="0">
                <a:solidFill>
                  <a:schemeClr val="bg1"/>
                </a:solidFill>
                <a:latin typeface="LiberationSerif-Regular"/>
              </a:rPr>
              <a:t> in order to ensure the presence of proteins at the exact right time, in spite of their specific translational offset.</a:t>
            </a:r>
          </a:p>
        </p:txBody>
      </p:sp>
    </p:spTree>
    <p:extLst>
      <p:ext uri="{BB962C8B-B14F-4D97-AF65-F5344CB8AC3E}">
        <p14:creationId xmlns:p14="http://schemas.microsoft.com/office/powerpoint/2010/main" val="278234176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11" name="CuadroTexto 10">
            <a:extLst>
              <a:ext uri="{FF2B5EF4-FFF2-40B4-BE49-F238E27FC236}">
                <a16:creationId xmlns:a16="http://schemas.microsoft.com/office/drawing/2014/main" id="{247E0A33-238C-49BC-A5AA-4497E9B30975}"/>
              </a:ext>
            </a:extLst>
          </p:cNvPr>
          <p:cNvSpPr txBox="1"/>
          <p:nvPr/>
        </p:nvSpPr>
        <p:spPr>
          <a:xfrm>
            <a:off x="1219200" y="1664222"/>
            <a:ext cx="9239250" cy="4493538"/>
          </a:xfrm>
          <a:prstGeom prst="rect">
            <a:avLst/>
          </a:prstGeom>
          <a:noFill/>
        </p:spPr>
        <p:txBody>
          <a:bodyPr wrap="square">
            <a:spAutoFit/>
          </a:bodyPr>
          <a:lstStyle/>
          <a:p>
            <a:pPr marL="342900" indent="-342900" algn="l">
              <a:buFont typeface="+mj-lt"/>
              <a:buAutoNum type="arabicPeriod"/>
            </a:pPr>
            <a:r>
              <a:rPr lang="en-US" sz="2200" b="0" i="0" u="none" strike="noStrike" baseline="0" dirty="0">
                <a:latin typeface="LiberationSerif-Regular"/>
              </a:rPr>
              <a:t>To develop </a:t>
            </a:r>
            <a:r>
              <a:rPr lang="en-US" sz="2200" b="1" u="sng" strike="noStrike" baseline="0" dirty="0">
                <a:latin typeface="LiberationSerif-Regular"/>
              </a:rPr>
              <a:t>software tools</a:t>
            </a:r>
            <a:r>
              <a:rPr lang="en-US" sz="2200" b="0" i="0" u="none" strike="noStrike" baseline="0" dirty="0">
                <a:latin typeface="LiberationSerif-Regular"/>
              </a:rPr>
              <a:t>, computational pipelines, and models to enhance systems biology studies in microalgae, with a specific focus on exploring the results presented in </a:t>
            </a:r>
            <a:r>
              <a:rPr lang="es-ES" sz="2200" b="0" i="0" u="none" strike="noStrike" baseline="0" dirty="0" err="1">
                <a:latin typeface="LiberationSerif-Regular"/>
              </a:rPr>
              <a:t>this</a:t>
            </a:r>
            <a:r>
              <a:rPr lang="es-ES" sz="2200" b="0" i="0" u="none" strike="noStrike" baseline="0" dirty="0">
                <a:latin typeface="LiberationSerif-Regular"/>
              </a:rPr>
              <a:t> </a:t>
            </a:r>
            <a:r>
              <a:rPr lang="es-ES" sz="2200" dirty="0" err="1">
                <a:latin typeface="LiberationSerif-Regular"/>
              </a:rPr>
              <a:t>thesis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transcriptomic</a:t>
            </a:r>
            <a:r>
              <a:rPr lang="en-US" sz="2200" b="0" i="0" u="none" strike="noStrike" baseline="0" dirty="0">
                <a:latin typeface="LiberationSerif-Regular"/>
              </a:rPr>
              <a:t> seasonal variations during diel cycles and </a:t>
            </a:r>
            <a:r>
              <a:rPr lang="es-ES" sz="2200" b="0" i="0" u="none" strike="noStrike" baseline="0" dirty="0">
                <a:latin typeface="LiberationSerif-Regular"/>
              </a:rPr>
              <a:t>free-running </a:t>
            </a:r>
            <a:r>
              <a:rPr lang="es-ES" sz="2200" b="0" i="0" u="none" strike="noStrike" baseline="0" dirty="0" err="1">
                <a:latin typeface="LiberationSerif-Regular"/>
              </a:rPr>
              <a:t>conditions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a:t>
            </a:r>
            <a:r>
              <a:rPr lang="en-US" sz="2200" b="1" i="0" u="sng" strike="noStrike" baseline="0" dirty="0">
                <a:latin typeface="LiberationSerif-Regular"/>
              </a:rPr>
              <a:t>proteomic</a:t>
            </a:r>
            <a:r>
              <a:rPr lang="en-US" sz="2200" b="0" i="0" u="none" strike="noStrike" baseline="0" dirty="0">
                <a:latin typeface="LiberationSerif-Regular"/>
              </a:rPr>
              <a:t> seasonal variations during diel cycles and their integration with </a:t>
            </a:r>
            <a:r>
              <a:rPr lang="es-ES" sz="2200" b="0" i="0" u="none" strike="noStrike" baseline="0" dirty="0" err="1">
                <a:latin typeface="LiberationSerif-Regular"/>
              </a:rPr>
              <a:t>transcriptomic</a:t>
            </a:r>
            <a:r>
              <a:rPr lang="es-ES" sz="2200" b="0" i="0" u="none" strike="noStrike" baseline="0" dirty="0">
                <a:latin typeface="LiberationSerif-Regular"/>
              </a:rPr>
              <a:t> responses.</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seasonal variations in some relevant </a:t>
            </a:r>
            <a:r>
              <a:rPr lang="en-US" sz="2200" b="1" i="0" u="sng" strike="noStrike" baseline="0" dirty="0">
                <a:latin typeface="LiberationSerif-Regular"/>
              </a:rPr>
              <a:t>physiological</a:t>
            </a:r>
            <a:r>
              <a:rPr lang="en-US" sz="2200" b="0" i="0" u="none" strike="noStrike" baseline="0" dirty="0">
                <a:latin typeface="LiberationSerif-Regular"/>
              </a:rPr>
              <a:t> processes during diel cycles and conduct multi-omics integration with transcriptomic and proteomic data.</a:t>
            </a: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pic>
        <p:nvPicPr>
          <p:cNvPr id="14" name="Gráfico 13" descr="Marca de verificación con relleno sólido">
            <a:extLst>
              <a:ext uri="{FF2B5EF4-FFF2-40B4-BE49-F238E27FC236}">
                <a16:creationId xmlns:a16="http://schemas.microsoft.com/office/drawing/2014/main" id="{A23E39B0-4D38-48A5-8496-5350A3DB7D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1776798"/>
            <a:ext cx="661930" cy="661930"/>
          </a:xfrm>
          <a:prstGeom prst="rect">
            <a:avLst/>
          </a:prstGeom>
        </p:spPr>
      </p:pic>
      <p:pic>
        <p:nvPicPr>
          <p:cNvPr id="12" name="Gráfico 11" descr="Marca de verificación con relleno sólido">
            <a:extLst>
              <a:ext uri="{FF2B5EF4-FFF2-40B4-BE49-F238E27FC236}">
                <a16:creationId xmlns:a16="http://schemas.microsoft.com/office/drawing/2014/main" id="{260B4FF3-0F33-4C7A-B740-9977AC8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2767070"/>
            <a:ext cx="661930" cy="661930"/>
          </a:xfrm>
          <a:prstGeom prst="rect">
            <a:avLst/>
          </a:prstGeom>
        </p:spPr>
      </p:pic>
      <p:pic>
        <p:nvPicPr>
          <p:cNvPr id="13" name="Gráfico 12" descr="Marca de verificación con relleno sólido">
            <a:extLst>
              <a:ext uri="{FF2B5EF4-FFF2-40B4-BE49-F238E27FC236}">
                <a16:creationId xmlns:a16="http://schemas.microsoft.com/office/drawing/2014/main" id="{B1DF76FF-7504-41EA-ADBF-4AE0AA3211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3757343"/>
            <a:ext cx="661930" cy="661930"/>
          </a:xfrm>
          <a:prstGeom prst="rect">
            <a:avLst/>
          </a:prstGeom>
        </p:spPr>
      </p:pic>
      <p:pic>
        <p:nvPicPr>
          <p:cNvPr id="16" name="Gráfico 15" descr="Marca de verificación con relleno sólido">
            <a:extLst>
              <a:ext uri="{FF2B5EF4-FFF2-40B4-BE49-F238E27FC236}">
                <a16:creationId xmlns:a16="http://schemas.microsoft.com/office/drawing/2014/main" id="{E5F0EFA9-77E1-43BF-BBBE-CBCBE20526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8485" y="4873625"/>
            <a:ext cx="661930" cy="661930"/>
          </a:xfrm>
          <a:prstGeom prst="rect">
            <a:avLst/>
          </a:prstGeom>
        </p:spPr>
      </p:pic>
    </p:spTree>
    <p:extLst>
      <p:ext uri="{BB962C8B-B14F-4D97-AF65-F5344CB8AC3E}">
        <p14:creationId xmlns:p14="http://schemas.microsoft.com/office/powerpoint/2010/main" val="3427844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46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36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b="1" dirty="0">
                <a:solidFill>
                  <a:schemeClr val="bg1"/>
                </a:solidFill>
                <a:latin typeface="+mj-lt"/>
              </a:rPr>
              <a:t>Chronobiology</a:t>
            </a:r>
          </a:p>
        </p:txBody>
      </p:sp>
      <p:pic>
        <p:nvPicPr>
          <p:cNvPr id="5" name="Imagen 4">
            <a:extLst>
              <a:ext uri="{FF2B5EF4-FFF2-40B4-BE49-F238E27FC236}">
                <a16:creationId xmlns:a16="http://schemas.microsoft.com/office/drawing/2014/main" id="{9CE63573-C7AF-43E8-879A-B23E80447696}"/>
              </a:ext>
            </a:extLst>
          </p:cNvPr>
          <p:cNvPicPr>
            <a:picLocks noChangeAspect="1"/>
          </p:cNvPicPr>
          <p:nvPr/>
        </p:nvPicPr>
        <p:blipFill>
          <a:blip r:embed="rId3"/>
          <a:stretch>
            <a:fillRect/>
          </a:stretch>
        </p:blipFill>
        <p:spPr>
          <a:xfrm>
            <a:off x="27234" y="802982"/>
            <a:ext cx="7767360" cy="4345804"/>
          </a:xfrm>
          <a:prstGeom prst="rect">
            <a:avLst/>
          </a:prstGeom>
        </p:spPr>
      </p:pic>
      <p:pic>
        <p:nvPicPr>
          <p:cNvPr id="12" name="Imagen 11">
            <a:extLst>
              <a:ext uri="{FF2B5EF4-FFF2-40B4-BE49-F238E27FC236}">
                <a16:creationId xmlns:a16="http://schemas.microsoft.com/office/drawing/2014/main" id="{F6E674F9-3F27-4B27-A524-A24318D24E73}"/>
              </a:ext>
            </a:extLst>
          </p:cNvPr>
          <p:cNvPicPr>
            <a:picLocks noChangeAspect="1"/>
          </p:cNvPicPr>
          <p:nvPr/>
        </p:nvPicPr>
        <p:blipFill rotWithShape="1">
          <a:blip r:embed="rId3"/>
          <a:srcRect l="17476" t="7157" r="62454" b="89981"/>
          <a:stretch/>
        </p:blipFill>
        <p:spPr>
          <a:xfrm>
            <a:off x="-1969357" y="-361233"/>
            <a:ext cx="1919420" cy="295006"/>
          </a:xfrm>
          <a:prstGeom prst="rect">
            <a:avLst/>
          </a:prstGeom>
        </p:spPr>
      </p:pic>
      <p:pic>
        <p:nvPicPr>
          <p:cNvPr id="13" name="Imagen 12">
            <a:extLst>
              <a:ext uri="{FF2B5EF4-FFF2-40B4-BE49-F238E27FC236}">
                <a16:creationId xmlns:a16="http://schemas.microsoft.com/office/drawing/2014/main" id="{997C801A-B4FB-43FE-9A75-EB11CF66F679}"/>
              </a:ext>
            </a:extLst>
          </p:cNvPr>
          <p:cNvPicPr>
            <a:picLocks noChangeAspect="1"/>
          </p:cNvPicPr>
          <p:nvPr/>
        </p:nvPicPr>
        <p:blipFill rotWithShape="1">
          <a:blip r:embed="rId3"/>
          <a:srcRect l="17476" t="7157" r="62454" b="89981"/>
          <a:stretch/>
        </p:blipFill>
        <p:spPr>
          <a:xfrm>
            <a:off x="-1975695" y="-167911"/>
            <a:ext cx="1304963" cy="525658"/>
          </a:xfrm>
          <a:prstGeom prst="rect">
            <a:avLst/>
          </a:prstGeom>
        </p:spPr>
      </p:pic>
      <p:pic>
        <p:nvPicPr>
          <p:cNvPr id="14" name="Imagen 13">
            <a:extLst>
              <a:ext uri="{FF2B5EF4-FFF2-40B4-BE49-F238E27FC236}">
                <a16:creationId xmlns:a16="http://schemas.microsoft.com/office/drawing/2014/main" id="{354ADDA8-FAB8-4487-BC67-57663BBB39D6}"/>
              </a:ext>
            </a:extLst>
          </p:cNvPr>
          <p:cNvPicPr>
            <a:picLocks noChangeAspect="1"/>
          </p:cNvPicPr>
          <p:nvPr/>
        </p:nvPicPr>
        <p:blipFill rotWithShape="1">
          <a:blip r:embed="rId3"/>
          <a:srcRect l="17476" t="7157" r="62454" b="89981"/>
          <a:stretch/>
        </p:blipFill>
        <p:spPr>
          <a:xfrm>
            <a:off x="5276443" y="1042306"/>
            <a:ext cx="2369774" cy="554954"/>
          </a:xfrm>
          <a:prstGeom prst="rect">
            <a:avLst/>
          </a:prstGeom>
        </p:spPr>
      </p:pic>
      <p:sp>
        <p:nvSpPr>
          <p:cNvPr id="15" name="CuadroTexto 14">
            <a:extLst>
              <a:ext uri="{FF2B5EF4-FFF2-40B4-BE49-F238E27FC236}">
                <a16:creationId xmlns:a16="http://schemas.microsoft.com/office/drawing/2014/main" id="{E9775F83-B224-4660-AB76-6490A0BC993E}"/>
              </a:ext>
            </a:extLst>
          </p:cNvPr>
          <p:cNvSpPr txBox="1"/>
          <p:nvPr/>
        </p:nvSpPr>
        <p:spPr>
          <a:xfrm>
            <a:off x="5270201" y="979254"/>
            <a:ext cx="2048178" cy="707886"/>
          </a:xfrm>
          <a:prstGeom prst="rect">
            <a:avLst/>
          </a:prstGeom>
          <a:noFill/>
        </p:spPr>
        <p:txBody>
          <a:bodyPr wrap="square" rtlCol="0">
            <a:spAutoFit/>
          </a:bodyPr>
          <a:lstStyle/>
          <a:p>
            <a:r>
              <a:rPr lang="es-ES" sz="2000" b="1" dirty="0"/>
              <a:t>Free-running</a:t>
            </a:r>
          </a:p>
          <a:p>
            <a:r>
              <a:rPr lang="es-ES" sz="2000" dirty="0"/>
              <a:t>(</a:t>
            </a:r>
            <a:r>
              <a:rPr lang="es-ES" sz="2000" dirty="0" err="1"/>
              <a:t>Constant</a:t>
            </a:r>
            <a:r>
              <a:rPr lang="es-ES" sz="2000" dirty="0"/>
              <a:t> </a:t>
            </a:r>
            <a:r>
              <a:rPr lang="es-ES" sz="2000" dirty="0" err="1"/>
              <a:t>signal</a:t>
            </a:r>
            <a:r>
              <a:rPr lang="es-ES" sz="2000" dirty="0"/>
              <a:t>)</a:t>
            </a:r>
          </a:p>
        </p:txBody>
      </p:sp>
      <p:sp>
        <p:nvSpPr>
          <p:cNvPr id="7" name="Rectángulo 6">
            <a:extLst>
              <a:ext uri="{FF2B5EF4-FFF2-40B4-BE49-F238E27FC236}">
                <a16:creationId xmlns:a16="http://schemas.microsoft.com/office/drawing/2014/main" id="{1522FF57-9811-43B4-8BAA-8996E17E4BF5}"/>
              </a:ext>
            </a:extLst>
          </p:cNvPr>
          <p:cNvSpPr/>
          <p:nvPr/>
        </p:nvSpPr>
        <p:spPr>
          <a:xfrm>
            <a:off x="244441" y="2644165"/>
            <a:ext cx="1635956" cy="622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779F21D0-C38C-49EE-B4AB-4425864C8D59}"/>
              </a:ext>
            </a:extLst>
          </p:cNvPr>
          <p:cNvSpPr/>
          <p:nvPr/>
        </p:nvSpPr>
        <p:spPr>
          <a:xfrm>
            <a:off x="244441" y="4038144"/>
            <a:ext cx="439559" cy="261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F8805C1-828D-434D-A813-0E09A541DFEA}"/>
              </a:ext>
            </a:extLst>
          </p:cNvPr>
          <p:cNvSpPr/>
          <p:nvPr/>
        </p:nvSpPr>
        <p:spPr>
          <a:xfrm>
            <a:off x="5405065" y="3041833"/>
            <a:ext cx="2145685" cy="278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18D26AA-CD56-4B64-87A5-49146DC07F06}"/>
              </a:ext>
            </a:extLst>
          </p:cNvPr>
          <p:cNvSpPr/>
          <p:nvPr/>
        </p:nvSpPr>
        <p:spPr>
          <a:xfrm>
            <a:off x="5327107" y="3912721"/>
            <a:ext cx="1934367" cy="279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2A9C2B79-2368-4748-8A19-F099C51FDE7B}"/>
              </a:ext>
            </a:extLst>
          </p:cNvPr>
          <p:cNvSpPr txBox="1"/>
          <p:nvPr/>
        </p:nvSpPr>
        <p:spPr>
          <a:xfrm>
            <a:off x="189133" y="2677285"/>
            <a:ext cx="2238215" cy="400110"/>
          </a:xfrm>
          <a:prstGeom prst="rect">
            <a:avLst/>
          </a:prstGeom>
          <a:noFill/>
        </p:spPr>
        <p:txBody>
          <a:bodyPr wrap="square" rtlCol="0">
            <a:spAutoFit/>
          </a:bodyPr>
          <a:lstStyle/>
          <a:p>
            <a:r>
              <a:rPr lang="es-ES" sz="2000" b="1" dirty="0" err="1"/>
              <a:t>Biological</a:t>
            </a:r>
            <a:r>
              <a:rPr lang="es-ES" sz="2000" b="1" dirty="0"/>
              <a:t> </a:t>
            </a:r>
            <a:r>
              <a:rPr lang="es-ES" sz="2000" b="1" dirty="0" err="1"/>
              <a:t>rhythms</a:t>
            </a:r>
            <a:endParaRPr lang="es-ES" sz="2000" b="1" dirty="0"/>
          </a:p>
        </p:txBody>
      </p:sp>
      <p:sp>
        <p:nvSpPr>
          <p:cNvPr id="22" name="CuadroTexto 21">
            <a:extLst>
              <a:ext uri="{FF2B5EF4-FFF2-40B4-BE49-F238E27FC236}">
                <a16:creationId xmlns:a16="http://schemas.microsoft.com/office/drawing/2014/main" id="{FAD86DD0-09B3-4DE7-BC92-02DCEDD15496}"/>
              </a:ext>
            </a:extLst>
          </p:cNvPr>
          <p:cNvSpPr txBox="1"/>
          <p:nvPr/>
        </p:nvSpPr>
        <p:spPr>
          <a:xfrm>
            <a:off x="5405065" y="2754229"/>
            <a:ext cx="2320972" cy="646331"/>
          </a:xfrm>
          <a:prstGeom prst="rect">
            <a:avLst/>
          </a:prstGeom>
          <a:noFill/>
        </p:spPr>
        <p:txBody>
          <a:bodyPr wrap="square" rtlCol="0">
            <a:spAutoFit/>
          </a:bodyPr>
          <a:lstStyle/>
          <a:p>
            <a:r>
              <a:rPr lang="es-ES" b="1" dirty="0" err="1"/>
              <a:t>Process</a:t>
            </a:r>
            <a:r>
              <a:rPr lang="es-ES" b="1" dirty="0"/>
              <a:t> </a:t>
            </a:r>
            <a:r>
              <a:rPr lang="es-ES" b="1" dirty="0" err="1"/>
              <a:t>responding</a:t>
            </a:r>
            <a:r>
              <a:rPr lang="es-ES" b="1" dirty="0"/>
              <a:t> </a:t>
            </a:r>
            <a:r>
              <a:rPr lang="es-ES" b="1" dirty="0" err="1"/>
              <a:t>to</a:t>
            </a:r>
            <a:r>
              <a:rPr lang="es-ES" b="1" dirty="0"/>
              <a:t> </a:t>
            </a:r>
            <a:r>
              <a:rPr lang="es-ES" b="1" dirty="0" err="1"/>
              <a:t>rhythmic</a:t>
            </a:r>
            <a:r>
              <a:rPr lang="es-ES" b="1" dirty="0"/>
              <a:t> </a:t>
            </a:r>
            <a:r>
              <a:rPr lang="es-ES" b="1" dirty="0" err="1"/>
              <a:t>signals</a:t>
            </a:r>
            <a:endParaRPr lang="es-ES" b="1" dirty="0"/>
          </a:p>
        </p:txBody>
      </p:sp>
      <p:sp>
        <p:nvSpPr>
          <p:cNvPr id="23" name="CuadroTexto 22">
            <a:extLst>
              <a:ext uri="{FF2B5EF4-FFF2-40B4-BE49-F238E27FC236}">
                <a16:creationId xmlns:a16="http://schemas.microsoft.com/office/drawing/2014/main" id="{09234556-6079-4CB0-83C6-FBE792D4A2E0}"/>
              </a:ext>
            </a:extLst>
          </p:cNvPr>
          <p:cNvSpPr txBox="1"/>
          <p:nvPr/>
        </p:nvSpPr>
        <p:spPr>
          <a:xfrm>
            <a:off x="5404533" y="3705453"/>
            <a:ext cx="2320972" cy="646331"/>
          </a:xfrm>
          <a:prstGeom prst="rect">
            <a:avLst/>
          </a:prstGeom>
          <a:noFill/>
        </p:spPr>
        <p:txBody>
          <a:bodyPr wrap="square" rtlCol="0">
            <a:spAutoFit/>
          </a:bodyPr>
          <a:lstStyle/>
          <a:p>
            <a:r>
              <a:rPr lang="es-ES" b="1" dirty="0" err="1"/>
              <a:t>Self-sustained</a:t>
            </a:r>
            <a:r>
              <a:rPr lang="es-ES" b="1" dirty="0"/>
              <a:t> </a:t>
            </a:r>
            <a:r>
              <a:rPr lang="es-ES" b="1" dirty="0" err="1"/>
              <a:t>biological</a:t>
            </a:r>
            <a:r>
              <a:rPr lang="es-ES" b="1" dirty="0"/>
              <a:t> </a:t>
            </a:r>
            <a:r>
              <a:rPr lang="es-ES" b="1" dirty="0" err="1"/>
              <a:t>rhythm</a:t>
            </a:r>
            <a:endParaRPr lang="es-ES" b="1" dirty="0"/>
          </a:p>
        </p:txBody>
      </p:sp>
      <p:pic>
        <p:nvPicPr>
          <p:cNvPr id="24" name="Imagen 23">
            <a:extLst>
              <a:ext uri="{FF2B5EF4-FFF2-40B4-BE49-F238E27FC236}">
                <a16:creationId xmlns:a16="http://schemas.microsoft.com/office/drawing/2014/main" id="{378FBAF4-0332-46A6-B4C3-7BA1F7DA0DC4}"/>
              </a:ext>
            </a:extLst>
          </p:cNvPr>
          <p:cNvPicPr>
            <a:picLocks noChangeAspect="1"/>
          </p:cNvPicPr>
          <p:nvPr/>
        </p:nvPicPr>
        <p:blipFill rotWithShape="1">
          <a:blip r:embed="rId3"/>
          <a:srcRect l="17476" t="7157" r="62454" b="89981"/>
          <a:stretch/>
        </p:blipFill>
        <p:spPr>
          <a:xfrm>
            <a:off x="189133" y="1034033"/>
            <a:ext cx="949423" cy="1373983"/>
          </a:xfrm>
          <a:prstGeom prst="rect">
            <a:avLst/>
          </a:prstGeom>
        </p:spPr>
      </p:pic>
      <p:sp>
        <p:nvSpPr>
          <p:cNvPr id="6" name="CuadroTexto 5">
            <a:extLst>
              <a:ext uri="{FF2B5EF4-FFF2-40B4-BE49-F238E27FC236}">
                <a16:creationId xmlns:a16="http://schemas.microsoft.com/office/drawing/2014/main" id="{C76894A7-07DB-45A0-8F3E-DCE52680FFDA}"/>
              </a:ext>
            </a:extLst>
          </p:cNvPr>
          <p:cNvSpPr txBox="1"/>
          <p:nvPr/>
        </p:nvSpPr>
        <p:spPr>
          <a:xfrm>
            <a:off x="116931" y="940498"/>
            <a:ext cx="3094645" cy="646331"/>
          </a:xfrm>
          <a:prstGeom prst="rect">
            <a:avLst/>
          </a:prstGeom>
          <a:noFill/>
        </p:spPr>
        <p:txBody>
          <a:bodyPr wrap="square" rtlCol="0">
            <a:spAutoFit/>
          </a:bodyPr>
          <a:lstStyle/>
          <a:p>
            <a:r>
              <a:rPr lang="es-ES" b="1" dirty="0" err="1"/>
              <a:t>Entrainment</a:t>
            </a:r>
            <a:r>
              <a:rPr lang="es-ES" b="1" dirty="0"/>
              <a:t> </a:t>
            </a:r>
            <a:r>
              <a:rPr lang="es-ES" b="1" dirty="0" err="1"/>
              <a:t>oscillation</a:t>
            </a:r>
            <a:endParaRPr lang="es-ES" b="1" dirty="0"/>
          </a:p>
          <a:p>
            <a:r>
              <a:rPr lang="es-ES" dirty="0"/>
              <a:t>(</a:t>
            </a:r>
            <a:r>
              <a:rPr lang="es-ES" dirty="0" err="1"/>
              <a:t>Rhythmic</a:t>
            </a:r>
            <a:r>
              <a:rPr lang="es-ES" dirty="0"/>
              <a:t> </a:t>
            </a:r>
            <a:r>
              <a:rPr lang="es-ES" dirty="0" err="1"/>
              <a:t>signal</a:t>
            </a:r>
            <a:r>
              <a:rPr lang="es-ES" dirty="0"/>
              <a:t>)</a:t>
            </a:r>
          </a:p>
        </p:txBody>
      </p:sp>
      <p:pic>
        <p:nvPicPr>
          <p:cNvPr id="5122" name="Picture 2" descr="Sun Icon Transparent PNGs for Free Download">
            <a:extLst>
              <a:ext uri="{FF2B5EF4-FFF2-40B4-BE49-F238E27FC236}">
                <a16:creationId xmlns:a16="http://schemas.microsoft.com/office/drawing/2014/main" id="{B4331BF4-BCEB-4F60-A500-14A1720D0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43" y="1574281"/>
            <a:ext cx="730738" cy="4431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on PNG Transparent Images Free Download - Pngfre">
            <a:extLst>
              <a:ext uri="{FF2B5EF4-FFF2-40B4-BE49-F238E27FC236}">
                <a16:creationId xmlns:a16="http://schemas.microsoft.com/office/drawing/2014/main" id="{BD76C03C-6D27-430E-874D-9970F73AB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35337" y="1813983"/>
            <a:ext cx="331995" cy="331995"/>
          </a:xfrm>
          <a:prstGeom prst="rect">
            <a:avLst/>
          </a:prstGeom>
          <a:noFill/>
          <a:extLst>
            <a:ext uri="{909E8E84-426E-40DD-AFC4-6F175D3DCCD1}">
              <a14:hiddenFill xmlns:a14="http://schemas.microsoft.com/office/drawing/2010/main">
                <a:solidFill>
                  <a:srgbClr val="FFFFFF"/>
                </a:solidFill>
              </a14:hiddenFill>
            </a:ext>
          </a:extLst>
        </p:spPr>
      </p:pic>
      <p:pic>
        <p:nvPicPr>
          <p:cNvPr id="3" name="Gráfico 2" descr="Reloj con relleno sólido">
            <a:extLst>
              <a:ext uri="{FF2B5EF4-FFF2-40B4-BE49-F238E27FC236}">
                <a16:creationId xmlns:a16="http://schemas.microsoft.com/office/drawing/2014/main" id="{70D8FD3E-0EC4-4AE4-A4FF-26D385CD1B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3076" y="3686570"/>
            <a:ext cx="665214" cy="665214"/>
          </a:xfrm>
          <a:prstGeom prst="rect">
            <a:avLst/>
          </a:prstGeom>
        </p:spPr>
      </p:pic>
      <p:cxnSp>
        <p:nvCxnSpPr>
          <p:cNvPr id="25" name="Conector recto de flecha 24">
            <a:extLst>
              <a:ext uri="{FF2B5EF4-FFF2-40B4-BE49-F238E27FC236}">
                <a16:creationId xmlns:a16="http://schemas.microsoft.com/office/drawing/2014/main" id="{25664718-86EC-4119-B027-3DA703813B92}"/>
              </a:ext>
            </a:extLst>
          </p:cNvPr>
          <p:cNvCxnSpPr>
            <a:cxnSpLocks/>
          </p:cNvCxnSpPr>
          <p:nvPr/>
        </p:nvCxnSpPr>
        <p:spPr>
          <a:xfrm flipV="1">
            <a:off x="7773178" y="3301276"/>
            <a:ext cx="295248" cy="2557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6F14466E-3129-4D92-A7EB-5B1DBB74AFAC}"/>
              </a:ext>
            </a:extLst>
          </p:cNvPr>
          <p:cNvCxnSpPr>
            <a:cxnSpLocks/>
          </p:cNvCxnSpPr>
          <p:nvPr/>
        </p:nvCxnSpPr>
        <p:spPr>
          <a:xfrm flipV="1">
            <a:off x="7824086" y="3776001"/>
            <a:ext cx="37134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E4199CD1-E54B-4EF5-9EC0-306516708F32}"/>
              </a:ext>
            </a:extLst>
          </p:cNvPr>
          <p:cNvCxnSpPr>
            <a:cxnSpLocks/>
          </p:cNvCxnSpPr>
          <p:nvPr/>
        </p:nvCxnSpPr>
        <p:spPr>
          <a:xfrm>
            <a:off x="7781751" y="4018114"/>
            <a:ext cx="371340" cy="165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BC9EC3E-EDA2-4B17-A8FF-3B1B78DD9D86}"/>
              </a:ext>
            </a:extLst>
          </p:cNvPr>
          <p:cNvPicPr>
            <a:picLocks noChangeAspect="1"/>
          </p:cNvPicPr>
          <p:nvPr/>
        </p:nvPicPr>
        <p:blipFill>
          <a:blip r:embed="rId8"/>
          <a:stretch>
            <a:fillRect/>
          </a:stretch>
        </p:blipFill>
        <p:spPr>
          <a:xfrm>
            <a:off x="7071176" y="5031568"/>
            <a:ext cx="2990850" cy="1628775"/>
          </a:xfrm>
          <a:prstGeom prst="rect">
            <a:avLst/>
          </a:prstGeom>
        </p:spPr>
      </p:pic>
      <p:sp>
        <p:nvSpPr>
          <p:cNvPr id="33" name="Rectángulo: esquinas redondeadas 32">
            <a:extLst>
              <a:ext uri="{FF2B5EF4-FFF2-40B4-BE49-F238E27FC236}">
                <a16:creationId xmlns:a16="http://schemas.microsoft.com/office/drawing/2014/main" id="{CD2E71FA-8CB4-4C8E-96FA-56461D746CBD}"/>
              </a:ext>
            </a:extLst>
          </p:cNvPr>
          <p:cNvSpPr/>
          <p:nvPr/>
        </p:nvSpPr>
        <p:spPr>
          <a:xfrm>
            <a:off x="7410450" y="5031568"/>
            <a:ext cx="4621284" cy="1462452"/>
          </a:xfrm>
          <a:prstGeom prst="roundRect">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1E0A5E47-DC94-436B-A2E9-B6F10A3EF537}"/>
              </a:ext>
            </a:extLst>
          </p:cNvPr>
          <p:cNvSpPr txBox="1"/>
          <p:nvPr/>
        </p:nvSpPr>
        <p:spPr>
          <a:xfrm>
            <a:off x="8394519" y="6475677"/>
            <a:ext cx="2162175" cy="369332"/>
          </a:xfrm>
          <a:prstGeom prst="rect">
            <a:avLst/>
          </a:prstGeom>
          <a:noFill/>
        </p:spPr>
        <p:txBody>
          <a:bodyPr wrap="square" rtlCol="0">
            <a:spAutoFit/>
          </a:bodyPr>
          <a:lstStyle/>
          <a:p>
            <a:r>
              <a:rPr lang="es-ES" b="1" i="1" dirty="0"/>
              <a:t>Ostreococcus</a:t>
            </a:r>
            <a:r>
              <a:rPr lang="es-ES" dirty="0"/>
              <a:t> </a:t>
            </a:r>
            <a:r>
              <a:rPr lang="es-ES" b="1" i="1" dirty="0"/>
              <a:t>tauri</a:t>
            </a:r>
          </a:p>
        </p:txBody>
      </p:sp>
      <p:cxnSp>
        <p:nvCxnSpPr>
          <p:cNvPr id="34" name="Conector recto 33">
            <a:extLst>
              <a:ext uri="{FF2B5EF4-FFF2-40B4-BE49-F238E27FC236}">
                <a16:creationId xmlns:a16="http://schemas.microsoft.com/office/drawing/2014/main" id="{8BED0F70-0C52-4EF9-A94A-8D7FA139C75B}"/>
              </a:ext>
            </a:extLst>
          </p:cNvPr>
          <p:cNvCxnSpPr>
            <a:cxnSpLocks/>
          </p:cNvCxnSpPr>
          <p:nvPr/>
        </p:nvCxnSpPr>
        <p:spPr>
          <a:xfrm>
            <a:off x="6749143" y="6073069"/>
            <a:ext cx="1024036" cy="0"/>
          </a:xfrm>
          <a:prstGeom prst="line">
            <a:avLst/>
          </a:prstGeom>
          <a:ln w="57150">
            <a:gradFill flip="none" rotWithShape="1">
              <a:gsLst>
                <a:gs pos="0">
                  <a:schemeClr val="accent1">
                    <a:lumMod val="5000"/>
                    <a:lumOff val="95000"/>
                  </a:schemeClr>
                </a:gs>
                <a:gs pos="53000">
                  <a:srgbClr val="5A616A"/>
                </a:gs>
                <a:gs pos="100000">
                  <a:srgbClr val="222A35"/>
                </a:gs>
              </a:gsLst>
              <a:lin ang="10800000" scaled="1"/>
              <a:tileRect/>
            </a:gra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64610209-AC04-49AE-AD27-ABEA4EC26E58}"/>
              </a:ext>
            </a:extLst>
          </p:cNvPr>
          <p:cNvSpPr txBox="1"/>
          <p:nvPr/>
        </p:nvSpPr>
        <p:spPr>
          <a:xfrm>
            <a:off x="4107314" y="5701411"/>
            <a:ext cx="3073409" cy="707886"/>
          </a:xfrm>
          <a:prstGeom prst="rect">
            <a:avLst/>
          </a:prstGeom>
          <a:noFill/>
        </p:spPr>
        <p:txBody>
          <a:bodyPr wrap="square" rtlCol="0">
            <a:spAutoFit/>
          </a:bodyPr>
          <a:lstStyle/>
          <a:p>
            <a:r>
              <a:rPr lang="es-ES" sz="2000" dirty="0" err="1"/>
              <a:t>Highly</a:t>
            </a:r>
            <a:r>
              <a:rPr lang="es-ES" sz="2000" dirty="0"/>
              <a:t> </a:t>
            </a:r>
            <a:r>
              <a:rPr lang="es-ES" sz="2000" dirty="0" err="1"/>
              <a:t>affected</a:t>
            </a:r>
            <a:r>
              <a:rPr lang="es-ES" sz="2000" dirty="0"/>
              <a:t> </a:t>
            </a:r>
            <a:r>
              <a:rPr lang="es-ES" sz="2000" dirty="0" err="1"/>
              <a:t>by</a:t>
            </a:r>
            <a:r>
              <a:rPr lang="es-ES" sz="2000" dirty="0"/>
              <a:t> </a:t>
            </a:r>
            <a:r>
              <a:rPr lang="es-ES" sz="2000" dirty="0" err="1"/>
              <a:t>diel</a:t>
            </a:r>
            <a:r>
              <a:rPr lang="es-ES" sz="2000" dirty="0"/>
              <a:t> </a:t>
            </a:r>
            <a:r>
              <a:rPr lang="es-ES" sz="2000" dirty="0" err="1"/>
              <a:t>cycles</a:t>
            </a:r>
            <a:r>
              <a:rPr lang="es-ES" sz="2000" dirty="0"/>
              <a:t> and </a:t>
            </a:r>
            <a:r>
              <a:rPr lang="es-ES" sz="2000" dirty="0" err="1"/>
              <a:t>photoperiods</a:t>
            </a:r>
            <a:endParaRPr lang="es-ES" sz="2000" dirty="0"/>
          </a:p>
        </p:txBody>
      </p:sp>
      <p:sp>
        <p:nvSpPr>
          <p:cNvPr id="36" name="CuadroTexto 35">
            <a:extLst>
              <a:ext uri="{FF2B5EF4-FFF2-40B4-BE49-F238E27FC236}">
                <a16:creationId xmlns:a16="http://schemas.microsoft.com/office/drawing/2014/main" id="{1E700816-FDDC-4943-8C0A-6F0345117C27}"/>
              </a:ext>
            </a:extLst>
          </p:cNvPr>
          <p:cNvSpPr txBox="1"/>
          <p:nvPr/>
        </p:nvSpPr>
        <p:spPr>
          <a:xfrm>
            <a:off x="8302689" y="5108513"/>
            <a:ext cx="3862077" cy="707886"/>
          </a:xfrm>
          <a:prstGeom prst="rect">
            <a:avLst/>
          </a:prstGeom>
          <a:noFill/>
        </p:spPr>
        <p:txBody>
          <a:bodyPr wrap="square" rtlCol="0">
            <a:spAutoFit/>
          </a:bodyPr>
          <a:lstStyle/>
          <a:p>
            <a:r>
              <a:rPr lang="es-ES" sz="2000" dirty="0"/>
              <a:t>Light </a:t>
            </a:r>
            <a:r>
              <a:rPr lang="es-ES" sz="2000" dirty="0" err="1"/>
              <a:t>is</a:t>
            </a:r>
            <a:r>
              <a:rPr lang="es-ES" sz="2000" dirty="0"/>
              <a:t> </a:t>
            </a:r>
            <a:r>
              <a:rPr lang="es-ES" sz="2000" dirty="0" err="1"/>
              <a:t>the</a:t>
            </a:r>
            <a:r>
              <a:rPr lang="es-ES" sz="2000" dirty="0"/>
              <a:t> </a:t>
            </a:r>
            <a:r>
              <a:rPr lang="es-ES" sz="2000" dirty="0" err="1"/>
              <a:t>main</a:t>
            </a:r>
            <a:r>
              <a:rPr lang="es-ES" sz="2000" dirty="0"/>
              <a:t> </a:t>
            </a:r>
            <a:r>
              <a:rPr lang="es-ES" sz="2000" dirty="0" err="1"/>
              <a:t>energy</a:t>
            </a:r>
            <a:r>
              <a:rPr lang="es-ES" sz="2000" dirty="0"/>
              <a:t> </a:t>
            </a:r>
            <a:r>
              <a:rPr lang="es-ES" sz="2000" dirty="0" err="1"/>
              <a:t>source</a:t>
            </a:r>
            <a:r>
              <a:rPr lang="es-ES" sz="2000" dirty="0"/>
              <a:t> in </a:t>
            </a:r>
            <a:r>
              <a:rPr lang="es-ES" sz="2000" dirty="0" err="1"/>
              <a:t>photosynthetic</a:t>
            </a:r>
            <a:r>
              <a:rPr lang="es-ES" sz="2000" dirty="0"/>
              <a:t> </a:t>
            </a:r>
            <a:r>
              <a:rPr lang="es-ES" sz="2000" dirty="0" err="1"/>
              <a:t>organisms</a:t>
            </a:r>
            <a:endParaRPr lang="es-ES" sz="2000" dirty="0"/>
          </a:p>
        </p:txBody>
      </p:sp>
      <p:sp>
        <p:nvSpPr>
          <p:cNvPr id="37" name="CuadroTexto 36">
            <a:extLst>
              <a:ext uri="{FF2B5EF4-FFF2-40B4-BE49-F238E27FC236}">
                <a16:creationId xmlns:a16="http://schemas.microsoft.com/office/drawing/2014/main" id="{A16344CA-8658-41B5-A94F-F0884B71499C}"/>
              </a:ext>
            </a:extLst>
          </p:cNvPr>
          <p:cNvSpPr txBox="1"/>
          <p:nvPr/>
        </p:nvSpPr>
        <p:spPr>
          <a:xfrm>
            <a:off x="4107314" y="6428863"/>
            <a:ext cx="10635342"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Noordally</a:t>
            </a:r>
            <a:r>
              <a:rPr lang="es-ES" sz="2000" b="0" i="0" u="none" strike="noStrike" baseline="0" dirty="0">
                <a:solidFill>
                  <a:srgbClr val="347F70"/>
                </a:solidFill>
                <a:latin typeface="LiberationSerif-Regular"/>
              </a:rPr>
              <a:t> &amp; Millar, 2015)</a:t>
            </a:r>
            <a:endParaRPr lang="es-ES" sz="2000" dirty="0"/>
          </a:p>
        </p:txBody>
      </p:sp>
      <p:sp>
        <p:nvSpPr>
          <p:cNvPr id="38" name="CuadroTexto 37">
            <a:extLst>
              <a:ext uri="{FF2B5EF4-FFF2-40B4-BE49-F238E27FC236}">
                <a16:creationId xmlns:a16="http://schemas.microsoft.com/office/drawing/2014/main" id="{455D7E11-233F-4849-9E21-36899F5B114B}"/>
              </a:ext>
            </a:extLst>
          </p:cNvPr>
          <p:cNvSpPr txBox="1"/>
          <p:nvPr/>
        </p:nvSpPr>
        <p:spPr>
          <a:xfrm>
            <a:off x="8011419" y="3077394"/>
            <a:ext cx="1803401" cy="400110"/>
          </a:xfrm>
          <a:prstGeom prst="rect">
            <a:avLst/>
          </a:prstGeom>
          <a:noFill/>
        </p:spPr>
        <p:txBody>
          <a:bodyPr wrap="square" rtlCol="0">
            <a:spAutoFit/>
          </a:bodyPr>
          <a:lstStyle/>
          <a:p>
            <a:r>
              <a:rPr lang="es-ES" sz="2000" dirty="0" err="1"/>
              <a:t>Animals</a:t>
            </a:r>
            <a:endParaRPr lang="es-ES" dirty="0"/>
          </a:p>
        </p:txBody>
      </p:sp>
      <p:sp>
        <p:nvSpPr>
          <p:cNvPr id="39" name="CuadroTexto 38">
            <a:extLst>
              <a:ext uri="{FF2B5EF4-FFF2-40B4-BE49-F238E27FC236}">
                <a16:creationId xmlns:a16="http://schemas.microsoft.com/office/drawing/2014/main" id="{FBC38A00-D20F-4E8A-ADD6-E8832370C10E}"/>
              </a:ext>
            </a:extLst>
          </p:cNvPr>
          <p:cNvSpPr txBox="1"/>
          <p:nvPr/>
        </p:nvSpPr>
        <p:spPr>
          <a:xfrm>
            <a:off x="8106221" y="3568062"/>
            <a:ext cx="1803401" cy="400110"/>
          </a:xfrm>
          <a:prstGeom prst="rect">
            <a:avLst/>
          </a:prstGeom>
          <a:noFill/>
        </p:spPr>
        <p:txBody>
          <a:bodyPr wrap="square" rtlCol="0">
            <a:spAutoFit/>
          </a:bodyPr>
          <a:lstStyle/>
          <a:p>
            <a:r>
              <a:rPr lang="es-ES" sz="2000" dirty="0" err="1"/>
              <a:t>Fungus</a:t>
            </a:r>
            <a:r>
              <a:rPr lang="es-ES" sz="2000" dirty="0"/>
              <a:t> </a:t>
            </a:r>
          </a:p>
        </p:txBody>
      </p:sp>
      <p:sp>
        <p:nvSpPr>
          <p:cNvPr id="40" name="CuadroTexto 39">
            <a:extLst>
              <a:ext uri="{FF2B5EF4-FFF2-40B4-BE49-F238E27FC236}">
                <a16:creationId xmlns:a16="http://schemas.microsoft.com/office/drawing/2014/main" id="{39FD7E63-C127-4911-AC5C-D17487531D58}"/>
              </a:ext>
            </a:extLst>
          </p:cNvPr>
          <p:cNvSpPr txBox="1"/>
          <p:nvPr/>
        </p:nvSpPr>
        <p:spPr>
          <a:xfrm>
            <a:off x="8109089" y="4008212"/>
            <a:ext cx="1803401" cy="707886"/>
          </a:xfrm>
          <a:prstGeom prst="rect">
            <a:avLst/>
          </a:prstGeom>
          <a:noFill/>
        </p:spPr>
        <p:txBody>
          <a:bodyPr wrap="square" rtlCol="0">
            <a:spAutoFit/>
          </a:bodyPr>
          <a:lstStyle/>
          <a:p>
            <a:r>
              <a:rPr lang="es-ES" sz="2000" dirty="0" err="1"/>
              <a:t>Plants</a:t>
            </a:r>
            <a:r>
              <a:rPr lang="es-ES" sz="2000" dirty="0"/>
              <a:t> and </a:t>
            </a:r>
          </a:p>
          <a:p>
            <a:r>
              <a:rPr lang="es-ES" sz="2000" dirty="0" err="1"/>
              <a:t>algae</a:t>
            </a:r>
            <a:endParaRPr lang="es-ES" sz="2000" dirty="0"/>
          </a:p>
        </p:txBody>
      </p:sp>
      <p:sp>
        <p:nvSpPr>
          <p:cNvPr id="41" name="CuadroTexto 40">
            <a:extLst>
              <a:ext uri="{FF2B5EF4-FFF2-40B4-BE49-F238E27FC236}">
                <a16:creationId xmlns:a16="http://schemas.microsoft.com/office/drawing/2014/main" id="{2864C253-164C-4218-8EB4-4DA874AA798B}"/>
              </a:ext>
            </a:extLst>
          </p:cNvPr>
          <p:cNvSpPr txBox="1"/>
          <p:nvPr/>
        </p:nvSpPr>
        <p:spPr>
          <a:xfrm>
            <a:off x="8869576" y="3575946"/>
            <a:ext cx="9051470" cy="400110"/>
          </a:xfrm>
          <a:prstGeom prst="rect">
            <a:avLst/>
          </a:prstGeom>
          <a:noFill/>
        </p:spPr>
        <p:txBody>
          <a:bodyPr wrap="square">
            <a:spAutoFit/>
          </a:bodyPr>
          <a:lstStyle/>
          <a:p>
            <a:r>
              <a:rPr lang="es-ES" sz="2000" b="0" i="0" u="none" strike="noStrike" baseline="0" dirty="0">
                <a:solidFill>
                  <a:srgbClr val="347F70"/>
                </a:solidFill>
                <a:latin typeface="LiberationSerif-Regular"/>
              </a:rPr>
              <a:t>(Correa &amp; Bell-Pedersen, 2002)</a:t>
            </a:r>
            <a:endParaRPr lang="es-ES" sz="2000" dirty="0"/>
          </a:p>
        </p:txBody>
      </p:sp>
      <p:sp>
        <p:nvSpPr>
          <p:cNvPr id="42" name="CuadroTexto 41">
            <a:extLst>
              <a:ext uri="{FF2B5EF4-FFF2-40B4-BE49-F238E27FC236}">
                <a16:creationId xmlns:a16="http://schemas.microsoft.com/office/drawing/2014/main" id="{C2746355-9055-47A4-B67C-69183C647A37}"/>
              </a:ext>
            </a:extLst>
          </p:cNvPr>
          <p:cNvSpPr txBox="1"/>
          <p:nvPr/>
        </p:nvSpPr>
        <p:spPr>
          <a:xfrm>
            <a:off x="8866404" y="4284604"/>
            <a:ext cx="9944100" cy="400110"/>
          </a:xfrm>
          <a:prstGeom prst="rect">
            <a:avLst/>
          </a:prstGeom>
          <a:noFill/>
        </p:spPr>
        <p:txBody>
          <a:bodyPr wrap="square">
            <a:spAutoFit/>
          </a:bodyPr>
          <a:lstStyle/>
          <a:p>
            <a:r>
              <a:rPr lang="es-ES" sz="2000" b="0" i="0" u="none" strike="noStrike" baseline="0" dirty="0">
                <a:solidFill>
                  <a:srgbClr val="347F70"/>
                </a:solidFill>
                <a:latin typeface="LiberationSerif-Regular"/>
              </a:rPr>
              <a:t>(Serrano-Bueno et al., 2017)</a:t>
            </a:r>
            <a:r>
              <a:rPr lang="es-ES" sz="2000" b="0" i="0" u="none" strike="noStrike" baseline="0" dirty="0">
                <a:solidFill>
                  <a:srgbClr val="000000"/>
                </a:solidFill>
                <a:latin typeface="LiberationSerif-Regular"/>
              </a:rPr>
              <a:t>.</a:t>
            </a:r>
            <a:endParaRPr lang="es-ES" sz="2000" dirty="0"/>
          </a:p>
        </p:txBody>
      </p:sp>
      <p:sp>
        <p:nvSpPr>
          <p:cNvPr id="43" name="CuadroTexto 42">
            <a:extLst>
              <a:ext uri="{FF2B5EF4-FFF2-40B4-BE49-F238E27FC236}">
                <a16:creationId xmlns:a16="http://schemas.microsoft.com/office/drawing/2014/main" id="{0070E876-5D78-4272-9128-A09DF05EB4AE}"/>
              </a:ext>
            </a:extLst>
          </p:cNvPr>
          <p:cNvSpPr txBox="1"/>
          <p:nvPr/>
        </p:nvSpPr>
        <p:spPr>
          <a:xfrm>
            <a:off x="8869576" y="3085278"/>
            <a:ext cx="10433956"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Roenneberg</a:t>
            </a:r>
            <a:r>
              <a:rPr lang="es-ES" sz="2000" b="0" i="0" u="none" strike="noStrike" baseline="0" dirty="0">
                <a:solidFill>
                  <a:srgbClr val="347F70"/>
                </a:solidFill>
                <a:latin typeface="LiberationSerif-Regular"/>
              </a:rPr>
              <a:t> et al., 2022)</a:t>
            </a:r>
            <a:endParaRPr lang="es-ES" dirty="0"/>
          </a:p>
        </p:txBody>
      </p:sp>
    </p:spTree>
    <p:extLst>
      <p:ext uri="{BB962C8B-B14F-4D97-AF65-F5344CB8AC3E}">
        <p14:creationId xmlns:p14="http://schemas.microsoft.com/office/powerpoint/2010/main" val="114003593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2030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58134"/>
            <a:ext cx="7093259" cy="707886"/>
          </a:xfrm>
          <a:prstGeom prst="rect">
            <a:avLst/>
          </a:prstGeom>
          <a:noFill/>
        </p:spPr>
        <p:txBody>
          <a:bodyPr wrap="square" rtlCol="0">
            <a:spAutoFit/>
          </a:bodyPr>
          <a:lstStyle/>
          <a:p>
            <a:r>
              <a:rPr lang="es-ES" sz="4000" dirty="0" err="1">
                <a:solidFill>
                  <a:schemeClr val="bg1"/>
                </a:solidFill>
              </a:rPr>
              <a:t>Conclusions</a:t>
            </a:r>
            <a:endParaRPr lang="es-ES" sz="4000" dirty="0">
              <a:solidFill>
                <a:schemeClr val="bg1"/>
              </a:solidFill>
              <a:latin typeface="+mj-lt"/>
            </a:endParaRPr>
          </a:p>
        </p:txBody>
      </p:sp>
      <p:sp>
        <p:nvSpPr>
          <p:cNvPr id="6" name="CuadroTexto 5">
            <a:extLst>
              <a:ext uri="{FF2B5EF4-FFF2-40B4-BE49-F238E27FC236}">
                <a16:creationId xmlns:a16="http://schemas.microsoft.com/office/drawing/2014/main" id="{2562CCB5-D78D-49D0-81B6-94422CFAC3E2}"/>
              </a:ext>
            </a:extLst>
          </p:cNvPr>
          <p:cNvSpPr txBox="1"/>
          <p:nvPr/>
        </p:nvSpPr>
        <p:spPr>
          <a:xfrm>
            <a:off x="991507" y="1520416"/>
            <a:ext cx="10208986" cy="4093428"/>
          </a:xfrm>
          <a:prstGeom prst="rect">
            <a:avLst/>
          </a:prstGeom>
          <a:noFill/>
        </p:spPr>
        <p:txBody>
          <a:bodyPr wrap="square">
            <a:spAutoFit/>
          </a:bodyPr>
          <a:lstStyle/>
          <a:p>
            <a:pPr marL="342900" indent="-342900" algn="just">
              <a:buFont typeface="Wingdings" panose="05000000000000000000" pitchFamily="2" charset="2"/>
              <a:buChar char="Ø"/>
            </a:pPr>
            <a:r>
              <a:rPr lang="en-US" sz="2200" b="0" i="0" u="none" strike="noStrike" baseline="0" dirty="0">
                <a:latin typeface="LiberationSerif-Regular"/>
              </a:rPr>
              <a:t>The web-based tools ALGAEFUN with MARACAS constitute a noteworthy contribution to the microalgae research community. The platform has garnered substantial traction, accumulating more than 3.40k visits, underscoring its utility and positive reception within the scientific community.</a:t>
            </a:r>
          </a:p>
          <a:p>
            <a:pPr marL="342900" indent="-342900" algn="just">
              <a:buFont typeface="Wingdings" panose="05000000000000000000" pitchFamily="2" charset="2"/>
              <a:buChar char="Ø"/>
            </a:pPr>
            <a:endParaRPr lang="es-ES" sz="2200" b="0" i="0" u="none" strike="noStrike" baseline="0" dirty="0">
              <a:latin typeface="LiberationSerif-Regular"/>
            </a:endParaRPr>
          </a:p>
          <a:p>
            <a:pPr marL="342900" indent="-342900" algn="just">
              <a:buFont typeface="Wingdings" panose="05000000000000000000" pitchFamily="2" charset="2"/>
              <a:buChar char="Ø"/>
            </a:pPr>
            <a:r>
              <a:rPr lang="en-US" sz="2200" b="0" i="0" u="none" strike="noStrike" baseline="0" dirty="0">
                <a:latin typeface="LiberationSerif-Regular"/>
              </a:rPr>
              <a:t>Around 80% of the </a:t>
            </a:r>
            <a:r>
              <a:rPr lang="en-US" sz="2200" b="0" i="1" u="none" strike="noStrike" baseline="0" dirty="0">
                <a:latin typeface="LiberationSerif-Regular"/>
              </a:rPr>
              <a:t>Ostreococcus</a:t>
            </a:r>
            <a:r>
              <a:rPr lang="en-US" sz="2200" b="0" i="0" u="none" strike="noStrike" baseline="0" dirty="0">
                <a:latin typeface="LiberationSerif-Regular"/>
              </a:rPr>
              <a:t> transcriptome present rhythmic expression patterns under diel cycles. </a:t>
            </a:r>
            <a:r>
              <a:rPr lang="en-US" sz="2200" dirty="0">
                <a:latin typeface="LiberationSerif-Regular"/>
              </a:rPr>
              <a:t>B</a:t>
            </a:r>
            <a:r>
              <a:rPr lang="en-US" sz="2200" b="0" i="0" u="none" strike="noStrike" baseline="0" dirty="0">
                <a:latin typeface="LiberationSerif-Regular"/>
              </a:rPr>
              <a:t>ona fide circadian genes represent 4.6% of the transcriptome and are involved in processes like photosynthesis. Additionally, seasonal cycles induce changes in gene expression profiles, including amplitude reductions, phase shifts and the emergence of 12-hour period cycles, which seem to be produced by two different rhythms that become out of phase in short photoperiods.</a:t>
            </a:r>
          </a:p>
          <a:p>
            <a:pPr marL="342900" indent="-342900" algn="l">
              <a:buFont typeface="+mj-lt"/>
              <a:buAutoNum type="arabicPeriod"/>
            </a:pPr>
            <a:endParaRPr lang="es-ES" dirty="0">
              <a:latin typeface="LiberationSerif-Regular"/>
            </a:endParaRPr>
          </a:p>
        </p:txBody>
      </p:sp>
    </p:spTree>
    <p:extLst>
      <p:ext uri="{BB962C8B-B14F-4D97-AF65-F5344CB8AC3E}">
        <p14:creationId xmlns:p14="http://schemas.microsoft.com/office/powerpoint/2010/main" val="40720533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606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1772"/>
            <a:ext cx="7093259" cy="707886"/>
          </a:xfrm>
          <a:prstGeom prst="rect">
            <a:avLst/>
          </a:prstGeom>
          <a:noFill/>
        </p:spPr>
        <p:txBody>
          <a:bodyPr wrap="square" rtlCol="0">
            <a:spAutoFit/>
          </a:bodyPr>
          <a:lstStyle/>
          <a:p>
            <a:r>
              <a:rPr lang="es-ES" sz="4000" dirty="0" err="1">
                <a:solidFill>
                  <a:schemeClr val="bg1"/>
                </a:solidFill>
              </a:rPr>
              <a:t>Conclusions</a:t>
            </a:r>
            <a:endParaRPr lang="es-ES" sz="4000" dirty="0">
              <a:solidFill>
                <a:schemeClr val="bg1"/>
              </a:solidFill>
              <a:latin typeface="+mj-lt"/>
            </a:endParaRPr>
          </a:p>
        </p:txBody>
      </p:sp>
      <p:sp>
        <p:nvSpPr>
          <p:cNvPr id="6" name="CuadroTexto 5">
            <a:extLst>
              <a:ext uri="{FF2B5EF4-FFF2-40B4-BE49-F238E27FC236}">
                <a16:creationId xmlns:a16="http://schemas.microsoft.com/office/drawing/2014/main" id="{5F32DDD1-93A6-4984-9C96-61ABFBA02D96}"/>
              </a:ext>
            </a:extLst>
          </p:cNvPr>
          <p:cNvSpPr txBox="1"/>
          <p:nvPr/>
        </p:nvSpPr>
        <p:spPr>
          <a:xfrm>
            <a:off x="991507" y="2152441"/>
            <a:ext cx="10208986" cy="3139321"/>
          </a:xfrm>
          <a:prstGeom prst="rect">
            <a:avLst/>
          </a:prstGeom>
          <a:noFill/>
        </p:spPr>
        <p:txBody>
          <a:bodyPr wrap="square">
            <a:spAutoFit/>
          </a:bodyPr>
          <a:lstStyle/>
          <a:p>
            <a:pPr marL="342900" indent="-342900" algn="just">
              <a:buFont typeface="Wingdings" panose="05000000000000000000" pitchFamily="2" charset="2"/>
              <a:buChar char="Ø"/>
            </a:pPr>
            <a:r>
              <a:rPr lang="en-US" sz="2200" b="0" i="0" u="none" strike="noStrike" baseline="0" dirty="0">
                <a:latin typeface="LiberationSerif-Regular"/>
              </a:rPr>
              <a:t>Only 25 % of the </a:t>
            </a:r>
            <a:r>
              <a:rPr lang="en-US" sz="2200" b="0" i="1" u="none" strike="noStrike" baseline="0" dirty="0">
                <a:latin typeface="LiberationSerif-Regular"/>
              </a:rPr>
              <a:t>Ostreococcus</a:t>
            </a:r>
            <a:r>
              <a:rPr lang="en-US" sz="2200" b="0" i="0" u="none" strike="noStrike" baseline="0" dirty="0">
                <a:latin typeface="LiberationSerif-Regular"/>
              </a:rPr>
              <a:t> proteome present rhythmic protein abundances under diel cycles. Most proteins present their maximum abundance levels during light periods, suggesting a temporal offset between gene expression and translation.  This offset increases during short day and is dependent on the physiological function in which proteins are involved. Therefore, </a:t>
            </a:r>
            <a:r>
              <a:rPr lang="en-US" sz="2200" b="0" i="1" u="none" strike="noStrike" baseline="0" dirty="0">
                <a:latin typeface="LiberationSerif-Regular"/>
              </a:rPr>
              <a:t>Ostreococcus tauri </a:t>
            </a:r>
            <a:r>
              <a:rPr lang="en-US" sz="2200" b="0" i="0" u="none" strike="noStrike" baseline="0" dirty="0">
                <a:latin typeface="LiberationSerif-Regular"/>
              </a:rPr>
              <a:t>severely reorganizes its transcriptional temporal </a:t>
            </a:r>
            <a:r>
              <a:rPr lang="en-US" sz="2200" b="0" i="0" u="none" strike="noStrike" baseline="0" dirty="0" err="1">
                <a:latin typeface="LiberationSerif-Regular"/>
              </a:rPr>
              <a:t>programme</a:t>
            </a:r>
            <a:r>
              <a:rPr lang="en-US" sz="2200" b="0" i="0" u="none" strike="noStrike" baseline="0" dirty="0">
                <a:latin typeface="LiberationSerif-Regular"/>
              </a:rPr>
              <a:t> taking into account not only the current photoperiod but also the different transcript-protein offsets that each biological function presents.</a:t>
            </a:r>
          </a:p>
          <a:p>
            <a:pPr marL="342900" indent="-342900" algn="just">
              <a:buFont typeface="Wingdings" panose="05000000000000000000" pitchFamily="2" charset="2"/>
              <a:buChar char="Ø"/>
            </a:pPr>
            <a:endParaRPr lang="es-ES" sz="2200" b="0" i="0" u="none" strike="noStrike" baseline="0" dirty="0">
              <a:latin typeface="LiberationSerif-Regular"/>
            </a:endParaRPr>
          </a:p>
        </p:txBody>
      </p:sp>
    </p:spTree>
    <p:extLst>
      <p:ext uri="{BB962C8B-B14F-4D97-AF65-F5344CB8AC3E}">
        <p14:creationId xmlns:p14="http://schemas.microsoft.com/office/powerpoint/2010/main" val="5015367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606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1772"/>
            <a:ext cx="7093259" cy="707886"/>
          </a:xfrm>
          <a:prstGeom prst="rect">
            <a:avLst/>
          </a:prstGeom>
          <a:noFill/>
        </p:spPr>
        <p:txBody>
          <a:bodyPr wrap="square" rtlCol="0">
            <a:spAutoFit/>
          </a:bodyPr>
          <a:lstStyle/>
          <a:p>
            <a:r>
              <a:rPr lang="es-ES" sz="4000" dirty="0" err="1">
                <a:solidFill>
                  <a:schemeClr val="bg1"/>
                </a:solidFill>
              </a:rPr>
              <a:t>Conclusions</a:t>
            </a:r>
            <a:endParaRPr lang="es-ES" sz="4000" dirty="0">
              <a:solidFill>
                <a:schemeClr val="bg1"/>
              </a:solidFill>
              <a:latin typeface="+mj-lt"/>
            </a:endParaRPr>
          </a:p>
        </p:txBody>
      </p:sp>
      <p:sp>
        <p:nvSpPr>
          <p:cNvPr id="7" name="CuadroTexto 6">
            <a:extLst>
              <a:ext uri="{FF2B5EF4-FFF2-40B4-BE49-F238E27FC236}">
                <a16:creationId xmlns:a16="http://schemas.microsoft.com/office/drawing/2014/main" id="{38B596AE-59FB-43F8-8EC6-3412799D0FA9}"/>
              </a:ext>
            </a:extLst>
          </p:cNvPr>
          <p:cNvSpPr txBox="1"/>
          <p:nvPr/>
        </p:nvSpPr>
        <p:spPr>
          <a:xfrm>
            <a:off x="991507" y="1689293"/>
            <a:ext cx="10208986" cy="3139321"/>
          </a:xfrm>
          <a:prstGeom prst="rect">
            <a:avLst/>
          </a:prstGeom>
          <a:noFill/>
        </p:spPr>
        <p:txBody>
          <a:bodyPr wrap="square">
            <a:spAutoFit/>
          </a:bodyPr>
          <a:lstStyle/>
          <a:p>
            <a:pPr algn="just"/>
            <a:endParaRPr lang="es-ES" sz="2200" b="0" i="0" u="none" strike="noStrike" baseline="0" dirty="0">
              <a:latin typeface="LiberationSerif-Regular"/>
            </a:endParaRPr>
          </a:p>
          <a:p>
            <a:pPr marL="342900" indent="-342900" algn="just">
              <a:buFont typeface="Wingdings" panose="05000000000000000000" pitchFamily="2" charset="2"/>
              <a:buChar char="Ø"/>
            </a:pPr>
            <a:r>
              <a:rPr lang="en-US" sz="2200" b="0" i="0" u="none" strike="noStrike" baseline="0" dirty="0">
                <a:latin typeface="LiberationSerif-Regular"/>
              </a:rPr>
              <a:t>Physiological data obtained from processes like cell division cycle, photosynthesis, starch metabolism, carotenoid biosynthesis and nitrate assimilation present rhythmic profiles that align with rhythmic molecular dynamics. Specifically, cell division cycle present a clear anticipation to short days in winter completing cell division before sunrise. Photosynthetic efficiency validates the 12 h cycles observed in SD molecular dynamics. </a:t>
            </a:r>
            <a:r>
              <a:rPr lang="en-US" sz="2200" dirty="0">
                <a:latin typeface="LiberationSerif-Regular"/>
              </a:rPr>
              <a:t>In addition,</a:t>
            </a:r>
            <a:r>
              <a:rPr lang="en-US" sz="2200" b="0" i="0" u="none" strike="noStrike" baseline="0" dirty="0">
                <a:latin typeface="LiberationSerif-Regular"/>
              </a:rPr>
              <a:t> enzymatic activities of enzymes involved in nitrate assimilation pathway</a:t>
            </a:r>
            <a:r>
              <a:rPr lang="en-US" sz="2200" dirty="0">
                <a:latin typeface="LiberationSerif-Regular"/>
              </a:rPr>
              <a:t> serve as a clear example of how </a:t>
            </a:r>
            <a:r>
              <a:rPr lang="en-US" sz="2200" i="1" dirty="0">
                <a:latin typeface="LiberationSerif-Regular"/>
              </a:rPr>
              <a:t>Ostreococcus</a:t>
            </a:r>
            <a:r>
              <a:rPr lang="en-US" sz="2200" dirty="0">
                <a:latin typeface="LiberationSerif-Regular"/>
              </a:rPr>
              <a:t> transcriptome is severely reorganized under different photoperiods.</a:t>
            </a:r>
            <a:endParaRPr lang="es-ES" dirty="0">
              <a:latin typeface="LiberationSerif-Regular"/>
            </a:endParaRPr>
          </a:p>
        </p:txBody>
      </p:sp>
    </p:spTree>
    <p:extLst>
      <p:ext uri="{BB962C8B-B14F-4D97-AF65-F5344CB8AC3E}">
        <p14:creationId xmlns:p14="http://schemas.microsoft.com/office/powerpoint/2010/main" val="3581375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4790CB6-82E7-4212-A133-F70B70C2E8A5}"/>
              </a:ext>
            </a:extLst>
          </p:cNvPr>
          <p:cNvSpPr/>
          <p:nvPr/>
        </p:nvSpPr>
        <p:spPr>
          <a:xfrm>
            <a:off x="4565808" y="-6369"/>
            <a:ext cx="7093259" cy="685800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3C3C2738-0F10-409A-93E6-30160A1A6985}"/>
              </a:ext>
            </a:extLst>
          </p:cNvPr>
          <p:cNvSpPr>
            <a:spLocks noGrp="1"/>
          </p:cNvSpPr>
          <p:nvPr>
            <p:ph type="ctrTitle"/>
          </p:nvPr>
        </p:nvSpPr>
        <p:spPr>
          <a:xfrm>
            <a:off x="5028712" y="485995"/>
            <a:ext cx="6286366" cy="3503929"/>
          </a:xfrm>
        </p:spPr>
        <p:txBody>
          <a:bodyPr>
            <a:noAutofit/>
          </a:bodyPr>
          <a:lstStyle/>
          <a:p>
            <a:pPr algn="l"/>
            <a:r>
              <a:rPr lang="en-US" sz="4000" b="1" dirty="0">
                <a:solidFill>
                  <a:schemeClr val="bg1"/>
                </a:solidFill>
                <a:latin typeface="+mn-lt"/>
                <a:cs typeface="Times New Roman" panose="02020603050405020304" pitchFamily="18" charset="0"/>
              </a:rPr>
              <a:t>Multi-omics Characterization of the Responses to Seasonal Variations in </a:t>
            </a:r>
            <a:br>
              <a:rPr lang="en-US" sz="4000" b="1" dirty="0">
                <a:solidFill>
                  <a:schemeClr val="bg1"/>
                </a:solidFill>
                <a:latin typeface="+mn-lt"/>
                <a:cs typeface="Times New Roman" panose="02020603050405020304" pitchFamily="18" charset="0"/>
              </a:rPr>
            </a:br>
            <a:r>
              <a:rPr lang="en-US" sz="4000" b="1" dirty="0">
                <a:solidFill>
                  <a:schemeClr val="bg1"/>
                </a:solidFill>
                <a:latin typeface="+mn-lt"/>
                <a:cs typeface="Times New Roman" panose="02020603050405020304" pitchFamily="18" charset="0"/>
              </a:rPr>
              <a:t>Diel Cycles in the </a:t>
            </a:r>
            <a:br>
              <a:rPr lang="en-US" sz="4000" b="1" dirty="0">
                <a:solidFill>
                  <a:schemeClr val="bg1"/>
                </a:solidFill>
                <a:latin typeface="+mn-lt"/>
                <a:cs typeface="Times New Roman" panose="02020603050405020304" pitchFamily="18" charset="0"/>
              </a:rPr>
            </a:br>
            <a:r>
              <a:rPr lang="en-US" sz="4000" b="1" dirty="0">
                <a:solidFill>
                  <a:schemeClr val="bg1"/>
                </a:solidFill>
                <a:latin typeface="+mn-lt"/>
                <a:cs typeface="Times New Roman" panose="02020603050405020304" pitchFamily="18" charset="0"/>
              </a:rPr>
              <a:t>Marine Picoeukaryote </a:t>
            </a:r>
            <a:r>
              <a:rPr lang="en-US" sz="4000" b="1" i="1" dirty="0">
                <a:solidFill>
                  <a:schemeClr val="bg1"/>
                </a:solidFill>
                <a:latin typeface="+mn-lt"/>
                <a:cs typeface="Times New Roman" panose="02020603050405020304" pitchFamily="18" charset="0"/>
              </a:rPr>
              <a:t>Ostreococcus tauri</a:t>
            </a:r>
            <a:endParaRPr lang="es-ES" sz="4000" b="1" i="1" dirty="0">
              <a:solidFill>
                <a:schemeClr val="bg1"/>
              </a:solidFill>
              <a:latin typeface="+mn-lt"/>
              <a:cs typeface="Times New Roman" panose="02020603050405020304" pitchFamily="18" charset="0"/>
            </a:endParaRPr>
          </a:p>
        </p:txBody>
      </p:sp>
      <p:sp>
        <p:nvSpPr>
          <p:cNvPr id="3" name="Subtítulo 2">
            <a:extLst>
              <a:ext uri="{FF2B5EF4-FFF2-40B4-BE49-F238E27FC236}">
                <a16:creationId xmlns:a16="http://schemas.microsoft.com/office/drawing/2014/main" id="{4DB66DAC-A50A-43E5-A380-89CBEB606BC1}"/>
              </a:ext>
            </a:extLst>
          </p:cNvPr>
          <p:cNvSpPr>
            <a:spLocks noGrp="1"/>
          </p:cNvSpPr>
          <p:nvPr>
            <p:ph type="subTitle" idx="1"/>
          </p:nvPr>
        </p:nvSpPr>
        <p:spPr>
          <a:xfrm>
            <a:off x="5028712" y="4560570"/>
            <a:ext cx="9144000" cy="1655762"/>
          </a:xfrm>
        </p:spPr>
        <p:txBody>
          <a:bodyPr>
            <a:normAutofit/>
          </a:bodyPr>
          <a:lstStyle/>
          <a:p>
            <a:pPr algn="l"/>
            <a:r>
              <a:rPr lang="es-ES" sz="2800" dirty="0">
                <a:solidFill>
                  <a:schemeClr val="bg1"/>
                </a:solidFill>
              </a:rPr>
              <a:t>Doctoral </a:t>
            </a:r>
            <a:r>
              <a:rPr lang="es-ES" sz="2800" dirty="0" err="1">
                <a:solidFill>
                  <a:schemeClr val="bg1"/>
                </a:solidFill>
              </a:rPr>
              <a:t>thesis</a:t>
            </a:r>
            <a:r>
              <a:rPr lang="es-ES" sz="2800" dirty="0">
                <a:solidFill>
                  <a:schemeClr val="bg1"/>
                </a:solidFill>
              </a:rPr>
              <a:t> of </a:t>
            </a:r>
          </a:p>
          <a:p>
            <a:pPr algn="l"/>
            <a:r>
              <a:rPr lang="es-ES" sz="2800" dirty="0">
                <a:solidFill>
                  <a:schemeClr val="bg1"/>
                </a:solidFill>
              </a:rPr>
              <a:t>Ana Belén Romero-Losada</a:t>
            </a:r>
          </a:p>
        </p:txBody>
      </p:sp>
      <p:pic>
        <p:nvPicPr>
          <p:cNvPr id="5" name="Imagen 4">
            <a:extLst>
              <a:ext uri="{FF2B5EF4-FFF2-40B4-BE49-F238E27FC236}">
                <a16:creationId xmlns:a16="http://schemas.microsoft.com/office/drawing/2014/main" id="{A8731712-9ED4-42EA-A476-4D58027F690B}"/>
              </a:ext>
            </a:extLst>
          </p:cNvPr>
          <p:cNvPicPr>
            <a:picLocks noChangeAspect="1"/>
          </p:cNvPicPr>
          <p:nvPr/>
        </p:nvPicPr>
        <p:blipFill rotWithShape="1">
          <a:blip r:embed="rId3">
            <a:extLst>
              <a:ext uri="{28A0092B-C50C-407E-A947-70E740481C1C}">
                <a14:useLocalDpi xmlns:a14="http://schemas.microsoft.com/office/drawing/2010/main" val="0"/>
              </a:ext>
            </a:extLst>
          </a:blip>
          <a:srcRect r="17523"/>
          <a:stretch/>
        </p:blipFill>
        <p:spPr>
          <a:xfrm flipH="1">
            <a:off x="0" y="868185"/>
            <a:ext cx="4199632" cy="5241474"/>
          </a:xfrm>
          <a:prstGeom prst="rect">
            <a:avLst/>
          </a:prstGeom>
        </p:spPr>
      </p:pic>
    </p:spTree>
    <p:extLst>
      <p:ext uri="{BB962C8B-B14F-4D97-AF65-F5344CB8AC3E}">
        <p14:creationId xmlns:p14="http://schemas.microsoft.com/office/powerpoint/2010/main" val="143011318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esquinas redondeadas 29">
            <a:extLst>
              <a:ext uri="{FF2B5EF4-FFF2-40B4-BE49-F238E27FC236}">
                <a16:creationId xmlns:a16="http://schemas.microsoft.com/office/drawing/2014/main" id="{F6D49FF7-6F44-4C0B-B687-6E1FD66EBD1C}"/>
              </a:ext>
            </a:extLst>
          </p:cNvPr>
          <p:cNvSpPr/>
          <p:nvPr/>
        </p:nvSpPr>
        <p:spPr>
          <a:xfrm>
            <a:off x="6568735" y="3030311"/>
            <a:ext cx="4669007" cy="2804432"/>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esquinas redondeadas 30">
            <a:extLst>
              <a:ext uri="{FF2B5EF4-FFF2-40B4-BE49-F238E27FC236}">
                <a16:creationId xmlns:a16="http://schemas.microsoft.com/office/drawing/2014/main" id="{885F016F-93C2-4341-945A-E1B0B7174B3C}"/>
              </a:ext>
            </a:extLst>
          </p:cNvPr>
          <p:cNvSpPr/>
          <p:nvPr/>
        </p:nvSpPr>
        <p:spPr>
          <a:xfrm>
            <a:off x="6568735" y="2329184"/>
            <a:ext cx="4669007" cy="1282593"/>
          </a:xfrm>
          <a:prstGeom prst="roundRect">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esquinas redondeadas 28">
            <a:extLst>
              <a:ext uri="{FF2B5EF4-FFF2-40B4-BE49-F238E27FC236}">
                <a16:creationId xmlns:a16="http://schemas.microsoft.com/office/drawing/2014/main" id="{8100B98D-698A-43CE-9501-81F30FC7F31D}"/>
              </a:ext>
            </a:extLst>
          </p:cNvPr>
          <p:cNvSpPr/>
          <p:nvPr/>
        </p:nvSpPr>
        <p:spPr>
          <a:xfrm>
            <a:off x="1396659" y="3019425"/>
            <a:ext cx="4699341" cy="2804432"/>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esquinas redondeadas 6">
            <a:extLst>
              <a:ext uri="{FF2B5EF4-FFF2-40B4-BE49-F238E27FC236}">
                <a16:creationId xmlns:a16="http://schemas.microsoft.com/office/drawing/2014/main" id="{9356CC3B-304D-46A8-9961-4E10AEAC3187}"/>
              </a:ext>
            </a:extLst>
          </p:cNvPr>
          <p:cNvSpPr/>
          <p:nvPr/>
        </p:nvSpPr>
        <p:spPr>
          <a:xfrm>
            <a:off x="1400940" y="2328997"/>
            <a:ext cx="4699340" cy="1282594"/>
          </a:xfrm>
          <a:prstGeom prst="roundRect">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4AEB7B5-4178-456F-A146-4BAC75C6937E}"/>
              </a:ext>
            </a:extLst>
          </p:cNvPr>
          <p:cNvSpPr/>
          <p:nvPr/>
        </p:nvSpPr>
        <p:spPr>
          <a:xfrm>
            <a:off x="0" y="4521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430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25" name="CuadroTexto 24">
            <a:extLst>
              <a:ext uri="{FF2B5EF4-FFF2-40B4-BE49-F238E27FC236}">
                <a16:creationId xmlns:a16="http://schemas.microsoft.com/office/drawing/2014/main" id="{1E5418E7-04F3-488C-8DBD-85A6F9D97E6B}"/>
              </a:ext>
            </a:extLst>
          </p:cNvPr>
          <p:cNvSpPr txBox="1"/>
          <p:nvPr/>
        </p:nvSpPr>
        <p:spPr>
          <a:xfrm>
            <a:off x="701335" y="1190405"/>
            <a:ext cx="10515600" cy="1015663"/>
          </a:xfrm>
          <a:prstGeom prst="rect">
            <a:avLst/>
          </a:prstGeom>
          <a:noFill/>
        </p:spPr>
        <p:txBody>
          <a:bodyPr wrap="square" rtlCol="0">
            <a:spAutoFit/>
          </a:bodyPr>
          <a:lstStyle/>
          <a:p>
            <a:pPr marL="285750" indent="-285750" algn="just">
              <a:buFont typeface="Arial" panose="020B0604020202020204" pitchFamily="34" charset="0"/>
              <a:buChar char="•"/>
            </a:pPr>
            <a:r>
              <a:rPr lang="en-US" sz="2000" b="0" i="0" u="none" strike="noStrike" baseline="0" dirty="0">
                <a:latin typeface="LiberationSerif-Regular"/>
              </a:rPr>
              <a:t>Genome sequences, genomic feature annotation and functional annotation files are integrated into a single modular tool based on two kind of R packages that are developed for each microalgae.</a:t>
            </a:r>
            <a:endParaRPr lang="es-ES" sz="2000" dirty="0">
              <a:latin typeface="LiberationSerif-Regular"/>
            </a:endParaRPr>
          </a:p>
        </p:txBody>
      </p:sp>
      <p:sp>
        <p:nvSpPr>
          <p:cNvPr id="5" name="CuadroTexto 4">
            <a:extLst>
              <a:ext uri="{FF2B5EF4-FFF2-40B4-BE49-F238E27FC236}">
                <a16:creationId xmlns:a16="http://schemas.microsoft.com/office/drawing/2014/main" id="{78C2706D-9351-4221-B826-CE560F33CDB2}"/>
              </a:ext>
            </a:extLst>
          </p:cNvPr>
          <p:cNvSpPr txBox="1"/>
          <p:nvPr/>
        </p:nvSpPr>
        <p:spPr>
          <a:xfrm>
            <a:off x="1661220" y="2473049"/>
            <a:ext cx="4669008" cy="954107"/>
          </a:xfrm>
          <a:prstGeom prst="rect">
            <a:avLst/>
          </a:prstGeom>
          <a:noFill/>
        </p:spPr>
        <p:txBody>
          <a:bodyPr wrap="square" rtlCol="0">
            <a:spAutoFit/>
          </a:bodyPr>
          <a:lstStyle/>
          <a:p>
            <a:r>
              <a:rPr lang="es-ES" sz="2800" b="1" dirty="0" err="1">
                <a:solidFill>
                  <a:schemeClr val="bg1"/>
                </a:solidFill>
              </a:rPr>
              <a:t>Functional</a:t>
            </a:r>
            <a:r>
              <a:rPr lang="es-ES" sz="2800" b="1" dirty="0">
                <a:solidFill>
                  <a:schemeClr val="bg1"/>
                </a:solidFill>
              </a:rPr>
              <a:t> </a:t>
            </a:r>
            <a:r>
              <a:rPr lang="es-ES" sz="2800" b="1" dirty="0" err="1">
                <a:solidFill>
                  <a:schemeClr val="bg1"/>
                </a:solidFill>
              </a:rPr>
              <a:t>annotation</a:t>
            </a:r>
            <a:r>
              <a:rPr lang="es-ES" sz="2800" b="1" dirty="0">
                <a:solidFill>
                  <a:schemeClr val="bg1"/>
                </a:solidFill>
              </a:rPr>
              <a:t> </a:t>
            </a:r>
            <a:r>
              <a:rPr lang="es-ES" sz="2800" b="1" dirty="0" err="1">
                <a:solidFill>
                  <a:schemeClr val="bg1"/>
                </a:solidFill>
              </a:rPr>
              <a:t>packages</a:t>
            </a:r>
            <a:endParaRPr lang="es-ES" sz="2800" b="1" dirty="0">
              <a:solidFill>
                <a:schemeClr val="bg1"/>
              </a:solidFill>
            </a:endParaRPr>
          </a:p>
        </p:txBody>
      </p:sp>
      <p:sp>
        <p:nvSpPr>
          <p:cNvPr id="26" name="CuadroTexto 25">
            <a:extLst>
              <a:ext uri="{FF2B5EF4-FFF2-40B4-BE49-F238E27FC236}">
                <a16:creationId xmlns:a16="http://schemas.microsoft.com/office/drawing/2014/main" id="{7C898F4C-2277-4693-A15E-C8C4085D8DD4}"/>
              </a:ext>
            </a:extLst>
          </p:cNvPr>
          <p:cNvSpPr txBox="1"/>
          <p:nvPr/>
        </p:nvSpPr>
        <p:spPr>
          <a:xfrm>
            <a:off x="6776909" y="2429491"/>
            <a:ext cx="4699340" cy="954107"/>
          </a:xfrm>
          <a:prstGeom prst="rect">
            <a:avLst/>
          </a:prstGeom>
          <a:noFill/>
        </p:spPr>
        <p:txBody>
          <a:bodyPr wrap="square" rtlCol="0">
            <a:spAutoFit/>
          </a:bodyPr>
          <a:lstStyle/>
          <a:p>
            <a:r>
              <a:rPr lang="es-ES" sz="2800" b="1" dirty="0">
                <a:solidFill>
                  <a:schemeClr val="bg1"/>
                </a:solidFill>
                <a:latin typeface="LiberationSerif-Regular"/>
              </a:rPr>
              <a:t>G</a:t>
            </a:r>
            <a:r>
              <a:rPr lang="es-ES" sz="2800" b="1" i="0" u="none" strike="noStrike" baseline="0" dirty="0">
                <a:solidFill>
                  <a:schemeClr val="bg1"/>
                </a:solidFill>
                <a:latin typeface="LiberationSerif-Regular"/>
              </a:rPr>
              <a:t>ene </a:t>
            </a:r>
            <a:r>
              <a:rPr lang="es-ES" sz="2800" b="1" i="0" u="none" strike="noStrike" baseline="0" dirty="0" err="1">
                <a:solidFill>
                  <a:schemeClr val="bg1"/>
                </a:solidFill>
                <a:latin typeface="LiberationSerif-Regular"/>
              </a:rPr>
              <a:t>featuring</a:t>
            </a:r>
            <a:r>
              <a:rPr lang="es-ES" sz="2800" b="1" i="0" u="none" strike="noStrike" baseline="0" dirty="0">
                <a:solidFill>
                  <a:schemeClr val="bg1"/>
                </a:solidFill>
                <a:latin typeface="LiberationSerif-Regular"/>
              </a:rPr>
              <a:t> </a:t>
            </a:r>
            <a:r>
              <a:rPr lang="es-ES" sz="2800" b="1" i="0" u="none" strike="noStrike" baseline="0" dirty="0" err="1">
                <a:solidFill>
                  <a:schemeClr val="bg1"/>
                </a:solidFill>
                <a:latin typeface="LiberationSerif-Regular"/>
              </a:rPr>
              <a:t>annotation</a:t>
            </a:r>
            <a:r>
              <a:rPr lang="es-ES" sz="2800" b="1" i="0" u="none" strike="noStrike" baseline="0" dirty="0">
                <a:solidFill>
                  <a:schemeClr val="bg1"/>
                </a:solidFill>
                <a:latin typeface="LiberationSerif-Regular"/>
              </a:rPr>
              <a:t> </a:t>
            </a:r>
            <a:r>
              <a:rPr lang="es-ES" sz="2800" b="1" dirty="0" err="1">
                <a:solidFill>
                  <a:schemeClr val="bg1"/>
                </a:solidFill>
              </a:rPr>
              <a:t>packages</a:t>
            </a:r>
            <a:endParaRPr lang="es-ES" sz="2800" b="1" dirty="0">
              <a:solidFill>
                <a:schemeClr val="bg1"/>
              </a:solidFill>
            </a:endParaRPr>
          </a:p>
        </p:txBody>
      </p:sp>
      <p:sp>
        <p:nvSpPr>
          <p:cNvPr id="27" name="CuadroTexto 26">
            <a:extLst>
              <a:ext uri="{FF2B5EF4-FFF2-40B4-BE49-F238E27FC236}">
                <a16:creationId xmlns:a16="http://schemas.microsoft.com/office/drawing/2014/main" id="{B10F4588-7C6F-4C15-9EA4-EC8C4ECCB7D0}"/>
              </a:ext>
            </a:extLst>
          </p:cNvPr>
          <p:cNvSpPr txBox="1"/>
          <p:nvPr/>
        </p:nvSpPr>
        <p:spPr>
          <a:xfrm>
            <a:off x="1661220" y="3714810"/>
            <a:ext cx="4205401" cy="1938992"/>
          </a:xfrm>
          <a:prstGeom prst="rect">
            <a:avLst/>
          </a:prstGeom>
          <a:noFill/>
        </p:spPr>
        <p:txBody>
          <a:bodyPr wrap="square" rtlCol="0">
            <a:spAutoFit/>
          </a:bodyPr>
          <a:lstStyle/>
          <a:p>
            <a:r>
              <a:rPr lang="es-ES" sz="2400" dirty="0" err="1">
                <a:solidFill>
                  <a:schemeClr val="bg1"/>
                </a:solidFill>
              </a:rPr>
              <a:t>Attaching</a:t>
            </a:r>
            <a:r>
              <a:rPr lang="es-ES" sz="2400" dirty="0">
                <a:solidFill>
                  <a:schemeClr val="bg1"/>
                </a:solidFill>
              </a:rPr>
              <a:t> </a:t>
            </a:r>
            <a:r>
              <a:rPr lang="es-ES" sz="2400" dirty="0" err="1">
                <a:solidFill>
                  <a:schemeClr val="bg1"/>
                </a:solidFill>
              </a:rPr>
              <a:t>biological</a:t>
            </a:r>
            <a:r>
              <a:rPr lang="es-ES" sz="2400" dirty="0">
                <a:solidFill>
                  <a:schemeClr val="bg1"/>
                </a:solidFill>
              </a:rPr>
              <a:t> </a:t>
            </a:r>
            <a:r>
              <a:rPr lang="es-ES" sz="2400" dirty="0" err="1">
                <a:solidFill>
                  <a:schemeClr val="bg1"/>
                </a:solidFill>
              </a:rPr>
              <a:t>information</a:t>
            </a:r>
            <a:r>
              <a:rPr lang="es-ES" sz="2400" dirty="0">
                <a:solidFill>
                  <a:schemeClr val="bg1"/>
                </a:solidFill>
              </a:rPr>
              <a:t> </a:t>
            </a:r>
            <a:r>
              <a:rPr lang="es-ES" sz="2400" dirty="0" err="1">
                <a:solidFill>
                  <a:schemeClr val="bg1"/>
                </a:solidFill>
              </a:rPr>
              <a:t>to</a:t>
            </a:r>
            <a:r>
              <a:rPr lang="es-ES" sz="2400" dirty="0">
                <a:solidFill>
                  <a:schemeClr val="bg1"/>
                </a:solidFill>
              </a:rPr>
              <a:t> coding </a:t>
            </a:r>
            <a:r>
              <a:rPr lang="es-ES" sz="2400" dirty="0" err="1">
                <a:solidFill>
                  <a:schemeClr val="bg1"/>
                </a:solidFill>
              </a:rPr>
              <a:t>sequences</a:t>
            </a:r>
            <a:r>
              <a:rPr lang="es-ES" sz="2400" dirty="0">
                <a:solidFill>
                  <a:schemeClr val="bg1"/>
                </a:solidFill>
              </a:rPr>
              <a:t>, </a:t>
            </a:r>
            <a:r>
              <a:rPr lang="es-ES" sz="2400" dirty="0" err="1">
                <a:solidFill>
                  <a:schemeClr val="bg1"/>
                </a:solidFill>
              </a:rPr>
              <a:t>using</a:t>
            </a:r>
            <a:r>
              <a:rPr lang="es-ES" sz="2400" dirty="0">
                <a:solidFill>
                  <a:schemeClr val="bg1"/>
                </a:solidFill>
              </a:rPr>
              <a:t> </a:t>
            </a:r>
            <a:r>
              <a:rPr lang="es-ES" sz="2400" dirty="0" err="1">
                <a:solidFill>
                  <a:schemeClr val="bg1"/>
                </a:solidFill>
              </a:rPr>
              <a:t>the</a:t>
            </a:r>
            <a:r>
              <a:rPr lang="es-ES" sz="2400" dirty="0">
                <a:solidFill>
                  <a:schemeClr val="bg1"/>
                </a:solidFill>
              </a:rPr>
              <a:t> </a:t>
            </a:r>
            <a:r>
              <a:rPr lang="es-ES" sz="2400" dirty="0" err="1">
                <a:solidFill>
                  <a:schemeClr val="bg1"/>
                </a:solidFill>
              </a:rPr>
              <a:t>most</a:t>
            </a:r>
            <a:r>
              <a:rPr lang="es-ES" sz="2400" dirty="0">
                <a:solidFill>
                  <a:schemeClr val="bg1"/>
                </a:solidFill>
              </a:rPr>
              <a:t> </a:t>
            </a:r>
            <a:r>
              <a:rPr lang="es-ES" sz="2400" dirty="0" err="1">
                <a:solidFill>
                  <a:schemeClr val="bg1"/>
                </a:solidFill>
              </a:rPr>
              <a:t>common</a:t>
            </a:r>
            <a:r>
              <a:rPr lang="es-ES" sz="2400" dirty="0">
                <a:solidFill>
                  <a:schemeClr val="bg1"/>
                </a:solidFill>
              </a:rPr>
              <a:t> </a:t>
            </a:r>
            <a:r>
              <a:rPr lang="es-ES" sz="2400" dirty="0" err="1">
                <a:solidFill>
                  <a:schemeClr val="bg1"/>
                </a:solidFill>
              </a:rPr>
              <a:t>annotation</a:t>
            </a:r>
            <a:r>
              <a:rPr lang="es-ES" sz="2400" dirty="0">
                <a:solidFill>
                  <a:schemeClr val="bg1"/>
                </a:solidFill>
              </a:rPr>
              <a:t> </a:t>
            </a:r>
            <a:r>
              <a:rPr lang="es-ES" sz="2400" dirty="0" err="1">
                <a:solidFill>
                  <a:schemeClr val="bg1"/>
                </a:solidFill>
              </a:rPr>
              <a:t>systems</a:t>
            </a:r>
            <a:r>
              <a:rPr lang="es-ES" sz="2400" dirty="0">
                <a:solidFill>
                  <a:schemeClr val="bg1"/>
                </a:solidFill>
              </a:rPr>
              <a:t> (GO, KEGG, PFAM, PANTHER…)</a:t>
            </a:r>
          </a:p>
        </p:txBody>
      </p:sp>
      <p:sp>
        <p:nvSpPr>
          <p:cNvPr id="28" name="CuadroTexto 27">
            <a:extLst>
              <a:ext uri="{FF2B5EF4-FFF2-40B4-BE49-F238E27FC236}">
                <a16:creationId xmlns:a16="http://schemas.microsoft.com/office/drawing/2014/main" id="{5FD6B205-E411-459A-BABF-15739D200E47}"/>
              </a:ext>
            </a:extLst>
          </p:cNvPr>
          <p:cNvSpPr txBox="1"/>
          <p:nvPr/>
        </p:nvSpPr>
        <p:spPr>
          <a:xfrm>
            <a:off x="6815990" y="3725696"/>
            <a:ext cx="4421752" cy="1200329"/>
          </a:xfrm>
          <a:prstGeom prst="rect">
            <a:avLst/>
          </a:prstGeom>
          <a:noFill/>
        </p:spPr>
        <p:txBody>
          <a:bodyPr wrap="square" rtlCol="0">
            <a:spAutoFit/>
          </a:bodyPr>
          <a:lstStyle/>
          <a:p>
            <a:r>
              <a:rPr lang="es-ES" sz="2400" dirty="0">
                <a:solidFill>
                  <a:schemeClr val="bg1"/>
                </a:solidFill>
              </a:rPr>
              <a:t>CDS, </a:t>
            </a:r>
            <a:r>
              <a:rPr lang="es-ES" sz="2400" dirty="0" err="1">
                <a:solidFill>
                  <a:schemeClr val="bg1"/>
                </a:solidFill>
              </a:rPr>
              <a:t>exons</a:t>
            </a:r>
            <a:r>
              <a:rPr lang="es-ES" sz="2400" dirty="0">
                <a:solidFill>
                  <a:schemeClr val="bg1"/>
                </a:solidFill>
              </a:rPr>
              <a:t>, </a:t>
            </a:r>
            <a:r>
              <a:rPr lang="es-ES" sz="2400" dirty="0" err="1">
                <a:solidFill>
                  <a:schemeClr val="bg1"/>
                </a:solidFill>
              </a:rPr>
              <a:t>introns</a:t>
            </a:r>
            <a:r>
              <a:rPr lang="es-ES" sz="2400" dirty="0">
                <a:solidFill>
                  <a:schemeClr val="bg1"/>
                </a:solidFill>
              </a:rPr>
              <a:t> and UTR </a:t>
            </a:r>
            <a:r>
              <a:rPr lang="es-ES" sz="2400" dirty="0" err="1">
                <a:solidFill>
                  <a:schemeClr val="bg1"/>
                </a:solidFill>
              </a:rPr>
              <a:t>regions</a:t>
            </a:r>
            <a:r>
              <a:rPr lang="es-ES" sz="2400" dirty="0">
                <a:solidFill>
                  <a:schemeClr val="bg1"/>
                </a:solidFill>
              </a:rPr>
              <a:t> are </a:t>
            </a:r>
            <a:r>
              <a:rPr lang="es-ES" sz="2400" dirty="0" err="1">
                <a:solidFill>
                  <a:schemeClr val="bg1"/>
                </a:solidFill>
              </a:rPr>
              <a:t>identified</a:t>
            </a:r>
            <a:r>
              <a:rPr lang="es-ES" sz="2400" dirty="0">
                <a:solidFill>
                  <a:schemeClr val="bg1"/>
                </a:solidFill>
              </a:rPr>
              <a:t> in </a:t>
            </a:r>
            <a:r>
              <a:rPr lang="es-ES" sz="2400" dirty="0" err="1">
                <a:solidFill>
                  <a:schemeClr val="bg1"/>
                </a:solidFill>
              </a:rPr>
              <a:t>the</a:t>
            </a:r>
            <a:r>
              <a:rPr lang="es-ES" sz="2400" dirty="0">
                <a:solidFill>
                  <a:schemeClr val="bg1"/>
                </a:solidFill>
              </a:rPr>
              <a:t> </a:t>
            </a:r>
            <a:r>
              <a:rPr lang="es-ES" sz="2400" dirty="0" err="1">
                <a:solidFill>
                  <a:schemeClr val="bg1"/>
                </a:solidFill>
              </a:rPr>
              <a:t>genome</a:t>
            </a:r>
            <a:r>
              <a:rPr lang="es-ES" sz="2400" dirty="0">
                <a:solidFill>
                  <a:schemeClr val="bg1"/>
                </a:solidFill>
              </a:rPr>
              <a:t> </a:t>
            </a:r>
            <a:r>
              <a:rPr lang="es-ES" sz="2400" dirty="0" err="1">
                <a:solidFill>
                  <a:schemeClr val="bg1"/>
                </a:solidFill>
              </a:rPr>
              <a:t>sequence</a:t>
            </a:r>
            <a:r>
              <a:rPr lang="es-ES" sz="2400" dirty="0">
                <a:solidFill>
                  <a:schemeClr val="bg1"/>
                </a:solidFill>
              </a:rPr>
              <a:t>.</a:t>
            </a:r>
          </a:p>
        </p:txBody>
      </p:sp>
    </p:spTree>
    <p:extLst>
      <p:ext uri="{BB962C8B-B14F-4D97-AF65-F5344CB8AC3E}">
        <p14:creationId xmlns:p14="http://schemas.microsoft.com/office/powerpoint/2010/main" val="403954937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5213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14306"/>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2: </a:t>
            </a:r>
            <a:r>
              <a:rPr lang="es-ES" sz="4000" dirty="0" err="1">
                <a:solidFill>
                  <a:schemeClr val="bg1"/>
                </a:solidFill>
                <a:latin typeface="+mj-lt"/>
              </a:rPr>
              <a:t>Transcriptomic</a:t>
            </a:r>
            <a:r>
              <a:rPr lang="es-ES" sz="4000" dirty="0">
                <a:solidFill>
                  <a:schemeClr val="bg1"/>
                </a:solidFill>
                <a:latin typeface="+mj-lt"/>
              </a:rPr>
              <a:t> </a:t>
            </a:r>
            <a:r>
              <a:rPr lang="es-ES" sz="4000" dirty="0" err="1">
                <a:solidFill>
                  <a:schemeClr val="bg1"/>
                </a:solidFill>
                <a:latin typeface="+mj-lt"/>
              </a:rPr>
              <a:t>analysis</a:t>
            </a:r>
            <a:endParaRPr lang="es-ES" sz="4000" dirty="0">
              <a:solidFill>
                <a:schemeClr val="bg1"/>
              </a:solidFill>
              <a:latin typeface="+mj-lt"/>
            </a:endParaRPr>
          </a:p>
        </p:txBody>
      </p:sp>
      <p:sp>
        <p:nvSpPr>
          <p:cNvPr id="30" name="CuadroTexto 29">
            <a:extLst>
              <a:ext uri="{FF2B5EF4-FFF2-40B4-BE49-F238E27FC236}">
                <a16:creationId xmlns:a16="http://schemas.microsoft.com/office/drawing/2014/main" id="{55D49B52-8586-490C-B858-ECC18726BFAD}"/>
              </a:ext>
            </a:extLst>
          </p:cNvPr>
          <p:cNvSpPr txBox="1"/>
          <p:nvPr/>
        </p:nvSpPr>
        <p:spPr>
          <a:xfrm>
            <a:off x="672760" y="1339342"/>
            <a:ext cx="10515600" cy="923330"/>
          </a:xfrm>
          <a:prstGeom prst="rect">
            <a:avLst/>
          </a:prstGeom>
          <a:noFill/>
        </p:spPr>
        <p:txBody>
          <a:bodyPr wrap="square" rtlCol="0">
            <a:spAutoFit/>
          </a:bodyPr>
          <a:lstStyle/>
          <a:p>
            <a:pPr marL="285750" indent="-285750" algn="l">
              <a:buFont typeface="Arial" panose="020B0604020202020204" pitchFamily="34" charset="0"/>
              <a:buChar char="•"/>
            </a:pPr>
            <a:r>
              <a:rPr lang="es-ES" sz="1800" b="0" i="0" u="none" strike="noStrike" baseline="0" dirty="0" err="1">
                <a:latin typeface="LiberationSerif-Regular"/>
              </a:rPr>
              <a:t>The</a:t>
            </a:r>
            <a:r>
              <a:rPr lang="es-ES" sz="1800" b="0" i="0" u="none" strike="noStrike" baseline="0" dirty="0">
                <a:latin typeface="LiberationSerif-Regular"/>
              </a:rPr>
              <a:t> </a:t>
            </a:r>
            <a:r>
              <a:rPr lang="es-ES" sz="1800" b="0" i="0" u="none" strike="noStrike" baseline="0" dirty="0" err="1">
                <a:latin typeface="LiberationSerif-Regular"/>
              </a:rPr>
              <a:t>effects</a:t>
            </a:r>
            <a:r>
              <a:rPr lang="es-ES" sz="1800" b="0" i="0" u="none" strike="noStrike" baseline="0" dirty="0">
                <a:latin typeface="LiberationSerif-Regular"/>
              </a:rPr>
              <a:t> of </a:t>
            </a:r>
            <a:r>
              <a:rPr lang="en-US" sz="1800" b="0" i="0" u="none" strike="noStrike" baseline="0" dirty="0">
                <a:latin typeface="LiberationSerif-Regular"/>
              </a:rPr>
              <a:t>the free-running conditions observed over the transcriptome (greater desynchronization under LL, positive phase shifts under LL and negative phase shifts under DD) agree with the ones described in other circadian systems where LL is used as a desynchronization signal.</a:t>
            </a:r>
            <a:endParaRPr lang="es-ES" dirty="0">
              <a:latin typeface="LiberationSerif-Regular"/>
            </a:endParaRPr>
          </a:p>
        </p:txBody>
      </p:sp>
      <p:pic>
        <p:nvPicPr>
          <p:cNvPr id="3" name="Imagen 2">
            <a:extLst>
              <a:ext uri="{FF2B5EF4-FFF2-40B4-BE49-F238E27FC236}">
                <a16:creationId xmlns:a16="http://schemas.microsoft.com/office/drawing/2014/main" id="{F8896185-FA4D-43C6-8FFD-D1C4D3BB6433}"/>
              </a:ext>
            </a:extLst>
          </p:cNvPr>
          <p:cNvPicPr>
            <a:picLocks noChangeAspect="1"/>
          </p:cNvPicPr>
          <p:nvPr/>
        </p:nvPicPr>
        <p:blipFill rotWithShape="1">
          <a:blip r:embed="rId3"/>
          <a:srcRect l="13134" t="7505" b="46416"/>
          <a:stretch/>
        </p:blipFill>
        <p:spPr>
          <a:xfrm>
            <a:off x="1915885" y="2686246"/>
            <a:ext cx="7387095" cy="1699729"/>
          </a:xfrm>
          <a:prstGeom prst="rect">
            <a:avLst/>
          </a:prstGeom>
        </p:spPr>
      </p:pic>
      <p:pic>
        <p:nvPicPr>
          <p:cNvPr id="5" name="Imagen 4">
            <a:extLst>
              <a:ext uri="{FF2B5EF4-FFF2-40B4-BE49-F238E27FC236}">
                <a16:creationId xmlns:a16="http://schemas.microsoft.com/office/drawing/2014/main" id="{FF8CAE42-1BA3-46FE-9CD6-29CE6A491F4D}"/>
              </a:ext>
            </a:extLst>
          </p:cNvPr>
          <p:cNvPicPr>
            <a:picLocks noChangeAspect="1"/>
          </p:cNvPicPr>
          <p:nvPr/>
        </p:nvPicPr>
        <p:blipFill rotWithShape="1">
          <a:blip r:embed="rId4"/>
          <a:srcRect l="12618" t="7378" r="1189" b="42138"/>
          <a:stretch/>
        </p:blipFill>
        <p:spPr>
          <a:xfrm>
            <a:off x="1788546" y="4493771"/>
            <a:ext cx="7881257" cy="2049774"/>
          </a:xfrm>
          <a:prstGeom prst="rect">
            <a:avLst/>
          </a:prstGeom>
        </p:spPr>
      </p:pic>
    </p:spTree>
    <p:extLst>
      <p:ext uri="{BB962C8B-B14F-4D97-AF65-F5344CB8AC3E}">
        <p14:creationId xmlns:p14="http://schemas.microsoft.com/office/powerpoint/2010/main" val="297385580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AF0E5B5-2792-46A7-BC96-06FBE550CB75}"/>
              </a:ext>
            </a:extLst>
          </p:cNvPr>
          <p:cNvPicPr>
            <a:picLocks noChangeAspect="1"/>
          </p:cNvPicPr>
          <p:nvPr/>
        </p:nvPicPr>
        <p:blipFill>
          <a:blip r:embed="rId3">
            <a:lum/>
            <a:alphaModFix/>
          </a:blip>
          <a:srcRect/>
          <a:stretch>
            <a:fillRect/>
          </a:stretch>
        </p:blipFill>
        <p:spPr>
          <a:xfrm>
            <a:off x="417679" y="1577690"/>
            <a:ext cx="3045861" cy="1511811"/>
          </a:xfrm>
          <a:prstGeom prst="rect">
            <a:avLst/>
          </a:prstGeom>
          <a:noFill/>
          <a:ln>
            <a:noFill/>
          </a:ln>
        </p:spPr>
      </p:pic>
      <p:pic>
        <p:nvPicPr>
          <p:cNvPr id="3" name="Imagen 2">
            <a:extLst>
              <a:ext uri="{FF2B5EF4-FFF2-40B4-BE49-F238E27FC236}">
                <a16:creationId xmlns:a16="http://schemas.microsoft.com/office/drawing/2014/main" id="{B532F6A5-1A05-4938-AA08-F15A8A2AEBB9}"/>
              </a:ext>
            </a:extLst>
          </p:cNvPr>
          <p:cNvPicPr>
            <a:picLocks noChangeAspect="1"/>
          </p:cNvPicPr>
          <p:nvPr/>
        </p:nvPicPr>
        <p:blipFill>
          <a:blip r:embed="rId4">
            <a:lum/>
            <a:alphaModFix/>
          </a:blip>
          <a:srcRect/>
          <a:stretch>
            <a:fillRect/>
          </a:stretch>
        </p:blipFill>
        <p:spPr>
          <a:xfrm>
            <a:off x="417680" y="3054818"/>
            <a:ext cx="3045860" cy="1522930"/>
          </a:xfrm>
          <a:prstGeom prst="rect">
            <a:avLst/>
          </a:prstGeom>
          <a:noFill/>
          <a:ln>
            <a:noFill/>
          </a:ln>
        </p:spPr>
      </p:pic>
      <p:pic>
        <p:nvPicPr>
          <p:cNvPr id="4" name="Imagen 3">
            <a:extLst>
              <a:ext uri="{FF2B5EF4-FFF2-40B4-BE49-F238E27FC236}">
                <a16:creationId xmlns:a16="http://schemas.microsoft.com/office/drawing/2014/main" id="{9983213F-3CA1-4F77-9F06-B76C366B3963}"/>
              </a:ext>
            </a:extLst>
          </p:cNvPr>
          <p:cNvPicPr>
            <a:picLocks noChangeAspect="1"/>
          </p:cNvPicPr>
          <p:nvPr/>
        </p:nvPicPr>
        <p:blipFill>
          <a:blip r:embed="rId5">
            <a:lum/>
            <a:alphaModFix/>
          </a:blip>
          <a:srcRect/>
          <a:stretch>
            <a:fillRect/>
          </a:stretch>
        </p:blipFill>
        <p:spPr>
          <a:xfrm>
            <a:off x="430369" y="4434650"/>
            <a:ext cx="3056978" cy="1528381"/>
          </a:xfrm>
          <a:prstGeom prst="rect">
            <a:avLst/>
          </a:prstGeom>
          <a:noFill/>
          <a:ln>
            <a:noFill/>
          </a:ln>
        </p:spPr>
      </p:pic>
      <p:pic>
        <p:nvPicPr>
          <p:cNvPr id="5" name="Imagen 4">
            <a:extLst>
              <a:ext uri="{FF2B5EF4-FFF2-40B4-BE49-F238E27FC236}">
                <a16:creationId xmlns:a16="http://schemas.microsoft.com/office/drawing/2014/main" id="{5218C558-2C92-4727-8B31-33142E73C0B0}"/>
              </a:ext>
            </a:extLst>
          </p:cNvPr>
          <p:cNvPicPr>
            <a:picLocks noChangeAspect="1"/>
          </p:cNvPicPr>
          <p:nvPr/>
        </p:nvPicPr>
        <p:blipFill>
          <a:blip r:embed="rId6">
            <a:lum/>
            <a:alphaModFix/>
          </a:blip>
          <a:srcRect/>
          <a:stretch>
            <a:fillRect/>
          </a:stretch>
        </p:blipFill>
        <p:spPr>
          <a:xfrm>
            <a:off x="3234051" y="1587500"/>
            <a:ext cx="3045860" cy="1522930"/>
          </a:xfrm>
          <a:prstGeom prst="rect">
            <a:avLst/>
          </a:prstGeom>
          <a:noFill/>
          <a:ln>
            <a:noFill/>
          </a:ln>
        </p:spPr>
      </p:pic>
      <p:pic>
        <p:nvPicPr>
          <p:cNvPr id="6" name="Imagen 5">
            <a:extLst>
              <a:ext uri="{FF2B5EF4-FFF2-40B4-BE49-F238E27FC236}">
                <a16:creationId xmlns:a16="http://schemas.microsoft.com/office/drawing/2014/main" id="{B5109225-24C3-4A0F-803A-6C489131534D}"/>
              </a:ext>
            </a:extLst>
          </p:cNvPr>
          <p:cNvPicPr>
            <a:picLocks noChangeAspect="1"/>
          </p:cNvPicPr>
          <p:nvPr/>
        </p:nvPicPr>
        <p:blipFill>
          <a:blip r:embed="rId7">
            <a:lum/>
            <a:alphaModFix/>
          </a:blip>
          <a:srcRect/>
          <a:stretch>
            <a:fillRect/>
          </a:stretch>
        </p:blipFill>
        <p:spPr>
          <a:xfrm>
            <a:off x="3233555" y="3087814"/>
            <a:ext cx="3045860" cy="1522930"/>
          </a:xfrm>
          <a:prstGeom prst="rect">
            <a:avLst/>
          </a:prstGeom>
          <a:noFill/>
          <a:ln>
            <a:noFill/>
          </a:ln>
        </p:spPr>
      </p:pic>
      <p:pic>
        <p:nvPicPr>
          <p:cNvPr id="7" name="Imagen 6">
            <a:extLst>
              <a:ext uri="{FF2B5EF4-FFF2-40B4-BE49-F238E27FC236}">
                <a16:creationId xmlns:a16="http://schemas.microsoft.com/office/drawing/2014/main" id="{25FC36EE-DC39-415F-A68A-C8F31D3B19E9}"/>
              </a:ext>
            </a:extLst>
          </p:cNvPr>
          <p:cNvPicPr>
            <a:picLocks noChangeAspect="1"/>
          </p:cNvPicPr>
          <p:nvPr/>
        </p:nvPicPr>
        <p:blipFill>
          <a:blip r:embed="rId8">
            <a:lum/>
            <a:alphaModFix/>
          </a:blip>
          <a:srcRect/>
          <a:stretch>
            <a:fillRect/>
          </a:stretch>
        </p:blipFill>
        <p:spPr>
          <a:xfrm>
            <a:off x="3200897" y="4469243"/>
            <a:ext cx="3045860" cy="1522930"/>
          </a:xfrm>
          <a:prstGeom prst="rect">
            <a:avLst/>
          </a:prstGeom>
          <a:noFill/>
          <a:ln>
            <a:noFill/>
          </a:ln>
        </p:spPr>
      </p:pic>
      <p:pic>
        <p:nvPicPr>
          <p:cNvPr id="8" name="Imagen 7">
            <a:extLst>
              <a:ext uri="{FF2B5EF4-FFF2-40B4-BE49-F238E27FC236}">
                <a16:creationId xmlns:a16="http://schemas.microsoft.com/office/drawing/2014/main" id="{DF65208E-1749-493D-99B5-A62F1E4AA1DA}"/>
              </a:ext>
            </a:extLst>
          </p:cNvPr>
          <p:cNvPicPr>
            <a:picLocks noChangeAspect="1"/>
          </p:cNvPicPr>
          <p:nvPr/>
        </p:nvPicPr>
        <p:blipFill>
          <a:blip r:embed="rId9">
            <a:lum/>
            <a:alphaModFix/>
          </a:blip>
          <a:srcRect/>
          <a:stretch>
            <a:fillRect/>
          </a:stretch>
        </p:blipFill>
        <p:spPr>
          <a:xfrm>
            <a:off x="6050422" y="1597964"/>
            <a:ext cx="3045860" cy="1522930"/>
          </a:xfrm>
          <a:prstGeom prst="rect">
            <a:avLst/>
          </a:prstGeom>
          <a:noFill/>
          <a:ln>
            <a:noFill/>
          </a:ln>
        </p:spPr>
      </p:pic>
      <p:pic>
        <p:nvPicPr>
          <p:cNvPr id="9" name="Imagen 8">
            <a:extLst>
              <a:ext uri="{FF2B5EF4-FFF2-40B4-BE49-F238E27FC236}">
                <a16:creationId xmlns:a16="http://schemas.microsoft.com/office/drawing/2014/main" id="{5D117CD8-363B-4F4D-9518-EB998FC24836}"/>
              </a:ext>
            </a:extLst>
          </p:cNvPr>
          <p:cNvPicPr>
            <a:picLocks noChangeAspect="1"/>
          </p:cNvPicPr>
          <p:nvPr/>
        </p:nvPicPr>
        <p:blipFill>
          <a:blip r:embed="rId10">
            <a:lum/>
            <a:alphaModFix/>
          </a:blip>
          <a:srcRect/>
          <a:stretch>
            <a:fillRect/>
          </a:stretch>
        </p:blipFill>
        <p:spPr>
          <a:xfrm>
            <a:off x="6100261" y="3087814"/>
            <a:ext cx="3045860" cy="1522930"/>
          </a:xfrm>
          <a:prstGeom prst="rect">
            <a:avLst/>
          </a:prstGeom>
          <a:noFill/>
          <a:ln>
            <a:noFill/>
          </a:ln>
        </p:spPr>
      </p:pic>
      <p:pic>
        <p:nvPicPr>
          <p:cNvPr id="10" name="Imagen 9">
            <a:extLst>
              <a:ext uri="{FF2B5EF4-FFF2-40B4-BE49-F238E27FC236}">
                <a16:creationId xmlns:a16="http://schemas.microsoft.com/office/drawing/2014/main" id="{CE1119B0-5974-4A46-83A4-280B0AC3A932}"/>
              </a:ext>
            </a:extLst>
          </p:cNvPr>
          <p:cNvPicPr>
            <a:picLocks noChangeAspect="1"/>
          </p:cNvPicPr>
          <p:nvPr/>
        </p:nvPicPr>
        <p:blipFill>
          <a:blip r:embed="rId11">
            <a:lum/>
            <a:alphaModFix/>
          </a:blip>
          <a:srcRect/>
          <a:stretch>
            <a:fillRect/>
          </a:stretch>
        </p:blipFill>
        <p:spPr>
          <a:xfrm>
            <a:off x="6067603" y="4469243"/>
            <a:ext cx="3045860" cy="1522930"/>
          </a:xfrm>
          <a:prstGeom prst="rect">
            <a:avLst/>
          </a:prstGeom>
          <a:noFill/>
          <a:ln>
            <a:noFill/>
          </a:ln>
        </p:spPr>
      </p:pic>
      <p:pic>
        <p:nvPicPr>
          <p:cNvPr id="11" name="Imagen 10">
            <a:extLst>
              <a:ext uri="{FF2B5EF4-FFF2-40B4-BE49-F238E27FC236}">
                <a16:creationId xmlns:a16="http://schemas.microsoft.com/office/drawing/2014/main" id="{D4214DAA-2AB9-4752-B87E-C5D34921FCFD}"/>
              </a:ext>
            </a:extLst>
          </p:cNvPr>
          <p:cNvPicPr>
            <a:picLocks noChangeAspect="1"/>
          </p:cNvPicPr>
          <p:nvPr/>
        </p:nvPicPr>
        <p:blipFill>
          <a:blip r:embed="rId12">
            <a:lum/>
            <a:alphaModFix/>
          </a:blip>
          <a:srcRect/>
          <a:stretch>
            <a:fillRect/>
          </a:stretch>
        </p:blipFill>
        <p:spPr>
          <a:xfrm>
            <a:off x="8938222" y="1597964"/>
            <a:ext cx="3045860" cy="1522930"/>
          </a:xfrm>
          <a:prstGeom prst="rect">
            <a:avLst/>
          </a:prstGeom>
          <a:noFill/>
          <a:ln>
            <a:noFill/>
          </a:ln>
        </p:spPr>
      </p:pic>
      <p:pic>
        <p:nvPicPr>
          <p:cNvPr id="12" name="Imagen 11">
            <a:extLst>
              <a:ext uri="{FF2B5EF4-FFF2-40B4-BE49-F238E27FC236}">
                <a16:creationId xmlns:a16="http://schemas.microsoft.com/office/drawing/2014/main" id="{0AAB0F7A-3E1C-4B85-BD9B-3CF26C927FD3}"/>
              </a:ext>
            </a:extLst>
          </p:cNvPr>
          <p:cNvPicPr>
            <a:picLocks noChangeAspect="1"/>
          </p:cNvPicPr>
          <p:nvPr/>
        </p:nvPicPr>
        <p:blipFill>
          <a:blip r:embed="rId13">
            <a:lum/>
            <a:alphaModFix/>
          </a:blip>
          <a:srcRect/>
          <a:stretch>
            <a:fillRect/>
          </a:stretch>
        </p:blipFill>
        <p:spPr>
          <a:xfrm>
            <a:off x="8905009" y="3087814"/>
            <a:ext cx="3045860" cy="1522930"/>
          </a:xfrm>
          <a:prstGeom prst="rect">
            <a:avLst/>
          </a:prstGeom>
          <a:noFill/>
          <a:ln>
            <a:noFill/>
          </a:ln>
        </p:spPr>
      </p:pic>
      <p:pic>
        <p:nvPicPr>
          <p:cNvPr id="13" name="Imagen 12">
            <a:extLst>
              <a:ext uri="{FF2B5EF4-FFF2-40B4-BE49-F238E27FC236}">
                <a16:creationId xmlns:a16="http://schemas.microsoft.com/office/drawing/2014/main" id="{E5A2E719-49AA-428F-9C24-1D33741DC614}"/>
              </a:ext>
            </a:extLst>
          </p:cNvPr>
          <p:cNvPicPr>
            <a:picLocks noChangeAspect="1"/>
          </p:cNvPicPr>
          <p:nvPr/>
        </p:nvPicPr>
        <p:blipFill>
          <a:blip r:embed="rId14">
            <a:lum/>
            <a:alphaModFix/>
          </a:blip>
          <a:srcRect/>
          <a:stretch>
            <a:fillRect/>
          </a:stretch>
        </p:blipFill>
        <p:spPr>
          <a:xfrm>
            <a:off x="8905564" y="4469243"/>
            <a:ext cx="3045860" cy="1522930"/>
          </a:xfrm>
          <a:prstGeom prst="rect">
            <a:avLst/>
          </a:prstGeom>
          <a:noFill/>
          <a:ln>
            <a:noFill/>
          </a:ln>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2AB1AC0-3B38-4C8C-9CA9-5EC4152B2B3B}"/>
              </a:ext>
            </a:extLst>
          </p:cNvPr>
          <p:cNvPicPr>
            <a:picLocks noChangeAspect="1"/>
          </p:cNvPicPr>
          <p:nvPr/>
        </p:nvPicPr>
        <p:blipFill>
          <a:blip r:embed="rId3">
            <a:lum/>
            <a:alphaModFix/>
          </a:blip>
          <a:srcRect/>
          <a:stretch>
            <a:fillRect/>
          </a:stretch>
        </p:blipFill>
        <p:spPr>
          <a:xfrm>
            <a:off x="2311390" y="3010629"/>
            <a:ext cx="4590881" cy="2155984"/>
          </a:xfrm>
          <a:prstGeom prst="rect">
            <a:avLst/>
          </a:prstGeom>
          <a:noFill/>
          <a:ln>
            <a:noFill/>
          </a:ln>
        </p:spPr>
      </p:pic>
      <p:pic>
        <p:nvPicPr>
          <p:cNvPr id="6" name="Imagen 5">
            <a:extLst>
              <a:ext uri="{FF2B5EF4-FFF2-40B4-BE49-F238E27FC236}">
                <a16:creationId xmlns:a16="http://schemas.microsoft.com/office/drawing/2014/main" id="{E88EB4E1-54B6-4161-AE4C-0F786F935FC0}"/>
              </a:ext>
            </a:extLst>
          </p:cNvPr>
          <p:cNvPicPr>
            <a:picLocks noChangeAspect="1"/>
          </p:cNvPicPr>
          <p:nvPr/>
        </p:nvPicPr>
        <p:blipFill>
          <a:blip r:embed="rId4">
            <a:lum/>
            <a:alphaModFix/>
          </a:blip>
          <a:srcRect/>
          <a:stretch>
            <a:fillRect/>
          </a:stretch>
        </p:blipFill>
        <p:spPr>
          <a:xfrm>
            <a:off x="6001310" y="2953017"/>
            <a:ext cx="4156973" cy="2213595"/>
          </a:xfrm>
          <a:prstGeom prst="rect">
            <a:avLst/>
          </a:prstGeom>
          <a:noFill/>
          <a:ln>
            <a:noFill/>
          </a:ln>
        </p:spPr>
      </p:pic>
      <p:pic>
        <p:nvPicPr>
          <p:cNvPr id="7" name="Imagen 6">
            <a:extLst>
              <a:ext uri="{FF2B5EF4-FFF2-40B4-BE49-F238E27FC236}">
                <a16:creationId xmlns:a16="http://schemas.microsoft.com/office/drawing/2014/main" id="{49FCB051-294E-4E72-9E5B-22820875CFFB}"/>
              </a:ext>
            </a:extLst>
          </p:cNvPr>
          <p:cNvPicPr>
            <a:picLocks noChangeAspect="1"/>
          </p:cNvPicPr>
          <p:nvPr/>
        </p:nvPicPr>
        <p:blipFill>
          <a:blip r:embed="rId5">
            <a:lum/>
            <a:alphaModFix/>
          </a:blip>
          <a:srcRect/>
          <a:stretch>
            <a:fillRect/>
          </a:stretch>
        </p:blipFill>
        <p:spPr>
          <a:xfrm>
            <a:off x="1332001" y="870858"/>
            <a:ext cx="4763999" cy="2382000"/>
          </a:xfrm>
          <a:prstGeom prst="rect">
            <a:avLst/>
          </a:prstGeom>
          <a:noFill/>
          <a:ln>
            <a:noFill/>
          </a:ln>
        </p:spPr>
      </p:pic>
      <p:pic>
        <p:nvPicPr>
          <p:cNvPr id="8" name="Imagen 7">
            <a:extLst>
              <a:ext uri="{FF2B5EF4-FFF2-40B4-BE49-F238E27FC236}">
                <a16:creationId xmlns:a16="http://schemas.microsoft.com/office/drawing/2014/main" id="{DF60EC07-9CE2-4F4E-979D-20C55DA90061}"/>
              </a:ext>
            </a:extLst>
          </p:cNvPr>
          <p:cNvPicPr>
            <a:picLocks noChangeAspect="1"/>
          </p:cNvPicPr>
          <p:nvPr/>
        </p:nvPicPr>
        <p:blipFill>
          <a:blip r:embed="rId6">
            <a:lum/>
            <a:alphaModFix/>
          </a:blip>
          <a:srcRect/>
          <a:stretch>
            <a:fillRect/>
          </a:stretch>
        </p:blipFill>
        <p:spPr>
          <a:xfrm>
            <a:off x="5911924" y="870857"/>
            <a:ext cx="4879225" cy="2439613"/>
          </a:xfrm>
          <a:prstGeom prst="rect">
            <a:avLst/>
          </a:prstGeom>
          <a:noFill/>
          <a:ln>
            <a:noFill/>
          </a:ln>
        </p:spPr>
      </p:pic>
      <p:pic>
        <p:nvPicPr>
          <p:cNvPr id="12" name="Imagen 11">
            <a:extLst>
              <a:ext uri="{FF2B5EF4-FFF2-40B4-BE49-F238E27FC236}">
                <a16:creationId xmlns:a16="http://schemas.microsoft.com/office/drawing/2014/main" id="{1FB68AE8-99DA-4315-9102-3696332A4ABC}"/>
              </a:ext>
            </a:extLst>
          </p:cNvPr>
          <p:cNvPicPr>
            <a:picLocks noChangeAspect="1"/>
          </p:cNvPicPr>
          <p:nvPr/>
        </p:nvPicPr>
        <p:blipFill>
          <a:blip r:embed="rId7">
            <a:lum/>
            <a:alphaModFix/>
          </a:blip>
          <a:srcRect/>
          <a:stretch>
            <a:fillRect/>
          </a:stretch>
        </p:blipFill>
        <p:spPr>
          <a:xfrm>
            <a:off x="2527383" y="3237798"/>
            <a:ext cx="1458348" cy="265622"/>
          </a:xfrm>
          <a:prstGeom prst="rect">
            <a:avLst/>
          </a:prstGeom>
          <a:noFill/>
          <a:ln>
            <a:noFill/>
          </a:ln>
        </p:spPr>
      </p:pic>
      <p:pic>
        <p:nvPicPr>
          <p:cNvPr id="13" name="Imagen 12">
            <a:extLst>
              <a:ext uri="{FF2B5EF4-FFF2-40B4-BE49-F238E27FC236}">
                <a16:creationId xmlns:a16="http://schemas.microsoft.com/office/drawing/2014/main" id="{C9619E32-3238-4046-94B0-8BA0B7BADA2D}"/>
              </a:ext>
            </a:extLst>
          </p:cNvPr>
          <p:cNvPicPr>
            <a:picLocks noChangeAspect="1"/>
          </p:cNvPicPr>
          <p:nvPr/>
        </p:nvPicPr>
        <p:blipFill>
          <a:blip r:embed="rId8">
            <a:lum/>
            <a:alphaModFix/>
          </a:blip>
          <a:srcRect/>
          <a:stretch>
            <a:fillRect/>
          </a:stretch>
        </p:blipFill>
        <p:spPr>
          <a:xfrm>
            <a:off x="6188708" y="3162549"/>
            <a:ext cx="1304147" cy="209218"/>
          </a:xfrm>
          <a:prstGeom prst="rect">
            <a:avLst/>
          </a:prstGeom>
          <a:noFill/>
          <a:ln>
            <a:noFill/>
          </a:ln>
        </p:spPr>
      </p:pic>
      <p:sp>
        <p:nvSpPr>
          <p:cNvPr id="14" name="Forma libre: forma 13">
            <a:extLst>
              <a:ext uri="{FF2B5EF4-FFF2-40B4-BE49-F238E27FC236}">
                <a16:creationId xmlns:a16="http://schemas.microsoft.com/office/drawing/2014/main" id="{DB099215-2CD9-48EF-B688-BCC3F7CB3501}"/>
              </a:ext>
            </a:extLst>
          </p:cNvPr>
          <p:cNvSpPr/>
          <p:nvPr/>
        </p:nvSpPr>
        <p:spPr>
          <a:xfrm>
            <a:off x="3722189" y="4636101"/>
            <a:ext cx="553043" cy="14747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vert="horz" wrap="none" lIns="36289" tIns="18144" rIns="36289" bIns="18144" anchor="ctr" anchorCtr="0" compatLnSpc="0">
            <a:noAutofit/>
          </a:bodyPr>
          <a:lstStyle/>
          <a:p>
            <a:pPr hangingPunct="0"/>
            <a:endParaRPr lang="en-US" sz="726">
              <a:latin typeface="Liberation Sans" pitchFamily="18"/>
              <a:ea typeface="AR PL SungtiL GB" pitchFamily="2"/>
              <a:cs typeface="Lohit Devanagari" pitchFamily="2"/>
            </a:endParaRPr>
          </a:p>
        </p:txBody>
      </p:sp>
      <p:sp>
        <p:nvSpPr>
          <p:cNvPr id="15" name="Forma libre: forma 14">
            <a:extLst>
              <a:ext uri="{FF2B5EF4-FFF2-40B4-BE49-F238E27FC236}">
                <a16:creationId xmlns:a16="http://schemas.microsoft.com/office/drawing/2014/main" id="{A0B160CC-E833-4198-93ED-10B94739340A}"/>
              </a:ext>
            </a:extLst>
          </p:cNvPr>
          <p:cNvSpPr/>
          <p:nvPr/>
        </p:nvSpPr>
        <p:spPr>
          <a:xfrm>
            <a:off x="3722189" y="6334425"/>
            <a:ext cx="553043" cy="14747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vert="horz" wrap="none" lIns="36289" tIns="18144" rIns="36289" bIns="18144" anchor="ctr" anchorCtr="0" compatLnSpc="0">
            <a:noAutofit/>
          </a:bodyPr>
          <a:lstStyle/>
          <a:p>
            <a:pPr hangingPunct="0"/>
            <a:endParaRPr lang="en-US" sz="726">
              <a:latin typeface="Liberation Sans" pitchFamily="18"/>
              <a:ea typeface="AR PL SungtiL GB" pitchFamily="2"/>
              <a:cs typeface="Lohit Devanagari" pitchFamily="2"/>
            </a:endParaRPr>
          </a:p>
        </p:txBody>
      </p:sp>
      <p:sp>
        <p:nvSpPr>
          <p:cNvPr id="16" name="Forma libre: forma 15">
            <a:extLst>
              <a:ext uri="{FF2B5EF4-FFF2-40B4-BE49-F238E27FC236}">
                <a16:creationId xmlns:a16="http://schemas.microsoft.com/office/drawing/2014/main" id="{D65716CD-69C3-45D9-B329-A96A8B2C6FF4}"/>
              </a:ext>
            </a:extLst>
          </p:cNvPr>
          <p:cNvSpPr/>
          <p:nvPr/>
        </p:nvSpPr>
        <p:spPr>
          <a:xfrm>
            <a:off x="2557866" y="3809277"/>
            <a:ext cx="649022" cy="4143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vert="horz" wrap="none" lIns="36289" tIns="18144" rIns="36289" bIns="18144" anchor="ctr" anchorCtr="0" compatLnSpc="0">
            <a:noAutofit/>
          </a:bodyPr>
          <a:lstStyle/>
          <a:p>
            <a:pPr hangingPunct="0"/>
            <a:endParaRPr lang="en-US" sz="726">
              <a:latin typeface="Liberation Sans" pitchFamily="18"/>
              <a:ea typeface="AR PL SungtiL GB" pitchFamily="2"/>
              <a:cs typeface="Lohit Devanagari" pitchFamily="2"/>
            </a:endParaRPr>
          </a:p>
        </p:txBody>
      </p:sp>
      <p:sp>
        <p:nvSpPr>
          <p:cNvPr id="17" name="Forma libre: forma 16">
            <a:extLst>
              <a:ext uri="{FF2B5EF4-FFF2-40B4-BE49-F238E27FC236}">
                <a16:creationId xmlns:a16="http://schemas.microsoft.com/office/drawing/2014/main" id="{E5879E30-87F6-4F90-8054-7DEA38D1E000}"/>
              </a:ext>
            </a:extLst>
          </p:cNvPr>
          <p:cNvSpPr/>
          <p:nvPr/>
        </p:nvSpPr>
        <p:spPr>
          <a:xfrm>
            <a:off x="6237330" y="3931868"/>
            <a:ext cx="578634" cy="16737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vert="horz" wrap="none" lIns="36289" tIns="18144" rIns="36289" bIns="18144" anchor="ctr" anchorCtr="0" compatLnSpc="0">
            <a:noAutofit/>
          </a:bodyPr>
          <a:lstStyle/>
          <a:p>
            <a:pPr hangingPunct="0"/>
            <a:endParaRPr lang="en-US" sz="726">
              <a:latin typeface="Liberation Sans" pitchFamily="18"/>
              <a:ea typeface="AR PL SungtiL GB" pitchFamily="2"/>
              <a:cs typeface="Lohit Devanagari" pitchFamily="2"/>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 object">
            <a:extLst>
              <a:ext uri="{FF2B5EF4-FFF2-40B4-BE49-F238E27FC236}">
                <a16:creationId xmlns:a16="http://schemas.microsoft.com/office/drawing/2014/main" id="{E55117E7-1762-4741-9B91-044D81F29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03" y="1283730"/>
            <a:ext cx="6295085" cy="4342039"/>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A6B43980-74BD-4BD7-80D8-3B36D4758584}"/>
              </a:ext>
            </a:extLst>
          </p:cNvPr>
          <p:cNvSpPr txBox="1"/>
          <p:nvPr/>
        </p:nvSpPr>
        <p:spPr>
          <a:xfrm>
            <a:off x="1495216" y="1371598"/>
            <a:ext cx="3537857" cy="523220"/>
          </a:xfrm>
          <a:prstGeom prst="rect">
            <a:avLst/>
          </a:prstGeom>
          <a:noFill/>
        </p:spPr>
        <p:txBody>
          <a:bodyPr wrap="square" rtlCol="0">
            <a:spAutoFit/>
          </a:bodyPr>
          <a:lstStyle/>
          <a:p>
            <a:r>
              <a:rPr lang="es-ES" sz="2800" b="1" dirty="0" err="1"/>
              <a:t>PsaF</a:t>
            </a:r>
            <a:r>
              <a:rPr lang="es-ES" sz="2800" b="1" dirty="0"/>
              <a:t> -</a:t>
            </a:r>
          </a:p>
        </p:txBody>
      </p:sp>
      <p:pic>
        <p:nvPicPr>
          <p:cNvPr id="1028" name="Picture 4" descr="Plot object">
            <a:extLst>
              <a:ext uri="{FF2B5EF4-FFF2-40B4-BE49-F238E27FC236}">
                <a16:creationId xmlns:a16="http://schemas.microsoft.com/office/drawing/2014/main" id="{771668BB-153E-4AF4-A5D4-4D55C7A612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66"/>
          <a:stretch/>
        </p:blipFill>
        <p:spPr bwMode="auto">
          <a:xfrm>
            <a:off x="6096000" y="1179635"/>
            <a:ext cx="6096000" cy="444613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638FB4B1-6E09-4E31-9274-8D440201167D}"/>
              </a:ext>
            </a:extLst>
          </p:cNvPr>
          <p:cNvSpPr txBox="1"/>
          <p:nvPr/>
        </p:nvSpPr>
        <p:spPr>
          <a:xfrm>
            <a:off x="7474613" y="1257900"/>
            <a:ext cx="3537857" cy="523220"/>
          </a:xfrm>
          <a:prstGeom prst="rect">
            <a:avLst/>
          </a:prstGeom>
          <a:noFill/>
        </p:spPr>
        <p:txBody>
          <a:bodyPr wrap="square" rtlCol="0">
            <a:spAutoFit/>
          </a:bodyPr>
          <a:lstStyle/>
          <a:p>
            <a:r>
              <a:rPr lang="es-ES" sz="2800" b="1" dirty="0" err="1"/>
              <a:t>PsbQ</a:t>
            </a:r>
            <a:r>
              <a:rPr lang="es-ES" sz="2800" b="1" dirty="0"/>
              <a:t> -</a:t>
            </a:r>
          </a:p>
        </p:txBody>
      </p:sp>
    </p:spTree>
    <p:extLst>
      <p:ext uri="{BB962C8B-B14F-4D97-AF65-F5344CB8AC3E}">
        <p14:creationId xmlns:p14="http://schemas.microsoft.com/office/powerpoint/2010/main" val="2633752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7A8F96-956A-44C2-9A8A-54F55A2BBF81}"/>
              </a:ext>
            </a:extLst>
          </p:cNvPr>
          <p:cNvPicPr>
            <a:picLocks noChangeAspect="1"/>
          </p:cNvPicPr>
          <p:nvPr/>
        </p:nvPicPr>
        <p:blipFill rotWithShape="1">
          <a:blip r:embed="rId3"/>
          <a:srcRect t="1589" r="6027" b="7628"/>
          <a:stretch/>
        </p:blipFill>
        <p:spPr>
          <a:xfrm>
            <a:off x="1867601" y="723188"/>
            <a:ext cx="6391455" cy="601127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252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sp>
        <p:nvSpPr>
          <p:cNvPr id="29" name="CuadroTexto 28">
            <a:extLst>
              <a:ext uri="{FF2B5EF4-FFF2-40B4-BE49-F238E27FC236}">
                <a16:creationId xmlns:a16="http://schemas.microsoft.com/office/drawing/2014/main" id="{80D80F3D-2A8D-40B9-8387-AF678B0CCB8E}"/>
              </a:ext>
            </a:extLst>
          </p:cNvPr>
          <p:cNvSpPr txBox="1"/>
          <p:nvPr/>
        </p:nvSpPr>
        <p:spPr>
          <a:xfrm>
            <a:off x="152400" y="6367021"/>
            <a:ext cx="2445134" cy="400110"/>
          </a:xfrm>
          <a:prstGeom prst="rect">
            <a:avLst/>
          </a:prstGeom>
          <a:noFill/>
        </p:spPr>
        <p:txBody>
          <a:bodyPr wrap="square" rtlCol="0">
            <a:spAutoFit/>
          </a:bodyPr>
          <a:lstStyle/>
          <a:p>
            <a:r>
              <a:rPr lang="es-ES" sz="2000" b="0" u="none" strike="noStrike" baseline="0" dirty="0">
                <a:solidFill>
                  <a:srgbClr val="347F70"/>
                </a:solidFill>
                <a:latin typeface="LiberationSerif-Italic"/>
              </a:rPr>
              <a:t>(</a:t>
            </a:r>
            <a:r>
              <a:rPr lang="es-ES" sz="2000" b="0" u="none" strike="noStrike" baseline="0" dirty="0" err="1">
                <a:solidFill>
                  <a:srgbClr val="347F70"/>
                </a:solidFill>
                <a:latin typeface="LiberationSerif-Italic"/>
              </a:rPr>
              <a:t>Leliaert</a:t>
            </a:r>
            <a:r>
              <a:rPr lang="es-ES" sz="2000" b="0" u="none" strike="noStrike" baseline="0" dirty="0">
                <a:solidFill>
                  <a:srgbClr val="347F70"/>
                </a:solidFill>
                <a:latin typeface="LiberationSerif-Italic"/>
              </a:rPr>
              <a:t> et al., 2011)</a:t>
            </a:r>
            <a:endParaRPr lang="es-ES" sz="2000" dirty="0"/>
          </a:p>
        </p:txBody>
      </p:sp>
      <p:sp>
        <p:nvSpPr>
          <p:cNvPr id="7" name="CuadroTexto 6">
            <a:extLst>
              <a:ext uri="{FF2B5EF4-FFF2-40B4-BE49-F238E27FC236}">
                <a16:creationId xmlns:a16="http://schemas.microsoft.com/office/drawing/2014/main" id="{81F16B09-923C-4AB4-84BF-5E0DB21C95B8}"/>
              </a:ext>
            </a:extLst>
          </p:cNvPr>
          <p:cNvSpPr txBox="1"/>
          <p:nvPr/>
        </p:nvSpPr>
        <p:spPr>
          <a:xfrm>
            <a:off x="152400" y="6048315"/>
            <a:ext cx="6458606" cy="400110"/>
          </a:xfrm>
          <a:prstGeom prst="rect">
            <a:avLst/>
          </a:prstGeom>
          <a:noFill/>
        </p:spPr>
        <p:txBody>
          <a:bodyPr wrap="square">
            <a:spAutoFit/>
          </a:bodyPr>
          <a:lstStyle/>
          <a:p>
            <a:r>
              <a:rPr lang="da-DK" sz="2000" b="0" i="0" u="none" strike="noStrike" baseline="0" dirty="0">
                <a:solidFill>
                  <a:srgbClr val="347F70"/>
                </a:solidFill>
                <a:latin typeface="LiberationSerif-Regular"/>
              </a:rPr>
              <a:t>(Benites et al., 2021)</a:t>
            </a:r>
            <a:endParaRPr lang="es-ES" sz="2000" dirty="0"/>
          </a:p>
        </p:txBody>
      </p:sp>
    </p:spTree>
    <p:extLst>
      <p:ext uri="{BB962C8B-B14F-4D97-AF65-F5344CB8AC3E}">
        <p14:creationId xmlns:p14="http://schemas.microsoft.com/office/powerpoint/2010/main" val="1917891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7A8F96-956A-44C2-9A8A-54F55A2BBF81}"/>
              </a:ext>
            </a:extLst>
          </p:cNvPr>
          <p:cNvPicPr>
            <a:picLocks noChangeAspect="1"/>
          </p:cNvPicPr>
          <p:nvPr/>
        </p:nvPicPr>
        <p:blipFill rotWithShape="1">
          <a:blip r:embed="rId3"/>
          <a:srcRect t="1589" r="6027" b="7628"/>
          <a:stretch/>
        </p:blipFill>
        <p:spPr>
          <a:xfrm>
            <a:off x="1867601" y="723188"/>
            <a:ext cx="6391455" cy="601127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252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sp>
        <p:nvSpPr>
          <p:cNvPr id="29" name="CuadroTexto 28">
            <a:extLst>
              <a:ext uri="{FF2B5EF4-FFF2-40B4-BE49-F238E27FC236}">
                <a16:creationId xmlns:a16="http://schemas.microsoft.com/office/drawing/2014/main" id="{80D80F3D-2A8D-40B9-8387-AF678B0CCB8E}"/>
              </a:ext>
            </a:extLst>
          </p:cNvPr>
          <p:cNvSpPr txBox="1"/>
          <p:nvPr/>
        </p:nvSpPr>
        <p:spPr>
          <a:xfrm>
            <a:off x="152400" y="6367021"/>
            <a:ext cx="2445134" cy="400110"/>
          </a:xfrm>
          <a:prstGeom prst="rect">
            <a:avLst/>
          </a:prstGeom>
          <a:noFill/>
        </p:spPr>
        <p:txBody>
          <a:bodyPr wrap="square" rtlCol="0">
            <a:spAutoFit/>
          </a:bodyPr>
          <a:lstStyle/>
          <a:p>
            <a:r>
              <a:rPr lang="es-ES" sz="2000" b="0" u="none" strike="noStrike" baseline="0" dirty="0">
                <a:solidFill>
                  <a:srgbClr val="347F70"/>
                </a:solidFill>
                <a:latin typeface="LiberationSerif-Italic"/>
              </a:rPr>
              <a:t>(</a:t>
            </a:r>
            <a:r>
              <a:rPr lang="es-ES" sz="2000" b="0" u="none" strike="noStrike" baseline="0" dirty="0" err="1">
                <a:solidFill>
                  <a:srgbClr val="347F70"/>
                </a:solidFill>
                <a:latin typeface="LiberationSerif-Italic"/>
              </a:rPr>
              <a:t>Leliaert</a:t>
            </a:r>
            <a:r>
              <a:rPr lang="es-ES" sz="2000" b="0" u="none" strike="noStrike" baseline="0" dirty="0">
                <a:solidFill>
                  <a:srgbClr val="347F70"/>
                </a:solidFill>
                <a:latin typeface="LiberationSerif-Italic"/>
              </a:rPr>
              <a:t> et al., 2011)</a:t>
            </a:r>
            <a:endParaRPr lang="es-ES" sz="2000" dirty="0"/>
          </a:p>
        </p:txBody>
      </p:sp>
      <p:sp>
        <p:nvSpPr>
          <p:cNvPr id="7" name="Elipse 6">
            <a:extLst>
              <a:ext uri="{FF2B5EF4-FFF2-40B4-BE49-F238E27FC236}">
                <a16:creationId xmlns:a16="http://schemas.microsoft.com/office/drawing/2014/main" id="{2071D694-5D6D-4F83-94E9-EB76D388F019}"/>
              </a:ext>
            </a:extLst>
          </p:cNvPr>
          <p:cNvSpPr/>
          <p:nvPr/>
        </p:nvSpPr>
        <p:spPr>
          <a:xfrm>
            <a:off x="5257731" y="2196330"/>
            <a:ext cx="1266894" cy="3691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E911B161-15BA-41F4-8D25-8E4F102A3564}"/>
              </a:ext>
            </a:extLst>
          </p:cNvPr>
          <p:cNvSpPr txBox="1"/>
          <p:nvPr/>
        </p:nvSpPr>
        <p:spPr>
          <a:xfrm>
            <a:off x="152400" y="1305012"/>
            <a:ext cx="2353793" cy="830997"/>
          </a:xfrm>
          <a:prstGeom prst="rect">
            <a:avLst/>
          </a:prstGeom>
          <a:noFill/>
        </p:spPr>
        <p:txBody>
          <a:bodyPr wrap="square" rtlCol="0">
            <a:spAutoFit/>
          </a:bodyPr>
          <a:lstStyle/>
          <a:p>
            <a:r>
              <a:rPr lang="es-ES" sz="2400" b="1" i="1" dirty="0" err="1">
                <a:solidFill>
                  <a:schemeClr val="accent6">
                    <a:lumMod val="75000"/>
                  </a:schemeClr>
                </a:solidFill>
              </a:rPr>
              <a:t>Viridiplantae</a:t>
            </a:r>
            <a:endParaRPr lang="es-ES" sz="2400" b="1" i="1" dirty="0">
              <a:solidFill>
                <a:schemeClr val="accent6">
                  <a:lumMod val="75000"/>
                </a:schemeClr>
              </a:solidFill>
            </a:endParaRPr>
          </a:p>
          <a:p>
            <a:r>
              <a:rPr lang="es-ES" sz="2400" b="1" dirty="0">
                <a:solidFill>
                  <a:schemeClr val="accent6">
                    <a:lumMod val="75000"/>
                  </a:schemeClr>
                </a:solidFill>
              </a:rPr>
              <a:t>(</a:t>
            </a:r>
            <a:r>
              <a:rPr lang="es-ES" sz="2400" b="1" dirty="0" err="1">
                <a:solidFill>
                  <a:schemeClr val="accent6">
                    <a:lumMod val="75000"/>
                  </a:schemeClr>
                </a:solidFill>
              </a:rPr>
              <a:t>green</a:t>
            </a:r>
            <a:r>
              <a:rPr lang="es-ES" sz="2400" b="1" dirty="0">
                <a:solidFill>
                  <a:schemeClr val="accent6">
                    <a:lumMod val="75000"/>
                  </a:schemeClr>
                </a:solidFill>
              </a:rPr>
              <a:t> </a:t>
            </a:r>
            <a:r>
              <a:rPr lang="es-ES" sz="2400" b="1" dirty="0" err="1">
                <a:solidFill>
                  <a:schemeClr val="accent6">
                    <a:lumMod val="75000"/>
                  </a:schemeClr>
                </a:solidFill>
              </a:rPr>
              <a:t>lineage</a:t>
            </a:r>
            <a:r>
              <a:rPr lang="es-ES" sz="2400" b="1" dirty="0">
                <a:solidFill>
                  <a:schemeClr val="accent6">
                    <a:lumMod val="75000"/>
                  </a:schemeClr>
                </a:solidFill>
              </a:rPr>
              <a:t>)</a:t>
            </a:r>
          </a:p>
        </p:txBody>
      </p:sp>
      <p:sp>
        <p:nvSpPr>
          <p:cNvPr id="12" name="CuadroTexto 11">
            <a:extLst>
              <a:ext uri="{FF2B5EF4-FFF2-40B4-BE49-F238E27FC236}">
                <a16:creationId xmlns:a16="http://schemas.microsoft.com/office/drawing/2014/main" id="{FC0CA9A6-190E-4560-85F8-FF899960A5E9}"/>
              </a:ext>
            </a:extLst>
          </p:cNvPr>
          <p:cNvSpPr txBox="1"/>
          <p:nvPr/>
        </p:nvSpPr>
        <p:spPr>
          <a:xfrm>
            <a:off x="152400" y="6048315"/>
            <a:ext cx="6458606" cy="400110"/>
          </a:xfrm>
          <a:prstGeom prst="rect">
            <a:avLst/>
          </a:prstGeom>
          <a:noFill/>
        </p:spPr>
        <p:txBody>
          <a:bodyPr wrap="square">
            <a:spAutoFit/>
          </a:bodyPr>
          <a:lstStyle/>
          <a:p>
            <a:r>
              <a:rPr lang="da-DK" sz="2000" b="0" i="0" u="none" strike="noStrike" baseline="0" dirty="0">
                <a:solidFill>
                  <a:srgbClr val="347F70"/>
                </a:solidFill>
                <a:latin typeface="LiberationSerif-Regular"/>
              </a:rPr>
              <a:t>(Benites et al., 2021)</a:t>
            </a:r>
            <a:endParaRPr lang="es-ES" sz="2000" dirty="0"/>
          </a:p>
        </p:txBody>
      </p:sp>
    </p:spTree>
    <p:extLst>
      <p:ext uri="{BB962C8B-B14F-4D97-AF65-F5344CB8AC3E}">
        <p14:creationId xmlns:p14="http://schemas.microsoft.com/office/powerpoint/2010/main" val="1956883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7A8F96-956A-44C2-9A8A-54F55A2BBF81}"/>
              </a:ext>
            </a:extLst>
          </p:cNvPr>
          <p:cNvPicPr>
            <a:picLocks noChangeAspect="1"/>
          </p:cNvPicPr>
          <p:nvPr/>
        </p:nvPicPr>
        <p:blipFill rotWithShape="1">
          <a:blip r:embed="rId3"/>
          <a:srcRect t="1589" r="6027" b="7628"/>
          <a:stretch/>
        </p:blipFill>
        <p:spPr>
          <a:xfrm>
            <a:off x="1867601" y="723188"/>
            <a:ext cx="6391455" cy="601127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252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sp>
        <p:nvSpPr>
          <p:cNvPr id="29" name="CuadroTexto 28">
            <a:extLst>
              <a:ext uri="{FF2B5EF4-FFF2-40B4-BE49-F238E27FC236}">
                <a16:creationId xmlns:a16="http://schemas.microsoft.com/office/drawing/2014/main" id="{80D80F3D-2A8D-40B9-8387-AF678B0CCB8E}"/>
              </a:ext>
            </a:extLst>
          </p:cNvPr>
          <p:cNvSpPr txBox="1"/>
          <p:nvPr/>
        </p:nvSpPr>
        <p:spPr>
          <a:xfrm>
            <a:off x="152400" y="6367021"/>
            <a:ext cx="2445134" cy="400110"/>
          </a:xfrm>
          <a:prstGeom prst="rect">
            <a:avLst/>
          </a:prstGeom>
          <a:noFill/>
        </p:spPr>
        <p:txBody>
          <a:bodyPr wrap="square" rtlCol="0">
            <a:spAutoFit/>
          </a:bodyPr>
          <a:lstStyle/>
          <a:p>
            <a:r>
              <a:rPr lang="es-ES" sz="2000" b="0" u="none" strike="noStrike" baseline="0" dirty="0">
                <a:solidFill>
                  <a:srgbClr val="347F70"/>
                </a:solidFill>
                <a:latin typeface="LiberationSerif-Italic"/>
              </a:rPr>
              <a:t>(</a:t>
            </a:r>
            <a:r>
              <a:rPr lang="es-ES" sz="2000" b="0" u="none" strike="noStrike" baseline="0" dirty="0" err="1">
                <a:solidFill>
                  <a:srgbClr val="347F70"/>
                </a:solidFill>
                <a:latin typeface="LiberationSerif-Italic"/>
              </a:rPr>
              <a:t>Leliaert</a:t>
            </a:r>
            <a:r>
              <a:rPr lang="es-ES" sz="2000" b="0" u="none" strike="noStrike" baseline="0" dirty="0">
                <a:solidFill>
                  <a:srgbClr val="347F70"/>
                </a:solidFill>
                <a:latin typeface="LiberationSerif-Italic"/>
              </a:rPr>
              <a:t> et al., 2011)</a:t>
            </a:r>
            <a:endParaRPr lang="es-ES" sz="2000" dirty="0"/>
          </a:p>
        </p:txBody>
      </p:sp>
      <p:sp>
        <p:nvSpPr>
          <p:cNvPr id="7" name="Elipse 6">
            <a:extLst>
              <a:ext uri="{FF2B5EF4-FFF2-40B4-BE49-F238E27FC236}">
                <a16:creationId xmlns:a16="http://schemas.microsoft.com/office/drawing/2014/main" id="{2071D694-5D6D-4F83-94E9-EB76D388F019}"/>
              </a:ext>
            </a:extLst>
          </p:cNvPr>
          <p:cNvSpPr/>
          <p:nvPr/>
        </p:nvSpPr>
        <p:spPr>
          <a:xfrm>
            <a:off x="5257731" y="2196330"/>
            <a:ext cx="1266894" cy="3691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E911B161-15BA-41F4-8D25-8E4F102A3564}"/>
              </a:ext>
            </a:extLst>
          </p:cNvPr>
          <p:cNvSpPr txBox="1"/>
          <p:nvPr/>
        </p:nvSpPr>
        <p:spPr>
          <a:xfrm>
            <a:off x="152400" y="1305012"/>
            <a:ext cx="2353793" cy="830997"/>
          </a:xfrm>
          <a:prstGeom prst="rect">
            <a:avLst/>
          </a:prstGeom>
          <a:noFill/>
        </p:spPr>
        <p:txBody>
          <a:bodyPr wrap="square" rtlCol="0">
            <a:spAutoFit/>
          </a:bodyPr>
          <a:lstStyle/>
          <a:p>
            <a:r>
              <a:rPr lang="es-ES" sz="2400" b="1" i="1" dirty="0" err="1">
                <a:solidFill>
                  <a:schemeClr val="accent6">
                    <a:lumMod val="75000"/>
                  </a:schemeClr>
                </a:solidFill>
              </a:rPr>
              <a:t>Viridiplantae</a:t>
            </a:r>
            <a:endParaRPr lang="es-ES" sz="2400" b="1" i="1" dirty="0">
              <a:solidFill>
                <a:schemeClr val="accent6">
                  <a:lumMod val="75000"/>
                </a:schemeClr>
              </a:solidFill>
            </a:endParaRPr>
          </a:p>
          <a:p>
            <a:r>
              <a:rPr lang="es-ES" sz="2400" b="1" dirty="0">
                <a:solidFill>
                  <a:schemeClr val="accent6">
                    <a:lumMod val="75000"/>
                  </a:schemeClr>
                </a:solidFill>
              </a:rPr>
              <a:t>(</a:t>
            </a:r>
            <a:r>
              <a:rPr lang="es-ES" sz="2400" b="1" dirty="0" err="1">
                <a:solidFill>
                  <a:schemeClr val="accent6">
                    <a:lumMod val="75000"/>
                  </a:schemeClr>
                </a:solidFill>
              </a:rPr>
              <a:t>green</a:t>
            </a:r>
            <a:r>
              <a:rPr lang="es-ES" sz="2400" b="1" dirty="0">
                <a:solidFill>
                  <a:schemeClr val="accent6">
                    <a:lumMod val="75000"/>
                  </a:schemeClr>
                </a:solidFill>
              </a:rPr>
              <a:t> </a:t>
            </a:r>
            <a:r>
              <a:rPr lang="es-ES" sz="2400" b="1" dirty="0" err="1">
                <a:solidFill>
                  <a:schemeClr val="accent6">
                    <a:lumMod val="75000"/>
                  </a:schemeClr>
                </a:solidFill>
              </a:rPr>
              <a:t>lineage</a:t>
            </a:r>
            <a:r>
              <a:rPr lang="es-ES" sz="2400" b="1" dirty="0">
                <a:solidFill>
                  <a:schemeClr val="accent6">
                    <a:lumMod val="75000"/>
                  </a:schemeClr>
                </a:solidFill>
              </a:rPr>
              <a:t>)</a:t>
            </a:r>
          </a:p>
        </p:txBody>
      </p:sp>
      <p:sp>
        <p:nvSpPr>
          <p:cNvPr id="12" name="CuadroTexto 11">
            <a:extLst>
              <a:ext uri="{FF2B5EF4-FFF2-40B4-BE49-F238E27FC236}">
                <a16:creationId xmlns:a16="http://schemas.microsoft.com/office/drawing/2014/main" id="{AAAAF493-EE44-4A4F-8A4B-571F5FC0FD2E}"/>
              </a:ext>
            </a:extLst>
          </p:cNvPr>
          <p:cNvSpPr txBox="1"/>
          <p:nvPr/>
        </p:nvSpPr>
        <p:spPr>
          <a:xfrm>
            <a:off x="8512867" y="6290736"/>
            <a:ext cx="2353793" cy="461665"/>
          </a:xfrm>
          <a:prstGeom prst="rect">
            <a:avLst/>
          </a:prstGeom>
          <a:noFill/>
        </p:spPr>
        <p:txBody>
          <a:bodyPr wrap="square" rtlCol="0">
            <a:spAutoFit/>
          </a:bodyPr>
          <a:lstStyle/>
          <a:p>
            <a:r>
              <a:rPr lang="es-ES" sz="2400" b="1" dirty="0" err="1">
                <a:solidFill>
                  <a:schemeClr val="accent2"/>
                </a:solidFill>
              </a:rPr>
              <a:t>Plants</a:t>
            </a:r>
            <a:endParaRPr lang="es-ES" sz="2400" b="1" dirty="0">
              <a:solidFill>
                <a:schemeClr val="accent2"/>
              </a:solidFill>
            </a:endParaRPr>
          </a:p>
        </p:txBody>
      </p:sp>
      <p:cxnSp>
        <p:nvCxnSpPr>
          <p:cNvPr id="13" name="Conector recto 12">
            <a:extLst>
              <a:ext uri="{FF2B5EF4-FFF2-40B4-BE49-F238E27FC236}">
                <a16:creationId xmlns:a16="http://schemas.microsoft.com/office/drawing/2014/main" id="{41BCAC8A-B5D9-4623-AECD-19E3FE536732}"/>
              </a:ext>
            </a:extLst>
          </p:cNvPr>
          <p:cNvCxnSpPr>
            <a:cxnSpLocks/>
          </p:cNvCxnSpPr>
          <p:nvPr/>
        </p:nvCxnSpPr>
        <p:spPr>
          <a:xfrm>
            <a:off x="8352060" y="933450"/>
            <a:ext cx="0" cy="5357286"/>
          </a:xfrm>
          <a:prstGeom prst="line">
            <a:avLst/>
          </a:prstGeom>
          <a:ln w="57150">
            <a:solidFill>
              <a:schemeClr val="accent6">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291EA464-8DF0-487D-844A-3367E0D75550}"/>
              </a:ext>
            </a:extLst>
          </p:cNvPr>
          <p:cNvSpPr txBox="1"/>
          <p:nvPr/>
        </p:nvSpPr>
        <p:spPr>
          <a:xfrm>
            <a:off x="8512867" y="3567041"/>
            <a:ext cx="2353793" cy="461665"/>
          </a:xfrm>
          <a:prstGeom prst="rect">
            <a:avLst/>
          </a:prstGeom>
          <a:noFill/>
        </p:spPr>
        <p:txBody>
          <a:bodyPr wrap="square" rtlCol="0">
            <a:spAutoFit/>
          </a:bodyPr>
          <a:lstStyle/>
          <a:p>
            <a:r>
              <a:rPr lang="es-ES" sz="2400" b="1" i="1" dirty="0" err="1">
                <a:solidFill>
                  <a:schemeClr val="accent6">
                    <a:lumMod val="75000"/>
                  </a:schemeClr>
                </a:solidFill>
              </a:rPr>
              <a:t>Microalgae</a:t>
            </a:r>
            <a:endParaRPr lang="es-ES" sz="2400" b="1" i="1" dirty="0">
              <a:solidFill>
                <a:schemeClr val="accent6">
                  <a:lumMod val="75000"/>
                </a:schemeClr>
              </a:solidFill>
            </a:endParaRPr>
          </a:p>
        </p:txBody>
      </p:sp>
      <p:cxnSp>
        <p:nvCxnSpPr>
          <p:cNvPr id="15" name="Conector recto 14">
            <a:extLst>
              <a:ext uri="{FF2B5EF4-FFF2-40B4-BE49-F238E27FC236}">
                <a16:creationId xmlns:a16="http://schemas.microsoft.com/office/drawing/2014/main" id="{909DD928-F732-4172-AE87-70C4F7AF5C5B}"/>
              </a:ext>
            </a:extLst>
          </p:cNvPr>
          <p:cNvCxnSpPr>
            <a:cxnSpLocks/>
          </p:cNvCxnSpPr>
          <p:nvPr/>
        </p:nvCxnSpPr>
        <p:spPr>
          <a:xfrm>
            <a:off x="8352060" y="6448425"/>
            <a:ext cx="0" cy="286040"/>
          </a:xfrm>
          <a:prstGeom prst="line">
            <a:avLst/>
          </a:prstGeom>
          <a:ln w="57150">
            <a:solidFill>
              <a:srgbClr val="FC6F2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A2ECA1BE-5990-4E96-A029-342523F0A330}"/>
              </a:ext>
            </a:extLst>
          </p:cNvPr>
          <p:cNvSpPr txBox="1"/>
          <p:nvPr/>
        </p:nvSpPr>
        <p:spPr>
          <a:xfrm>
            <a:off x="152400" y="6048315"/>
            <a:ext cx="6458606" cy="400110"/>
          </a:xfrm>
          <a:prstGeom prst="rect">
            <a:avLst/>
          </a:prstGeom>
          <a:noFill/>
        </p:spPr>
        <p:txBody>
          <a:bodyPr wrap="square">
            <a:spAutoFit/>
          </a:bodyPr>
          <a:lstStyle/>
          <a:p>
            <a:r>
              <a:rPr lang="da-DK" sz="2000" b="0" i="0" u="none" strike="noStrike" baseline="0" dirty="0">
                <a:solidFill>
                  <a:srgbClr val="347F70"/>
                </a:solidFill>
                <a:latin typeface="LiberationSerif-Regular"/>
              </a:rPr>
              <a:t>(Benites et al., 2021)</a:t>
            </a:r>
            <a:endParaRPr lang="es-ES" sz="2000" dirty="0"/>
          </a:p>
        </p:txBody>
      </p:sp>
    </p:spTree>
    <p:extLst>
      <p:ext uri="{BB962C8B-B14F-4D97-AF65-F5344CB8AC3E}">
        <p14:creationId xmlns:p14="http://schemas.microsoft.com/office/powerpoint/2010/main" val="2846728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7A8F96-956A-44C2-9A8A-54F55A2BBF81}"/>
              </a:ext>
            </a:extLst>
          </p:cNvPr>
          <p:cNvPicPr>
            <a:picLocks noChangeAspect="1"/>
          </p:cNvPicPr>
          <p:nvPr/>
        </p:nvPicPr>
        <p:blipFill rotWithShape="1">
          <a:blip r:embed="rId3"/>
          <a:srcRect t="1589" r="6027" b="7628"/>
          <a:stretch/>
        </p:blipFill>
        <p:spPr>
          <a:xfrm>
            <a:off x="1867601" y="723188"/>
            <a:ext cx="6391455" cy="601127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252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sp>
        <p:nvSpPr>
          <p:cNvPr id="29" name="CuadroTexto 28">
            <a:extLst>
              <a:ext uri="{FF2B5EF4-FFF2-40B4-BE49-F238E27FC236}">
                <a16:creationId xmlns:a16="http://schemas.microsoft.com/office/drawing/2014/main" id="{80D80F3D-2A8D-40B9-8387-AF678B0CCB8E}"/>
              </a:ext>
            </a:extLst>
          </p:cNvPr>
          <p:cNvSpPr txBox="1"/>
          <p:nvPr/>
        </p:nvSpPr>
        <p:spPr>
          <a:xfrm>
            <a:off x="152400" y="6367021"/>
            <a:ext cx="2445134" cy="400110"/>
          </a:xfrm>
          <a:prstGeom prst="rect">
            <a:avLst/>
          </a:prstGeom>
          <a:noFill/>
        </p:spPr>
        <p:txBody>
          <a:bodyPr wrap="square" rtlCol="0">
            <a:spAutoFit/>
          </a:bodyPr>
          <a:lstStyle/>
          <a:p>
            <a:r>
              <a:rPr lang="es-ES" sz="2000" b="0" u="none" strike="noStrike" baseline="0" dirty="0">
                <a:solidFill>
                  <a:srgbClr val="347F70"/>
                </a:solidFill>
                <a:latin typeface="LiberationSerif-Italic"/>
              </a:rPr>
              <a:t>(</a:t>
            </a:r>
            <a:r>
              <a:rPr lang="es-ES" sz="2000" b="0" u="none" strike="noStrike" baseline="0" dirty="0" err="1">
                <a:solidFill>
                  <a:srgbClr val="347F70"/>
                </a:solidFill>
                <a:latin typeface="LiberationSerif-Italic"/>
              </a:rPr>
              <a:t>Leliaert</a:t>
            </a:r>
            <a:r>
              <a:rPr lang="es-ES" sz="2000" b="0" u="none" strike="noStrike" baseline="0" dirty="0">
                <a:solidFill>
                  <a:srgbClr val="347F70"/>
                </a:solidFill>
                <a:latin typeface="LiberationSerif-Italic"/>
              </a:rPr>
              <a:t> et al., 2011)</a:t>
            </a:r>
            <a:endParaRPr lang="es-ES" sz="2000" dirty="0"/>
          </a:p>
        </p:txBody>
      </p:sp>
      <p:sp>
        <p:nvSpPr>
          <p:cNvPr id="7" name="Elipse 6">
            <a:extLst>
              <a:ext uri="{FF2B5EF4-FFF2-40B4-BE49-F238E27FC236}">
                <a16:creationId xmlns:a16="http://schemas.microsoft.com/office/drawing/2014/main" id="{2071D694-5D6D-4F83-94E9-EB76D388F019}"/>
              </a:ext>
            </a:extLst>
          </p:cNvPr>
          <p:cNvSpPr/>
          <p:nvPr/>
        </p:nvSpPr>
        <p:spPr>
          <a:xfrm>
            <a:off x="5257731" y="2196330"/>
            <a:ext cx="1266894" cy="3691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E911B161-15BA-41F4-8D25-8E4F102A3564}"/>
              </a:ext>
            </a:extLst>
          </p:cNvPr>
          <p:cNvSpPr txBox="1"/>
          <p:nvPr/>
        </p:nvSpPr>
        <p:spPr>
          <a:xfrm>
            <a:off x="152400" y="1305012"/>
            <a:ext cx="2353793" cy="830997"/>
          </a:xfrm>
          <a:prstGeom prst="rect">
            <a:avLst/>
          </a:prstGeom>
          <a:noFill/>
        </p:spPr>
        <p:txBody>
          <a:bodyPr wrap="square" rtlCol="0">
            <a:spAutoFit/>
          </a:bodyPr>
          <a:lstStyle/>
          <a:p>
            <a:r>
              <a:rPr lang="es-ES" sz="2400" b="1" i="1" dirty="0" err="1">
                <a:solidFill>
                  <a:schemeClr val="accent6">
                    <a:lumMod val="75000"/>
                  </a:schemeClr>
                </a:solidFill>
              </a:rPr>
              <a:t>Viridiplantae</a:t>
            </a:r>
            <a:endParaRPr lang="es-ES" sz="2400" b="1" i="1" dirty="0">
              <a:solidFill>
                <a:schemeClr val="accent6">
                  <a:lumMod val="75000"/>
                </a:schemeClr>
              </a:solidFill>
            </a:endParaRPr>
          </a:p>
          <a:p>
            <a:r>
              <a:rPr lang="es-ES" sz="2400" b="1" dirty="0">
                <a:solidFill>
                  <a:schemeClr val="accent6">
                    <a:lumMod val="75000"/>
                  </a:schemeClr>
                </a:solidFill>
              </a:rPr>
              <a:t>(</a:t>
            </a:r>
            <a:r>
              <a:rPr lang="es-ES" sz="2400" b="1" dirty="0" err="1">
                <a:solidFill>
                  <a:schemeClr val="accent6">
                    <a:lumMod val="75000"/>
                  </a:schemeClr>
                </a:solidFill>
              </a:rPr>
              <a:t>green</a:t>
            </a:r>
            <a:r>
              <a:rPr lang="es-ES" sz="2400" b="1" dirty="0">
                <a:solidFill>
                  <a:schemeClr val="accent6">
                    <a:lumMod val="75000"/>
                  </a:schemeClr>
                </a:solidFill>
              </a:rPr>
              <a:t> </a:t>
            </a:r>
            <a:r>
              <a:rPr lang="es-ES" sz="2400" b="1" dirty="0" err="1">
                <a:solidFill>
                  <a:schemeClr val="accent6">
                    <a:lumMod val="75000"/>
                  </a:schemeClr>
                </a:solidFill>
              </a:rPr>
              <a:t>lineage</a:t>
            </a:r>
            <a:r>
              <a:rPr lang="es-ES" sz="2400" b="1" dirty="0">
                <a:solidFill>
                  <a:schemeClr val="accent6">
                    <a:lumMod val="75000"/>
                  </a:schemeClr>
                </a:solidFill>
              </a:rPr>
              <a:t>)</a:t>
            </a:r>
          </a:p>
        </p:txBody>
      </p:sp>
      <p:sp>
        <p:nvSpPr>
          <p:cNvPr id="16" name="CuadroTexto 15">
            <a:extLst>
              <a:ext uri="{FF2B5EF4-FFF2-40B4-BE49-F238E27FC236}">
                <a16:creationId xmlns:a16="http://schemas.microsoft.com/office/drawing/2014/main" id="{ACD44E62-4BF5-4F75-814F-44B78685E208}"/>
              </a:ext>
            </a:extLst>
          </p:cNvPr>
          <p:cNvSpPr txBox="1"/>
          <p:nvPr/>
        </p:nvSpPr>
        <p:spPr>
          <a:xfrm>
            <a:off x="152400" y="6048315"/>
            <a:ext cx="6458606" cy="400110"/>
          </a:xfrm>
          <a:prstGeom prst="rect">
            <a:avLst/>
          </a:prstGeom>
          <a:noFill/>
        </p:spPr>
        <p:txBody>
          <a:bodyPr wrap="square">
            <a:spAutoFit/>
          </a:bodyPr>
          <a:lstStyle/>
          <a:p>
            <a:r>
              <a:rPr lang="da-DK" sz="2000" b="0" i="0" u="none" strike="noStrike" baseline="0" dirty="0">
                <a:solidFill>
                  <a:srgbClr val="347F70"/>
                </a:solidFill>
                <a:latin typeface="LiberationSerif-Regular"/>
              </a:rPr>
              <a:t>(Benites et al., 2021)</a:t>
            </a:r>
            <a:endParaRPr lang="es-ES" sz="2000" dirty="0"/>
          </a:p>
        </p:txBody>
      </p:sp>
      <p:sp>
        <p:nvSpPr>
          <p:cNvPr id="17" name="CuadroTexto 16">
            <a:extLst>
              <a:ext uri="{FF2B5EF4-FFF2-40B4-BE49-F238E27FC236}">
                <a16:creationId xmlns:a16="http://schemas.microsoft.com/office/drawing/2014/main" id="{B7E20773-48CD-4E3B-8149-982104451892}"/>
              </a:ext>
            </a:extLst>
          </p:cNvPr>
          <p:cNvSpPr txBox="1"/>
          <p:nvPr/>
        </p:nvSpPr>
        <p:spPr>
          <a:xfrm>
            <a:off x="10176903" y="6290736"/>
            <a:ext cx="2353793" cy="461665"/>
          </a:xfrm>
          <a:prstGeom prst="rect">
            <a:avLst/>
          </a:prstGeom>
          <a:noFill/>
        </p:spPr>
        <p:txBody>
          <a:bodyPr wrap="square" rtlCol="0">
            <a:spAutoFit/>
          </a:bodyPr>
          <a:lstStyle/>
          <a:p>
            <a:r>
              <a:rPr lang="es-ES" sz="2400" b="1" dirty="0" err="1">
                <a:solidFill>
                  <a:schemeClr val="accent2"/>
                </a:solidFill>
              </a:rPr>
              <a:t>Plants</a:t>
            </a:r>
            <a:endParaRPr lang="es-ES" sz="2400" b="1" dirty="0">
              <a:solidFill>
                <a:schemeClr val="accent2"/>
              </a:solidFill>
            </a:endParaRPr>
          </a:p>
        </p:txBody>
      </p:sp>
      <p:cxnSp>
        <p:nvCxnSpPr>
          <p:cNvPr id="18" name="Conector recto 17">
            <a:extLst>
              <a:ext uri="{FF2B5EF4-FFF2-40B4-BE49-F238E27FC236}">
                <a16:creationId xmlns:a16="http://schemas.microsoft.com/office/drawing/2014/main" id="{2AA8A461-4AF0-47EB-B373-DD8F1B47A7CC}"/>
              </a:ext>
            </a:extLst>
          </p:cNvPr>
          <p:cNvCxnSpPr>
            <a:cxnSpLocks/>
          </p:cNvCxnSpPr>
          <p:nvPr/>
        </p:nvCxnSpPr>
        <p:spPr>
          <a:xfrm>
            <a:off x="10147695" y="933450"/>
            <a:ext cx="0" cy="5357286"/>
          </a:xfrm>
          <a:prstGeom prst="line">
            <a:avLst/>
          </a:prstGeom>
          <a:ln w="57150">
            <a:solidFill>
              <a:schemeClr val="accent6">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34AAD37-47D4-4CC5-8D59-8312F7BE1154}"/>
              </a:ext>
            </a:extLst>
          </p:cNvPr>
          <p:cNvSpPr txBox="1"/>
          <p:nvPr/>
        </p:nvSpPr>
        <p:spPr>
          <a:xfrm>
            <a:off x="10176903" y="3567041"/>
            <a:ext cx="2353793" cy="461665"/>
          </a:xfrm>
          <a:prstGeom prst="rect">
            <a:avLst/>
          </a:prstGeom>
          <a:noFill/>
        </p:spPr>
        <p:txBody>
          <a:bodyPr wrap="square" rtlCol="0">
            <a:spAutoFit/>
          </a:bodyPr>
          <a:lstStyle/>
          <a:p>
            <a:r>
              <a:rPr lang="es-ES" sz="2400" b="1" i="1" dirty="0" err="1">
                <a:solidFill>
                  <a:schemeClr val="accent6">
                    <a:lumMod val="75000"/>
                  </a:schemeClr>
                </a:solidFill>
              </a:rPr>
              <a:t>Microalgae</a:t>
            </a:r>
            <a:endParaRPr lang="es-ES" sz="2400" b="1" i="1" dirty="0">
              <a:solidFill>
                <a:schemeClr val="accent6">
                  <a:lumMod val="75000"/>
                </a:schemeClr>
              </a:solidFill>
            </a:endParaRPr>
          </a:p>
        </p:txBody>
      </p:sp>
      <p:cxnSp>
        <p:nvCxnSpPr>
          <p:cNvPr id="20" name="Conector recto 19">
            <a:extLst>
              <a:ext uri="{FF2B5EF4-FFF2-40B4-BE49-F238E27FC236}">
                <a16:creationId xmlns:a16="http://schemas.microsoft.com/office/drawing/2014/main" id="{6DA4A67B-21D3-4530-9F7E-F65A23FC2495}"/>
              </a:ext>
            </a:extLst>
          </p:cNvPr>
          <p:cNvCxnSpPr>
            <a:cxnSpLocks/>
          </p:cNvCxnSpPr>
          <p:nvPr/>
        </p:nvCxnSpPr>
        <p:spPr>
          <a:xfrm>
            <a:off x="10147694" y="6448425"/>
            <a:ext cx="0" cy="286040"/>
          </a:xfrm>
          <a:prstGeom prst="line">
            <a:avLst/>
          </a:prstGeom>
          <a:ln w="57150">
            <a:solidFill>
              <a:srgbClr val="FC6F2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386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6899ACDA-D345-4258-93B5-199D1F8157DB}"/>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ítulo 1">
            <a:extLst>
              <a:ext uri="{FF2B5EF4-FFF2-40B4-BE49-F238E27FC236}">
                <a16:creationId xmlns:a16="http://schemas.microsoft.com/office/drawing/2014/main" id="{E5DFFA21-073D-47E9-A342-159E49CAD971}"/>
              </a:ext>
            </a:extLst>
          </p:cNvPr>
          <p:cNvSpPr>
            <a:spLocks noGrp="1"/>
          </p:cNvSpPr>
          <p:nvPr>
            <p:ph type="title"/>
          </p:nvPr>
        </p:nvSpPr>
        <p:spPr>
          <a:xfrm>
            <a:off x="742666" y="-106538"/>
            <a:ext cx="10515600" cy="941033"/>
          </a:xfrm>
        </p:spPr>
        <p:txBody>
          <a:bodyPr>
            <a:normAutofit/>
          </a:bodyPr>
          <a:lstStyle/>
          <a:p>
            <a:r>
              <a:rPr lang="es-ES" b="1" dirty="0" err="1">
                <a:solidFill>
                  <a:schemeClr val="bg1"/>
                </a:solidFill>
              </a:rPr>
              <a:t>Index</a:t>
            </a:r>
            <a:endParaRPr lang="es-ES" sz="3600" b="1" dirty="0">
              <a:solidFill>
                <a:schemeClr val="bg1"/>
              </a:solidFill>
            </a:endParaRPr>
          </a:p>
        </p:txBody>
      </p:sp>
      <p:sp>
        <p:nvSpPr>
          <p:cNvPr id="11" name="Marcador de contenido 2">
            <a:extLst>
              <a:ext uri="{FF2B5EF4-FFF2-40B4-BE49-F238E27FC236}">
                <a16:creationId xmlns:a16="http://schemas.microsoft.com/office/drawing/2014/main" id="{F363EC89-D8A2-4EA7-8159-5A9F8E87AF9B}"/>
              </a:ext>
            </a:extLst>
          </p:cNvPr>
          <p:cNvSpPr>
            <a:spLocks noGrp="1"/>
          </p:cNvSpPr>
          <p:nvPr>
            <p:ph idx="1"/>
          </p:nvPr>
        </p:nvSpPr>
        <p:spPr>
          <a:xfrm>
            <a:off x="742666" y="1157796"/>
            <a:ext cx="11035352" cy="5106526"/>
          </a:xfrm>
        </p:spPr>
        <p:txBody>
          <a:bodyPr>
            <a:normAutofit fontScale="62500" lnSpcReduction="20000"/>
          </a:bodyPr>
          <a:lstStyle/>
          <a:p>
            <a:pPr>
              <a:lnSpc>
                <a:spcPct val="150000"/>
              </a:lnSpc>
            </a:pPr>
            <a:r>
              <a:rPr lang="es-ES" sz="8600" dirty="0" err="1"/>
              <a:t>Introduction</a:t>
            </a:r>
            <a:endParaRPr lang="es-ES" sz="8600" dirty="0"/>
          </a:p>
          <a:p>
            <a:pPr>
              <a:lnSpc>
                <a:spcPct val="150000"/>
              </a:lnSpc>
            </a:pPr>
            <a:r>
              <a:rPr lang="es-ES" sz="8600" b="1" u="sng" dirty="0" err="1"/>
              <a:t>Hypothesis</a:t>
            </a:r>
            <a:r>
              <a:rPr lang="es-ES" sz="8600" b="1" u="sng" dirty="0"/>
              <a:t> and </a:t>
            </a:r>
            <a:r>
              <a:rPr lang="es-ES" sz="8600" b="1" u="sng" dirty="0" err="1"/>
              <a:t>Objectives</a:t>
            </a:r>
            <a:endParaRPr lang="es-ES" sz="8600" b="1" u="sng" dirty="0"/>
          </a:p>
          <a:p>
            <a:pPr>
              <a:lnSpc>
                <a:spcPct val="150000"/>
              </a:lnSpc>
            </a:pPr>
            <a:r>
              <a:rPr lang="es-ES" sz="8600" dirty="0" err="1"/>
              <a:t>Results</a:t>
            </a:r>
            <a:r>
              <a:rPr lang="es-ES" sz="8600" dirty="0"/>
              <a:t> and </a:t>
            </a:r>
            <a:r>
              <a:rPr lang="es-ES" sz="8600" dirty="0" err="1"/>
              <a:t>Discussion</a:t>
            </a:r>
            <a:endParaRPr lang="es-ES" sz="8600" dirty="0"/>
          </a:p>
          <a:p>
            <a:pPr>
              <a:lnSpc>
                <a:spcPct val="150000"/>
              </a:lnSpc>
            </a:pPr>
            <a:r>
              <a:rPr lang="es-ES" sz="8600" dirty="0" err="1"/>
              <a:t>Conclusions</a:t>
            </a:r>
            <a:endParaRPr lang="es-ES" sz="8600" dirty="0"/>
          </a:p>
          <a:p>
            <a:pPr marL="457200" lvl="1" indent="0">
              <a:buNone/>
            </a:pPr>
            <a:endParaRPr lang="es-ES" sz="1800" dirty="0"/>
          </a:p>
        </p:txBody>
      </p:sp>
    </p:spTree>
    <p:extLst>
      <p:ext uri="{BB962C8B-B14F-4D97-AF65-F5344CB8AC3E}">
        <p14:creationId xmlns:p14="http://schemas.microsoft.com/office/powerpoint/2010/main" val="907427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7A8F96-956A-44C2-9A8A-54F55A2BBF81}"/>
              </a:ext>
            </a:extLst>
          </p:cNvPr>
          <p:cNvPicPr>
            <a:picLocks noChangeAspect="1"/>
          </p:cNvPicPr>
          <p:nvPr/>
        </p:nvPicPr>
        <p:blipFill rotWithShape="1">
          <a:blip r:embed="rId3"/>
          <a:srcRect t="1589" r="6027" b="7628"/>
          <a:stretch/>
        </p:blipFill>
        <p:spPr>
          <a:xfrm>
            <a:off x="1867601" y="723188"/>
            <a:ext cx="6391455" cy="601127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252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sp>
        <p:nvSpPr>
          <p:cNvPr id="29" name="CuadroTexto 28">
            <a:extLst>
              <a:ext uri="{FF2B5EF4-FFF2-40B4-BE49-F238E27FC236}">
                <a16:creationId xmlns:a16="http://schemas.microsoft.com/office/drawing/2014/main" id="{80D80F3D-2A8D-40B9-8387-AF678B0CCB8E}"/>
              </a:ext>
            </a:extLst>
          </p:cNvPr>
          <p:cNvSpPr txBox="1"/>
          <p:nvPr/>
        </p:nvSpPr>
        <p:spPr>
          <a:xfrm>
            <a:off x="152400" y="6367021"/>
            <a:ext cx="2445134" cy="400110"/>
          </a:xfrm>
          <a:prstGeom prst="rect">
            <a:avLst/>
          </a:prstGeom>
          <a:noFill/>
        </p:spPr>
        <p:txBody>
          <a:bodyPr wrap="square" rtlCol="0">
            <a:spAutoFit/>
          </a:bodyPr>
          <a:lstStyle/>
          <a:p>
            <a:r>
              <a:rPr lang="es-ES" sz="2000" b="0" u="none" strike="noStrike" baseline="0" dirty="0">
                <a:solidFill>
                  <a:srgbClr val="347F70"/>
                </a:solidFill>
                <a:latin typeface="LiberationSerif-Italic"/>
              </a:rPr>
              <a:t>(</a:t>
            </a:r>
            <a:r>
              <a:rPr lang="es-ES" sz="2000" b="0" u="none" strike="noStrike" baseline="0" dirty="0" err="1">
                <a:solidFill>
                  <a:srgbClr val="347F70"/>
                </a:solidFill>
                <a:latin typeface="LiberationSerif-Italic"/>
              </a:rPr>
              <a:t>Leliaert</a:t>
            </a:r>
            <a:r>
              <a:rPr lang="es-ES" sz="2000" b="0" u="none" strike="noStrike" baseline="0" dirty="0">
                <a:solidFill>
                  <a:srgbClr val="347F70"/>
                </a:solidFill>
                <a:latin typeface="LiberationSerif-Italic"/>
              </a:rPr>
              <a:t> et al., 2011)</a:t>
            </a:r>
            <a:endParaRPr lang="es-ES" sz="2000" dirty="0"/>
          </a:p>
        </p:txBody>
      </p:sp>
      <p:sp>
        <p:nvSpPr>
          <p:cNvPr id="7" name="Elipse 6">
            <a:extLst>
              <a:ext uri="{FF2B5EF4-FFF2-40B4-BE49-F238E27FC236}">
                <a16:creationId xmlns:a16="http://schemas.microsoft.com/office/drawing/2014/main" id="{2071D694-5D6D-4F83-94E9-EB76D388F019}"/>
              </a:ext>
            </a:extLst>
          </p:cNvPr>
          <p:cNvSpPr/>
          <p:nvPr/>
        </p:nvSpPr>
        <p:spPr>
          <a:xfrm>
            <a:off x="5257731" y="2196330"/>
            <a:ext cx="1266894" cy="3691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E911B161-15BA-41F4-8D25-8E4F102A3564}"/>
              </a:ext>
            </a:extLst>
          </p:cNvPr>
          <p:cNvSpPr txBox="1"/>
          <p:nvPr/>
        </p:nvSpPr>
        <p:spPr>
          <a:xfrm>
            <a:off x="152400" y="1305012"/>
            <a:ext cx="2353793" cy="830997"/>
          </a:xfrm>
          <a:prstGeom prst="rect">
            <a:avLst/>
          </a:prstGeom>
          <a:noFill/>
        </p:spPr>
        <p:txBody>
          <a:bodyPr wrap="square" rtlCol="0">
            <a:spAutoFit/>
          </a:bodyPr>
          <a:lstStyle/>
          <a:p>
            <a:r>
              <a:rPr lang="es-ES" sz="2400" b="1" i="1" dirty="0" err="1">
                <a:solidFill>
                  <a:schemeClr val="accent6">
                    <a:lumMod val="75000"/>
                  </a:schemeClr>
                </a:solidFill>
              </a:rPr>
              <a:t>Viridiplantae</a:t>
            </a:r>
            <a:endParaRPr lang="es-ES" sz="2400" b="1" i="1" dirty="0">
              <a:solidFill>
                <a:schemeClr val="accent6">
                  <a:lumMod val="75000"/>
                </a:schemeClr>
              </a:solidFill>
            </a:endParaRPr>
          </a:p>
          <a:p>
            <a:r>
              <a:rPr lang="es-ES" sz="2400" b="1" dirty="0">
                <a:solidFill>
                  <a:schemeClr val="accent6">
                    <a:lumMod val="75000"/>
                  </a:schemeClr>
                </a:solidFill>
              </a:rPr>
              <a:t>(</a:t>
            </a:r>
            <a:r>
              <a:rPr lang="es-ES" sz="2400" b="1" dirty="0" err="1">
                <a:solidFill>
                  <a:schemeClr val="accent6">
                    <a:lumMod val="75000"/>
                  </a:schemeClr>
                </a:solidFill>
              </a:rPr>
              <a:t>green</a:t>
            </a:r>
            <a:r>
              <a:rPr lang="es-ES" sz="2400" b="1" dirty="0">
                <a:solidFill>
                  <a:schemeClr val="accent6">
                    <a:lumMod val="75000"/>
                  </a:schemeClr>
                </a:solidFill>
              </a:rPr>
              <a:t> </a:t>
            </a:r>
            <a:r>
              <a:rPr lang="es-ES" sz="2400" b="1" dirty="0" err="1">
                <a:solidFill>
                  <a:schemeClr val="accent6">
                    <a:lumMod val="75000"/>
                  </a:schemeClr>
                </a:solidFill>
              </a:rPr>
              <a:t>lineage</a:t>
            </a:r>
            <a:r>
              <a:rPr lang="es-ES" sz="2400" b="1" dirty="0">
                <a:solidFill>
                  <a:schemeClr val="accent6">
                    <a:lumMod val="75000"/>
                  </a:schemeClr>
                </a:solidFill>
              </a:rPr>
              <a:t>)</a:t>
            </a:r>
          </a:p>
        </p:txBody>
      </p:sp>
      <p:sp>
        <p:nvSpPr>
          <p:cNvPr id="12" name="CuadroTexto 11">
            <a:extLst>
              <a:ext uri="{FF2B5EF4-FFF2-40B4-BE49-F238E27FC236}">
                <a16:creationId xmlns:a16="http://schemas.microsoft.com/office/drawing/2014/main" id="{AAAAF493-EE44-4A4F-8A4B-571F5FC0FD2E}"/>
              </a:ext>
            </a:extLst>
          </p:cNvPr>
          <p:cNvSpPr txBox="1"/>
          <p:nvPr/>
        </p:nvSpPr>
        <p:spPr>
          <a:xfrm>
            <a:off x="10176903" y="6290736"/>
            <a:ext cx="2353793" cy="461665"/>
          </a:xfrm>
          <a:prstGeom prst="rect">
            <a:avLst/>
          </a:prstGeom>
          <a:noFill/>
        </p:spPr>
        <p:txBody>
          <a:bodyPr wrap="square" rtlCol="0">
            <a:spAutoFit/>
          </a:bodyPr>
          <a:lstStyle/>
          <a:p>
            <a:r>
              <a:rPr lang="es-ES" sz="2400" b="1" dirty="0" err="1">
                <a:solidFill>
                  <a:schemeClr val="accent2"/>
                </a:solidFill>
              </a:rPr>
              <a:t>Plants</a:t>
            </a:r>
            <a:endParaRPr lang="es-ES" sz="2400" b="1" dirty="0">
              <a:solidFill>
                <a:schemeClr val="accent2"/>
              </a:solidFill>
            </a:endParaRPr>
          </a:p>
        </p:txBody>
      </p:sp>
      <p:cxnSp>
        <p:nvCxnSpPr>
          <p:cNvPr id="13" name="Conector recto 12">
            <a:extLst>
              <a:ext uri="{FF2B5EF4-FFF2-40B4-BE49-F238E27FC236}">
                <a16:creationId xmlns:a16="http://schemas.microsoft.com/office/drawing/2014/main" id="{41BCAC8A-B5D9-4623-AECD-19E3FE536732}"/>
              </a:ext>
            </a:extLst>
          </p:cNvPr>
          <p:cNvCxnSpPr>
            <a:cxnSpLocks/>
          </p:cNvCxnSpPr>
          <p:nvPr/>
        </p:nvCxnSpPr>
        <p:spPr>
          <a:xfrm>
            <a:off x="10147695" y="933450"/>
            <a:ext cx="0" cy="5357286"/>
          </a:xfrm>
          <a:prstGeom prst="line">
            <a:avLst/>
          </a:prstGeom>
          <a:ln w="57150">
            <a:solidFill>
              <a:schemeClr val="accent6">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291EA464-8DF0-487D-844A-3367E0D75550}"/>
              </a:ext>
            </a:extLst>
          </p:cNvPr>
          <p:cNvSpPr txBox="1"/>
          <p:nvPr/>
        </p:nvSpPr>
        <p:spPr>
          <a:xfrm>
            <a:off x="10176903" y="3567041"/>
            <a:ext cx="2353793" cy="461665"/>
          </a:xfrm>
          <a:prstGeom prst="rect">
            <a:avLst/>
          </a:prstGeom>
          <a:noFill/>
        </p:spPr>
        <p:txBody>
          <a:bodyPr wrap="square" rtlCol="0">
            <a:spAutoFit/>
          </a:bodyPr>
          <a:lstStyle/>
          <a:p>
            <a:r>
              <a:rPr lang="es-ES" sz="2400" b="1" i="1" dirty="0" err="1">
                <a:solidFill>
                  <a:schemeClr val="accent6">
                    <a:lumMod val="75000"/>
                  </a:schemeClr>
                </a:solidFill>
              </a:rPr>
              <a:t>Microalgae</a:t>
            </a:r>
            <a:endParaRPr lang="es-ES" sz="2400" b="1" i="1" dirty="0">
              <a:solidFill>
                <a:schemeClr val="accent6">
                  <a:lumMod val="75000"/>
                </a:schemeClr>
              </a:solidFill>
            </a:endParaRPr>
          </a:p>
        </p:txBody>
      </p:sp>
      <p:cxnSp>
        <p:nvCxnSpPr>
          <p:cNvPr id="15" name="Conector recto 14">
            <a:extLst>
              <a:ext uri="{FF2B5EF4-FFF2-40B4-BE49-F238E27FC236}">
                <a16:creationId xmlns:a16="http://schemas.microsoft.com/office/drawing/2014/main" id="{909DD928-F732-4172-AE87-70C4F7AF5C5B}"/>
              </a:ext>
            </a:extLst>
          </p:cNvPr>
          <p:cNvCxnSpPr>
            <a:cxnSpLocks/>
          </p:cNvCxnSpPr>
          <p:nvPr/>
        </p:nvCxnSpPr>
        <p:spPr>
          <a:xfrm>
            <a:off x="10147694" y="6448425"/>
            <a:ext cx="0" cy="286040"/>
          </a:xfrm>
          <a:prstGeom prst="line">
            <a:avLst/>
          </a:prstGeom>
          <a:ln w="57150">
            <a:solidFill>
              <a:srgbClr val="FC6F2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Rectángulo: esquinas redondeadas 15">
            <a:extLst>
              <a:ext uri="{FF2B5EF4-FFF2-40B4-BE49-F238E27FC236}">
                <a16:creationId xmlns:a16="http://schemas.microsoft.com/office/drawing/2014/main" id="{BABF2297-E8D8-4E76-AC28-36C64C0CE534}"/>
              </a:ext>
            </a:extLst>
          </p:cNvPr>
          <p:cNvSpPr/>
          <p:nvPr/>
        </p:nvSpPr>
        <p:spPr>
          <a:xfrm>
            <a:off x="2413407" y="744548"/>
            <a:ext cx="5982514" cy="4048324"/>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C89E8236-1E4B-4A67-9BBC-CD6BF4644FA6}"/>
              </a:ext>
            </a:extLst>
          </p:cNvPr>
          <p:cNvSpPr/>
          <p:nvPr/>
        </p:nvSpPr>
        <p:spPr>
          <a:xfrm>
            <a:off x="2477633" y="4838313"/>
            <a:ext cx="5918287" cy="1528708"/>
          </a:xfrm>
          <a:prstGeom prst="round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648C1381-E0CB-4D2C-8596-DE7382918987}"/>
              </a:ext>
            </a:extLst>
          </p:cNvPr>
          <p:cNvSpPr txBox="1"/>
          <p:nvPr/>
        </p:nvSpPr>
        <p:spPr>
          <a:xfrm>
            <a:off x="8395920" y="2769413"/>
            <a:ext cx="2353793" cy="461665"/>
          </a:xfrm>
          <a:prstGeom prst="rect">
            <a:avLst/>
          </a:prstGeom>
          <a:noFill/>
        </p:spPr>
        <p:txBody>
          <a:bodyPr wrap="square" rtlCol="0">
            <a:spAutoFit/>
          </a:bodyPr>
          <a:lstStyle/>
          <a:p>
            <a:r>
              <a:rPr lang="es-ES" sz="2400" b="1" i="1" dirty="0" err="1">
                <a:solidFill>
                  <a:schemeClr val="accent6">
                    <a:lumMod val="75000"/>
                  </a:schemeClr>
                </a:solidFill>
              </a:rPr>
              <a:t>Chlorophyta</a:t>
            </a:r>
            <a:endParaRPr lang="es-ES" sz="2400" b="1" i="1" dirty="0">
              <a:solidFill>
                <a:schemeClr val="accent6">
                  <a:lumMod val="75000"/>
                </a:schemeClr>
              </a:solidFill>
            </a:endParaRPr>
          </a:p>
        </p:txBody>
      </p:sp>
      <p:sp>
        <p:nvSpPr>
          <p:cNvPr id="19" name="CuadroTexto 18">
            <a:extLst>
              <a:ext uri="{FF2B5EF4-FFF2-40B4-BE49-F238E27FC236}">
                <a16:creationId xmlns:a16="http://schemas.microsoft.com/office/drawing/2014/main" id="{73D1C1BA-D349-46D2-BDB4-B5F8CBAF2879}"/>
              </a:ext>
            </a:extLst>
          </p:cNvPr>
          <p:cNvSpPr txBox="1"/>
          <p:nvPr/>
        </p:nvSpPr>
        <p:spPr>
          <a:xfrm>
            <a:off x="8367360" y="5575518"/>
            <a:ext cx="2353793" cy="461665"/>
          </a:xfrm>
          <a:prstGeom prst="rect">
            <a:avLst/>
          </a:prstGeom>
          <a:noFill/>
        </p:spPr>
        <p:txBody>
          <a:bodyPr wrap="square" rtlCol="0">
            <a:spAutoFit/>
          </a:bodyPr>
          <a:lstStyle/>
          <a:p>
            <a:r>
              <a:rPr lang="es-ES" sz="2400" b="1" i="1" dirty="0" err="1">
                <a:solidFill>
                  <a:schemeClr val="accent6">
                    <a:lumMod val="75000"/>
                  </a:schemeClr>
                </a:solidFill>
              </a:rPr>
              <a:t>Charophyta</a:t>
            </a:r>
            <a:endParaRPr lang="es-ES" sz="2400" b="1" i="1" dirty="0">
              <a:solidFill>
                <a:schemeClr val="accent6">
                  <a:lumMod val="75000"/>
                </a:schemeClr>
              </a:solidFill>
            </a:endParaRPr>
          </a:p>
        </p:txBody>
      </p:sp>
      <p:sp>
        <p:nvSpPr>
          <p:cNvPr id="20" name="CuadroTexto 19">
            <a:extLst>
              <a:ext uri="{FF2B5EF4-FFF2-40B4-BE49-F238E27FC236}">
                <a16:creationId xmlns:a16="http://schemas.microsoft.com/office/drawing/2014/main" id="{376DAEAF-A3F1-4EA0-913B-5AE153C97247}"/>
              </a:ext>
            </a:extLst>
          </p:cNvPr>
          <p:cNvSpPr txBox="1"/>
          <p:nvPr/>
        </p:nvSpPr>
        <p:spPr>
          <a:xfrm>
            <a:off x="152400" y="6048315"/>
            <a:ext cx="6458606" cy="400110"/>
          </a:xfrm>
          <a:prstGeom prst="rect">
            <a:avLst/>
          </a:prstGeom>
          <a:noFill/>
        </p:spPr>
        <p:txBody>
          <a:bodyPr wrap="square">
            <a:spAutoFit/>
          </a:bodyPr>
          <a:lstStyle/>
          <a:p>
            <a:r>
              <a:rPr lang="da-DK" sz="2000" b="0" i="0" u="none" strike="noStrike" baseline="0" dirty="0">
                <a:solidFill>
                  <a:srgbClr val="347F70"/>
                </a:solidFill>
                <a:latin typeface="LiberationSerif-Regular"/>
              </a:rPr>
              <a:t>(Benites et al., 2021)</a:t>
            </a:r>
            <a:endParaRPr lang="es-ES" sz="2000" dirty="0"/>
          </a:p>
        </p:txBody>
      </p:sp>
    </p:spTree>
    <p:extLst>
      <p:ext uri="{BB962C8B-B14F-4D97-AF65-F5344CB8AC3E}">
        <p14:creationId xmlns:p14="http://schemas.microsoft.com/office/powerpoint/2010/main" val="1670007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66FF13E6-B060-4FFB-B933-07677C917492}"/>
              </a:ext>
            </a:extLst>
          </p:cNvPr>
          <p:cNvSpPr txBox="1"/>
          <p:nvPr/>
        </p:nvSpPr>
        <p:spPr>
          <a:xfrm>
            <a:off x="10176903" y="3606833"/>
            <a:ext cx="2353793" cy="1569660"/>
          </a:xfrm>
          <a:prstGeom prst="rect">
            <a:avLst/>
          </a:prstGeom>
          <a:noFill/>
        </p:spPr>
        <p:txBody>
          <a:bodyPr wrap="square" rtlCol="0">
            <a:spAutoFit/>
          </a:bodyPr>
          <a:lstStyle/>
          <a:p>
            <a:r>
              <a:rPr lang="es-ES" sz="2400" b="1" i="1" dirty="0" err="1">
                <a:solidFill>
                  <a:schemeClr val="accent6">
                    <a:lumMod val="75000"/>
                  </a:schemeClr>
                </a:solidFill>
              </a:rPr>
              <a:t>Microalgae</a:t>
            </a:r>
            <a:endParaRPr lang="es-ES" sz="2400" b="1" i="1" dirty="0">
              <a:solidFill>
                <a:schemeClr val="accent6">
                  <a:lumMod val="75000"/>
                </a:schemeClr>
              </a:solidFill>
            </a:endParaRPr>
          </a:p>
          <a:p>
            <a:r>
              <a:rPr lang="es-ES" sz="2400" i="1" dirty="0">
                <a:solidFill>
                  <a:schemeClr val="accent6">
                    <a:lumMod val="75000"/>
                  </a:schemeClr>
                </a:solidFill>
              </a:rPr>
              <a:t>(</a:t>
            </a:r>
            <a:r>
              <a:rPr lang="es-ES" sz="2400" i="1" dirty="0" err="1">
                <a:solidFill>
                  <a:schemeClr val="accent6">
                    <a:lumMod val="75000"/>
                  </a:schemeClr>
                </a:solidFill>
              </a:rPr>
              <a:t>elder</a:t>
            </a:r>
            <a:r>
              <a:rPr lang="es-ES" sz="2400" i="1" dirty="0">
                <a:solidFill>
                  <a:schemeClr val="accent6">
                    <a:lumMod val="75000"/>
                  </a:schemeClr>
                </a:solidFill>
              </a:rPr>
              <a:t> </a:t>
            </a:r>
            <a:r>
              <a:rPr lang="es-ES" sz="2400" i="1" dirty="0" err="1">
                <a:solidFill>
                  <a:schemeClr val="accent6">
                    <a:lumMod val="75000"/>
                  </a:schemeClr>
                </a:solidFill>
              </a:rPr>
              <a:t>sisters</a:t>
            </a:r>
            <a:endParaRPr lang="es-ES" sz="2400" i="1" dirty="0">
              <a:solidFill>
                <a:schemeClr val="accent6">
                  <a:lumMod val="75000"/>
                </a:schemeClr>
              </a:solidFill>
            </a:endParaRPr>
          </a:p>
          <a:p>
            <a:r>
              <a:rPr lang="es-ES" sz="2400" i="1" dirty="0">
                <a:solidFill>
                  <a:schemeClr val="accent6">
                    <a:lumMod val="75000"/>
                  </a:schemeClr>
                </a:solidFill>
              </a:rPr>
              <a:t>of </a:t>
            </a:r>
            <a:r>
              <a:rPr lang="es-ES" sz="2400" i="1" dirty="0" err="1">
                <a:solidFill>
                  <a:schemeClr val="accent6">
                    <a:lumMod val="75000"/>
                  </a:schemeClr>
                </a:solidFill>
              </a:rPr>
              <a:t>plants</a:t>
            </a:r>
            <a:r>
              <a:rPr lang="es-ES" sz="2400" i="1" dirty="0">
                <a:solidFill>
                  <a:schemeClr val="accent6">
                    <a:lumMod val="75000"/>
                  </a:schemeClr>
                </a:solidFill>
              </a:rPr>
              <a:t>)</a:t>
            </a:r>
          </a:p>
          <a:p>
            <a:endParaRPr lang="es-ES" sz="2400" b="1" i="1" dirty="0">
              <a:solidFill>
                <a:schemeClr val="accent6">
                  <a:lumMod val="75000"/>
                </a:schemeClr>
              </a:solidFill>
            </a:endParaRPr>
          </a:p>
        </p:txBody>
      </p:sp>
      <p:pic>
        <p:nvPicPr>
          <p:cNvPr id="3" name="Imagen 2">
            <a:extLst>
              <a:ext uri="{FF2B5EF4-FFF2-40B4-BE49-F238E27FC236}">
                <a16:creationId xmlns:a16="http://schemas.microsoft.com/office/drawing/2014/main" id="{8F7A8F96-956A-44C2-9A8A-54F55A2BBF81}"/>
              </a:ext>
            </a:extLst>
          </p:cNvPr>
          <p:cNvPicPr>
            <a:picLocks noChangeAspect="1"/>
          </p:cNvPicPr>
          <p:nvPr/>
        </p:nvPicPr>
        <p:blipFill rotWithShape="1">
          <a:blip r:embed="rId3"/>
          <a:srcRect t="1589" r="6027" b="7628"/>
          <a:stretch/>
        </p:blipFill>
        <p:spPr>
          <a:xfrm>
            <a:off x="1867601" y="723188"/>
            <a:ext cx="6391455" cy="601127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252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sp>
        <p:nvSpPr>
          <p:cNvPr id="29" name="CuadroTexto 28">
            <a:extLst>
              <a:ext uri="{FF2B5EF4-FFF2-40B4-BE49-F238E27FC236}">
                <a16:creationId xmlns:a16="http://schemas.microsoft.com/office/drawing/2014/main" id="{80D80F3D-2A8D-40B9-8387-AF678B0CCB8E}"/>
              </a:ext>
            </a:extLst>
          </p:cNvPr>
          <p:cNvSpPr txBox="1"/>
          <p:nvPr/>
        </p:nvSpPr>
        <p:spPr>
          <a:xfrm>
            <a:off x="152400" y="6367021"/>
            <a:ext cx="2445134" cy="400110"/>
          </a:xfrm>
          <a:prstGeom prst="rect">
            <a:avLst/>
          </a:prstGeom>
          <a:noFill/>
        </p:spPr>
        <p:txBody>
          <a:bodyPr wrap="square" rtlCol="0">
            <a:spAutoFit/>
          </a:bodyPr>
          <a:lstStyle/>
          <a:p>
            <a:r>
              <a:rPr lang="es-ES" sz="2000" b="0" u="none" strike="noStrike" baseline="0" dirty="0">
                <a:solidFill>
                  <a:srgbClr val="347F70"/>
                </a:solidFill>
                <a:latin typeface="LiberationSerif-Italic"/>
              </a:rPr>
              <a:t>(</a:t>
            </a:r>
            <a:r>
              <a:rPr lang="es-ES" sz="2000" b="0" u="none" strike="noStrike" baseline="0" dirty="0" err="1">
                <a:solidFill>
                  <a:srgbClr val="347F70"/>
                </a:solidFill>
                <a:latin typeface="LiberationSerif-Italic"/>
              </a:rPr>
              <a:t>Leliaert</a:t>
            </a:r>
            <a:r>
              <a:rPr lang="es-ES" sz="2000" b="0" u="none" strike="noStrike" baseline="0" dirty="0">
                <a:solidFill>
                  <a:srgbClr val="347F70"/>
                </a:solidFill>
                <a:latin typeface="LiberationSerif-Italic"/>
              </a:rPr>
              <a:t> et al., 2011)</a:t>
            </a:r>
            <a:endParaRPr lang="es-ES" sz="2000" dirty="0"/>
          </a:p>
        </p:txBody>
      </p:sp>
      <p:sp>
        <p:nvSpPr>
          <p:cNvPr id="7" name="Elipse 6">
            <a:extLst>
              <a:ext uri="{FF2B5EF4-FFF2-40B4-BE49-F238E27FC236}">
                <a16:creationId xmlns:a16="http://schemas.microsoft.com/office/drawing/2014/main" id="{2071D694-5D6D-4F83-94E9-EB76D388F019}"/>
              </a:ext>
            </a:extLst>
          </p:cNvPr>
          <p:cNvSpPr/>
          <p:nvPr/>
        </p:nvSpPr>
        <p:spPr>
          <a:xfrm>
            <a:off x="5257731" y="2196330"/>
            <a:ext cx="1266894" cy="3691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E911B161-15BA-41F4-8D25-8E4F102A3564}"/>
              </a:ext>
            </a:extLst>
          </p:cNvPr>
          <p:cNvSpPr txBox="1"/>
          <p:nvPr/>
        </p:nvSpPr>
        <p:spPr>
          <a:xfrm>
            <a:off x="152400" y="1305012"/>
            <a:ext cx="2353793" cy="830997"/>
          </a:xfrm>
          <a:prstGeom prst="rect">
            <a:avLst/>
          </a:prstGeom>
          <a:noFill/>
        </p:spPr>
        <p:txBody>
          <a:bodyPr wrap="square" rtlCol="0">
            <a:spAutoFit/>
          </a:bodyPr>
          <a:lstStyle/>
          <a:p>
            <a:r>
              <a:rPr lang="es-ES" sz="2400" b="1" i="1" dirty="0" err="1">
                <a:solidFill>
                  <a:schemeClr val="accent6">
                    <a:lumMod val="75000"/>
                  </a:schemeClr>
                </a:solidFill>
              </a:rPr>
              <a:t>Viridiplantae</a:t>
            </a:r>
            <a:endParaRPr lang="es-ES" sz="2400" b="1" i="1" dirty="0">
              <a:solidFill>
                <a:schemeClr val="accent6">
                  <a:lumMod val="75000"/>
                </a:schemeClr>
              </a:solidFill>
            </a:endParaRPr>
          </a:p>
          <a:p>
            <a:r>
              <a:rPr lang="es-ES" sz="2400" b="1" dirty="0">
                <a:solidFill>
                  <a:schemeClr val="accent6">
                    <a:lumMod val="75000"/>
                  </a:schemeClr>
                </a:solidFill>
              </a:rPr>
              <a:t>(</a:t>
            </a:r>
            <a:r>
              <a:rPr lang="es-ES" sz="2400" b="1" dirty="0" err="1">
                <a:solidFill>
                  <a:schemeClr val="accent6">
                    <a:lumMod val="75000"/>
                  </a:schemeClr>
                </a:solidFill>
              </a:rPr>
              <a:t>green</a:t>
            </a:r>
            <a:r>
              <a:rPr lang="es-ES" sz="2400" b="1" dirty="0">
                <a:solidFill>
                  <a:schemeClr val="accent6">
                    <a:lumMod val="75000"/>
                  </a:schemeClr>
                </a:solidFill>
              </a:rPr>
              <a:t> </a:t>
            </a:r>
            <a:r>
              <a:rPr lang="es-ES" sz="2400" b="1" dirty="0" err="1">
                <a:solidFill>
                  <a:schemeClr val="accent6">
                    <a:lumMod val="75000"/>
                  </a:schemeClr>
                </a:solidFill>
              </a:rPr>
              <a:t>lineage</a:t>
            </a:r>
            <a:r>
              <a:rPr lang="es-ES" sz="2400" b="1" dirty="0">
                <a:solidFill>
                  <a:schemeClr val="accent6">
                    <a:lumMod val="75000"/>
                  </a:schemeClr>
                </a:solidFill>
              </a:rPr>
              <a:t>)</a:t>
            </a:r>
          </a:p>
        </p:txBody>
      </p:sp>
      <p:sp>
        <p:nvSpPr>
          <p:cNvPr id="16" name="Rectángulo: esquinas redondeadas 15">
            <a:extLst>
              <a:ext uri="{FF2B5EF4-FFF2-40B4-BE49-F238E27FC236}">
                <a16:creationId xmlns:a16="http://schemas.microsoft.com/office/drawing/2014/main" id="{BABF2297-E8D8-4E76-AC28-36C64C0CE534}"/>
              </a:ext>
            </a:extLst>
          </p:cNvPr>
          <p:cNvSpPr/>
          <p:nvPr/>
        </p:nvSpPr>
        <p:spPr>
          <a:xfrm>
            <a:off x="2413407" y="744548"/>
            <a:ext cx="5982514" cy="4048324"/>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C89E8236-1E4B-4A67-9BBC-CD6BF4644FA6}"/>
              </a:ext>
            </a:extLst>
          </p:cNvPr>
          <p:cNvSpPr/>
          <p:nvPr/>
        </p:nvSpPr>
        <p:spPr>
          <a:xfrm>
            <a:off x="2477633" y="4838313"/>
            <a:ext cx="5918287" cy="1528708"/>
          </a:xfrm>
          <a:prstGeom prst="round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648C1381-E0CB-4D2C-8596-DE7382918987}"/>
              </a:ext>
            </a:extLst>
          </p:cNvPr>
          <p:cNvSpPr txBox="1"/>
          <p:nvPr/>
        </p:nvSpPr>
        <p:spPr>
          <a:xfrm>
            <a:off x="8395920" y="2769413"/>
            <a:ext cx="2353793" cy="461665"/>
          </a:xfrm>
          <a:prstGeom prst="rect">
            <a:avLst/>
          </a:prstGeom>
          <a:noFill/>
        </p:spPr>
        <p:txBody>
          <a:bodyPr wrap="square" rtlCol="0">
            <a:spAutoFit/>
          </a:bodyPr>
          <a:lstStyle/>
          <a:p>
            <a:r>
              <a:rPr lang="es-ES" sz="2400" b="1" i="1" dirty="0" err="1">
                <a:solidFill>
                  <a:schemeClr val="accent6">
                    <a:lumMod val="75000"/>
                  </a:schemeClr>
                </a:solidFill>
              </a:rPr>
              <a:t>Chlorophyta</a:t>
            </a:r>
            <a:endParaRPr lang="es-ES" sz="2400" b="1" i="1" dirty="0">
              <a:solidFill>
                <a:schemeClr val="accent6">
                  <a:lumMod val="75000"/>
                </a:schemeClr>
              </a:solidFill>
            </a:endParaRPr>
          </a:p>
        </p:txBody>
      </p:sp>
      <p:sp>
        <p:nvSpPr>
          <p:cNvPr id="19" name="CuadroTexto 18">
            <a:extLst>
              <a:ext uri="{FF2B5EF4-FFF2-40B4-BE49-F238E27FC236}">
                <a16:creationId xmlns:a16="http://schemas.microsoft.com/office/drawing/2014/main" id="{73D1C1BA-D349-46D2-BDB4-B5F8CBAF2879}"/>
              </a:ext>
            </a:extLst>
          </p:cNvPr>
          <p:cNvSpPr txBox="1"/>
          <p:nvPr/>
        </p:nvSpPr>
        <p:spPr>
          <a:xfrm>
            <a:off x="8367360" y="5575518"/>
            <a:ext cx="2353793" cy="461665"/>
          </a:xfrm>
          <a:prstGeom prst="rect">
            <a:avLst/>
          </a:prstGeom>
          <a:noFill/>
        </p:spPr>
        <p:txBody>
          <a:bodyPr wrap="square" rtlCol="0">
            <a:spAutoFit/>
          </a:bodyPr>
          <a:lstStyle/>
          <a:p>
            <a:r>
              <a:rPr lang="es-ES" sz="2400" b="1" i="1" dirty="0" err="1">
                <a:solidFill>
                  <a:schemeClr val="accent6">
                    <a:lumMod val="75000"/>
                  </a:schemeClr>
                </a:solidFill>
              </a:rPr>
              <a:t>Charophyta</a:t>
            </a:r>
            <a:endParaRPr lang="es-ES" sz="2400" b="1" i="1" dirty="0">
              <a:solidFill>
                <a:schemeClr val="accent6">
                  <a:lumMod val="75000"/>
                </a:schemeClr>
              </a:solidFill>
            </a:endParaRPr>
          </a:p>
        </p:txBody>
      </p:sp>
      <p:sp>
        <p:nvSpPr>
          <p:cNvPr id="20" name="CuadroTexto 19">
            <a:extLst>
              <a:ext uri="{FF2B5EF4-FFF2-40B4-BE49-F238E27FC236}">
                <a16:creationId xmlns:a16="http://schemas.microsoft.com/office/drawing/2014/main" id="{B3AB284A-B556-4CCD-B4C0-C780A2BF9E82}"/>
              </a:ext>
            </a:extLst>
          </p:cNvPr>
          <p:cNvSpPr txBox="1"/>
          <p:nvPr/>
        </p:nvSpPr>
        <p:spPr>
          <a:xfrm>
            <a:off x="152400" y="6048315"/>
            <a:ext cx="6458606" cy="400110"/>
          </a:xfrm>
          <a:prstGeom prst="rect">
            <a:avLst/>
          </a:prstGeom>
          <a:noFill/>
        </p:spPr>
        <p:txBody>
          <a:bodyPr wrap="square">
            <a:spAutoFit/>
          </a:bodyPr>
          <a:lstStyle/>
          <a:p>
            <a:r>
              <a:rPr lang="da-DK" sz="2000" b="0" i="0" u="none" strike="noStrike" baseline="0" dirty="0">
                <a:solidFill>
                  <a:srgbClr val="347F70"/>
                </a:solidFill>
                <a:latin typeface="LiberationSerif-Regular"/>
              </a:rPr>
              <a:t>(Benites et al., 2021)</a:t>
            </a:r>
            <a:endParaRPr lang="es-ES" sz="2000" dirty="0"/>
          </a:p>
        </p:txBody>
      </p:sp>
      <p:sp>
        <p:nvSpPr>
          <p:cNvPr id="21" name="CuadroTexto 20">
            <a:extLst>
              <a:ext uri="{FF2B5EF4-FFF2-40B4-BE49-F238E27FC236}">
                <a16:creationId xmlns:a16="http://schemas.microsoft.com/office/drawing/2014/main" id="{5B98080C-452F-4B2A-B20A-FCE8027A1490}"/>
              </a:ext>
            </a:extLst>
          </p:cNvPr>
          <p:cNvSpPr txBox="1"/>
          <p:nvPr/>
        </p:nvSpPr>
        <p:spPr>
          <a:xfrm>
            <a:off x="10176903" y="6290736"/>
            <a:ext cx="2353793" cy="461665"/>
          </a:xfrm>
          <a:prstGeom prst="rect">
            <a:avLst/>
          </a:prstGeom>
          <a:noFill/>
        </p:spPr>
        <p:txBody>
          <a:bodyPr wrap="square" rtlCol="0">
            <a:spAutoFit/>
          </a:bodyPr>
          <a:lstStyle/>
          <a:p>
            <a:r>
              <a:rPr lang="es-ES" sz="2400" b="1" dirty="0" err="1">
                <a:solidFill>
                  <a:schemeClr val="accent2"/>
                </a:solidFill>
              </a:rPr>
              <a:t>Plants</a:t>
            </a:r>
            <a:endParaRPr lang="es-ES" sz="2400" b="1" dirty="0">
              <a:solidFill>
                <a:schemeClr val="accent2"/>
              </a:solidFill>
            </a:endParaRPr>
          </a:p>
        </p:txBody>
      </p:sp>
      <p:cxnSp>
        <p:nvCxnSpPr>
          <p:cNvPr id="22" name="Conector recto 21">
            <a:extLst>
              <a:ext uri="{FF2B5EF4-FFF2-40B4-BE49-F238E27FC236}">
                <a16:creationId xmlns:a16="http://schemas.microsoft.com/office/drawing/2014/main" id="{8B9FBB06-214F-429D-B2B8-D208B3C269FF}"/>
              </a:ext>
            </a:extLst>
          </p:cNvPr>
          <p:cNvCxnSpPr>
            <a:cxnSpLocks/>
          </p:cNvCxnSpPr>
          <p:nvPr/>
        </p:nvCxnSpPr>
        <p:spPr>
          <a:xfrm>
            <a:off x="10147695" y="933450"/>
            <a:ext cx="0" cy="5357286"/>
          </a:xfrm>
          <a:prstGeom prst="line">
            <a:avLst/>
          </a:prstGeom>
          <a:ln w="57150">
            <a:solidFill>
              <a:schemeClr val="accent6">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30E6B9F2-1A58-4368-BEE0-E52963A0AB42}"/>
              </a:ext>
            </a:extLst>
          </p:cNvPr>
          <p:cNvCxnSpPr>
            <a:cxnSpLocks/>
          </p:cNvCxnSpPr>
          <p:nvPr/>
        </p:nvCxnSpPr>
        <p:spPr>
          <a:xfrm>
            <a:off x="10147694" y="6448425"/>
            <a:ext cx="0" cy="286040"/>
          </a:xfrm>
          <a:prstGeom prst="line">
            <a:avLst/>
          </a:prstGeom>
          <a:ln w="57150">
            <a:solidFill>
              <a:srgbClr val="FC6F2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779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7A8F96-956A-44C2-9A8A-54F55A2BBF81}"/>
              </a:ext>
            </a:extLst>
          </p:cNvPr>
          <p:cNvPicPr>
            <a:picLocks noChangeAspect="1"/>
          </p:cNvPicPr>
          <p:nvPr/>
        </p:nvPicPr>
        <p:blipFill rotWithShape="1">
          <a:blip r:embed="rId3"/>
          <a:srcRect t="1589" r="6027" b="7628"/>
          <a:stretch/>
        </p:blipFill>
        <p:spPr>
          <a:xfrm>
            <a:off x="1867601" y="723188"/>
            <a:ext cx="6391455" cy="6011277"/>
          </a:xfrm>
          <a:prstGeom prst="rect">
            <a:avLst/>
          </a:prstGeom>
        </p:spPr>
      </p:pic>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252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sp>
        <p:nvSpPr>
          <p:cNvPr id="29" name="CuadroTexto 28">
            <a:extLst>
              <a:ext uri="{FF2B5EF4-FFF2-40B4-BE49-F238E27FC236}">
                <a16:creationId xmlns:a16="http://schemas.microsoft.com/office/drawing/2014/main" id="{80D80F3D-2A8D-40B9-8387-AF678B0CCB8E}"/>
              </a:ext>
            </a:extLst>
          </p:cNvPr>
          <p:cNvSpPr txBox="1"/>
          <p:nvPr/>
        </p:nvSpPr>
        <p:spPr>
          <a:xfrm>
            <a:off x="152400" y="6367021"/>
            <a:ext cx="2445134" cy="400110"/>
          </a:xfrm>
          <a:prstGeom prst="rect">
            <a:avLst/>
          </a:prstGeom>
          <a:noFill/>
        </p:spPr>
        <p:txBody>
          <a:bodyPr wrap="square" rtlCol="0">
            <a:spAutoFit/>
          </a:bodyPr>
          <a:lstStyle/>
          <a:p>
            <a:r>
              <a:rPr lang="es-ES" sz="2000" b="0" u="none" strike="noStrike" baseline="0" dirty="0">
                <a:solidFill>
                  <a:srgbClr val="347F70"/>
                </a:solidFill>
                <a:latin typeface="LiberationSerif-Italic"/>
              </a:rPr>
              <a:t>(</a:t>
            </a:r>
            <a:r>
              <a:rPr lang="es-ES" sz="2000" b="0" u="none" strike="noStrike" baseline="0" dirty="0" err="1">
                <a:solidFill>
                  <a:srgbClr val="347F70"/>
                </a:solidFill>
                <a:latin typeface="LiberationSerif-Italic"/>
              </a:rPr>
              <a:t>Leliaert</a:t>
            </a:r>
            <a:r>
              <a:rPr lang="es-ES" sz="2000" b="0" u="none" strike="noStrike" baseline="0" dirty="0">
                <a:solidFill>
                  <a:srgbClr val="347F70"/>
                </a:solidFill>
                <a:latin typeface="LiberationSerif-Italic"/>
              </a:rPr>
              <a:t> et al., 2011)</a:t>
            </a:r>
            <a:endParaRPr lang="es-ES" sz="2000" dirty="0"/>
          </a:p>
        </p:txBody>
      </p:sp>
      <p:sp>
        <p:nvSpPr>
          <p:cNvPr id="7" name="Elipse 6">
            <a:extLst>
              <a:ext uri="{FF2B5EF4-FFF2-40B4-BE49-F238E27FC236}">
                <a16:creationId xmlns:a16="http://schemas.microsoft.com/office/drawing/2014/main" id="{2071D694-5D6D-4F83-94E9-EB76D388F019}"/>
              </a:ext>
            </a:extLst>
          </p:cNvPr>
          <p:cNvSpPr/>
          <p:nvPr/>
        </p:nvSpPr>
        <p:spPr>
          <a:xfrm>
            <a:off x="5257731" y="2196330"/>
            <a:ext cx="1266894" cy="3691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E911B161-15BA-41F4-8D25-8E4F102A3564}"/>
              </a:ext>
            </a:extLst>
          </p:cNvPr>
          <p:cNvSpPr txBox="1"/>
          <p:nvPr/>
        </p:nvSpPr>
        <p:spPr>
          <a:xfrm>
            <a:off x="152400" y="1305012"/>
            <a:ext cx="2353793" cy="830997"/>
          </a:xfrm>
          <a:prstGeom prst="rect">
            <a:avLst/>
          </a:prstGeom>
          <a:noFill/>
        </p:spPr>
        <p:txBody>
          <a:bodyPr wrap="square" rtlCol="0">
            <a:spAutoFit/>
          </a:bodyPr>
          <a:lstStyle/>
          <a:p>
            <a:r>
              <a:rPr lang="es-ES" sz="2400" b="1" i="1" dirty="0" err="1">
                <a:solidFill>
                  <a:schemeClr val="accent6">
                    <a:lumMod val="75000"/>
                  </a:schemeClr>
                </a:solidFill>
              </a:rPr>
              <a:t>Viridiplantae</a:t>
            </a:r>
            <a:endParaRPr lang="es-ES" sz="2400" b="1" i="1" dirty="0">
              <a:solidFill>
                <a:schemeClr val="accent6">
                  <a:lumMod val="75000"/>
                </a:schemeClr>
              </a:solidFill>
            </a:endParaRPr>
          </a:p>
          <a:p>
            <a:r>
              <a:rPr lang="es-ES" sz="2400" b="1" dirty="0">
                <a:solidFill>
                  <a:schemeClr val="accent6">
                    <a:lumMod val="75000"/>
                  </a:schemeClr>
                </a:solidFill>
              </a:rPr>
              <a:t>(</a:t>
            </a:r>
            <a:r>
              <a:rPr lang="es-ES" sz="2400" b="1" dirty="0" err="1">
                <a:solidFill>
                  <a:schemeClr val="accent6">
                    <a:lumMod val="75000"/>
                  </a:schemeClr>
                </a:solidFill>
              </a:rPr>
              <a:t>green</a:t>
            </a:r>
            <a:r>
              <a:rPr lang="es-ES" sz="2400" b="1" dirty="0">
                <a:solidFill>
                  <a:schemeClr val="accent6">
                    <a:lumMod val="75000"/>
                  </a:schemeClr>
                </a:solidFill>
              </a:rPr>
              <a:t> </a:t>
            </a:r>
            <a:r>
              <a:rPr lang="es-ES" sz="2400" b="1" dirty="0" err="1">
                <a:solidFill>
                  <a:schemeClr val="accent6">
                    <a:lumMod val="75000"/>
                  </a:schemeClr>
                </a:solidFill>
              </a:rPr>
              <a:t>lineage</a:t>
            </a:r>
            <a:r>
              <a:rPr lang="es-ES" sz="2400" b="1" dirty="0">
                <a:solidFill>
                  <a:schemeClr val="accent6">
                    <a:lumMod val="75000"/>
                  </a:schemeClr>
                </a:solidFill>
              </a:rPr>
              <a:t>)</a:t>
            </a:r>
          </a:p>
        </p:txBody>
      </p:sp>
      <p:sp>
        <p:nvSpPr>
          <p:cNvPr id="16" name="Rectángulo: esquinas redondeadas 15">
            <a:extLst>
              <a:ext uri="{FF2B5EF4-FFF2-40B4-BE49-F238E27FC236}">
                <a16:creationId xmlns:a16="http://schemas.microsoft.com/office/drawing/2014/main" id="{BABF2297-E8D8-4E76-AC28-36C64C0CE534}"/>
              </a:ext>
            </a:extLst>
          </p:cNvPr>
          <p:cNvSpPr/>
          <p:nvPr/>
        </p:nvSpPr>
        <p:spPr>
          <a:xfrm>
            <a:off x="2413407" y="744548"/>
            <a:ext cx="5982514" cy="4048324"/>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C89E8236-1E4B-4A67-9BBC-CD6BF4644FA6}"/>
              </a:ext>
            </a:extLst>
          </p:cNvPr>
          <p:cNvSpPr/>
          <p:nvPr/>
        </p:nvSpPr>
        <p:spPr>
          <a:xfrm>
            <a:off x="2477633" y="4838313"/>
            <a:ext cx="5918287" cy="1528708"/>
          </a:xfrm>
          <a:prstGeom prst="round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648C1381-E0CB-4D2C-8596-DE7382918987}"/>
              </a:ext>
            </a:extLst>
          </p:cNvPr>
          <p:cNvSpPr txBox="1"/>
          <p:nvPr/>
        </p:nvSpPr>
        <p:spPr>
          <a:xfrm>
            <a:off x="8395920" y="2769413"/>
            <a:ext cx="2353793" cy="461665"/>
          </a:xfrm>
          <a:prstGeom prst="rect">
            <a:avLst/>
          </a:prstGeom>
          <a:noFill/>
        </p:spPr>
        <p:txBody>
          <a:bodyPr wrap="square" rtlCol="0">
            <a:spAutoFit/>
          </a:bodyPr>
          <a:lstStyle/>
          <a:p>
            <a:r>
              <a:rPr lang="es-ES" sz="2400" b="1" i="1" dirty="0" err="1">
                <a:solidFill>
                  <a:schemeClr val="accent6">
                    <a:lumMod val="75000"/>
                  </a:schemeClr>
                </a:solidFill>
              </a:rPr>
              <a:t>Chlorophyta</a:t>
            </a:r>
            <a:endParaRPr lang="es-ES" sz="2400" b="1" i="1" dirty="0">
              <a:solidFill>
                <a:schemeClr val="accent6">
                  <a:lumMod val="75000"/>
                </a:schemeClr>
              </a:solidFill>
            </a:endParaRPr>
          </a:p>
        </p:txBody>
      </p:sp>
      <p:sp>
        <p:nvSpPr>
          <p:cNvPr id="19" name="CuadroTexto 18">
            <a:extLst>
              <a:ext uri="{FF2B5EF4-FFF2-40B4-BE49-F238E27FC236}">
                <a16:creationId xmlns:a16="http://schemas.microsoft.com/office/drawing/2014/main" id="{73D1C1BA-D349-46D2-BDB4-B5F8CBAF2879}"/>
              </a:ext>
            </a:extLst>
          </p:cNvPr>
          <p:cNvSpPr txBox="1"/>
          <p:nvPr/>
        </p:nvSpPr>
        <p:spPr>
          <a:xfrm>
            <a:off x="8367360" y="5575518"/>
            <a:ext cx="2353793" cy="461665"/>
          </a:xfrm>
          <a:prstGeom prst="rect">
            <a:avLst/>
          </a:prstGeom>
          <a:noFill/>
        </p:spPr>
        <p:txBody>
          <a:bodyPr wrap="square" rtlCol="0">
            <a:spAutoFit/>
          </a:bodyPr>
          <a:lstStyle/>
          <a:p>
            <a:r>
              <a:rPr lang="es-ES" sz="2400" b="1" i="1" dirty="0" err="1">
                <a:solidFill>
                  <a:schemeClr val="accent6">
                    <a:lumMod val="75000"/>
                  </a:schemeClr>
                </a:solidFill>
              </a:rPr>
              <a:t>Charophyta</a:t>
            </a:r>
            <a:endParaRPr lang="es-ES" sz="2400" b="1" i="1" dirty="0">
              <a:solidFill>
                <a:schemeClr val="accent6">
                  <a:lumMod val="75000"/>
                </a:schemeClr>
              </a:solidFill>
            </a:endParaRPr>
          </a:p>
        </p:txBody>
      </p:sp>
      <p:sp>
        <p:nvSpPr>
          <p:cNvPr id="5" name="Forma libre: forma 4">
            <a:extLst>
              <a:ext uri="{FF2B5EF4-FFF2-40B4-BE49-F238E27FC236}">
                <a16:creationId xmlns:a16="http://schemas.microsoft.com/office/drawing/2014/main" id="{01745F9E-6CA0-481F-8D2E-B655B33F0C5F}"/>
              </a:ext>
            </a:extLst>
          </p:cNvPr>
          <p:cNvSpPr/>
          <p:nvPr/>
        </p:nvSpPr>
        <p:spPr>
          <a:xfrm>
            <a:off x="1848433" y="1028921"/>
            <a:ext cx="4327351" cy="1171172"/>
          </a:xfrm>
          <a:custGeom>
            <a:avLst/>
            <a:gdLst>
              <a:gd name="connsiteX0" fmla="*/ 4038600 w 4327351"/>
              <a:gd name="connsiteY0" fmla="*/ 1171172 h 1171172"/>
              <a:gd name="connsiteX1" fmla="*/ 3905250 w 4327351"/>
              <a:gd name="connsiteY1" fmla="*/ 18647 h 1171172"/>
              <a:gd name="connsiteX2" fmla="*/ 0 w 4327351"/>
              <a:gd name="connsiteY2" fmla="*/ 428222 h 1171172"/>
              <a:gd name="connsiteX3" fmla="*/ 0 w 4327351"/>
              <a:gd name="connsiteY3" fmla="*/ 428222 h 1171172"/>
            </a:gdLst>
            <a:ahLst/>
            <a:cxnLst>
              <a:cxn ang="0">
                <a:pos x="connsiteX0" y="connsiteY0"/>
              </a:cxn>
              <a:cxn ang="0">
                <a:pos x="connsiteX1" y="connsiteY1"/>
              </a:cxn>
              <a:cxn ang="0">
                <a:pos x="connsiteX2" y="connsiteY2"/>
              </a:cxn>
              <a:cxn ang="0">
                <a:pos x="connsiteX3" y="connsiteY3"/>
              </a:cxn>
            </a:cxnLst>
            <a:rect l="l" t="t" r="r" b="b"/>
            <a:pathLst>
              <a:path w="4327351" h="1171172">
                <a:moveTo>
                  <a:pt x="4038600" y="1171172"/>
                </a:moveTo>
                <a:cubicBezTo>
                  <a:pt x="4308475" y="656822"/>
                  <a:pt x="4578350" y="142472"/>
                  <a:pt x="3905250" y="18647"/>
                </a:cubicBezTo>
                <a:cubicBezTo>
                  <a:pt x="3232150" y="-105178"/>
                  <a:pt x="0" y="428222"/>
                  <a:pt x="0" y="428222"/>
                </a:cubicBezTo>
                <a:lnTo>
                  <a:pt x="0" y="428222"/>
                </a:ln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DBA2CC14-7627-4A71-BD0B-EB4051927615}"/>
              </a:ext>
            </a:extLst>
          </p:cNvPr>
          <p:cNvSpPr txBox="1"/>
          <p:nvPr/>
        </p:nvSpPr>
        <p:spPr>
          <a:xfrm>
            <a:off x="152400" y="6048315"/>
            <a:ext cx="6458606" cy="400110"/>
          </a:xfrm>
          <a:prstGeom prst="rect">
            <a:avLst/>
          </a:prstGeom>
          <a:noFill/>
        </p:spPr>
        <p:txBody>
          <a:bodyPr wrap="square">
            <a:spAutoFit/>
          </a:bodyPr>
          <a:lstStyle/>
          <a:p>
            <a:r>
              <a:rPr lang="da-DK" sz="2000" b="0" i="0" u="none" strike="noStrike" baseline="0" dirty="0">
                <a:solidFill>
                  <a:srgbClr val="347F70"/>
                </a:solidFill>
                <a:latin typeface="LiberationSerif-Regular"/>
              </a:rPr>
              <a:t>(Benites et al., 2021)</a:t>
            </a:r>
            <a:endParaRPr lang="es-ES" sz="2000" dirty="0"/>
          </a:p>
        </p:txBody>
      </p:sp>
      <p:sp>
        <p:nvSpPr>
          <p:cNvPr id="21" name="CuadroTexto 20">
            <a:extLst>
              <a:ext uri="{FF2B5EF4-FFF2-40B4-BE49-F238E27FC236}">
                <a16:creationId xmlns:a16="http://schemas.microsoft.com/office/drawing/2014/main" id="{F3F4997C-2D99-446A-88FC-5D06BFB9869F}"/>
              </a:ext>
            </a:extLst>
          </p:cNvPr>
          <p:cNvSpPr txBox="1"/>
          <p:nvPr/>
        </p:nvSpPr>
        <p:spPr>
          <a:xfrm>
            <a:off x="10176903" y="3606833"/>
            <a:ext cx="2353793" cy="1569660"/>
          </a:xfrm>
          <a:prstGeom prst="rect">
            <a:avLst/>
          </a:prstGeom>
          <a:noFill/>
        </p:spPr>
        <p:txBody>
          <a:bodyPr wrap="square" rtlCol="0">
            <a:spAutoFit/>
          </a:bodyPr>
          <a:lstStyle/>
          <a:p>
            <a:r>
              <a:rPr lang="es-ES" sz="2400" b="1" i="1" dirty="0" err="1">
                <a:solidFill>
                  <a:schemeClr val="accent6">
                    <a:lumMod val="75000"/>
                  </a:schemeClr>
                </a:solidFill>
              </a:rPr>
              <a:t>Microalgae</a:t>
            </a:r>
            <a:endParaRPr lang="es-ES" sz="2400" b="1" i="1" dirty="0">
              <a:solidFill>
                <a:schemeClr val="accent6">
                  <a:lumMod val="75000"/>
                </a:schemeClr>
              </a:solidFill>
            </a:endParaRPr>
          </a:p>
          <a:p>
            <a:r>
              <a:rPr lang="es-ES" sz="2400" i="1" dirty="0">
                <a:solidFill>
                  <a:schemeClr val="accent6">
                    <a:lumMod val="75000"/>
                  </a:schemeClr>
                </a:solidFill>
              </a:rPr>
              <a:t>(</a:t>
            </a:r>
            <a:r>
              <a:rPr lang="es-ES" sz="2400" i="1" dirty="0" err="1">
                <a:solidFill>
                  <a:schemeClr val="accent6">
                    <a:lumMod val="75000"/>
                  </a:schemeClr>
                </a:solidFill>
              </a:rPr>
              <a:t>elder</a:t>
            </a:r>
            <a:r>
              <a:rPr lang="es-ES" sz="2400" i="1" dirty="0">
                <a:solidFill>
                  <a:schemeClr val="accent6">
                    <a:lumMod val="75000"/>
                  </a:schemeClr>
                </a:solidFill>
              </a:rPr>
              <a:t> </a:t>
            </a:r>
            <a:r>
              <a:rPr lang="es-ES" sz="2400" i="1" dirty="0" err="1">
                <a:solidFill>
                  <a:schemeClr val="accent6">
                    <a:lumMod val="75000"/>
                  </a:schemeClr>
                </a:solidFill>
              </a:rPr>
              <a:t>sisters</a:t>
            </a:r>
            <a:endParaRPr lang="es-ES" sz="2400" i="1" dirty="0">
              <a:solidFill>
                <a:schemeClr val="accent6">
                  <a:lumMod val="75000"/>
                </a:schemeClr>
              </a:solidFill>
            </a:endParaRPr>
          </a:p>
          <a:p>
            <a:r>
              <a:rPr lang="es-ES" sz="2400" i="1" dirty="0">
                <a:solidFill>
                  <a:schemeClr val="accent6">
                    <a:lumMod val="75000"/>
                  </a:schemeClr>
                </a:solidFill>
              </a:rPr>
              <a:t>of </a:t>
            </a:r>
            <a:r>
              <a:rPr lang="es-ES" sz="2400" i="1" dirty="0" err="1">
                <a:solidFill>
                  <a:schemeClr val="accent6">
                    <a:lumMod val="75000"/>
                  </a:schemeClr>
                </a:solidFill>
              </a:rPr>
              <a:t>plants</a:t>
            </a:r>
            <a:r>
              <a:rPr lang="es-ES" sz="2400" i="1" dirty="0">
                <a:solidFill>
                  <a:schemeClr val="accent6">
                    <a:lumMod val="75000"/>
                  </a:schemeClr>
                </a:solidFill>
              </a:rPr>
              <a:t>)</a:t>
            </a:r>
          </a:p>
          <a:p>
            <a:endParaRPr lang="es-ES" sz="2400" b="1" i="1" dirty="0">
              <a:solidFill>
                <a:schemeClr val="accent6">
                  <a:lumMod val="75000"/>
                </a:schemeClr>
              </a:solidFill>
            </a:endParaRPr>
          </a:p>
        </p:txBody>
      </p:sp>
      <p:sp>
        <p:nvSpPr>
          <p:cNvPr id="22" name="CuadroTexto 21">
            <a:extLst>
              <a:ext uri="{FF2B5EF4-FFF2-40B4-BE49-F238E27FC236}">
                <a16:creationId xmlns:a16="http://schemas.microsoft.com/office/drawing/2014/main" id="{CEA1360B-463A-432C-9D95-2451848A295C}"/>
              </a:ext>
            </a:extLst>
          </p:cNvPr>
          <p:cNvSpPr txBox="1"/>
          <p:nvPr/>
        </p:nvSpPr>
        <p:spPr>
          <a:xfrm>
            <a:off x="10176903" y="6290736"/>
            <a:ext cx="2353793" cy="461665"/>
          </a:xfrm>
          <a:prstGeom prst="rect">
            <a:avLst/>
          </a:prstGeom>
          <a:noFill/>
        </p:spPr>
        <p:txBody>
          <a:bodyPr wrap="square" rtlCol="0">
            <a:spAutoFit/>
          </a:bodyPr>
          <a:lstStyle/>
          <a:p>
            <a:r>
              <a:rPr lang="es-ES" sz="2400" b="1" dirty="0" err="1">
                <a:solidFill>
                  <a:schemeClr val="accent2"/>
                </a:solidFill>
              </a:rPr>
              <a:t>Plants</a:t>
            </a:r>
            <a:endParaRPr lang="es-ES" sz="2400" b="1" dirty="0">
              <a:solidFill>
                <a:schemeClr val="accent2"/>
              </a:solidFill>
            </a:endParaRPr>
          </a:p>
        </p:txBody>
      </p:sp>
      <p:cxnSp>
        <p:nvCxnSpPr>
          <p:cNvPr id="23" name="Conector recto 22">
            <a:extLst>
              <a:ext uri="{FF2B5EF4-FFF2-40B4-BE49-F238E27FC236}">
                <a16:creationId xmlns:a16="http://schemas.microsoft.com/office/drawing/2014/main" id="{9CEC1163-4F1C-4832-BA85-368C03D448D7}"/>
              </a:ext>
            </a:extLst>
          </p:cNvPr>
          <p:cNvCxnSpPr>
            <a:cxnSpLocks/>
          </p:cNvCxnSpPr>
          <p:nvPr/>
        </p:nvCxnSpPr>
        <p:spPr>
          <a:xfrm>
            <a:off x="10147695" y="933450"/>
            <a:ext cx="0" cy="5357286"/>
          </a:xfrm>
          <a:prstGeom prst="line">
            <a:avLst/>
          </a:prstGeom>
          <a:ln w="57150">
            <a:solidFill>
              <a:schemeClr val="accent6">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FAD129FE-FF5E-4F97-9343-D23925D40808}"/>
              </a:ext>
            </a:extLst>
          </p:cNvPr>
          <p:cNvCxnSpPr>
            <a:cxnSpLocks/>
          </p:cNvCxnSpPr>
          <p:nvPr/>
        </p:nvCxnSpPr>
        <p:spPr>
          <a:xfrm>
            <a:off x="10147694" y="6448425"/>
            <a:ext cx="0" cy="286040"/>
          </a:xfrm>
          <a:prstGeom prst="line">
            <a:avLst/>
          </a:prstGeom>
          <a:ln w="57150">
            <a:solidFill>
              <a:srgbClr val="FC6F2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347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7832"/>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pic>
        <p:nvPicPr>
          <p:cNvPr id="4" name="Imagen 3">
            <a:extLst>
              <a:ext uri="{FF2B5EF4-FFF2-40B4-BE49-F238E27FC236}">
                <a16:creationId xmlns:a16="http://schemas.microsoft.com/office/drawing/2014/main" id="{E2F415D2-8E00-4279-8A08-983E06CC1C44}"/>
              </a:ext>
            </a:extLst>
          </p:cNvPr>
          <p:cNvPicPr>
            <a:picLocks noChangeAspect="1"/>
          </p:cNvPicPr>
          <p:nvPr/>
        </p:nvPicPr>
        <p:blipFill rotWithShape="1">
          <a:blip r:embed="rId3"/>
          <a:srcRect t="10834" r="52145"/>
          <a:stretch/>
        </p:blipFill>
        <p:spPr>
          <a:xfrm>
            <a:off x="1188926" y="1190712"/>
            <a:ext cx="4552196" cy="4604518"/>
          </a:xfrm>
          <a:prstGeom prst="rect">
            <a:avLst/>
          </a:prstGeom>
        </p:spPr>
      </p:pic>
      <p:sp>
        <p:nvSpPr>
          <p:cNvPr id="11" name="CuadroTexto 10">
            <a:extLst>
              <a:ext uri="{FF2B5EF4-FFF2-40B4-BE49-F238E27FC236}">
                <a16:creationId xmlns:a16="http://schemas.microsoft.com/office/drawing/2014/main" id="{EC3E179F-4DC9-4AC6-98AE-F46D36771961}"/>
              </a:ext>
            </a:extLst>
          </p:cNvPr>
          <p:cNvSpPr txBox="1"/>
          <p:nvPr/>
        </p:nvSpPr>
        <p:spPr>
          <a:xfrm>
            <a:off x="1428035" y="6171629"/>
            <a:ext cx="2445134" cy="369332"/>
          </a:xfrm>
          <a:prstGeom prst="rect">
            <a:avLst/>
          </a:prstGeom>
          <a:noFill/>
        </p:spPr>
        <p:txBody>
          <a:bodyPr wrap="square" rtlCol="0">
            <a:spAutoFit/>
          </a:bodyPr>
          <a:lstStyle/>
          <a:p>
            <a:r>
              <a:rPr lang="es-ES" b="0" u="none" strike="noStrike" baseline="0" dirty="0">
                <a:solidFill>
                  <a:srgbClr val="347F70"/>
                </a:solidFill>
                <a:latin typeface="LiberationSerif-Italic"/>
              </a:rPr>
              <a:t>(Henderson et al., 2012)</a:t>
            </a:r>
            <a:endParaRPr lang="es-ES" dirty="0"/>
          </a:p>
        </p:txBody>
      </p:sp>
      <p:sp>
        <p:nvSpPr>
          <p:cNvPr id="12" name="CuadroTexto 11">
            <a:extLst>
              <a:ext uri="{FF2B5EF4-FFF2-40B4-BE49-F238E27FC236}">
                <a16:creationId xmlns:a16="http://schemas.microsoft.com/office/drawing/2014/main" id="{CE2C7D11-F9DC-4E53-9340-D013FE446265}"/>
              </a:ext>
            </a:extLst>
          </p:cNvPr>
          <p:cNvSpPr txBox="1"/>
          <p:nvPr/>
        </p:nvSpPr>
        <p:spPr>
          <a:xfrm>
            <a:off x="1428035" y="5629260"/>
            <a:ext cx="3026228" cy="646331"/>
          </a:xfrm>
          <a:prstGeom prst="rect">
            <a:avLst/>
          </a:prstGeom>
          <a:noFill/>
        </p:spPr>
        <p:txBody>
          <a:bodyPr wrap="square" rtlCol="0">
            <a:spAutoFit/>
          </a:bodyPr>
          <a:lstStyle/>
          <a:p>
            <a:r>
              <a:rPr lang="es-ES" dirty="0" err="1"/>
              <a:t>Electron</a:t>
            </a:r>
            <a:r>
              <a:rPr lang="es-ES" dirty="0"/>
              <a:t> </a:t>
            </a:r>
            <a:r>
              <a:rPr lang="es-ES" dirty="0" err="1"/>
              <a:t>microscopy</a:t>
            </a:r>
            <a:r>
              <a:rPr lang="es-ES" dirty="0"/>
              <a:t> </a:t>
            </a:r>
            <a:r>
              <a:rPr lang="es-ES" dirty="0" err="1"/>
              <a:t>image</a:t>
            </a:r>
            <a:r>
              <a:rPr lang="es-ES" dirty="0"/>
              <a:t> of </a:t>
            </a:r>
            <a:r>
              <a:rPr lang="es-ES" i="1" dirty="0"/>
              <a:t>Ostreococcus tauri </a:t>
            </a:r>
            <a:r>
              <a:rPr lang="es-ES" dirty="0" err="1"/>
              <a:t>from</a:t>
            </a:r>
            <a:r>
              <a:rPr lang="es-ES" i="1" dirty="0"/>
              <a:t> </a:t>
            </a:r>
          </a:p>
        </p:txBody>
      </p:sp>
    </p:spTree>
    <p:extLst>
      <p:ext uri="{BB962C8B-B14F-4D97-AF65-F5344CB8AC3E}">
        <p14:creationId xmlns:p14="http://schemas.microsoft.com/office/powerpoint/2010/main" val="4255519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7832"/>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pic>
        <p:nvPicPr>
          <p:cNvPr id="4" name="Imagen 3">
            <a:extLst>
              <a:ext uri="{FF2B5EF4-FFF2-40B4-BE49-F238E27FC236}">
                <a16:creationId xmlns:a16="http://schemas.microsoft.com/office/drawing/2014/main" id="{E2F415D2-8E00-4279-8A08-983E06CC1C44}"/>
              </a:ext>
            </a:extLst>
          </p:cNvPr>
          <p:cNvPicPr>
            <a:picLocks noChangeAspect="1"/>
          </p:cNvPicPr>
          <p:nvPr/>
        </p:nvPicPr>
        <p:blipFill rotWithShape="1">
          <a:blip r:embed="rId3"/>
          <a:srcRect t="10834" r="52145"/>
          <a:stretch/>
        </p:blipFill>
        <p:spPr>
          <a:xfrm>
            <a:off x="1188926" y="1190712"/>
            <a:ext cx="4552196" cy="4604518"/>
          </a:xfrm>
          <a:prstGeom prst="rect">
            <a:avLst/>
          </a:prstGeom>
        </p:spPr>
      </p:pic>
      <p:sp>
        <p:nvSpPr>
          <p:cNvPr id="16" name="CuadroTexto 15">
            <a:extLst>
              <a:ext uri="{FF2B5EF4-FFF2-40B4-BE49-F238E27FC236}">
                <a16:creationId xmlns:a16="http://schemas.microsoft.com/office/drawing/2014/main" id="{B4D6F56F-1E3E-4E96-8733-18ABBD2AFB2B}"/>
              </a:ext>
            </a:extLst>
          </p:cNvPr>
          <p:cNvSpPr txBox="1"/>
          <p:nvPr/>
        </p:nvSpPr>
        <p:spPr>
          <a:xfrm>
            <a:off x="1428035" y="6171629"/>
            <a:ext cx="2445134" cy="369332"/>
          </a:xfrm>
          <a:prstGeom prst="rect">
            <a:avLst/>
          </a:prstGeom>
          <a:noFill/>
        </p:spPr>
        <p:txBody>
          <a:bodyPr wrap="square" rtlCol="0">
            <a:spAutoFit/>
          </a:bodyPr>
          <a:lstStyle/>
          <a:p>
            <a:r>
              <a:rPr lang="es-ES" sz="1800" b="0" u="none" strike="noStrike" baseline="0" dirty="0">
                <a:solidFill>
                  <a:srgbClr val="347F70"/>
                </a:solidFill>
                <a:latin typeface="LiberationSerif-Italic"/>
              </a:rPr>
              <a:t>(Henderson et al., 2012)</a:t>
            </a:r>
            <a:endParaRPr lang="es-ES" dirty="0"/>
          </a:p>
        </p:txBody>
      </p:sp>
      <p:sp>
        <p:nvSpPr>
          <p:cNvPr id="5" name="CuadroTexto 4">
            <a:extLst>
              <a:ext uri="{FF2B5EF4-FFF2-40B4-BE49-F238E27FC236}">
                <a16:creationId xmlns:a16="http://schemas.microsoft.com/office/drawing/2014/main" id="{E49AE9BA-8B25-436B-AA19-CB36E7EA2A4A}"/>
              </a:ext>
            </a:extLst>
          </p:cNvPr>
          <p:cNvSpPr txBox="1"/>
          <p:nvPr/>
        </p:nvSpPr>
        <p:spPr>
          <a:xfrm>
            <a:off x="1428035" y="5629260"/>
            <a:ext cx="3026228" cy="646331"/>
          </a:xfrm>
          <a:prstGeom prst="rect">
            <a:avLst/>
          </a:prstGeom>
          <a:noFill/>
        </p:spPr>
        <p:txBody>
          <a:bodyPr wrap="square" rtlCol="0">
            <a:spAutoFit/>
          </a:bodyPr>
          <a:lstStyle/>
          <a:p>
            <a:r>
              <a:rPr lang="es-ES" dirty="0" err="1"/>
              <a:t>Electron</a:t>
            </a:r>
            <a:r>
              <a:rPr lang="es-ES" dirty="0"/>
              <a:t> </a:t>
            </a:r>
            <a:r>
              <a:rPr lang="es-ES" dirty="0" err="1"/>
              <a:t>microscopy</a:t>
            </a:r>
            <a:r>
              <a:rPr lang="es-ES" dirty="0"/>
              <a:t> </a:t>
            </a:r>
            <a:r>
              <a:rPr lang="es-ES" dirty="0" err="1"/>
              <a:t>image</a:t>
            </a:r>
            <a:r>
              <a:rPr lang="es-ES" dirty="0"/>
              <a:t> of </a:t>
            </a:r>
            <a:r>
              <a:rPr lang="es-ES" i="1" dirty="0"/>
              <a:t>Ostreococcus tauri </a:t>
            </a:r>
            <a:r>
              <a:rPr lang="es-ES" dirty="0" err="1"/>
              <a:t>from</a:t>
            </a:r>
            <a:r>
              <a:rPr lang="es-ES" i="1" dirty="0"/>
              <a:t> </a:t>
            </a:r>
          </a:p>
        </p:txBody>
      </p:sp>
      <p:cxnSp>
        <p:nvCxnSpPr>
          <p:cNvPr id="7" name="Conector recto de flecha 6">
            <a:extLst>
              <a:ext uri="{FF2B5EF4-FFF2-40B4-BE49-F238E27FC236}">
                <a16:creationId xmlns:a16="http://schemas.microsoft.com/office/drawing/2014/main" id="{DC20D600-C77F-4C7F-9E48-0E5D364E327B}"/>
              </a:ext>
            </a:extLst>
          </p:cNvPr>
          <p:cNvCxnSpPr/>
          <p:nvPr/>
        </p:nvCxnSpPr>
        <p:spPr>
          <a:xfrm>
            <a:off x="5486400" y="5645231"/>
            <a:ext cx="0" cy="412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CuadroTexto 10">
            <a:extLst>
              <a:ext uri="{FF2B5EF4-FFF2-40B4-BE49-F238E27FC236}">
                <a16:creationId xmlns:a16="http://schemas.microsoft.com/office/drawing/2014/main" id="{C5FC87F5-B200-46D6-9A86-FD644735D202}"/>
              </a:ext>
            </a:extLst>
          </p:cNvPr>
          <p:cNvSpPr txBox="1"/>
          <p:nvPr/>
        </p:nvSpPr>
        <p:spPr>
          <a:xfrm>
            <a:off x="4763093" y="6033129"/>
            <a:ext cx="2237782" cy="646331"/>
          </a:xfrm>
          <a:prstGeom prst="rect">
            <a:avLst/>
          </a:prstGeom>
          <a:noFill/>
        </p:spPr>
        <p:txBody>
          <a:bodyPr wrap="square" rtlCol="0">
            <a:spAutoFit/>
          </a:bodyPr>
          <a:lstStyle/>
          <a:p>
            <a:r>
              <a:rPr lang="es-ES" b="1" dirty="0" err="1"/>
              <a:t>Smallest</a:t>
            </a:r>
            <a:r>
              <a:rPr lang="es-ES" b="1" dirty="0"/>
              <a:t> free-living </a:t>
            </a:r>
            <a:r>
              <a:rPr lang="es-ES" b="1" dirty="0" err="1"/>
              <a:t>eukaryote</a:t>
            </a:r>
            <a:endParaRPr lang="es-ES" b="1" dirty="0"/>
          </a:p>
        </p:txBody>
      </p:sp>
    </p:spTree>
    <p:extLst>
      <p:ext uri="{BB962C8B-B14F-4D97-AF65-F5344CB8AC3E}">
        <p14:creationId xmlns:p14="http://schemas.microsoft.com/office/powerpoint/2010/main" val="4142058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7832"/>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pic>
        <p:nvPicPr>
          <p:cNvPr id="4" name="Imagen 3">
            <a:extLst>
              <a:ext uri="{FF2B5EF4-FFF2-40B4-BE49-F238E27FC236}">
                <a16:creationId xmlns:a16="http://schemas.microsoft.com/office/drawing/2014/main" id="{E2F415D2-8E00-4279-8A08-983E06CC1C44}"/>
              </a:ext>
            </a:extLst>
          </p:cNvPr>
          <p:cNvPicPr>
            <a:picLocks noChangeAspect="1"/>
          </p:cNvPicPr>
          <p:nvPr/>
        </p:nvPicPr>
        <p:blipFill rotWithShape="1">
          <a:blip r:embed="rId3"/>
          <a:srcRect l="1" t="10834" r="149"/>
          <a:stretch/>
        </p:blipFill>
        <p:spPr>
          <a:xfrm>
            <a:off x="1188926" y="1190712"/>
            <a:ext cx="9498124" cy="4604518"/>
          </a:xfrm>
          <a:prstGeom prst="rect">
            <a:avLst/>
          </a:prstGeom>
        </p:spPr>
      </p:pic>
      <p:sp>
        <p:nvSpPr>
          <p:cNvPr id="13" name="Elipse 12">
            <a:extLst>
              <a:ext uri="{FF2B5EF4-FFF2-40B4-BE49-F238E27FC236}">
                <a16:creationId xmlns:a16="http://schemas.microsoft.com/office/drawing/2014/main" id="{58069B19-4181-45DD-B82E-7A9BA09B9458}"/>
              </a:ext>
            </a:extLst>
          </p:cNvPr>
          <p:cNvSpPr/>
          <p:nvPr/>
        </p:nvSpPr>
        <p:spPr>
          <a:xfrm rot="20824526">
            <a:off x="7150411" y="1284354"/>
            <a:ext cx="1595316" cy="757721"/>
          </a:xfrm>
          <a:prstGeom prst="ellipse">
            <a:avLst/>
          </a:prstGeom>
          <a:solidFill>
            <a:srgbClr val="DE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Elipse 13">
            <a:extLst>
              <a:ext uri="{FF2B5EF4-FFF2-40B4-BE49-F238E27FC236}">
                <a16:creationId xmlns:a16="http://schemas.microsoft.com/office/drawing/2014/main" id="{3CAB0B71-1B90-4EAD-942A-4B305E162C86}"/>
              </a:ext>
            </a:extLst>
          </p:cNvPr>
          <p:cNvSpPr/>
          <p:nvPr/>
        </p:nvSpPr>
        <p:spPr>
          <a:xfrm rot="19743501">
            <a:off x="6795128" y="1607064"/>
            <a:ext cx="1595316" cy="757721"/>
          </a:xfrm>
          <a:prstGeom prst="ellipse">
            <a:avLst/>
          </a:prstGeom>
          <a:solidFill>
            <a:srgbClr val="DE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Elipse 14">
            <a:extLst>
              <a:ext uri="{FF2B5EF4-FFF2-40B4-BE49-F238E27FC236}">
                <a16:creationId xmlns:a16="http://schemas.microsoft.com/office/drawing/2014/main" id="{9A395478-71E2-452C-BB5B-72A6C0040167}"/>
              </a:ext>
            </a:extLst>
          </p:cNvPr>
          <p:cNvSpPr/>
          <p:nvPr/>
        </p:nvSpPr>
        <p:spPr>
          <a:xfrm rot="17736795">
            <a:off x="5688764" y="2313965"/>
            <a:ext cx="2651160" cy="1540609"/>
          </a:xfrm>
          <a:prstGeom prst="ellipse">
            <a:avLst/>
          </a:prstGeom>
          <a:solidFill>
            <a:srgbClr val="DE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77A2E388-BB52-4C16-B23C-DE92710B8A78}"/>
              </a:ext>
            </a:extLst>
          </p:cNvPr>
          <p:cNvSpPr/>
          <p:nvPr/>
        </p:nvSpPr>
        <p:spPr>
          <a:xfrm rot="15479231">
            <a:off x="5614089" y="3151186"/>
            <a:ext cx="2687294" cy="1540609"/>
          </a:xfrm>
          <a:prstGeom prst="ellipse">
            <a:avLst/>
          </a:prstGeom>
          <a:solidFill>
            <a:srgbClr val="DE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a:extLst>
              <a:ext uri="{FF2B5EF4-FFF2-40B4-BE49-F238E27FC236}">
                <a16:creationId xmlns:a16="http://schemas.microsoft.com/office/drawing/2014/main" id="{0047234C-7799-4731-A1A2-1D7334B0D185}"/>
              </a:ext>
            </a:extLst>
          </p:cNvPr>
          <p:cNvSpPr/>
          <p:nvPr/>
        </p:nvSpPr>
        <p:spPr>
          <a:xfrm rot="18889322">
            <a:off x="7122607" y="4193305"/>
            <a:ext cx="631931" cy="1540609"/>
          </a:xfrm>
          <a:prstGeom prst="ellipse">
            <a:avLst/>
          </a:prstGeom>
          <a:solidFill>
            <a:srgbClr val="DE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CuadroTexto 18">
            <a:extLst>
              <a:ext uri="{FF2B5EF4-FFF2-40B4-BE49-F238E27FC236}">
                <a16:creationId xmlns:a16="http://schemas.microsoft.com/office/drawing/2014/main" id="{11F1C55E-9EE7-40A1-8634-7DC1B8A775CE}"/>
              </a:ext>
            </a:extLst>
          </p:cNvPr>
          <p:cNvSpPr txBox="1"/>
          <p:nvPr/>
        </p:nvSpPr>
        <p:spPr>
          <a:xfrm>
            <a:off x="1428035" y="6171629"/>
            <a:ext cx="2445134" cy="369332"/>
          </a:xfrm>
          <a:prstGeom prst="rect">
            <a:avLst/>
          </a:prstGeom>
          <a:noFill/>
        </p:spPr>
        <p:txBody>
          <a:bodyPr wrap="square" rtlCol="0">
            <a:spAutoFit/>
          </a:bodyPr>
          <a:lstStyle/>
          <a:p>
            <a:r>
              <a:rPr lang="es-ES" sz="1800" b="0" u="none" strike="noStrike" baseline="0" dirty="0">
                <a:solidFill>
                  <a:srgbClr val="347F70"/>
                </a:solidFill>
                <a:latin typeface="LiberationSerif-Italic"/>
              </a:rPr>
              <a:t>(Henderson et al., 2012)</a:t>
            </a:r>
            <a:endParaRPr lang="es-ES" dirty="0"/>
          </a:p>
        </p:txBody>
      </p:sp>
      <p:sp>
        <p:nvSpPr>
          <p:cNvPr id="20" name="CuadroTexto 19">
            <a:extLst>
              <a:ext uri="{FF2B5EF4-FFF2-40B4-BE49-F238E27FC236}">
                <a16:creationId xmlns:a16="http://schemas.microsoft.com/office/drawing/2014/main" id="{18569681-A213-4CE6-8CCC-CF11944AC3A4}"/>
              </a:ext>
            </a:extLst>
          </p:cNvPr>
          <p:cNvSpPr txBox="1"/>
          <p:nvPr/>
        </p:nvSpPr>
        <p:spPr>
          <a:xfrm>
            <a:off x="1428035" y="5629260"/>
            <a:ext cx="3026228" cy="646331"/>
          </a:xfrm>
          <a:prstGeom prst="rect">
            <a:avLst/>
          </a:prstGeom>
          <a:noFill/>
        </p:spPr>
        <p:txBody>
          <a:bodyPr wrap="square" rtlCol="0">
            <a:spAutoFit/>
          </a:bodyPr>
          <a:lstStyle/>
          <a:p>
            <a:r>
              <a:rPr lang="es-ES" dirty="0" err="1"/>
              <a:t>Electron</a:t>
            </a:r>
            <a:r>
              <a:rPr lang="es-ES" dirty="0"/>
              <a:t> </a:t>
            </a:r>
            <a:r>
              <a:rPr lang="es-ES" dirty="0" err="1"/>
              <a:t>microscopy</a:t>
            </a:r>
            <a:r>
              <a:rPr lang="es-ES" dirty="0"/>
              <a:t> </a:t>
            </a:r>
            <a:r>
              <a:rPr lang="es-ES" dirty="0" err="1"/>
              <a:t>image</a:t>
            </a:r>
            <a:r>
              <a:rPr lang="es-ES" dirty="0"/>
              <a:t> of </a:t>
            </a:r>
            <a:r>
              <a:rPr lang="es-ES" i="1" dirty="0"/>
              <a:t>Ostreococcus tauri </a:t>
            </a:r>
            <a:r>
              <a:rPr lang="es-ES" dirty="0" err="1"/>
              <a:t>from</a:t>
            </a:r>
            <a:r>
              <a:rPr lang="es-ES" i="1" dirty="0"/>
              <a:t> </a:t>
            </a:r>
          </a:p>
        </p:txBody>
      </p:sp>
      <p:cxnSp>
        <p:nvCxnSpPr>
          <p:cNvPr id="21" name="Conector recto de flecha 20">
            <a:extLst>
              <a:ext uri="{FF2B5EF4-FFF2-40B4-BE49-F238E27FC236}">
                <a16:creationId xmlns:a16="http://schemas.microsoft.com/office/drawing/2014/main" id="{67FBE5A7-C24F-4738-80F8-E2E0B762B1B1}"/>
              </a:ext>
            </a:extLst>
          </p:cNvPr>
          <p:cNvCxnSpPr/>
          <p:nvPr/>
        </p:nvCxnSpPr>
        <p:spPr>
          <a:xfrm>
            <a:off x="5486400" y="5645231"/>
            <a:ext cx="0" cy="412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CuadroTexto 21">
            <a:extLst>
              <a:ext uri="{FF2B5EF4-FFF2-40B4-BE49-F238E27FC236}">
                <a16:creationId xmlns:a16="http://schemas.microsoft.com/office/drawing/2014/main" id="{251F5E21-09FF-40B9-BBF5-055917325FE7}"/>
              </a:ext>
            </a:extLst>
          </p:cNvPr>
          <p:cNvSpPr txBox="1"/>
          <p:nvPr/>
        </p:nvSpPr>
        <p:spPr>
          <a:xfrm>
            <a:off x="4763093" y="6033129"/>
            <a:ext cx="2237782" cy="646331"/>
          </a:xfrm>
          <a:prstGeom prst="rect">
            <a:avLst/>
          </a:prstGeom>
          <a:noFill/>
        </p:spPr>
        <p:txBody>
          <a:bodyPr wrap="square" rtlCol="0">
            <a:spAutoFit/>
          </a:bodyPr>
          <a:lstStyle/>
          <a:p>
            <a:r>
              <a:rPr lang="es-ES" b="1" dirty="0" err="1"/>
              <a:t>Smallest</a:t>
            </a:r>
            <a:r>
              <a:rPr lang="es-ES" b="1" dirty="0"/>
              <a:t> free-living </a:t>
            </a:r>
            <a:r>
              <a:rPr lang="es-ES" b="1" dirty="0" err="1"/>
              <a:t>eukaryote</a:t>
            </a:r>
            <a:endParaRPr lang="es-ES" b="1" dirty="0"/>
          </a:p>
        </p:txBody>
      </p:sp>
    </p:spTree>
    <p:extLst>
      <p:ext uri="{BB962C8B-B14F-4D97-AF65-F5344CB8AC3E}">
        <p14:creationId xmlns:p14="http://schemas.microsoft.com/office/powerpoint/2010/main" val="2199062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7832"/>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pic>
        <p:nvPicPr>
          <p:cNvPr id="4" name="Imagen 3">
            <a:extLst>
              <a:ext uri="{FF2B5EF4-FFF2-40B4-BE49-F238E27FC236}">
                <a16:creationId xmlns:a16="http://schemas.microsoft.com/office/drawing/2014/main" id="{E2F415D2-8E00-4279-8A08-983E06CC1C44}"/>
              </a:ext>
            </a:extLst>
          </p:cNvPr>
          <p:cNvPicPr>
            <a:picLocks noChangeAspect="1"/>
          </p:cNvPicPr>
          <p:nvPr/>
        </p:nvPicPr>
        <p:blipFill rotWithShape="1">
          <a:blip r:embed="rId3"/>
          <a:srcRect l="1" t="10834" r="149"/>
          <a:stretch/>
        </p:blipFill>
        <p:spPr>
          <a:xfrm>
            <a:off x="1188926" y="1190712"/>
            <a:ext cx="9498124" cy="4604518"/>
          </a:xfrm>
          <a:prstGeom prst="rect">
            <a:avLst/>
          </a:prstGeom>
        </p:spPr>
      </p:pic>
      <p:sp>
        <p:nvSpPr>
          <p:cNvPr id="15" name="Elipse 14">
            <a:extLst>
              <a:ext uri="{FF2B5EF4-FFF2-40B4-BE49-F238E27FC236}">
                <a16:creationId xmlns:a16="http://schemas.microsoft.com/office/drawing/2014/main" id="{9A395478-71E2-452C-BB5B-72A6C0040167}"/>
              </a:ext>
            </a:extLst>
          </p:cNvPr>
          <p:cNvSpPr/>
          <p:nvPr/>
        </p:nvSpPr>
        <p:spPr>
          <a:xfrm rot="17736795">
            <a:off x="5708652" y="2282915"/>
            <a:ext cx="2549488" cy="1601337"/>
          </a:xfrm>
          <a:prstGeom prst="ellipse">
            <a:avLst/>
          </a:prstGeom>
          <a:solidFill>
            <a:srgbClr val="DE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77A2E388-BB52-4C16-B23C-DE92710B8A78}"/>
              </a:ext>
            </a:extLst>
          </p:cNvPr>
          <p:cNvSpPr/>
          <p:nvPr/>
        </p:nvSpPr>
        <p:spPr>
          <a:xfrm rot="15479231">
            <a:off x="5614089" y="3151186"/>
            <a:ext cx="2687294" cy="1540609"/>
          </a:xfrm>
          <a:prstGeom prst="ellipse">
            <a:avLst/>
          </a:prstGeom>
          <a:solidFill>
            <a:srgbClr val="DE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a:extLst>
              <a:ext uri="{FF2B5EF4-FFF2-40B4-BE49-F238E27FC236}">
                <a16:creationId xmlns:a16="http://schemas.microsoft.com/office/drawing/2014/main" id="{0047234C-7799-4731-A1A2-1D7334B0D185}"/>
              </a:ext>
            </a:extLst>
          </p:cNvPr>
          <p:cNvSpPr/>
          <p:nvPr/>
        </p:nvSpPr>
        <p:spPr>
          <a:xfrm rot="18889322">
            <a:off x="7122607" y="4193305"/>
            <a:ext cx="631931" cy="1540609"/>
          </a:xfrm>
          <a:prstGeom prst="ellipse">
            <a:avLst/>
          </a:prstGeom>
          <a:solidFill>
            <a:srgbClr val="DE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CuadroTexto 18">
            <a:extLst>
              <a:ext uri="{FF2B5EF4-FFF2-40B4-BE49-F238E27FC236}">
                <a16:creationId xmlns:a16="http://schemas.microsoft.com/office/drawing/2014/main" id="{11F1C55E-9EE7-40A1-8634-7DC1B8A775CE}"/>
              </a:ext>
            </a:extLst>
          </p:cNvPr>
          <p:cNvSpPr txBox="1"/>
          <p:nvPr/>
        </p:nvSpPr>
        <p:spPr>
          <a:xfrm>
            <a:off x="1428035" y="6171629"/>
            <a:ext cx="2445134" cy="369332"/>
          </a:xfrm>
          <a:prstGeom prst="rect">
            <a:avLst/>
          </a:prstGeom>
          <a:noFill/>
        </p:spPr>
        <p:txBody>
          <a:bodyPr wrap="square" rtlCol="0">
            <a:spAutoFit/>
          </a:bodyPr>
          <a:lstStyle/>
          <a:p>
            <a:r>
              <a:rPr lang="es-ES" sz="1800" b="0" u="none" strike="noStrike" baseline="0" dirty="0">
                <a:solidFill>
                  <a:srgbClr val="347F70"/>
                </a:solidFill>
                <a:latin typeface="LiberationSerif-Italic"/>
              </a:rPr>
              <a:t>(Henderson et al., 2012)</a:t>
            </a:r>
            <a:endParaRPr lang="es-ES" dirty="0"/>
          </a:p>
        </p:txBody>
      </p:sp>
      <p:sp>
        <p:nvSpPr>
          <p:cNvPr id="20" name="CuadroTexto 19">
            <a:extLst>
              <a:ext uri="{FF2B5EF4-FFF2-40B4-BE49-F238E27FC236}">
                <a16:creationId xmlns:a16="http://schemas.microsoft.com/office/drawing/2014/main" id="{18569681-A213-4CE6-8CCC-CF11944AC3A4}"/>
              </a:ext>
            </a:extLst>
          </p:cNvPr>
          <p:cNvSpPr txBox="1"/>
          <p:nvPr/>
        </p:nvSpPr>
        <p:spPr>
          <a:xfrm>
            <a:off x="1428035" y="5629260"/>
            <a:ext cx="3026228" cy="646331"/>
          </a:xfrm>
          <a:prstGeom prst="rect">
            <a:avLst/>
          </a:prstGeom>
          <a:noFill/>
        </p:spPr>
        <p:txBody>
          <a:bodyPr wrap="square" rtlCol="0">
            <a:spAutoFit/>
          </a:bodyPr>
          <a:lstStyle/>
          <a:p>
            <a:r>
              <a:rPr lang="es-ES" dirty="0" err="1"/>
              <a:t>Electron</a:t>
            </a:r>
            <a:r>
              <a:rPr lang="es-ES" dirty="0"/>
              <a:t> </a:t>
            </a:r>
            <a:r>
              <a:rPr lang="es-ES" dirty="0" err="1"/>
              <a:t>microscopy</a:t>
            </a:r>
            <a:r>
              <a:rPr lang="es-ES" dirty="0"/>
              <a:t> </a:t>
            </a:r>
            <a:r>
              <a:rPr lang="es-ES" dirty="0" err="1"/>
              <a:t>image</a:t>
            </a:r>
            <a:r>
              <a:rPr lang="es-ES" dirty="0"/>
              <a:t> of </a:t>
            </a:r>
            <a:r>
              <a:rPr lang="es-ES" i="1" dirty="0"/>
              <a:t>Ostreococcus tauri </a:t>
            </a:r>
            <a:r>
              <a:rPr lang="es-ES" dirty="0" err="1"/>
              <a:t>from</a:t>
            </a:r>
            <a:r>
              <a:rPr lang="es-ES" i="1" dirty="0"/>
              <a:t> </a:t>
            </a:r>
          </a:p>
        </p:txBody>
      </p:sp>
      <p:cxnSp>
        <p:nvCxnSpPr>
          <p:cNvPr id="21" name="Conector recto de flecha 20">
            <a:extLst>
              <a:ext uri="{FF2B5EF4-FFF2-40B4-BE49-F238E27FC236}">
                <a16:creationId xmlns:a16="http://schemas.microsoft.com/office/drawing/2014/main" id="{67FBE5A7-C24F-4738-80F8-E2E0B762B1B1}"/>
              </a:ext>
            </a:extLst>
          </p:cNvPr>
          <p:cNvCxnSpPr/>
          <p:nvPr/>
        </p:nvCxnSpPr>
        <p:spPr>
          <a:xfrm>
            <a:off x="5486400" y="5645231"/>
            <a:ext cx="0" cy="412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CuadroTexto 21">
            <a:extLst>
              <a:ext uri="{FF2B5EF4-FFF2-40B4-BE49-F238E27FC236}">
                <a16:creationId xmlns:a16="http://schemas.microsoft.com/office/drawing/2014/main" id="{251F5E21-09FF-40B9-BBF5-055917325FE7}"/>
              </a:ext>
            </a:extLst>
          </p:cNvPr>
          <p:cNvSpPr txBox="1"/>
          <p:nvPr/>
        </p:nvSpPr>
        <p:spPr>
          <a:xfrm>
            <a:off x="4763093" y="6033129"/>
            <a:ext cx="2237782" cy="646331"/>
          </a:xfrm>
          <a:prstGeom prst="rect">
            <a:avLst/>
          </a:prstGeom>
          <a:noFill/>
        </p:spPr>
        <p:txBody>
          <a:bodyPr wrap="square" rtlCol="0">
            <a:spAutoFit/>
          </a:bodyPr>
          <a:lstStyle/>
          <a:p>
            <a:r>
              <a:rPr lang="es-ES" b="1" dirty="0" err="1"/>
              <a:t>Smallest</a:t>
            </a:r>
            <a:r>
              <a:rPr lang="es-ES" b="1" dirty="0"/>
              <a:t> free-living </a:t>
            </a:r>
            <a:r>
              <a:rPr lang="es-ES" b="1" dirty="0" err="1"/>
              <a:t>eukaryote</a:t>
            </a:r>
            <a:endParaRPr lang="es-ES" b="1" dirty="0"/>
          </a:p>
        </p:txBody>
      </p:sp>
    </p:spTree>
    <p:extLst>
      <p:ext uri="{BB962C8B-B14F-4D97-AF65-F5344CB8AC3E}">
        <p14:creationId xmlns:p14="http://schemas.microsoft.com/office/powerpoint/2010/main" val="338547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7832"/>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pic>
        <p:nvPicPr>
          <p:cNvPr id="4" name="Imagen 3">
            <a:extLst>
              <a:ext uri="{FF2B5EF4-FFF2-40B4-BE49-F238E27FC236}">
                <a16:creationId xmlns:a16="http://schemas.microsoft.com/office/drawing/2014/main" id="{E2F415D2-8E00-4279-8A08-983E06CC1C44}"/>
              </a:ext>
            </a:extLst>
          </p:cNvPr>
          <p:cNvPicPr>
            <a:picLocks noChangeAspect="1"/>
          </p:cNvPicPr>
          <p:nvPr/>
        </p:nvPicPr>
        <p:blipFill rotWithShape="1">
          <a:blip r:embed="rId3"/>
          <a:srcRect l="1" t="10834" r="149"/>
          <a:stretch/>
        </p:blipFill>
        <p:spPr>
          <a:xfrm>
            <a:off x="1188926" y="1190712"/>
            <a:ext cx="9498124" cy="4604518"/>
          </a:xfrm>
          <a:prstGeom prst="rect">
            <a:avLst/>
          </a:prstGeom>
        </p:spPr>
      </p:pic>
      <p:sp>
        <p:nvSpPr>
          <p:cNvPr id="19" name="CuadroTexto 18">
            <a:extLst>
              <a:ext uri="{FF2B5EF4-FFF2-40B4-BE49-F238E27FC236}">
                <a16:creationId xmlns:a16="http://schemas.microsoft.com/office/drawing/2014/main" id="{11F1C55E-9EE7-40A1-8634-7DC1B8A775CE}"/>
              </a:ext>
            </a:extLst>
          </p:cNvPr>
          <p:cNvSpPr txBox="1"/>
          <p:nvPr/>
        </p:nvSpPr>
        <p:spPr>
          <a:xfrm>
            <a:off x="1428035" y="6171629"/>
            <a:ext cx="2445134" cy="369332"/>
          </a:xfrm>
          <a:prstGeom prst="rect">
            <a:avLst/>
          </a:prstGeom>
          <a:noFill/>
        </p:spPr>
        <p:txBody>
          <a:bodyPr wrap="square" rtlCol="0">
            <a:spAutoFit/>
          </a:bodyPr>
          <a:lstStyle/>
          <a:p>
            <a:r>
              <a:rPr lang="es-ES" sz="1800" b="0" u="none" strike="noStrike" baseline="0" dirty="0">
                <a:solidFill>
                  <a:srgbClr val="347F70"/>
                </a:solidFill>
                <a:latin typeface="LiberationSerif-Italic"/>
              </a:rPr>
              <a:t>(Henderson et al., 2012)</a:t>
            </a:r>
            <a:endParaRPr lang="es-ES" dirty="0"/>
          </a:p>
        </p:txBody>
      </p:sp>
      <p:sp>
        <p:nvSpPr>
          <p:cNvPr id="20" name="CuadroTexto 19">
            <a:extLst>
              <a:ext uri="{FF2B5EF4-FFF2-40B4-BE49-F238E27FC236}">
                <a16:creationId xmlns:a16="http://schemas.microsoft.com/office/drawing/2014/main" id="{18569681-A213-4CE6-8CCC-CF11944AC3A4}"/>
              </a:ext>
            </a:extLst>
          </p:cNvPr>
          <p:cNvSpPr txBox="1"/>
          <p:nvPr/>
        </p:nvSpPr>
        <p:spPr>
          <a:xfrm>
            <a:off x="1428035" y="5629260"/>
            <a:ext cx="3026228" cy="646331"/>
          </a:xfrm>
          <a:prstGeom prst="rect">
            <a:avLst/>
          </a:prstGeom>
          <a:noFill/>
        </p:spPr>
        <p:txBody>
          <a:bodyPr wrap="square" rtlCol="0">
            <a:spAutoFit/>
          </a:bodyPr>
          <a:lstStyle/>
          <a:p>
            <a:r>
              <a:rPr lang="es-ES" dirty="0" err="1"/>
              <a:t>Electron</a:t>
            </a:r>
            <a:r>
              <a:rPr lang="es-ES" dirty="0"/>
              <a:t> </a:t>
            </a:r>
            <a:r>
              <a:rPr lang="es-ES" dirty="0" err="1"/>
              <a:t>microscopy</a:t>
            </a:r>
            <a:r>
              <a:rPr lang="es-ES" dirty="0"/>
              <a:t> </a:t>
            </a:r>
            <a:r>
              <a:rPr lang="es-ES" dirty="0" err="1"/>
              <a:t>image</a:t>
            </a:r>
            <a:r>
              <a:rPr lang="es-ES" dirty="0"/>
              <a:t> of </a:t>
            </a:r>
            <a:r>
              <a:rPr lang="es-ES" i="1" dirty="0"/>
              <a:t>Ostreococcus tauri </a:t>
            </a:r>
            <a:r>
              <a:rPr lang="es-ES" dirty="0" err="1"/>
              <a:t>from</a:t>
            </a:r>
            <a:r>
              <a:rPr lang="es-ES" i="1" dirty="0"/>
              <a:t> </a:t>
            </a:r>
          </a:p>
        </p:txBody>
      </p:sp>
      <p:cxnSp>
        <p:nvCxnSpPr>
          <p:cNvPr id="21" name="Conector recto de flecha 20">
            <a:extLst>
              <a:ext uri="{FF2B5EF4-FFF2-40B4-BE49-F238E27FC236}">
                <a16:creationId xmlns:a16="http://schemas.microsoft.com/office/drawing/2014/main" id="{67FBE5A7-C24F-4738-80F8-E2E0B762B1B1}"/>
              </a:ext>
            </a:extLst>
          </p:cNvPr>
          <p:cNvCxnSpPr/>
          <p:nvPr/>
        </p:nvCxnSpPr>
        <p:spPr>
          <a:xfrm>
            <a:off x="5486400" y="5645231"/>
            <a:ext cx="0" cy="412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CuadroTexto 21">
            <a:extLst>
              <a:ext uri="{FF2B5EF4-FFF2-40B4-BE49-F238E27FC236}">
                <a16:creationId xmlns:a16="http://schemas.microsoft.com/office/drawing/2014/main" id="{251F5E21-09FF-40B9-BBF5-055917325FE7}"/>
              </a:ext>
            </a:extLst>
          </p:cNvPr>
          <p:cNvSpPr txBox="1"/>
          <p:nvPr/>
        </p:nvSpPr>
        <p:spPr>
          <a:xfrm>
            <a:off x="4763093" y="6033129"/>
            <a:ext cx="2237782" cy="646331"/>
          </a:xfrm>
          <a:prstGeom prst="rect">
            <a:avLst/>
          </a:prstGeom>
          <a:noFill/>
        </p:spPr>
        <p:txBody>
          <a:bodyPr wrap="square" rtlCol="0">
            <a:spAutoFit/>
          </a:bodyPr>
          <a:lstStyle/>
          <a:p>
            <a:r>
              <a:rPr lang="es-ES" b="1" dirty="0" err="1"/>
              <a:t>Smallest</a:t>
            </a:r>
            <a:r>
              <a:rPr lang="es-ES" b="1" dirty="0"/>
              <a:t> free-living </a:t>
            </a:r>
            <a:r>
              <a:rPr lang="es-ES" b="1" dirty="0" err="1"/>
              <a:t>eukaryote</a:t>
            </a:r>
            <a:endParaRPr lang="es-ES" b="1" dirty="0"/>
          </a:p>
        </p:txBody>
      </p:sp>
    </p:spTree>
    <p:extLst>
      <p:ext uri="{BB962C8B-B14F-4D97-AF65-F5344CB8AC3E}">
        <p14:creationId xmlns:p14="http://schemas.microsoft.com/office/powerpoint/2010/main" val="2913978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7832"/>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pic>
        <p:nvPicPr>
          <p:cNvPr id="4" name="Imagen 3">
            <a:extLst>
              <a:ext uri="{FF2B5EF4-FFF2-40B4-BE49-F238E27FC236}">
                <a16:creationId xmlns:a16="http://schemas.microsoft.com/office/drawing/2014/main" id="{E2F415D2-8E00-4279-8A08-983E06CC1C44}"/>
              </a:ext>
            </a:extLst>
          </p:cNvPr>
          <p:cNvPicPr>
            <a:picLocks noChangeAspect="1"/>
          </p:cNvPicPr>
          <p:nvPr/>
        </p:nvPicPr>
        <p:blipFill rotWithShape="1">
          <a:blip r:embed="rId3"/>
          <a:srcRect l="1" t="10834" r="149"/>
          <a:stretch/>
        </p:blipFill>
        <p:spPr>
          <a:xfrm>
            <a:off x="1188926" y="1190712"/>
            <a:ext cx="9498124" cy="4604518"/>
          </a:xfrm>
          <a:prstGeom prst="rect">
            <a:avLst/>
          </a:prstGeom>
        </p:spPr>
      </p:pic>
      <p:sp>
        <p:nvSpPr>
          <p:cNvPr id="19" name="CuadroTexto 18">
            <a:extLst>
              <a:ext uri="{FF2B5EF4-FFF2-40B4-BE49-F238E27FC236}">
                <a16:creationId xmlns:a16="http://schemas.microsoft.com/office/drawing/2014/main" id="{11F1C55E-9EE7-40A1-8634-7DC1B8A775CE}"/>
              </a:ext>
            </a:extLst>
          </p:cNvPr>
          <p:cNvSpPr txBox="1"/>
          <p:nvPr/>
        </p:nvSpPr>
        <p:spPr>
          <a:xfrm>
            <a:off x="1428035" y="6171629"/>
            <a:ext cx="2445134" cy="369332"/>
          </a:xfrm>
          <a:prstGeom prst="rect">
            <a:avLst/>
          </a:prstGeom>
          <a:noFill/>
        </p:spPr>
        <p:txBody>
          <a:bodyPr wrap="square" rtlCol="0">
            <a:spAutoFit/>
          </a:bodyPr>
          <a:lstStyle/>
          <a:p>
            <a:r>
              <a:rPr lang="es-ES" sz="1800" b="0" u="none" strike="noStrike" baseline="0" dirty="0">
                <a:solidFill>
                  <a:srgbClr val="347F70"/>
                </a:solidFill>
                <a:latin typeface="LiberationSerif-Italic"/>
              </a:rPr>
              <a:t>(Henderson et al., 2012)</a:t>
            </a:r>
            <a:endParaRPr lang="es-ES" dirty="0"/>
          </a:p>
        </p:txBody>
      </p:sp>
      <p:sp>
        <p:nvSpPr>
          <p:cNvPr id="20" name="CuadroTexto 19">
            <a:extLst>
              <a:ext uri="{FF2B5EF4-FFF2-40B4-BE49-F238E27FC236}">
                <a16:creationId xmlns:a16="http://schemas.microsoft.com/office/drawing/2014/main" id="{18569681-A213-4CE6-8CCC-CF11944AC3A4}"/>
              </a:ext>
            </a:extLst>
          </p:cNvPr>
          <p:cNvSpPr txBox="1"/>
          <p:nvPr/>
        </p:nvSpPr>
        <p:spPr>
          <a:xfrm>
            <a:off x="1428035" y="5629260"/>
            <a:ext cx="3026228" cy="646331"/>
          </a:xfrm>
          <a:prstGeom prst="rect">
            <a:avLst/>
          </a:prstGeom>
          <a:noFill/>
        </p:spPr>
        <p:txBody>
          <a:bodyPr wrap="square" rtlCol="0">
            <a:spAutoFit/>
          </a:bodyPr>
          <a:lstStyle/>
          <a:p>
            <a:r>
              <a:rPr lang="es-ES" dirty="0" err="1"/>
              <a:t>Electron</a:t>
            </a:r>
            <a:r>
              <a:rPr lang="es-ES" dirty="0"/>
              <a:t> </a:t>
            </a:r>
            <a:r>
              <a:rPr lang="es-ES" dirty="0" err="1"/>
              <a:t>microscopy</a:t>
            </a:r>
            <a:r>
              <a:rPr lang="es-ES" dirty="0"/>
              <a:t> </a:t>
            </a:r>
            <a:r>
              <a:rPr lang="es-ES" dirty="0" err="1"/>
              <a:t>image</a:t>
            </a:r>
            <a:r>
              <a:rPr lang="es-ES" dirty="0"/>
              <a:t> of </a:t>
            </a:r>
            <a:r>
              <a:rPr lang="es-ES" i="1" dirty="0"/>
              <a:t>Ostreococcus tauri </a:t>
            </a:r>
            <a:r>
              <a:rPr lang="es-ES" dirty="0" err="1"/>
              <a:t>from</a:t>
            </a:r>
            <a:r>
              <a:rPr lang="es-ES" i="1" dirty="0"/>
              <a:t> </a:t>
            </a:r>
          </a:p>
        </p:txBody>
      </p:sp>
      <p:cxnSp>
        <p:nvCxnSpPr>
          <p:cNvPr id="21" name="Conector recto de flecha 20">
            <a:extLst>
              <a:ext uri="{FF2B5EF4-FFF2-40B4-BE49-F238E27FC236}">
                <a16:creationId xmlns:a16="http://schemas.microsoft.com/office/drawing/2014/main" id="{67FBE5A7-C24F-4738-80F8-E2E0B762B1B1}"/>
              </a:ext>
            </a:extLst>
          </p:cNvPr>
          <p:cNvCxnSpPr/>
          <p:nvPr/>
        </p:nvCxnSpPr>
        <p:spPr>
          <a:xfrm>
            <a:off x="5486400" y="5645231"/>
            <a:ext cx="0" cy="4126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CuadroTexto 21">
            <a:extLst>
              <a:ext uri="{FF2B5EF4-FFF2-40B4-BE49-F238E27FC236}">
                <a16:creationId xmlns:a16="http://schemas.microsoft.com/office/drawing/2014/main" id="{251F5E21-09FF-40B9-BBF5-055917325FE7}"/>
              </a:ext>
            </a:extLst>
          </p:cNvPr>
          <p:cNvSpPr txBox="1"/>
          <p:nvPr/>
        </p:nvSpPr>
        <p:spPr>
          <a:xfrm>
            <a:off x="4763093" y="6033129"/>
            <a:ext cx="2237782" cy="646331"/>
          </a:xfrm>
          <a:prstGeom prst="rect">
            <a:avLst/>
          </a:prstGeom>
          <a:noFill/>
        </p:spPr>
        <p:txBody>
          <a:bodyPr wrap="square" rtlCol="0">
            <a:spAutoFit/>
          </a:bodyPr>
          <a:lstStyle/>
          <a:p>
            <a:r>
              <a:rPr lang="es-ES" b="1" dirty="0" err="1"/>
              <a:t>Smallest</a:t>
            </a:r>
            <a:r>
              <a:rPr lang="es-ES" b="1" dirty="0"/>
              <a:t> free-living </a:t>
            </a:r>
            <a:r>
              <a:rPr lang="es-ES" b="1" dirty="0" err="1"/>
              <a:t>eukaryote</a:t>
            </a:r>
            <a:endParaRPr lang="es-ES" b="1" dirty="0"/>
          </a:p>
        </p:txBody>
      </p:sp>
      <p:sp>
        <p:nvSpPr>
          <p:cNvPr id="13" name="CuadroTexto 12">
            <a:extLst>
              <a:ext uri="{FF2B5EF4-FFF2-40B4-BE49-F238E27FC236}">
                <a16:creationId xmlns:a16="http://schemas.microsoft.com/office/drawing/2014/main" id="{B4148EB2-FF20-49A9-BAF5-E198DEF5751B}"/>
              </a:ext>
            </a:extLst>
          </p:cNvPr>
          <p:cNvSpPr txBox="1"/>
          <p:nvPr/>
        </p:nvSpPr>
        <p:spPr>
          <a:xfrm>
            <a:off x="9023794" y="5648156"/>
            <a:ext cx="3026228" cy="707886"/>
          </a:xfrm>
          <a:prstGeom prst="rect">
            <a:avLst/>
          </a:prstGeom>
          <a:noFill/>
        </p:spPr>
        <p:txBody>
          <a:bodyPr wrap="square" rtlCol="0">
            <a:spAutoFit/>
          </a:bodyPr>
          <a:lstStyle/>
          <a:p>
            <a:r>
              <a:rPr lang="es-ES" sz="2000" dirty="0"/>
              <a:t>Crucial</a:t>
            </a:r>
            <a:r>
              <a:rPr lang="es-ES" sz="2000" b="1" dirty="0"/>
              <a:t> </a:t>
            </a:r>
            <a:r>
              <a:rPr lang="es-ES" sz="2000" dirty="0" err="1"/>
              <a:t>contribution</a:t>
            </a:r>
            <a:r>
              <a:rPr lang="es-ES" sz="2000" dirty="0"/>
              <a:t> </a:t>
            </a:r>
            <a:r>
              <a:rPr lang="es-ES" sz="2000" dirty="0" err="1"/>
              <a:t>to</a:t>
            </a:r>
            <a:r>
              <a:rPr lang="es-ES" sz="2000" dirty="0"/>
              <a:t> </a:t>
            </a:r>
            <a:r>
              <a:rPr lang="es-ES" sz="2000" b="1" dirty="0"/>
              <a:t>marine </a:t>
            </a:r>
            <a:r>
              <a:rPr lang="es-ES" sz="2000" b="1" dirty="0" err="1"/>
              <a:t>phytoplankton</a:t>
            </a:r>
            <a:endParaRPr lang="es-ES" sz="2000" b="1" dirty="0"/>
          </a:p>
        </p:txBody>
      </p:sp>
      <p:pic>
        <p:nvPicPr>
          <p:cNvPr id="3" name="Gráfico 2" descr="Estrella con relleno sólido">
            <a:extLst>
              <a:ext uri="{FF2B5EF4-FFF2-40B4-BE49-F238E27FC236}">
                <a16:creationId xmlns:a16="http://schemas.microsoft.com/office/drawing/2014/main" id="{44C65294-2E5E-49F2-BA08-55A080EA66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7458" y="5647585"/>
            <a:ext cx="684226" cy="684226"/>
          </a:xfrm>
          <a:prstGeom prst="rect">
            <a:avLst/>
          </a:prstGeom>
        </p:spPr>
      </p:pic>
      <p:sp>
        <p:nvSpPr>
          <p:cNvPr id="14" name="CuadroTexto 13">
            <a:extLst>
              <a:ext uri="{FF2B5EF4-FFF2-40B4-BE49-F238E27FC236}">
                <a16:creationId xmlns:a16="http://schemas.microsoft.com/office/drawing/2014/main" id="{8DE41080-306E-444A-B772-AC1DF75EEFD6}"/>
              </a:ext>
            </a:extLst>
          </p:cNvPr>
          <p:cNvSpPr txBox="1"/>
          <p:nvPr/>
        </p:nvSpPr>
        <p:spPr>
          <a:xfrm>
            <a:off x="7794594" y="6277129"/>
            <a:ext cx="610308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(Benites et al., 2021; Bolaños et al., 2020)</a:t>
            </a:r>
            <a:endParaRPr lang="es-ES" sz="2000" dirty="0"/>
          </a:p>
        </p:txBody>
      </p:sp>
    </p:spTree>
    <p:extLst>
      <p:ext uri="{BB962C8B-B14F-4D97-AF65-F5344CB8AC3E}">
        <p14:creationId xmlns:p14="http://schemas.microsoft.com/office/powerpoint/2010/main" val="2470293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398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3844"/>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graphicFrame>
        <p:nvGraphicFramePr>
          <p:cNvPr id="6" name="Tabla 6">
            <a:extLst>
              <a:ext uri="{FF2B5EF4-FFF2-40B4-BE49-F238E27FC236}">
                <a16:creationId xmlns:a16="http://schemas.microsoft.com/office/drawing/2014/main" id="{848A5CC9-D273-4820-8336-9C9F51F447DD}"/>
              </a:ext>
            </a:extLst>
          </p:cNvPr>
          <p:cNvGraphicFramePr>
            <a:graphicFrameLocks noGrp="1"/>
          </p:cNvGraphicFramePr>
          <p:nvPr>
            <p:extLst>
              <p:ext uri="{D42A27DB-BD31-4B8C-83A1-F6EECF244321}">
                <p14:modId xmlns:p14="http://schemas.microsoft.com/office/powerpoint/2010/main" val="2283889278"/>
              </p:ext>
            </p:extLst>
          </p:nvPr>
        </p:nvGraphicFramePr>
        <p:xfrm>
          <a:off x="1212849" y="1109154"/>
          <a:ext cx="9766301" cy="1523597"/>
        </p:xfrm>
        <a:graphic>
          <a:graphicData uri="http://schemas.openxmlformats.org/drawingml/2006/table">
            <a:tbl>
              <a:tblPr>
                <a:tableStyleId>{8EC20E35-A176-4012-BC5E-935CFFF8708E}</a:tableStyleId>
              </a:tblPr>
              <a:tblGrid>
                <a:gridCol w="3107460">
                  <a:extLst>
                    <a:ext uri="{9D8B030D-6E8A-4147-A177-3AD203B41FA5}">
                      <a16:colId xmlns:a16="http://schemas.microsoft.com/office/drawing/2014/main" val="2975090475"/>
                    </a:ext>
                  </a:extLst>
                </a:gridCol>
                <a:gridCol w="1637358">
                  <a:extLst>
                    <a:ext uri="{9D8B030D-6E8A-4147-A177-3AD203B41FA5}">
                      <a16:colId xmlns:a16="http://schemas.microsoft.com/office/drawing/2014/main" val="4056383584"/>
                    </a:ext>
                  </a:extLst>
                </a:gridCol>
                <a:gridCol w="2254826">
                  <a:extLst>
                    <a:ext uri="{9D8B030D-6E8A-4147-A177-3AD203B41FA5}">
                      <a16:colId xmlns:a16="http://schemas.microsoft.com/office/drawing/2014/main" val="1196221437"/>
                    </a:ext>
                  </a:extLst>
                </a:gridCol>
                <a:gridCol w="2766657">
                  <a:extLst>
                    <a:ext uri="{9D8B030D-6E8A-4147-A177-3AD203B41FA5}">
                      <a16:colId xmlns:a16="http://schemas.microsoft.com/office/drawing/2014/main" val="3078403033"/>
                    </a:ext>
                  </a:extLst>
                </a:gridCol>
              </a:tblGrid>
              <a:tr h="908691">
                <a:tc>
                  <a:txBody>
                    <a:bodyPr/>
                    <a:lstStyle/>
                    <a:p>
                      <a:pPr algn="l"/>
                      <a:endParaRPr lang="es-ES"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Genome size (Mb)</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protein coding genes</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transcription factors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091884"/>
                  </a:ext>
                </a:extLst>
              </a:tr>
              <a:tr h="614906">
                <a:tc>
                  <a:txBody>
                    <a:bodyPr/>
                    <a:lstStyle/>
                    <a:p>
                      <a:pPr algn="l"/>
                      <a:r>
                        <a:rPr lang="es-ES" sz="2000" b="1" i="1" dirty="0">
                          <a:latin typeface="Liberation Serif" panose="02020603050405020304" pitchFamily="18" charset="0"/>
                          <a:ea typeface="Liberation Serif" panose="02020603050405020304" pitchFamily="18" charset="0"/>
                          <a:cs typeface="Liberation Serif" panose="02020603050405020304" pitchFamily="18" charset="0"/>
                        </a:rPr>
                        <a:t>Ostreococcuus tauri</a:t>
                      </a:r>
                    </a:p>
                  </a:txBody>
                  <a:tcPr anchor="ctr">
                    <a:lnT w="12700" cap="flat" cmpd="sng" algn="ctr">
                      <a:solidFill>
                        <a:schemeClr val="tx1"/>
                      </a:solidFill>
                      <a:prstDash val="solid"/>
                      <a:round/>
                      <a:headEnd type="none" w="med" len="med"/>
                      <a:tailEnd type="none" w="med" len="med"/>
                    </a:lnT>
                  </a:tcPr>
                </a:tc>
                <a:tc>
                  <a:txBody>
                    <a:bodyPr/>
                    <a:lstStyle/>
                    <a:p>
                      <a:pPr algn="ctr"/>
                      <a:r>
                        <a:rPr lang="es-ES" b="1" dirty="0">
                          <a:latin typeface="Times New Roman" panose="02020603050405020304" pitchFamily="18" charset="0"/>
                          <a:cs typeface="Times New Roman" panose="02020603050405020304" pitchFamily="18" charset="0"/>
                        </a:rPr>
                        <a:t>12.56</a:t>
                      </a:r>
                    </a:p>
                  </a:txBody>
                  <a:tcPr anchor="ctr">
                    <a:lnT w="12700" cap="flat" cmpd="sng" algn="ctr">
                      <a:solidFill>
                        <a:schemeClr val="tx1"/>
                      </a:solidFill>
                      <a:prstDash val="solid"/>
                      <a:round/>
                      <a:headEnd type="none" w="med" len="med"/>
                      <a:tailEnd type="none" w="med" len="med"/>
                    </a:lnT>
                  </a:tcPr>
                </a:tc>
                <a:tc>
                  <a:txBody>
                    <a:bodyPr/>
                    <a:lstStyle/>
                    <a:p>
                      <a:pPr algn="ctr"/>
                      <a:r>
                        <a:rPr lang="es-ES" b="1" dirty="0">
                          <a:latin typeface="Times New Roman" panose="02020603050405020304" pitchFamily="18" charset="0"/>
                          <a:cs typeface="Times New Roman" panose="02020603050405020304" pitchFamily="18" charset="0"/>
                        </a:rPr>
                        <a:t>8166</a:t>
                      </a:r>
                    </a:p>
                  </a:txBody>
                  <a:tcPr anchor="ctr">
                    <a:lnT w="12700" cap="flat" cmpd="sng" algn="ctr">
                      <a:solidFill>
                        <a:schemeClr val="tx1"/>
                      </a:solidFill>
                      <a:prstDash val="solid"/>
                      <a:round/>
                      <a:headEnd type="none" w="med" len="med"/>
                      <a:tailEnd type="none" w="med" len="med"/>
                    </a:lnT>
                  </a:tcPr>
                </a:tc>
                <a:tc>
                  <a:txBody>
                    <a:bodyPr/>
                    <a:lstStyle/>
                    <a:p>
                      <a:pPr algn="ctr"/>
                      <a:r>
                        <a:rPr lang="es-ES" b="1" dirty="0">
                          <a:latin typeface="Times New Roman" panose="02020603050405020304" pitchFamily="18" charset="0"/>
                          <a:cs typeface="Times New Roman" panose="02020603050405020304" pitchFamily="18" charset="0"/>
                        </a:rPr>
                        <a:t>102</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4833122"/>
                  </a:ext>
                </a:extLst>
              </a:tr>
            </a:tbl>
          </a:graphicData>
        </a:graphic>
      </p:graphicFrame>
      <p:sp>
        <p:nvSpPr>
          <p:cNvPr id="7" name="CuadroTexto 6">
            <a:extLst>
              <a:ext uri="{FF2B5EF4-FFF2-40B4-BE49-F238E27FC236}">
                <a16:creationId xmlns:a16="http://schemas.microsoft.com/office/drawing/2014/main" id="{C83DEA3A-38C2-479A-A319-D1E7EC5BE336}"/>
              </a:ext>
            </a:extLst>
          </p:cNvPr>
          <p:cNvSpPr txBox="1"/>
          <p:nvPr/>
        </p:nvSpPr>
        <p:spPr>
          <a:xfrm>
            <a:off x="244549" y="5599355"/>
            <a:ext cx="4316818" cy="646331"/>
          </a:xfrm>
          <a:prstGeom prst="rect">
            <a:avLst/>
          </a:prstGeom>
          <a:noFill/>
        </p:spPr>
        <p:txBody>
          <a:bodyPr wrap="square">
            <a:spAutoFit/>
          </a:bodyPr>
          <a:lstStyle/>
          <a:p>
            <a:pPr algn="l"/>
            <a:r>
              <a:rPr lang="es-ES" b="0" i="0" u="none" strike="noStrike" baseline="0" dirty="0">
                <a:solidFill>
                  <a:srgbClr val="347F70"/>
                </a:solidFill>
                <a:latin typeface="LiberationSerif-Regular"/>
              </a:rPr>
              <a:t>(Blanc-Mathieu et al., 2014</a:t>
            </a:r>
            <a:r>
              <a:rPr lang="fr-FR" b="0" u="none" strike="noStrike" baseline="0" dirty="0">
                <a:solidFill>
                  <a:srgbClr val="347F70"/>
                </a:solidFill>
                <a:latin typeface="LiberationSerif-Italic"/>
              </a:rPr>
              <a:t>)</a:t>
            </a:r>
            <a:r>
              <a:rPr lang="fr-FR" dirty="0">
                <a:solidFill>
                  <a:srgbClr val="347F70"/>
                </a:solidFill>
                <a:latin typeface="LiberationSerif-Italic"/>
              </a:rPr>
              <a:t> </a:t>
            </a:r>
          </a:p>
          <a:p>
            <a:pPr algn="l"/>
            <a:endParaRPr lang="es-ES" dirty="0"/>
          </a:p>
        </p:txBody>
      </p:sp>
    </p:spTree>
    <p:extLst>
      <p:ext uri="{BB962C8B-B14F-4D97-AF65-F5344CB8AC3E}">
        <p14:creationId xmlns:p14="http://schemas.microsoft.com/office/powerpoint/2010/main" val="954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7C44D405-76F9-475D-82C0-A54950C229FA}"/>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ítulo 1">
            <a:extLst>
              <a:ext uri="{FF2B5EF4-FFF2-40B4-BE49-F238E27FC236}">
                <a16:creationId xmlns:a16="http://schemas.microsoft.com/office/drawing/2014/main" id="{64299900-7604-47E8-A2EE-D29B802E25F7}"/>
              </a:ext>
            </a:extLst>
          </p:cNvPr>
          <p:cNvSpPr>
            <a:spLocks noGrp="1"/>
          </p:cNvSpPr>
          <p:nvPr>
            <p:ph type="title"/>
          </p:nvPr>
        </p:nvSpPr>
        <p:spPr>
          <a:xfrm>
            <a:off x="742666" y="-106538"/>
            <a:ext cx="10515600" cy="941033"/>
          </a:xfrm>
        </p:spPr>
        <p:txBody>
          <a:bodyPr>
            <a:normAutofit/>
          </a:bodyPr>
          <a:lstStyle/>
          <a:p>
            <a:r>
              <a:rPr lang="es-ES" b="1" dirty="0" err="1">
                <a:solidFill>
                  <a:schemeClr val="bg1"/>
                </a:solidFill>
              </a:rPr>
              <a:t>Index</a:t>
            </a:r>
            <a:endParaRPr lang="es-ES" sz="3600" b="1" dirty="0">
              <a:solidFill>
                <a:schemeClr val="bg1"/>
              </a:solidFill>
            </a:endParaRPr>
          </a:p>
        </p:txBody>
      </p:sp>
      <p:sp>
        <p:nvSpPr>
          <p:cNvPr id="11" name="Marcador de contenido 2">
            <a:extLst>
              <a:ext uri="{FF2B5EF4-FFF2-40B4-BE49-F238E27FC236}">
                <a16:creationId xmlns:a16="http://schemas.microsoft.com/office/drawing/2014/main" id="{10DAEE71-2E23-40AA-827E-77F59015373C}"/>
              </a:ext>
            </a:extLst>
          </p:cNvPr>
          <p:cNvSpPr>
            <a:spLocks noGrp="1"/>
          </p:cNvSpPr>
          <p:nvPr>
            <p:ph idx="1"/>
          </p:nvPr>
        </p:nvSpPr>
        <p:spPr>
          <a:xfrm>
            <a:off x="742666" y="1157796"/>
            <a:ext cx="11035352" cy="5106526"/>
          </a:xfrm>
        </p:spPr>
        <p:txBody>
          <a:bodyPr>
            <a:normAutofit fontScale="62500" lnSpcReduction="20000"/>
          </a:bodyPr>
          <a:lstStyle/>
          <a:p>
            <a:pPr>
              <a:lnSpc>
                <a:spcPct val="150000"/>
              </a:lnSpc>
            </a:pPr>
            <a:r>
              <a:rPr lang="es-ES" sz="8600" dirty="0" err="1"/>
              <a:t>Introduction</a:t>
            </a:r>
            <a:endParaRPr lang="es-ES" sz="8600" dirty="0"/>
          </a:p>
          <a:p>
            <a:pPr>
              <a:lnSpc>
                <a:spcPct val="150000"/>
              </a:lnSpc>
            </a:pPr>
            <a:r>
              <a:rPr lang="es-ES" sz="8600" dirty="0" err="1"/>
              <a:t>Hypothesis</a:t>
            </a:r>
            <a:r>
              <a:rPr lang="es-ES" sz="8600" dirty="0"/>
              <a:t> and </a:t>
            </a:r>
            <a:r>
              <a:rPr lang="es-ES" sz="8600" dirty="0" err="1"/>
              <a:t>Objectives</a:t>
            </a:r>
            <a:endParaRPr lang="es-ES" sz="8600" dirty="0"/>
          </a:p>
          <a:p>
            <a:pPr>
              <a:lnSpc>
                <a:spcPct val="150000"/>
              </a:lnSpc>
            </a:pPr>
            <a:r>
              <a:rPr lang="es-ES" sz="8600" b="1" u="sng" dirty="0" err="1"/>
              <a:t>Results</a:t>
            </a:r>
            <a:r>
              <a:rPr lang="es-ES" sz="8600" b="1" u="sng" dirty="0"/>
              <a:t> and </a:t>
            </a:r>
            <a:r>
              <a:rPr lang="es-ES" sz="8600" b="1" u="sng" dirty="0" err="1"/>
              <a:t>Discussion</a:t>
            </a:r>
            <a:endParaRPr lang="es-ES" sz="8600" b="1" u="sng" dirty="0"/>
          </a:p>
          <a:p>
            <a:pPr>
              <a:lnSpc>
                <a:spcPct val="150000"/>
              </a:lnSpc>
            </a:pPr>
            <a:r>
              <a:rPr lang="es-ES" sz="8600" dirty="0" err="1"/>
              <a:t>Conclusions</a:t>
            </a:r>
            <a:endParaRPr lang="es-ES" sz="8600" dirty="0"/>
          </a:p>
          <a:p>
            <a:pPr marL="457200" lvl="1" indent="0">
              <a:buNone/>
            </a:pPr>
            <a:endParaRPr lang="es-ES" sz="1800" dirty="0"/>
          </a:p>
        </p:txBody>
      </p:sp>
    </p:spTree>
    <p:extLst>
      <p:ext uri="{BB962C8B-B14F-4D97-AF65-F5344CB8AC3E}">
        <p14:creationId xmlns:p14="http://schemas.microsoft.com/office/powerpoint/2010/main" val="3261336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398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3844"/>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graphicFrame>
        <p:nvGraphicFramePr>
          <p:cNvPr id="6" name="Tabla 6">
            <a:extLst>
              <a:ext uri="{FF2B5EF4-FFF2-40B4-BE49-F238E27FC236}">
                <a16:creationId xmlns:a16="http://schemas.microsoft.com/office/drawing/2014/main" id="{848A5CC9-D273-4820-8336-9C9F51F447DD}"/>
              </a:ext>
            </a:extLst>
          </p:cNvPr>
          <p:cNvGraphicFramePr>
            <a:graphicFrameLocks noGrp="1"/>
          </p:cNvGraphicFramePr>
          <p:nvPr>
            <p:extLst>
              <p:ext uri="{D42A27DB-BD31-4B8C-83A1-F6EECF244321}">
                <p14:modId xmlns:p14="http://schemas.microsoft.com/office/powerpoint/2010/main" val="1608441470"/>
              </p:ext>
            </p:extLst>
          </p:nvPr>
        </p:nvGraphicFramePr>
        <p:xfrm>
          <a:off x="1212849" y="1109154"/>
          <a:ext cx="9766301" cy="4436621"/>
        </p:xfrm>
        <a:graphic>
          <a:graphicData uri="http://schemas.openxmlformats.org/drawingml/2006/table">
            <a:tbl>
              <a:tblPr>
                <a:tableStyleId>{8EC20E35-A176-4012-BC5E-935CFFF8708E}</a:tableStyleId>
              </a:tblPr>
              <a:tblGrid>
                <a:gridCol w="3107460">
                  <a:extLst>
                    <a:ext uri="{9D8B030D-6E8A-4147-A177-3AD203B41FA5}">
                      <a16:colId xmlns:a16="http://schemas.microsoft.com/office/drawing/2014/main" val="2975090475"/>
                    </a:ext>
                  </a:extLst>
                </a:gridCol>
                <a:gridCol w="1637358">
                  <a:extLst>
                    <a:ext uri="{9D8B030D-6E8A-4147-A177-3AD203B41FA5}">
                      <a16:colId xmlns:a16="http://schemas.microsoft.com/office/drawing/2014/main" val="4056383584"/>
                    </a:ext>
                  </a:extLst>
                </a:gridCol>
                <a:gridCol w="2254826">
                  <a:extLst>
                    <a:ext uri="{9D8B030D-6E8A-4147-A177-3AD203B41FA5}">
                      <a16:colId xmlns:a16="http://schemas.microsoft.com/office/drawing/2014/main" val="1196221437"/>
                    </a:ext>
                  </a:extLst>
                </a:gridCol>
                <a:gridCol w="2766657">
                  <a:extLst>
                    <a:ext uri="{9D8B030D-6E8A-4147-A177-3AD203B41FA5}">
                      <a16:colId xmlns:a16="http://schemas.microsoft.com/office/drawing/2014/main" val="3078403033"/>
                    </a:ext>
                  </a:extLst>
                </a:gridCol>
              </a:tblGrid>
              <a:tr h="908691">
                <a:tc>
                  <a:txBody>
                    <a:bodyPr/>
                    <a:lstStyle/>
                    <a:p>
                      <a:pPr algn="l"/>
                      <a:endParaRPr lang="es-ES"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Genome size (Mb)</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protein coding genes</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transcription factors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091884"/>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Arabidopsis thaliana</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135</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27474</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1779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39264711"/>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Klebsormidium nitens</a:t>
                      </a:r>
                    </a:p>
                  </a:txBody>
                  <a:tcPr anchor="ctr"/>
                </a:tc>
                <a:tc>
                  <a:txBody>
                    <a:bodyPr/>
                    <a:lstStyle/>
                    <a:p>
                      <a:pPr algn="ctr"/>
                      <a:r>
                        <a:rPr lang="es-ES" dirty="0">
                          <a:latin typeface="Times New Roman" panose="02020603050405020304" pitchFamily="18" charset="0"/>
                          <a:cs typeface="Times New Roman" panose="02020603050405020304" pitchFamily="18" charset="0"/>
                        </a:rPr>
                        <a:t>104</a:t>
                      </a:r>
                    </a:p>
                  </a:txBody>
                  <a:tcPr anchor="ctr"/>
                </a:tc>
                <a:tc>
                  <a:txBody>
                    <a:bodyPr/>
                    <a:lstStyle/>
                    <a:p>
                      <a:pPr algn="ctr"/>
                      <a:r>
                        <a:rPr lang="es-ES" dirty="0">
                          <a:latin typeface="Times New Roman" panose="02020603050405020304" pitchFamily="18" charset="0"/>
                          <a:cs typeface="Times New Roman" panose="02020603050405020304" pitchFamily="18" charset="0"/>
                        </a:rPr>
                        <a:t>17055</a:t>
                      </a:r>
                    </a:p>
                  </a:txBody>
                  <a:tcPr anchor="ctr"/>
                </a:tc>
                <a:tc>
                  <a:txBody>
                    <a:bodyPr/>
                    <a:lstStyle/>
                    <a:p>
                      <a:pPr algn="ctr"/>
                      <a:r>
                        <a:rPr lang="es-ES" dirty="0">
                          <a:latin typeface="Times New Roman" panose="02020603050405020304" pitchFamily="18" charset="0"/>
                          <a:cs typeface="Times New Roman" panose="02020603050405020304" pitchFamily="18" charset="0"/>
                        </a:rPr>
                        <a:t>286</a:t>
                      </a:r>
                    </a:p>
                  </a:txBody>
                  <a:tcPr anchor="ctr"/>
                </a:tc>
                <a:extLst>
                  <a:ext uri="{0D108BD9-81ED-4DB2-BD59-A6C34878D82A}">
                    <a16:rowId xmlns:a16="http://schemas.microsoft.com/office/drawing/2014/main" val="1995376750"/>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Chlamydomonas reinhardtii</a:t>
                      </a:r>
                    </a:p>
                  </a:txBody>
                  <a:tcPr anchor="ctr"/>
                </a:tc>
                <a:tc>
                  <a:txBody>
                    <a:bodyPr/>
                    <a:lstStyle/>
                    <a:p>
                      <a:pPr algn="ctr"/>
                      <a:r>
                        <a:rPr lang="es-ES" dirty="0">
                          <a:latin typeface="Times New Roman" panose="02020603050405020304" pitchFamily="18" charset="0"/>
                          <a:cs typeface="Times New Roman" panose="02020603050405020304" pitchFamily="18" charset="0"/>
                        </a:rPr>
                        <a:t>110</a:t>
                      </a:r>
                    </a:p>
                  </a:txBody>
                  <a:tcPr anchor="ctr"/>
                </a:tc>
                <a:tc>
                  <a:txBody>
                    <a:bodyPr/>
                    <a:lstStyle/>
                    <a:p>
                      <a:pPr algn="ctr"/>
                      <a:r>
                        <a:rPr lang="es-ES" dirty="0">
                          <a:latin typeface="Times New Roman" panose="02020603050405020304" pitchFamily="18" charset="0"/>
                          <a:cs typeface="Times New Roman" panose="02020603050405020304" pitchFamily="18" charset="0"/>
                        </a:rPr>
                        <a:t>14000</a:t>
                      </a:r>
                    </a:p>
                  </a:txBody>
                  <a:tcPr anchor="ctr"/>
                </a:tc>
                <a:tc>
                  <a:txBody>
                    <a:bodyPr/>
                    <a:lstStyle/>
                    <a:p>
                      <a:pPr algn="ctr"/>
                      <a:r>
                        <a:rPr lang="es-ES" dirty="0">
                          <a:latin typeface="Times New Roman" panose="02020603050405020304" pitchFamily="18" charset="0"/>
                          <a:cs typeface="Times New Roman" panose="02020603050405020304" pitchFamily="18" charset="0"/>
                        </a:rPr>
                        <a:t>279</a:t>
                      </a:r>
                    </a:p>
                  </a:txBody>
                  <a:tcPr anchor="ctr"/>
                </a:tc>
                <a:extLst>
                  <a:ext uri="{0D108BD9-81ED-4DB2-BD59-A6C34878D82A}">
                    <a16:rowId xmlns:a16="http://schemas.microsoft.com/office/drawing/2014/main" val="4203073468"/>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Phaeodactylum tricornutum</a:t>
                      </a:r>
                    </a:p>
                  </a:txBody>
                  <a:tcPr anchor="ctr"/>
                </a:tc>
                <a:tc>
                  <a:txBody>
                    <a:bodyPr/>
                    <a:lstStyle/>
                    <a:p>
                      <a:pPr algn="ctr"/>
                      <a:r>
                        <a:rPr lang="es-ES" dirty="0">
                          <a:latin typeface="Times New Roman" panose="02020603050405020304" pitchFamily="18" charset="0"/>
                          <a:cs typeface="Times New Roman" panose="02020603050405020304" pitchFamily="18" charset="0"/>
                        </a:rPr>
                        <a:t>27.4</a:t>
                      </a:r>
                    </a:p>
                  </a:txBody>
                  <a:tcPr anchor="ctr"/>
                </a:tc>
                <a:tc>
                  <a:txBody>
                    <a:bodyPr/>
                    <a:lstStyle/>
                    <a:p>
                      <a:pPr algn="ctr"/>
                      <a:r>
                        <a:rPr lang="es-ES" dirty="0">
                          <a:latin typeface="Times New Roman" panose="02020603050405020304" pitchFamily="18" charset="0"/>
                          <a:cs typeface="Times New Roman" panose="02020603050405020304" pitchFamily="18" charset="0"/>
                        </a:rPr>
                        <a:t>10567</a:t>
                      </a:r>
                    </a:p>
                  </a:txBody>
                  <a:tcPr anchor="ctr"/>
                </a:tc>
                <a:tc>
                  <a:txBody>
                    <a:bodyPr/>
                    <a:lstStyle/>
                    <a:p>
                      <a:pPr algn="ctr"/>
                      <a:r>
                        <a:rPr lang="es-ES" dirty="0">
                          <a:latin typeface="Times New Roman" panose="02020603050405020304" pitchFamily="18" charset="0"/>
                          <a:cs typeface="Times New Roman" panose="02020603050405020304" pitchFamily="18" charset="0"/>
                        </a:rPr>
                        <a:t>212</a:t>
                      </a:r>
                    </a:p>
                  </a:txBody>
                  <a:tcPr anchor="ctr"/>
                </a:tc>
                <a:extLst>
                  <a:ext uri="{0D108BD9-81ED-4DB2-BD59-A6C34878D82A}">
                    <a16:rowId xmlns:a16="http://schemas.microsoft.com/office/drawing/2014/main" val="912307027"/>
                  </a:ext>
                </a:extLst>
              </a:tr>
              <a:tr h="614906">
                <a:tc>
                  <a:txBody>
                    <a:bodyPr/>
                    <a:lstStyle/>
                    <a:p>
                      <a:pPr algn="l"/>
                      <a:r>
                        <a:rPr lang="es-ES" sz="2000" b="1" i="1" dirty="0">
                          <a:latin typeface="Liberation Serif" panose="02020603050405020304" pitchFamily="18" charset="0"/>
                          <a:ea typeface="Liberation Serif" panose="02020603050405020304" pitchFamily="18" charset="0"/>
                          <a:cs typeface="Liberation Serif" panose="02020603050405020304" pitchFamily="18" charset="0"/>
                        </a:rPr>
                        <a:t>Ostreococcuus tauri</a:t>
                      </a:r>
                    </a:p>
                  </a:txBody>
                  <a:tcPr anchor="ctr"/>
                </a:tc>
                <a:tc>
                  <a:txBody>
                    <a:bodyPr/>
                    <a:lstStyle/>
                    <a:p>
                      <a:pPr algn="ctr"/>
                      <a:r>
                        <a:rPr lang="es-ES" b="1" dirty="0">
                          <a:latin typeface="Times New Roman" panose="02020603050405020304" pitchFamily="18" charset="0"/>
                          <a:cs typeface="Times New Roman" panose="02020603050405020304" pitchFamily="18" charset="0"/>
                        </a:rPr>
                        <a:t>12.56</a:t>
                      </a:r>
                    </a:p>
                  </a:txBody>
                  <a:tcPr anchor="ctr"/>
                </a:tc>
                <a:tc>
                  <a:txBody>
                    <a:bodyPr/>
                    <a:lstStyle/>
                    <a:p>
                      <a:pPr algn="ctr"/>
                      <a:r>
                        <a:rPr lang="es-ES" b="1" dirty="0">
                          <a:latin typeface="Times New Roman" panose="02020603050405020304" pitchFamily="18" charset="0"/>
                          <a:cs typeface="Times New Roman" panose="02020603050405020304" pitchFamily="18" charset="0"/>
                        </a:rPr>
                        <a:t>8166</a:t>
                      </a:r>
                    </a:p>
                  </a:txBody>
                  <a:tcPr anchor="ctr"/>
                </a:tc>
                <a:tc>
                  <a:txBody>
                    <a:bodyPr/>
                    <a:lstStyle/>
                    <a:p>
                      <a:pPr algn="ctr"/>
                      <a:r>
                        <a:rPr lang="es-ES" b="1" dirty="0">
                          <a:latin typeface="Times New Roman" panose="02020603050405020304" pitchFamily="18" charset="0"/>
                          <a:cs typeface="Times New Roman" panose="02020603050405020304" pitchFamily="18" charset="0"/>
                        </a:rPr>
                        <a:t>102</a:t>
                      </a:r>
                    </a:p>
                  </a:txBody>
                  <a:tcPr anchor="ctr"/>
                </a:tc>
                <a:extLst>
                  <a:ext uri="{0D108BD9-81ED-4DB2-BD59-A6C34878D82A}">
                    <a16:rowId xmlns:a16="http://schemas.microsoft.com/office/drawing/2014/main" val="184833122"/>
                  </a:ext>
                </a:extLst>
              </a:tr>
            </a:tbl>
          </a:graphicData>
        </a:graphic>
      </p:graphicFrame>
      <p:sp>
        <p:nvSpPr>
          <p:cNvPr id="15" name="CuadroTexto 14">
            <a:extLst>
              <a:ext uri="{FF2B5EF4-FFF2-40B4-BE49-F238E27FC236}">
                <a16:creationId xmlns:a16="http://schemas.microsoft.com/office/drawing/2014/main" id="{A75F0E60-8D61-494B-9F41-E35D70527986}"/>
              </a:ext>
            </a:extLst>
          </p:cNvPr>
          <p:cNvSpPr txBox="1"/>
          <p:nvPr/>
        </p:nvSpPr>
        <p:spPr>
          <a:xfrm>
            <a:off x="244549" y="5599355"/>
            <a:ext cx="4316818" cy="646331"/>
          </a:xfrm>
          <a:prstGeom prst="rect">
            <a:avLst/>
          </a:prstGeom>
          <a:noFill/>
        </p:spPr>
        <p:txBody>
          <a:bodyPr wrap="square">
            <a:spAutoFit/>
          </a:bodyPr>
          <a:lstStyle/>
          <a:p>
            <a:pPr algn="l"/>
            <a:r>
              <a:rPr lang="es-ES" b="0" i="0" u="none" strike="noStrike" baseline="0" dirty="0">
                <a:solidFill>
                  <a:srgbClr val="347F70"/>
                </a:solidFill>
                <a:latin typeface="LiberationSerif-Regular"/>
              </a:rPr>
              <a:t>(Blanc-Mathieu et al., 2014</a:t>
            </a:r>
            <a:r>
              <a:rPr lang="fr-FR" b="0" u="none" strike="noStrike" baseline="0" dirty="0">
                <a:solidFill>
                  <a:srgbClr val="347F70"/>
                </a:solidFill>
                <a:latin typeface="LiberationSerif-Italic"/>
              </a:rPr>
              <a:t>)</a:t>
            </a:r>
            <a:r>
              <a:rPr lang="fr-FR" dirty="0">
                <a:solidFill>
                  <a:srgbClr val="347F70"/>
                </a:solidFill>
                <a:latin typeface="LiberationSerif-Italic"/>
              </a:rPr>
              <a:t> </a:t>
            </a:r>
          </a:p>
          <a:p>
            <a:pPr algn="l"/>
            <a:r>
              <a:rPr lang="fr-FR" u="none" strike="noStrike" baseline="0" dirty="0">
                <a:solidFill>
                  <a:srgbClr val="347F70"/>
                </a:solidFill>
                <a:latin typeface="LiberationSerif-Italic"/>
              </a:rPr>
              <a:t>(</a:t>
            </a:r>
            <a:r>
              <a:rPr lang="fr-FR" u="none" strike="noStrike" baseline="0" dirty="0" err="1">
                <a:solidFill>
                  <a:srgbClr val="347F70"/>
                </a:solidFill>
                <a:latin typeface="LiberationSerif-Italic"/>
              </a:rPr>
              <a:t>Blaby</a:t>
            </a:r>
            <a:r>
              <a:rPr lang="fr-FR" u="none" strike="noStrike" baseline="0" dirty="0">
                <a:solidFill>
                  <a:srgbClr val="347F70"/>
                </a:solidFill>
                <a:latin typeface="LiberationSerif-Italic"/>
              </a:rPr>
              <a:t> et al., 2014)</a:t>
            </a:r>
            <a:endParaRPr lang="es-ES" dirty="0"/>
          </a:p>
        </p:txBody>
      </p:sp>
      <p:sp>
        <p:nvSpPr>
          <p:cNvPr id="12" name="CuadroTexto 11">
            <a:extLst>
              <a:ext uri="{FF2B5EF4-FFF2-40B4-BE49-F238E27FC236}">
                <a16:creationId xmlns:a16="http://schemas.microsoft.com/office/drawing/2014/main" id="{B7E7D767-D74C-4A69-8632-DC49E816B289}"/>
              </a:ext>
            </a:extLst>
          </p:cNvPr>
          <p:cNvSpPr txBox="1"/>
          <p:nvPr/>
        </p:nvSpPr>
        <p:spPr>
          <a:xfrm>
            <a:off x="244549" y="6114600"/>
            <a:ext cx="6099242" cy="369332"/>
          </a:xfrm>
          <a:prstGeom prst="rect">
            <a:avLst/>
          </a:prstGeom>
          <a:noFill/>
        </p:spPr>
        <p:txBody>
          <a:bodyPr wrap="square">
            <a:spAutoFit/>
          </a:bodyPr>
          <a:lstStyle/>
          <a:p>
            <a:r>
              <a:rPr lang="fr-FR" sz="1800" u="none" strike="noStrike" baseline="0" dirty="0">
                <a:solidFill>
                  <a:srgbClr val="347F70"/>
                </a:solidFill>
                <a:latin typeface="LiberationSerif-Italic"/>
              </a:rPr>
              <a:t>(Craig et </a:t>
            </a:r>
            <a:r>
              <a:rPr lang="da-DK" sz="1800" u="none" strike="noStrike" baseline="0" dirty="0">
                <a:solidFill>
                  <a:srgbClr val="347F70"/>
                </a:solidFill>
                <a:latin typeface="LiberationSerif-Italic"/>
              </a:rPr>
              <a:t>al., 2021)</a:t>
            </a:r>
            <a:endParaRPr lang="es-ES" dirty="0"/>
          </a:p>
        </p:txBody>
      </p:sp>
      <p:sp>
        <p:nvSpPr>
          <p:cNvPr id="13" name="CuadroTexto 12">
            <a:extLst>
              <a:ext uri="{FF2B5EF4-FFF2-40B4-BE49-F238E27FC236}">
                <a16:creationId xmlns:a16="http://schemas.microsoft.com/office/drawing/2014/main" id="{AFD582B2-FE7E-49E4-8474-3C0FC5A7E1FB}"/>
              </a:ext>
            </a:extLst>
          </p:cNvPr>
          <p:cNvSpPr txBox="1"/>
          <p:nvPr/>
        </p:nvSpPr>
        <p:spPr>
          <a:xfrm>
            <a:off x="244549" y="6391599"/>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(Derelle et al., 2006)</a:t>
            </a:r>
            <a:endParaRPr lang="es-ES" dirty="0"/>
          </a:p>
        </p:txBody>
      </p:sp>
      <p:sp>
        <p:nvSpPr>
          <p:cNvPr id="14" name="CuadroTexto 13">
            <a:extLst>
              <a:ext uri="{FF2B5EF4-FFF2-40B4-BE49-F238E27FC236}">
                <a16:creationId xmlns:a16="http://schemas.microsoft.com/office/drawing/2014/main" id="{9423614F-A128-42A4-A3BA-726959C10B11}"/>
              </a:ext>
            </a:extLst>
          </p:cNvPr>
          <p:cNvSpPr txBox="1"/>
          <p:nvPr/>
        </p:nvSpPr>
        <p:spPr>
          <a:xfrm>
            <a:off x="2952345" y="5584527"/>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(Hori et al., 2014)</a:t>
            </a:r>
            <a:endParaRPr lang="es-ES" dirty="0"/>
          </a:p>
        </p:txBody>
      </p:sp>
      <p:sp>
        <p:nvSpPr>
          <p:cNvPr id="16" name="CuadroTexto 15">
            <a:extLst>
              <a:ext uri="{FF2B5EF4-FFF2-40B4-BE49-F238E27FC236}">
                <a16:creationId xmlns:a16="http://schemas.microsoft.com/office/drawing/2014/main" id="{CD4DAEDA-5807-4837-BC4C-65EE4B744508}"/>
              </a:ext>
            </a:extLst>
          </p:cNvPr>
          <p:cNvSpPr txBox="1"/>
          <p:nvPr/>
        </p:nvSpPr>
        <p:spPr>
          <a:xfrm>
            <a:off x="2952345" y="5848587"/>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(Lamesch et al., 2012)</a:t>
            </a:r>
            <a:endParaRPr lang="es-ES" dirty="0"/>
          </a:p>
        </p:txBody>
      </p:sp>
      <p:sp>
        <p:nvSpPr>
          <p:cNvPr id="18" name="CuadroTexto 17">
            <a:extLst>
              <a:ext uri="{FF2B5EF4-FFF2-40B4-BE49-F238E27FC236}">
                <a16:creationId xmlns:a16="http://schemas.microsoft.com/office/drawing/2014/main" id="{4FEB4CF7-0FCA-4535-89DE-9CFC1EE8200F}"/>
              </a:ext>
            </a:extLst>
          </p:cNvPr>
          <p:cNvSpPr txBox="1"/>
          <p:nvPr/>
        </p:nvSpPr>
        <p:spPr>
          <a:xfrm>
            <a:off x="2952345" y="6147860"/>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(Swarbreck et al., 2008)</a:t>
            </a:r>
            <a:endParaRPr lang="es-ES" dirty="0"/>
          </a:p>
        </p:txBody>
      </p:sp>
      <p:sp>
        <p:nvSpPr>
          <p:cNvPr id="20" name="CuadroTexto 19">
            <a:extLst>
              <a:ext uri="{FF2B5EF4-FFF2-40B4-BE49-F238E27FC236}">
                <a16:creationId xmlns:a16="http://schemas.microsoft.com/office/drawing/2014/main" id="{BC82AACB-D054-4CF2-8730-6FA95BB5F763}"/>
              </a:ext>
            </a:extLst>
          </p:cNvPr>
          <p:cNvSpPr txBox="1"/>
          <p:nvPr/>
        </p:nvSpPr>
        <p:spPr>
          <a:xfrm>
            <a:off x="2952345" y="6437293"/>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(M. Yang et al., 2018)</a:t>
            </a:r>
            <a:endParaRPr lang="es-ES" dirty="0"/>
          </a:p>
        </p:txBody>
      </p:sp>
    </p:spTree>
    <p:extLst>
      <p:ext uri="{BB962C8B-B14F-4D97-AF65-F5344CB8AC3E}">
        <p14:creationId xmlns:p14="http://schemas.microsoft.com/office/powerpoint/2010/main" val="928152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398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3844"/>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graphicFrame>
        <p:nvGraphicFramePr>
          <p:cNvPr id="6" name="Tabla 6">
            <a:extLst>
              <a:ext uri="{FF2B5EF4-FFF2-40B4-BE49-F238E27FC236}">
                <a16:creationId xmlns:a16="http://schemas.microsoft.com/office/drawing/2014/main" id="{848A5CC9-D273-4820-8336-9C9F51F447DD}"/>
              </a:ext>
            </a:extLst>
          </p:cNvPr>
          <p:cNvGraphicFramePr>
            <a:graphicFrameLocks noGrp="1"/>
          </p:cNvGraphicFramePr>
          <p:nvPr/>
        </p:nvGraphicFramePr>
        <p:xfrm>
          <a:off x="1212849" y="1109154"/>
          <a:ext cx="9766301" cy="4436621"/>
        </p:xfrm>
        <a:graphic>
          <a:graphicData uri="http://schemas.openxmlformats.org/drawingml/2006/table">
            <a:tbl>
              <a:tblPr>
                <a:tableStyleId>{8EC20E35-A176-4012-BC5E-935CFFF8708E}</a:tableStyleId>
              </a:tblPr>
              <a:tblGrid>
                <a:gridCol w="3107460">
                  <a:extLst>
                    <a:ext uri="{9D8B030D-6E8A-4147-A177-3AD203B41FA5}">
                      <a16:colId xmlns:a16="http://schemas.microsoft.com/office/drawing/2014/main" val="2975090475"/>
                    </a:ext>
                  </a:extLst>
                </a:gridCol>
                <a:gridCol w="1637358">
                  <a:extLst>
                    <a:ext uri="{9D8B030D-6E8A-4147-A177-3AD203B41FA5}">
                      <a16:colId xmlns:a16="http://schemas.microsoft.com/office/drawing/2014/main" val="4056383584"/>
                    </a:ext>
                  </a:extLst>
                </a:gridCol>
                <a:gridCol w="2254826">
                  <a:extLst>
                    <a:ext uri="{9D8B030D-6E8A-4147-A177-3AD203B41FA5}">
                      <a16:colId xmlns:a16="http://schemas.microsoft.com/office/drawing/2014/main" val="1196221437"/>
                    </a:ext>
                  </a:extLst>
                </a:gridCol>
                <a:gridCol w="2766657">
                  <a:extLst>
                    <a:ext uri="{9D8B030D-6E8A-4147-A177-3AD203B41FA5}">
                      <a16:colId xmlns:a16="http://schemas.microsoft.com/office/drawing/2014/main" val="3078403033"/>
                    </a:ext>
                  </a:extLst>
                </a:gridCol>
              </a:tblGrid>
              <a:tr h="908691">
                <a:tc>
                  <a:txBody>
                    <a:bodyPr/>
                    <a:lstStyle/>
                    <a:p>
                      <a:pPr algn="l"/>
                      <a:endParaRPr lang="es-ES"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Genome size (Mb)</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protein coding genes</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transcription factors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091884"/>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Arabidopsis thaliana</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135</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27474</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1779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39264711"/>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Klebsormidium nitens</a:t>
                      </a:r>
                    </a:p>
                  </a:txBody>
                  <a:tcPr anchor="ctr"/>
                </a:tc>
                <a:tc>
                  <a:txBody>
                    <a:bodyPr/>
                    <a:lstStyle/>
                    <a:p>
                      <a:pPr algn="ctr"/>
                      <a:r>
                        <a:rPr lang="es-ES" dirty="0">
                          <a:latin typeface="Times New Roman" panose="02020603050405020304" pitchFamily="18" charset="0"/>
                          <a:cs typeface="Times New Roman" panose="02020603050405020304" pitchFamily="18" charset="0"/>
                        </a:rPr>
                        <a:t>104</a:t>
                      </a:r>
                    </a:p>
                  </a:txBody>
                  <a:tcPr anchor="ctr"/>
                </a:tc>
                <a:tc>
                  <a:txBody>
                    <a:bodyPr/>
                    <a:lstStyle/>
                    <a:p>
                      <a:pPr algn="ctr"/>
                      <a:r>
                        <a:rPr lang="es-ES" dirty="0">
                          <a:latin typeface="Times New Roman" panose="02020603050405020304" pitchFamily="18" charset="0"/>
                          <a:cs typeface="Times New Roman" panose="02020603050405020304" pitchFamily="18" charset="0"/>
                        </a:rPr>
                        <a:t>17055</a:t>
                      </a:r>
                    </a:p>
                  </a:txBody>
                  <a:tcPr anchor="ctr"/>
                </a:tc>
                <a:tc>
                  <a:txBody>
                    <a:bodyPr/>
                    <a:lstStyle/>
                    <a:p>
                      <a:pPr algn="ctr"/>
                      <a:r>
                        <a:rPr lang="es-ES" dirty="0">
                          <a:latin typeface="Times New Roman" panose="02020603050405020304" pitchFamily="18" charset="0"/>
                          <a:cs typeface="Times New Roman" panose="02020603050405020304" pitchFamily="18" charset="0"/>
                        </a:rPr>
                        <a:t>286</a:t>
                      </a:r>
                    </a:p>
                  </a:txBody>
                  <a:tcPr anchor="ctr"/>
                </a:tc>
                <a:extLst>
                  <a:ext uri="{0D108BD9-81ED-4DB2-BD59-A6C34878D82A}">
                    <a16:rowId xmlns:a16="http://schemas.microsoft.com/office/drawing/2014/main" val="1995376750"/>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Chlamydomonas reinhardtii</a:t>
                      </a:r>
                    </a:p>
                  </a:txBody>
                  <a:tcPr anchor="ctr"/>
                </a:tc>
                <a:tc>
                  <a:txBody>
                    <a:bodyPr/>
                    <a:lstStyle/>
                    <a:p>
                      <a:pPr algn="ctr"/>
                      <a:r>
                        <a:rPr lang="es-ES" dirty="0">
                          <a:latin typeface="Times New Roman" panose="02020603050405020304" pitchFamily="18" charset="0"/>
                          <a:cs typeface="Times New Roman" panose="02020603050405020304" pitchFamily="18" charset="0"/>
                        </a:rPr>
                        <a:t>110</a:t>
                      </a:r>
                    </a:p>
                  </a:txBody>
                  <a:tcPr anchor="ctr"/>
                </a:tc>
                <a:tc>
                  <a:txBody>
                    <a:bodyPr/>
                    <a:lstStyle/>
                    <a:p>
                      <a:pPr algn="ctr"/>
                      <a:r>
                        <a:rPr lang="es-ES" dirty="0">
                          <a:latin typeface="Times New Roman" panose="02020603050405020304" pitchFamily="18" charset="0"/>
                          <a:cs typeface="Times New Roman" panose="02020603050405020304" pitchFamily="18" charset="0"/>
                        </a:rPr>
                        <a:t>14000</a:t>
                      </a:r>
                    </a:p>
                  </a:txBody>
                  <a:tcPr anchor="ctr"/>
                </a:tc>
                <a:tc>
                  <a:txBody>
                    <a:bodyPr/>
                    <a:lstStyle/>
                    <a:p>
                      <a:pPr algn="ctr"/>
                      <a:r>
                        <a:rPr lang="es-ES" dirty="0">
                          <a:latin typeface="Times New Roman" panose="02020603050405020304" pitchFamily="18" charset="0"/>
                          <a:cs typeface="Times New Roman" panose="02020603050405020304" pitchFamily="18" charset="0"/>
                        </a:rPr>
                        <a:t>279</a:t>
                      </a:r>
                    </a:p>
                  </a:txBody>
                  <a:tcPr anchor="ctr"/>
                </a:tc>
                <a:extLst>
                  <a:ext uri="{0D108BD9-81ED-4DB2-BD59-A6C34878D82A}">
                    <a16:rowId xmlns:a16="http://schemas.microsoft.com/office/drawing/2014/main" val="4203073468"/>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Phaeodactylum tricornutum</a:t>
                      </a:r>
                    </a:p>
                  </a:txBody>
                  <a:tcPr anchor="ctr"/>
                </a:tc>
                <a:tc>
                  <a:txBody>
                    <a:bodyPr/>
                    <a:lstStyle/>
                    <a:p>
                      <a:pPr algn="ctr"/>
                      <a:r>
                        <a:rPr lang="es-ES" dirty="0">
                          <a:latin typeface="Times New Roman" panose="02020603050405020304" pitchFamily="18" charset="0"/>
                          <a:cs typeface="Times New Roman" panose="02020603050405020304" pitchFamily="18" charset="0"/>
                        </a:rPr>
                        <a:t>27.4</a:t>
                      </a:r>
                    </a:p>
                  </a:txBody>
                  <a:tcPr anchor="ctr"/>
                </a:tc>
                <a:tc>
                  <a:txBody>
                    <a:bodyPr/>
                    <a:lstStyle/>
                    <a:p>
                      <a:pPr algn="ctr"/>
                      <a:r>
                        <a:rPr lang="es-ES" dirty="0">
                          <a:latin typeface="Times New Roman" panose="02020603050405020304" pitchFamily="18" charset="0"/>
                          <a:cs typeface="Times New Roman" panose="02020603050405020304" pitchFamily="18" charset="0"/>
                        </a:rPr>
                        <a:t>10567</a:t>
                      </a:r>
                    </a:p>
                  </a:txBody>
                  <a:tcPr anchor="ctr"/>
                </a:tc>
                <a:tc>
                  <a:txBody>
                    <a:bodyPr/>
                    <a:lstStyle/>
                    <a:p>
                      <a:pPr algn="ctr"/>
                      <a:r>
                        <a:rPr lang="es-ES" dirty="0">
                          <a:latin typeface="Times New Roman" panose="02020603050405020304" pitchFamily="18" charset="0"/>
                          <a:cs typeface="Times New Roman" panose="02020603050405020304" pitchFamily="18" charset="0"/>
                        </a:rPr>
                        <a:t>212</a:t>
                      </a:r>
                    </a:p>
                  </a:txBody>
                  <a:tcPr anchor="ctr"/>
                </a:tc>
                <a:extLst>
                  <a:ext uri="{0D108BD9-81ED-4DB2-BD59-A6C34878D82A}">
                    <a16:rowId xmlns:a16="http://schemas.microsoft.com/office/drawing/2014/main" val="912307027"/>
                  </a:ext>
                </a:extLst>
              </a:tr>
              <a:tr h="614906">
                <a:tc>
                  <a:txBody>
                    <a:bodyPr/>
                    <a:lstStyle/>
                    <a:p>
                      <a:pPr algn="l"/>
                      <a:r>
                        <a:rPr lang="es-ES" sz="2000" b="1" i="1" dirty="0">
                          <a:latin typeface="Liberation Serif" panose="02020603050405020304" pitchFamily="18" charset="0"/>
                          <a:ea typeface="Liberation Serif" panose="02020603050405020304" pitchFamily="18" charset="0"/>
                          <a:cs typeface="Liberation Serif" panose="02020603050405020304" pitchFamily="18" charset="0"/>
                        </a:rPr>
                        <a:t>Ostreococcuus tauri</a:t>
                      </a:r>
                    </a:p>
                  </a:txBody>
                  <a:tcPr anchor="ctr"/>
                </a:tc>
                <a:tc>
                  <a:txBody>
                    <a:bodyPr/>
                    <a:lstStyle/>
                    <a:p>
                      <a:pPr algn="ctr"/>
                      <a:r>
                        <a:rPr lang="es-ES" b="1" dirty="0">
                          <a:latin typeface="Times New Roman" panose="02020603050405020304" pitchFamily="18" charset="0"/>
                          <a:cs typeface="Times New Roman" panose="02020603050405020304" pitchFamily="18" charset="0"/>
                        </a:rPr>
                        <a:t>12.56</a:t>
                      </a:r>
                    </a:p>
                  </a:txBody>
                  <a:tcPr anchor="ctr"/>
                </a:tc>
                <a:tc>
                  <a:txBody>
                    <a:bodyPr/>
                    <a:lstStyle/>
                    <a:p>
                      <a:pPr algn="ctr"/>
                      <a:r>
                        <a:rPr lang="es-ES" b="1" dirty="0">
                          <a:latin typeface="Times New Roman" panose="02020603050405020304" pitchFamily="18" charset="0"/>
                          <a:cs typeface="Times New Roman" panose="02020603050405020304" pitchFamily="18" charset="0"/>
                        </a:rPr>
                        <a:t>8166</a:t>
                      </a:r>
                    </a:p>
                  </a:txBody>
                  <a:tcPr anchor="ctr"/>
                </a:tc>
                <a:tc>
                  <a:txBody>
                    <a:bodyPr/>
                    <a:lstStyle/>
                    <a:p>
                      <a:pPr algn="ctr"/>
                      <a:r>
                        <a:rPr lang="es-ES" b="1" dirty="0">
                          <a:latin typeface="Times New Roman" panose="02020603050405020304" pitchFamily="18" charset="0"/>
                          <a:cs typeface="Times New Roman" panose="02020603050405020304" pitchFamily="18" charset="0"/>
                        </a:rPr>
                        <a:t>102</a:t>
                      </a:r>
                    </a:p>
                  </a:txBody>
                  <a:tcPr anchor="ctr"/>
                </a:tc>
                <a:extLst>
                  <a:ext uri="{0D108BD9-81ED-4DB2-BD59-A6C34878D82A}">
                    <a16:rowId xmlns:a16="http://schemas.microsoft.com/office/drawing/2014/main" val="184833122"/>
                  </a:ext>
                </a:extLst>
              </a:tr>
            </a:tbl>
          </a:graphicData>
        </a:graphic>
      </p:graphicFrame>
      <p:sp>
        <p:nvSpPr>
          <p:cNvPr id="2" name="Elipse 1">
            <a:extLst>
              <a:ext uri="{FF2B5EF4-FFF2-40B4-BE49-F238E27FC236}">
                <a16:creationId xmlns:a16="http://schemas.microsoft.com/office/drawing/2014/main" id="{2F602ABB-9BD9-43A1-A950-76D850888E7A}"/>
              </a:ext>
            </a:extLst>
          </p:cNvPr>
          <p:cNvSpPr/>
          <p:nvPr/>
        </p:nvSpPr>
        <p:spPr>
          <a:xfrm>
            <a:off x="6667500" y="5048250"/>
            <a:ext cx="838200" cy="478475"/>
          </a:xfrm>
          <a:prstGeom prst="ellipse">
            <a:avLst/>
          </a:prstGeom>
          <a:noFill/>
          <a:ln w="5715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 name="Conector recto de flecha 3">
            <a:extLst>
              <a:ext uri="{FF2B5EF4-FFF2-40B4-BE49-F238E27FC236}">
                <a16:creationId xmlns:a16="http://schemas.microsoft.com/office/drawing/2014/main" id="{69798FF1-5662-4B80-A77E-30CE3CA06391}"/>
              </a:ext>
            </a:extLst>
          </p:cNvPr>
          <p:cNvCxnSpPr/>
          <p:nvPr/>
        </p:nvCxnSpPr>
        <p:spPr>
          <a:xfrm>
            <a:off x="7105650" y="5545775"/>
            <a:ext cx="0" cy="376746"/>
          </a:xfrm>
          <a:prstGeom prst="straightConnector1">
            <a:avLst/>
          </a:prstGeom>
          <a:ln w="57150">
            <a:solidFill>
              <a:srgbClr val="768C6E"/>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936D3292-DCD7-4EB8-BC57-6EB2F52D477B}"/>
              </a:ext>
            </a:extLst>
          </p:cNvPr>
          <p:cNvSpPr txBox="1"/>
          <p:nvPr/>
        </p:nvSpPr>
        <p:spPr>
          <a:xfrm>
            <a:off x="6230711" y="5922521"/>
            <a:ext cx="2113189" cy="646331"/>
          </a:xfrm>
          <a:prstGeom prst="rect">
            <a:avLst/>
          </a:prstGeom>
          <a:noFill/>
        </p:spPr>
        <p:txBody>
          <a:bodyPr wrap="square" rtlCol="0">
            <a:spAutoFit/>
          </a:bodyPr>
          <a:lstStyle/>
          <a:p>
            <a:r>
              <a:rPr lang="en-US" b="0" i="0" u="none" strike="noStrike" baseline="0" dirty="0">
                <a:solidFill>
                  <a:prstClr val="black"/>
                </a:solidFill>
                <a:latin typeface="Lohit Devanagari"/>
              </a:rPr>
              <a:t>organism with the highest gene density </a:t>
            </a:r>
            <a:endParaRPr lang="es-ES" dirty="0"/>
          </a:p>
        </p:txBody>
      </p:sp>
      <p:sp>
        <p:nvSpPr>
          <p:cNvPr id="12" name="CuadroTexto 11">
            <a:extLst>
              <a:ext uri="{FF2B5EF4-FFF2-40B4-BE49-F238E27FC236}">
                <a16:creationId xmlns:a16="http://schemas.microsoft.com/office/drawing/2014/main" id="{D86BAA42-DF94-45DC-8D88-094F19F04569}"/>
              </a:ext>
            </a:extLst>
          </p:cNvPr>
          <p:cNvSpPr txBox="1"/>
          <p:nvPr/>
        </p:nvSpPr>
        <p:spPr>
          <a:xfrm>
            <a:off x="244549" y="5599355"/>
            <a:ext cx="4316818" cy="646331"/>
          </a:xfrm>
          <a:prstGeom prst="rect">
            <a:avLst/>
          </a:prstGeom>
          <a:noFill/>
        </p:spPr>
        <p:txBody>
          <a:bodyPr wrap="square">
            <a:spAutoFit/>
          </a:bodyPr>
          <a:lstStyle/>
          <a:p>
            <a:pPr algn="l"/>
            <a:r>
              <a:rPr lang="es-ES" b="0" i="0" u="none" strike="noStrike" baseline="0" dirty="0">
                <a:solidFill>
                  <a:srgbClr val="347F70"/>
                </a:solidFill>
                <a:latin typeface="LiberationSerif-Regular"/>
              </a:rPr>
              <a:t>(Blanc-Mathieu et al., 2014</a:t>
            </a:r>
            <a:r>
              <a:rPr lang="fr-FR" b="0" u="none" strike="noStrike" baseline="0" dirty="0">
                <a:solidFill>
                  <a:srgbClr val="347F70"/>
                </a:solidFill>
                <a:latin typeface="LiberationSerif-Italic"/>
              </a:rPr>
              <a:t>)</a:t>
            </a:r>
            <a:r>
              <a:rPr lang="fr-FR" dirty="0">
                <a:solidFill>
                  <a:srgbClr val="347F70"/>
                </a:solidFill>
                <a:latin typeface="LiberationSerif-Italic"/>
              </a:rPr>
              <a:t> </a:t>
            </a:r>
          </a:p>
          <a:p>
            <a:pPr algn="l"/>
            <a:r>
              <a:rPr lang="fr-FR" u="none" strike="noStrike" baseline="0" dirty="0">
                <a:solidFill>
                  <a:srgbClr val="347F70"/>
                </a:solidFill>
                <a:latin typeface="LiberationSerif-Italic"/>
              </a:rPr>
              <a:t>(</a:t>
            </a:r>
            <a:r>
              <a:rPr lang="fr-FR" u="none" strike="noStrike" baseline="0" dirty="0" err="1">
                <a:solidFill>
                  <a:srgbClr val="347F70"/>
                </a:solidFill>
                <a:latin typeface="LiberationSerif-Italic"/>
              </a:rPr>
              <a:t>Blaby</a:t>
            </a:r>
            <a:r>
              <a:rPr lang="fr-FR" u="none" strike="noStrike" baseline="0" dirty="0">
                <a:solidFill>
                  <a:srgbClr val="347F70"/>
                </a:solidFill>
                <a:latin typeface="LiberationSerif-Italic"/>
              </a:rPr>
              <a:t> et al., 2014)</a:t>
            </a:r>
            <a:endParaRPr lang="es-ES" dirty="0"/>
          </a:p>
        </p:txBody>
      </p:sp>
      <p:sp>
        <p:nvSpPr>
          <p:cNvPr id="13" name="CuadroTexto 12">
            <a:extLst>
              <a:ext uri="{FF2B5EF4-FFF2-40B4-BE49-F238E27FC236}">
                <a16:creationId xmlns:a16="http://schemas.microsoft.com/office/drawing/2014/main" id="{63D901AB-91CF-4193-98B9-2824D3B8D0F6}"/>
              </a:ext>
            </a:extLst>
          </p:cNvPr>
          <p:cNvSpPr txBox="1"/>
          <p:nvPr/>
        </p:nvSpPr>
        <p:spPr>
          <a:xfrm>
            <a:off x="244549" y="6114600"/>
            <a:ext cx="6099242" cy="369332"/>
          </a:xfrm>
          <a:prstGeom prst="rect">
            <a:avLst/>
          </a:prstGeom>
          <a:noFill/>
        </p:spPr>
        <p:txBody>
          <a:bodyPr wrap="square">
            <a:spAutoFit/>
          </a:bodyPr>
          <a:lstStyle/>
          <a:p>
            <a:r>
              <a:rPr lang="fr-FR" sz="1800" u="none" strike="noStrike" baseline="0" dirty="0">
                <a:solidFill>
                  <a:srgbClr val="347F70"/>
                </a:solidFill>
                <a:latin typeface="LiberationSerif-Italic"/>
              </a:rPr>
              <a:t>(Craig et </a:t>
            </a:r>
            <a:r>
              <a:rPr lang="da-DK" sz="1800" u="none" strike="noStrike" baseline="0" dirty="0">
                <a:solidFill>
                  <a:srgbClr val="347F70"/>
                </a:solidFill>
                <a:latin typeface="LiberationSerif-Italic"/>
              </a:rPr>
              <a:t>al., 2021)</a:t>
            </a:r>
            <a:endParaRPr lang="es-ES" dirty="0"/>
          </a:p>
        </p:txBody>
      </p:sp>
      <p:sp>
        <p:nvSpPr>
          <p:cNvPr id="14" name="CuadroTexto 13">
            <a:extLst>
              <a:ext uri="{FF2B5EF4-FFF2-40B4-BE49-F238E27FC236}">
                <a16:creationId xmlns:a16="http://schemas.microsoft.com/office/drawing/2014/main" id="{A6E85C8F-23C4-4657-91C2-706FD632890E}"/>
              </a:ext>
            </a:extLst>
          </p:cNvPr>
          <p:cNvSpPr txBox="1"/>
          <p:nvPr/>
        </p:nvSpPr>
        <p:spPr>
          <a:xfrm>
            <a:off x="244549" y="6391599"/>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(Derelle et al., 2006)</a:t>
            </a:r>
            <a:endParaRPr lang="es-ES" dirty="0"/>
          </a:p>
        </p:txBody>
      </p:sp>
      <p:sp>
        <p:nvSpPr>
          <p:cNvPr id="16" name="CuadroTexto 15">
            <a:extLst>
              <a:ext uri="{FF2B5EF4-FFF2-40B4-BE49-F238E27FC236}">
                <a16:creationId xmlns:a16="http://schemas.microsoft.com/office/drawing/2014/main" id="{D321D02A-0155-4449-A7AB-35132395E6A3}"/>
              </a:ext>
            </a:extLst>
          </p:cNvPr>
          <p:cNvSpPr txBox="1"/>
          <p:nvPr/>
        </p:nvSpPr>
        <p:spPr>
          <a:xfrm>
            <a:off x="2952345" y="5584527"/>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(Hori et al., 2014)</a:t>
            </a:r>
            <a:endParaRPr lang="es-ES" dirty="0"/>
          </a:p>
        </p:txBody>
      </p:sp>
      <p:sp>
        <p:nvSpPr>
          <p:cNvPr id="17" name="CuadroTexto 16">
            <a:extLst>
              <a:ext uri="{FF2B5EF4-FFF2-40B4-BE49-F238E27FC236}">
                <a16:creationId xmlns:a16="http://schemas.microsoft.com/office/drawing/2014/main" id="{9B303616-EA9F-40DC-BD50-FDACDBC94D9B}"/>
              </a:ext>
            </a:extLst>
          </p:cNvPr>
          <p:cNvSpPr txBox="1"/>
          <p:nvPr/>
        </p:nvSpPr>
        <p:spPr>
          <a:xfrm>
            <a:off x="2952345" y="5848587"/>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(Lamesch et al., 2012)</a:t>
            </a:r>
            <a:endParaRPr lang="es-ES" dirty="0"/>
          </a:p>
        </p:txBody>
      </p:sp>
      <p:sp>
        <p:nvSpPr>
          <p:cNvPr id="18" name="CuadroTexto 17">
            <a:extLst>
              <a:ext uri="{FF2B5EF4-FFF2-40B4-BE49-F238E27FC236}">
                <a16:creationId xmlns:a16="http://schemas.microsoft.com/office/drawing/2014/main" id="{C2EF385F-74C6-4101-829F-BD3B17549C60}"/>
              </a:ext>
            </a:extLst>
          </p:cNvPr>
          <p:cNvSpPr txBox="1"/>
          <p:nvPr/>
        </p:nvSpPr>
        <p:spPr>
          <a:xfrm>
            <a:off x="2952345" y="6147860"/>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(Swarbreck et al., 2008)</a:t>
            </a:r>
            <a:endParaRPr lang="es-ES" dirty="0"/>
          </a:p>
        </p:txBody>
      </p:sp>
      <p:sp>
        <p:nvSpPr>
          <p:cNvPr id="19" name="CuadroTexto 18">
            <a:extLst>
              <a:ext uri="{FF2B5EF4-FFF2-40B4-BE49-F238E27FC236}">
                <a16:creationId xmlns:a16="http://schemas.microsoft.com/office/drawing/2014/main" id="{A8FE92FA-32A0-4A57-8DCC-2242E9FF79D8}"/>
              </a:ext>
            </a:extLst>
          </p:cNvPr>
          <p:cNvSpPr txBox="1"/>
          <p:nvPr/>
        </p:nvSpPr>
        <p:spPr>
          <a:xfrm>
            <a:off x="2952345" y="6437293"/>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(M. Yang et al., 2018)</a:t>
            </a:r>
            <a:endParaRPr lang="es-ES" dirty="0"/>
          </a:p>
        </p:txBody>
      </p:sp>
    </p:spTree>
    <p:extLst>
      <p:ext uri="{BB962C8B-B14F-4D97-AF65-F5344CB8AC3E}">
        <p14:creationId xmlns:p14="http://schemas.microsoft.com/office/powerpoint/2010/main" val="2274706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398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3844"/>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graphicFrame>
        <p:nvGraphicFramePr>
          <p:cNvPr id="6" name="Tabla 6">
            <a:extLst>
              <a:ext uri="{FF2B5EF4-FFF2-40B4-BE49-F238E27FC236}">
                <a16:creationId xmlns:a16="http://schemas.microsoft.com/office/drawing/2014/main" id="{848A5CC9-D273-4820-8336-9C9F51F447DD}"/>
              </a:ext>
            </a:extLst>
          </p:cNvPr>
          <p:cNvGraphicFramePr>
            <a:graphicFrameLocks noGrp="1"/>
          </p:cNvGraphicFramePr>
          <p:nvPr/>
        </p:nvGraphicFramePr>
        <p:xfrm>
          <a:off x="1212849" y="1109154"/>
          <a:ext cx="9766301" cy="4436621"/>
        </p:xfrm>
        <a:graphic>
          <a:graphicData uri="http://schemas.openxmlformats.org/drawingml/2006/table">
            <a:tbl>
              <a:tblPr>
                <a:tableStyleId>{8EC20E35-A176-4012-BC5E-935CFFF8708E}</a:tableStyleId>
              </a:tblPr>
              <a:tblGrid>
                <a:gridCol w="3107460">
                  <a:extLst>
                    <a:ext uri="{9D8B030D-6E8A-4147-A177-3AD203B41FA5}">
                      <a16:colId xmlns:a16="http://schemas.microsoft.com/office/drawing/2014/main" val="2975090475"/>
                    </a:ext>
                  </a:extLst>
                </a:gridCol>
                <a:gridCol w="1637358">
                  <a:extLst>
                    <a:ext uri="{9D8B030D-6E8A-4147-A177-3AD203B41FA5}">
                      <a16:colId xmlns:a16="http://schemas.microsoft.com/office/drawing/2014/main" val="4056383584"/>
                    </a:ext>
                  </a:extLst>
                </a:gridCol>
                <a:gridCol w="2254826">
                  <a:extLst>
                    <a:ext uri="{9D8B030D-6E8A-4147-A177-3AD203B41FA5}">
                      <a16:colId xmlns:a16="http://schemas.microsoft.com/office/drawing/2014/main" val="1196221437"/>
                    </a:ext>
                  </a:extLst>
                </a:gridCol>
                <a:gridCol w="2766657">
                  <a:extLst>
                    <a:ext uri="{9D8B030D-6E8A-4147-A177-3AD203B41FA5}">
                      <a16:colId xmlns:a16="http://schemas.microsoft.com/office/drawing/2014/main" val="3078403033"/>
                    </a:ext>
                  </a:extLst>
                </a:gridCol>
              </a:tblGrid>
              <a:tr h="908691">
                <a:tc>
                  <a:txBody>
                    <a:bodyPr/>
                    <a:lstStyle/>
                    <a:p>
                      <a:pPr algn="l"/>
                      <a:endParaRPr lang="es-ES"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Genome size (Mb)</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protein coding genes</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transcription factors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091884"/>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Arabidopsis thaliana</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135</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27474</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1779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39264711"/>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Klebsormidium nitens</a:t>
                      </a:r>
                    </a:p>
                  </a:txBody>
                  <a:tcPr anchor="ctr"/>
                </a:tc>
                <a:tc>
                  <a:txBody>
                    <a:bodyPr/>
                    <a:lstStyle/>
                    <a:p>
                      <a:pPr algn="ctr"/>
                      <a:r>
                        <a:rPr lang="es-ES" dirty="0">
                          <a:latin typeface="Times New Roman" panose="02020603050405020304" pitchFamily="18" charset="0"/>
                          <a:cs typeface="Times New Roman" panose="02020603050405020304" pitchFamily="18" charset="0"/>
                        </a:rPr>
                        <a:t>104</a:t>
                      </a:r>
                    </a:p>
                  </a:txBody>
                  <a:tcPr anchor="ctr"/>
                </a:tc>
                <a:tc>
                  <a:txBody>
                    <a:bodyPr/>
                    <a:lstStyle/>
                    <a:p>
                      <a:pPr algn="ctr"/>
                      <a:r>
                        <a:rPr lang="es-ES" dirty="0">
                          <a:latin typeface="Times New Roman" panose="02020603050405020304" pitchFamily="18" charset="0"/>
                          <a:cs typeface="Times New Roman" panose="02020603050405020304" pitchFamily="18" charset="0"/>
                        </a:rPr>
                        <a:t>17055</a:t>
                      </a:r>
                    </a:p>
                  </a:txBody>
                  <a:tcPr anchor="ctr"/>
                </a:tc>
                <a:tc>
                  <a:txBody>
                    <a:bodyPr/>
                    <a:lstStyle/>
                    <a:p>
                      <a:pPr algn="ctr"/>
                      <a:r>
                        <a:rPr lang="es-ES" dirty="0">
                          <a:latin typeface="Times New Roman" panose="02020603050405020304" pitchFamily="18" charset="0"/>
                          <a:cs typeface="Times New Roman" panose="02020603050405020304" pitchFamily="18" charset="0"/>
                        </a:rPr>
                        <a:t>286</a:t>
                      </a:r>
                    </a:p>
                  </a:txBody>
                  <a:tcPr anchor="ctr"/>
                </a:tc>
                <a:extLst>
                  <a:ext uri="{0D108BD9-81ED-4DB2-BD59-A6C34878D82A}">
                    <a16:rowId xmlns:a16="http://schemas.microsoft.com/office/drawing/2014/main" val="1995376750"/>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Chlamydomonas reinhardtii</a:t>
                      </a:r>
                    </a:p>
                  </a:txBody>
                  <a:tcPr anchor="ctr"/>
                </a:tc>
                <a:tc>
                  <a:txBody>
                    <a:bodyPr/>
                    <a:lstStyle/>
                    <a:p>
                      <a:pPr algn="ctr"/>
                      <a:r>
                        <a:rPr lang="es-ES" dirty="0">
                          <a:latin typeface="Times New Roman" panose="02020603050405020304" pitchFamily="18" charset="0"/>
                          <a:cs typeface="Times New Roman" panose="02020603050405020304" pitchFamily="18" charset="0"/>
                        </a:rPr>
                        <a:t>110</a:t>
                      </a:r>
                    </a:p>
                  </a:txBody>
                  <a:tcPr anchor="ctr"/>
                </a:tc>
                <a:tc>
                  <a:txBody>
                    <a:bodyPr/>
                    <a:lstStyle/>
                    <a:p>
                      <a:pPr algn="ctr"/>
                      <a:r>
                        <a:rPr lang="es-ES" dirty="0">
                          <a:latin typeface="Times New Roman" panose="02020603050405020304" pitchFamily="18" charset="0"/>
                          <a:cs typeface="Times New Roman" panose="02020603050405020304" pitchFamily="18" charset="0"/>
                        </a:rPr>
                        <a:t>14000</a:t>
                      </a:r>
                    </a:p>
                  </a:txBody>
                  <a:tcPr anchor="ctr"/>
                </a:tc>
                <a:tc>
                  <a:txBody>
                    <a:bodyPr/>
                    <a:lstStyle/>
                    <a:p>
                      <a:pPr algn="ctr"/>
                      <a:r>
                        <a:rPr lang="es-ES" dirty="0">
                          <a:latin typeface="Times New Roman" panose="02020603050405020304" pitchFamily="18" charset="0"/>
                          <a:cs typeface="Times New Roman" panose="02020603050405020304" pitchFamily="18" charset="0"/>
                        </a:rPr>
                        <a:t>279</a:t>
                      </a:r>
                    </a:p>
                  </a:txBody>
                  <a:tcPr anchor="ctr"/>
                </a:tc>
                <a:extLst>
                  <a:ext uri="{0D108BD9-81ED-4DB2-BD59-A6C34878D82A}">
                    <a16:rowId xmlns:a16="http://schemas.microsoft.com/office/drawing/2014/main" val="4203073468"/>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Phaeodactylum tricornutum</a:t>
                      </a:r>
                    </a:p>
                  </a:txBody>
                  <a:tcPr anchor="ctr"/>
                </a:tc>
                <a:tc>
                  <a:txBody>
                    <a:bodyPr/>
                    <a:lstStyle/>
                    <a:p>
                      <a:pPr algn="ctr"/>
                      <a:r>
                        <a:rPr lang="es-ES" dirty="0">
                          <a:latin typeface="Times New Roman" panose="02020603050405020304" pitchFamily="18" charset="0"/>
                          <a:cs typeface="Times New Roman" panose="02020603050405020304" pitchFamily="18" charset="0"/>
                        </a:rPr>
                        <a:t>27.4</a:t>
                      </a:r>
                    </a:p>
                  </a:txBody>
                  <a:tcPr anchor="ctr"/>
                </a:tc>
                <a:tc>
                  <a:txBody>
                    <a:bodyPr/>
                    <a:lstStyle/>
                    <a:p>
                      <a:pPr algn="ctr"/>
                      <a:r>
                        <a:rPr lang="es-ES" dirty="0">
                          <a:latin typeface="Times New Roman" panose="02020603050405020304" pitchFamily="18" charset="0"/>
                          <a:cs typeface="Times New Roman" panose="02020603050405020304" pitchFamily="18" charset="0"/>
                        </a:rPr>
                        <a:t>10567</a:t>
                      </a:r>
                    </a:p>
                  </a:txBody>
                  <a:tcPr anchor="ctr"/>
                </a:tc>
                <a:tc>
                  <a:txBody>
                    <a:bodyPr/>
                    <a:lstStyle/>
                    <a:p>
                      <a:pPr algn="ctr"/>
                      <a:r>
                        <a:rPr lang="es-ES" dirty="0">
                          <a:latin typeface="Times New Roman" panose="02020603050405020304" pitchFamily="18" charset="0"/>
                          <a:cs typeface="Times New Roman" panose="02020603050405020304" pitchFamily="18" charset="0"/>
                        </a:rPr>
                        <a:t>212</a:t>
                      </a:r>
                    </a:p>
                  </a:txBody>
                  <a:tcPr anchor="ctr"/>
                </a:tc>
                <a:extLst>
                  <a:ext uri="{0D108BD9-81ED-4DB2-BD59-A6C34878D82A}">
                    <a16:rowId xmlns:a16="http://schemas.microsoft.com/office/drawing/2014/main" val="912307027"/>
                  </a:ext>
                </a:extLst>
              </a:tr>
              <a:tr h="614906">
                <a:tc>
                  <a:txBody>
                    <a:bodyPr/>
                    <a:lstStyle/>
                    <a:p>
                      <a:pPr algn="l"/>
                      <a:r>
                        <a:rPr lang="es-ES" sz="2000" b="1" i="1" dirty="0">
                          <a:latin typeface="Liberation Serif" panose="02020603050405020304" pitchFamily="18" charset="0"/>
                          <a:ea typeface="Liberation Serif" panose="02020603050405020304" pitchFamily="18" charset="0"/>
                          <a:cs typeface="Liberation Serif" panose="02020603050405020304" pitchFamily="18" charset="0"/>
                        </a:rPr>
                        <a:t>Ostreococcuus tauri</a:t>
                      </a:r>
                    </a:p>
                  </a:txBody>
                  <a:tcPr anchor="ctr"/>
                </a:tc>
                <a:tc>
                  <a:txBody>
                    <a:bodyPr/>
                    <a:lstStyle/>
                    <a:p>
                      <a:pPr algn="ctr"/>
                      <a:r>
                        <a:rPr lang="es-ES" b="1" dirty="0">
                          <a:latin typeface="Times New Roman" panose="02020603050405020304" pitchFamily="18" charset="0"/>
                          <a:cs typeface="Times New Roman" panose="02020603050405020304" pitchFamily="18" charset="0"/>
                        </a:rPr>
                        <a:t>12.56</a:t>
                      </a:r>
                    </a:p>
                  </a:txBody>
                  <a:tcPr anchor="ctr"/>
                </a:tc>
                <a:tc>
                  <a:txBody>
                    <a:bodyPr/>
                    <a:lstStyle/>
                    <a:p>
                      <a:pPr algn="ctr"/>
                      <a:r>
                        <a:rPr lang="es-ES" b="1" dirty="0">
                          <a:latin typeface="Times New Roman" panose="02020603050405020304" pitchFamily="18" charset="0"/>
                          <a:cs typeface="Times New Roman" panose="02020603050405020304" pitchFamily="18" charset="0"/>
                        </a:rPr>
                        <a:t>8166</a:t>
                      </a:r>
                    </a:p>
                  </a:txBody>
                  <a:tcPr anchor="ctr"/>
                </a:tc>
                <a:tc>
                  <a:txBody>
                    <a:bodyPr/>
                    <a:lstStyle/>
                    <a:p>
                      <a:pPr algn="ctr"/>
                      <a:r>
                        <a:rPr lang="es-ES" b="1" dirty="0">
                          <a:latin typeface="Times New Roman" panose="02020603050405020304" pitchFamily="18" charset="0"/>
                          <a:cs typeface="Times New Roman" panose="02020603050405020304" pitchFamily="18" charset="0"/>
                        </a:rPr>
                        <a:t>102</a:t>
                      </a:r>
                    </a:p>
                  </a:txBody>
                  <a:tcPr anchor="ctr"/>
                </a:tc>
                <a:extLst>
                  <a:ext uri="{0D108BD9-81ED-4DB2-BD59-A6C34878D82A}">
                    <a16:rowId xmlns:a16="http://schemas.microsoft.com/office/drawing/2014/main" val="184833122"/>
                  </a:ext>
                </a:extLst>
              </a:tr>
            </a:tbl>
          </a:graphicData>
        </a:graphic>
      </p:graphicFrame>
      <p:sp>
        <p:nvSpPr>
          <p:cNvPr id="2" name="Elipse 1">
            <a:extLst>
              <a:ext uri="{FF2B5EF4-FFF2-40B4-BE49-F238E27FC236}">
                <a16:creationId xmlns:a16="http://schemas.microsoft.com/office/drawing/2014/main" id="{2F602ABB-9BD9-43A1-A950-76D850888E7A}"/>
              </a:ext>
            </a:extLst>
          </p:cNvPr>
          <p:cNvSpPr/>
          <p:nvPr/>
        </p:nvSpPr>
        <p:spPr>
          <a:xfrm>
            <a:off x="6667500" y="5048250"/>
            <a:ext cx="838200" cy="478475"/>
          </a:xfrm>
          <a:prstGeom prst="ellipse">
            <a:avLst/>
          </a:prstGeom>
          <a:noFill/>
          <a:ln w="5715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 name="Conector recto de flecha 3">
            <a:extLst>
              <a:ext uri="{FF2B5EF4-FFF2-40B4-BE49-F238E27FC236}">
                <a16:creationId xmlns:a16="http://schemas.microsoft.com/office/drawing/2014/main" id="{69798FF1-5662-4B80-A77E-30CE3CA06391}"/>
              </a:ext>
            </a:extLst>
          </p:cNvPr>
          <p:cNvCxnSpPr/>
          <p:nvPr/>
        </p:nvCxnSpPr>
        <p:spPr>
          <a:xfrm>
            <a:off x="7105650" y="5545775"/>
            <a:ext cx="0" cy="376746"/>
          </a:xfrm>
          <a:prstGeom prst="straightConnector1">
            <a:avLst/>
          </a:prstGeom>
          <a:ln w="57150">
            <a:solidFill>
              <a:srgbClr val="768C6E"/>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936D3292-DCD7-4EB8-BC57-6EB2F52D477B}"/>
              </a:ext>
            </a:extLst>
          </p:cNvPr>
          <p:cNvSpPr txBox="1"/>
          <p:nvPr/>
        </p:nvSpPr>
        <p:spPr>
          <a:xfrm>
            <a:off x="6230711" y="5922521"/>
            <a:ext cx="2113189" cy="646331"/>
          </a:xfrm>
          <a:prstGeom prst="rect">
            <a:avLst/>
          </a:prstGeom>
          <a:noFill/>
        </p:spPr>
        <p:txBody>
          <a:bodyPr wrap="square" rtlCol="0">
            <a:spAutoFit/>
          </a:bodyPr>
          <a:lstStyle/>
          <a:p>
            <a:r>
              <a:rPr lang="en-US" b="0" i="0" u="none" strike="noStrike" baseline="0" dirty="0">
                <a:solidFill>
                  <a:prstClr val="black"/>
                </a:solidFill>
                <a:latin typeface="Lohit Devanagari"/>
              </a:rPr>
              <a:t>organism with the highest gene density </a:t>
            </a:r>
            <a:endParaRPr lang="es-ES" dirty="0"/>
          </a:p>
        </p:txBody>
      </p:sp>
      <p:sp>
        <p:nvSpPr>
          <p:cNvPr id="12" name="Elipse 11">
            <a:extLst>
              <a:ext uri="{FF2B5EF4-FFF2-40B4-BE49-F238E27FC236}">
                <a16:creationId xmlns:a16="http://schemas.microsoft.com/office/drawing/2014/main" id="{54C0E6A7-3F62-4520-B030-9DE2237DCEEB}"/>
              </a:ext>
            </a:extLst>
          </p:cNvPr>
          <p:cNvSpPr/>
          <p:nvPr/>
        </p:nvSpPr>
        <p:spPr>
          <a:xfrm>
            <a:off x="9182100" y="5048250"/>
            <a:ext cx="838200" cy="478475"/>
          </a:xfrm>
          <a:prstGeom prst="ellipse">
            <a:avLst/>
          </a:prstGeom>
          <a:noFill/>
          <a:ln w="5715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AD804696-76E0-41A1-B03C-F1143A563D6B}"/>
              </a:ext>
            </a:extLst>
          </p:cNvPr>
          <p:cNvSpPr txBox="1"/>
          <p:nvPr/>
        </p:nvSpPr>
        <p:spPr>
          <a:xfrm>
            <a:off x="244549" y="5599355"/>
            <a:ext cx="4316818" cy="646331"/>
          </a:xfrm>
          <a:prstGeom prst="rect">
            <a:avLst/>
          </a:prstGeom>
          <a:noFill/>
        </p:spPr>
        <p:txBody>
          <a:bodyPr wrap="square">
            <a:spAutoFit/>
          </a:bodyPr>
          <a:lstStyle/>
          <a:p>
            <a:pPr algn="l"/>
            <a:r>
              <a:rPr lang="es-ES" b="0" i="0" u="none" strike="noStrike" baseline="0" dirty="0">
                <a:solidFill>
                  <a:srgbClr val="347F70"/>
                </a:solidFill>
                <a:latin typeface="LiberationSerif-Regular"/>
              </a:rPr>
              <a:t>(Blanc-Mathieu et al., 2014</a:t>
            </a:r>
            <a:r>
              <a:rPr lang="fr-FR" b="0" u="none" strike="noStrike" baseline="0" dirty="0">
                <a:solidFill>
                  <a:srgbClr val="347F70"/>
                </a:solidFill>
                <a:latin typeface="LiberationSerif-Italic"/>
              </a:rPr>
              <a:t>)</a:t>
            </a:r>
            <a:r>
              <a:rPr lang="fr-FR" dirty="0">
                <a:solidFill>
                  <a:srgbClr val="347F70"/>
                </a:solidFill>
                <a:latin typeface="LiberationSerif-Italic"/>
              </a:rPr>
              <a:t> </a:t>
            </a:r>
          </a:p>
          <a:p>
            <a:pPr algn="l"/>
            <a:r>
              <a:rPr lang="fr-FR" u="none" strike="noStrike" baseline="0" dirty="0">
                <a:solidFill>
                  <a:srgbClr val="347F70"/>
                </a:solidFill>
                <a:latin typeface="LiberationSerif-Italic"/>
              </a:rPr>
              <a:t>(</a:t>
            </a:r>
            <a:r>
              <a:rPr lang="fr-FR" u="none" strike="noStrike" baseline="0" dirty="0" err="1">
                <a:solidFill>
                  <a:srgbClr val="347F70"/>
                </a:solidFill>
                <a:latin typeface="LiberationSerif-Italic"/>
              </a:rPr>
              <a:t>Blaby</a:t>
            </a:r>
            <a:r>
              <a:rPr lang="fr-FR" u="none" strike="noStrike" baseline="0" dirty="0">
                <a:solidFill>
                  <a:srgbClr val="347F70"/>
                </a:solidFill>
                <a:latin typeface="LiberationSerif-Italic"/>
              </a:rPr>
              <a:t> et al., 2014)</a:t>
            </a:r>
            <a:endParaRPr lang="es-ES" dirty="0"/>
          </a:p>
        </p:txBody>
      </p:sp>
      <p:sp>
        <p:nvSpPr>
          <p:cNvPr id="14" name="CuadroTexto 13">
            <a:extLst>
              <a:ext uri="{FF2B5EF4-FFF2-40B4-BE49-F238E27FC236}">
                <a16:creationId xmlns:a16="http://schemas.microsoft.com/office/drawing/2014/main" id="{0ACBDE67-A5FA-4A49-87DA-86BBD00DD8FF}"/>
              </a:ext>
            </a:extLst>
          </p:cNvPr>
          <p:cNvSpPr txBox="1"/>
          <p:nvPr/>
        </p:nvSpPr>
        <p:spPr>
          <a:xfrm>
            <a:off x="244549" y="6114600"/>
            <a:ext cx="6099242" cy="369332"/>
          </a:xfrm>
          <a:prstGeom prst="rect">
            <a:avLst/>
          </a:prstGeom>
          <a:noFill/>
        </p:spPr>
        <p:txBody>
          <a:bodyPr wrap="square">
            <a:spAutoFit/>
          </a:bodyPr>
          <a:lstStyle/>
          <a:p>
            <a:r>
              <a:rPr lang="fr-FR" sz="1800" u="none" strike="noStrike" baseline="0" dirty="0">
                <a:solidFill>
                  <a:srgbClr val="347F70"/>
                </a:solidFill>
                <a:latin typeface="LiberationSerif-Italic"/>
              </a:rPr>
              <a:t>(Craig et </a:t>
            </a:r>
            <a:r>
              <a:rPr lang="da-DK" sz="1800" u="none" strike="noStrike" baseline="0" dirty="0">
                <a:solidFill>
                  <a:srgbClr val="347F70"/>
                </a:solidFill>
                <a:latin typeface="LiberationSerif-Italic"/>
              </a:rPr>
              <a:t>al., 2021)</a:t>
            </a:r>
            <a:endParaRPr lang="es-ES" dirty="0"/>
          </a:p>
        </p:txBody>
      </p:sp>
      <p:sp>
        <p:nvSpPr>
          <p:cNvPr id="16" name="CuadroTexto 15">
            <a:extLst>
              <a:ext uri="{FF2B5EF4-FFF2-40B4-BE49-F238E27FC236}">
                <a16:creationId xmlns:a16="http://schemas.microsoft.com/office/drawing/2014/main" id="{6B78AD7B-374A-4FCA-BE2F-F14EA76DCC55}"/>
              </a:ext>
            </a:extLst>
          </p:cNvPr>
          <p:cNvSpPr txBox="1"/>
          <p:nvPr/>
        </p:nvSpPr>
        <p:spPr>
          <a:xfrm>
            <a:off x="244549" y="6391599"/>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(Derelle et al., 2006)</a:t>
            </a:r>
            <a:endParaRPr lang="es-ES" dirty="0"/>
          </a:p>
        </p:txBody>
      </p:sp>
      <p:sp>
        <p:nvSpPr>
          <p:cNvPr id="17" name="CuadroTexto 16">
            <a:extLst>
              <a:ext uri="{FF2B5EF4-FFF2-40B4-BE49-F238E27FC236}">
                <a16:creationId xmlns:a16="http://schemas.microsoft.com/office/drawing/2014/main" id="{848043DC-3DC1-42CC-8CC7-A8CF69246BEC}"/>
              </a:ext>
            </a:extLst>
          </p:cNvPr>
          <p:cNvSpPr txBox="1"/>
          <p:nvPr/>
        </p:nvSpPr>
        <p:spPr>
          <a:xfrm>
            <a:off x="2952345" y="5584527"/>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(Hori et al., 2014)</a:t>
            </a:r>
            <a:endParaRPr lang="es-ES" dirty="0"/>
          </a:p>
        </p:txBody>
      </p:sp>
      <p:sp>
        <p:nvSpPr>
          <p:cNvPr id="18" name="CuadroTexto 17">
            <a:extLst>
              <a:ext uri="{FF2B5EF4-FFF2-40B4-BE49-F238E27FC236}">
                <a16:creationId xmlns:a16="http://schemas.microsoft.com/office/drawing/2014/main" id="{D94EC735-2438-47F5-8572-110B0631AE87}"/>
              </a:ext>
            </a:extLst>
          </p:cNvPr>
          <p:cNvSpPr txBox="1"/>
          <p:nvPr/>
        </p:nvSpPr>
        <p:spPr>
          <a:xfrm>
            <a:off x="2952345" y="5848587"/>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(Lamesch et al., 2012)</a:t>
            </a:r>
            <a:endParaRPr lang="es-ES" dirty="0"/>
          </a:p>
        </p:txBody>
      </p:sp>
      <p:sp>
        <p:nvSpPr>
          <p:cNvPr id="19" name="CuadroTexto 18">
            <a:extLst>
              <a:ext uri="{FF2B5EF4-FFF2-40B4-BE49-F238E27FC236}">
                <a16:creationId xmlns:a16="http://schemas.microsoft.com/office/drawing/2014/main" id="{BFFEA242-EECC-4718-850E-5F7670463D2D}"/>
              </a:ext>
            </a:extLst>
          </p:cNvPr>
          <p:cNvSpPr txBox="1"/>
          <p:nvPr/>
        </p:nvSpPr>
        <p:spPr>
          <a:xfrm>
            <a:off x="2952345" y="6147860"/>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(Swarbreck et al., 2008)</a:t>
            </a:r>
            <a:endParaRPr lang="es-ES" dirty="0"/>
          </a:p>
        </p:txBody>
      </p:sp>
      <p:sp>
        <p:nvSpPr>
          <p:cNvPr id="20" name="CuadroTexto 19">
            <a:extLst>
              <a:ext uri="{FF2B5EF4-FFF2-40B4-BE49-F238E27FC236}">
                <a16:creationId xmlns:a16="http://schemas.microsoft.com/office/drawing/2014/main" id="{FE7644CE-FD8E-40A8-9182-C70FBCF09393}"/>
              </a:ext>
            </a:extLst>
          </p:cNvPr>
          <p:cNvSpPr txBox="1"/>
          <p:nvPr/>
        </p:nvSpPr>
        <p:spPr>
          <a:xfrm>
            <a:off x="2952345" y="6437293"/>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(M. Yang et al., 2018)</a:t>
            </a:r>
            <a:endParaRPr lang="es-ES" dirty="0"/>
          </a:p>
        </p:txBody>
      </p:sp>
    </p:spTree>
    <p:extLst>
      <p:ext uri="{BB962C8B-B14F-4D97-AF65-F5344CB8AC3E}">
        <p14:creationId xmlns:p14="http://schemas.microsoft.com/office/powerpoint/2010/main" val="2034011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398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3844"/>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graphicFrame>
        <p:nvGraphicFramePr>
          <p:cNvPr id="6" name="Tabla 6">
            <a:extLst>
              <a:ext uri="{FF2B5EF4-FFF2-40B4-BE49-F238E27FC236}">
                <a16:creationId xmlns:a16="http://schemas.microsoft.com/office/drawing/2014/main" id="{848A5CC9-D273-4820-8336-9C9F51F447DD}"/>
              </a:ext>
            </a:extLst>
          </p:cNvPr>
          <p:cNvGraphicFramePr>
            <a:graphicFrameLocks noGrp="1"/>
          </p:cNvGraphicFramePr>
          <p:nvPr>
            <p:extLst>
              <p:ext uri="{D42A27DB-BD31-4B8C-83A1-F6EECF244321}">
                <p14:modId xmlns:p14="http://schemas.microsoft.com/office/powerpoint/2010/main" val="680725053"/>
              </p:ext>
            </p:extLst>
          </p:nvPr>
        </p:nvGraphicFramePr>
        <p:xfrm>
          <a:off x="1212849" y="1109154"/>
          <a:ext cx="9766301" cy="4436621"/>
        </p:xfrm>
        <a:graphic>
          <a:graphicData uri="http://schemas.openxmlformats.org/drawingml/2006/table">
            <a:tbl>
              <a:tblPr>
                <a:tableStyleId>{8EC20E35-A176-4012-BC5E-935CFFF8708E}</a:tableStyleId>
              </a:tblPr>
              <a:tblGrid>
                <a:gridCol w="3107460">
                  <a:extLst>
                    <a:ext uri="{9D8B030D-6E8A-4147-A177-3AD203B41FA5}">
                      <a16:colId xmlns:a16="http://schemas.microsoft.com/office/drawing/2014/main" val="2975090475"/>
                    </a:ext>
                  </a:extLst>
                </a:gridCol>
                <a:gridCol w="1637358">
                  <a:extLst>
                    <a:ext uri="{9D8B030D-6E8A-4147-A177-3AD203B41FA5}">
                      <a16:colId xmlns:a16="http://schemas.microsoft.com/office/drawing/2014/main" val="4056383584"/>
                    </a:ext>
                  </a:extLst>
                </a:gridCol>
                <a:gridCol w="2254826">
                  <a:extLst>
                    <a:ext uri="{9D8B030D-6E8A-4147-A177-3AD203B41FA5}">
                      <a16:colId xmlns:a16="http://schemas.microsoft.com/office/drawing/2014/main" val="1196221437"/>
                    </a:ext>
                  </a:extLst>
                </a:gridCol>
                <a:gridCol w="2766657">
                  <a:extLst>
                    <a:ext uri="{9D8B030D-6E8A-4147-A177-3AD203B41FA5}">
                      <a16:colId xmlns:a16="http://schemas.microsoft.com/office/drawing/2014/main" val="3078403033"/>
                    </a:ext>
                  </a:extLst>
                </a:gridCol>
              </a:tblGrid>
              <a:tr h="908691">
                <a:tc>
                  <a:txBody>
                    <a:bodyPr/>
                    <a:lstStyle/>
                    <a:p>
                      <a:pPr algn="l"/>
                      <a:endParaRPr lang="es-ES"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Genome size (Mb)</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protein coding genes</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transcription factors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091884"/>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Arabidopsis thaliana</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135</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27474</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1779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39264711"/>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Klebsormidium nitens</a:t>
                      </a:r>
                    </a:p>
                  </a:txBody>
                  <a:tcPr anchor="ctr"/>
                </a:tc>
                <a:tc>
                  <a:txBody>
                    <a:bodyPr/>
                    <a:lstStyle/>
                    <a:p>
                      <a:pPr algn="ctr"/>
                      <a:r>
                        <a:rPr lang="es-ES" dirty="0">
                          <a:latin typeface="Times New Roman" panose="02020603050405020304" pitchFamily="18" charset="0"/>
                          <a:cs typeface="Times New Roman" panose="02020603050405020304" pitchFamily="18" charset="0"/>
                        </a:rPr>
                        <a:t>104</a:t>
                      </a:r>
                    </a:p>
                  </a:txBody>
                  <a:tcPr anchor="ctr"/>
                </a:tc>
                <a:tc>
                  <a:txBody>
                    <a:bodyPr/>
                    <a:lstStyle/>
                    <a:p>
                      <a:pPr algn="ctr"/>
                      <a:r>
                        <a:rPr lang="es-ES" dirty="0">
                          <a:latin typeface="Times New Roman" panose="02020603050405020304" pitchFamily="18" charset="0"/>
                          <a:cs typeface="Times New Roman" panose="02020603050405020304" pitchFamily="18" charset="0"/>
                        </a:rPr>
                        <a:t>17055</a:t>
                      </a:r>
                    </a:p>
                  </a:txBody>
                  <a:tcPr anchor="ctr"/>
                </a:tc>
                <a:tc>
                  <a:txBody>
                    <a:bodyPr/>
                    <a:lstStyle/>
                    <a:p>
                      <a:pPr algn="ctr"/>
                      <a:r>
                        <a:rPr lang="es-ES" dirty="0">
                          <a:latin typeface="Times New Roman" panose="02020603050405020304" pitchFamily="18" charset="0"/>
                          <a:cs typeface="Times New Roman" panose="02020603050405020304" pitchFamily="18" charset="0"/>
                        </a:rPr>
                        <a:t>286</a:t>
                      </a:r>
                    </a:p>
                  </a:txBody>
                  <a:tcPr anchor="ctr"/>
                </a:tc>
                <a:extLst>
                  <a:ext uri="{0D108BD9-81ED-4DB2-BD59-A6C34878D82A}">
                    <a16:rowId xmlns:a16="http://schemas.microsoft.com/office/drawing/2014/main" val="1995376750"/>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Chlamydomonas reinhardtii</a:t>
                      </a:r>
                    </a:p>
                  </a:txBody>
                  <a:tcPr anchor="ctr"/>
                </a:tc>
                <a:tc>
                  <a:txBody>
                    <a:bodyPr/>
                    <a:lstStyle/>
                    <a:p>
                      <a:pPr algn="ctr"/>
                      <a:r>
                        <a:rPr lang="es-ES" dirty="0">
                          <a:latin typeface="Times New Roman" panose="02020603050405020304" pitchFamily="18" charset="0"/>
                          <a:cs typeface="Times New Roman" panose="02020603050405020304" pitchFamily="18" charset="0"/>
                        </a:rPr>
                        <a:t>110</a:t>
                      </a:r>
                    </a:p>
                  </a:txBody>
                  <a:tcPr anchor="ctr"/>
                </a:tc>
                <a:tc>
                  <a:txBody>
                    <a:bodyPr/>
                    <a:lstStyle/>
                    <a:p>
                      <a:pPr algn="ctr"/>
                      <a:r>
                        <a:rPr lang="es-ES" dirty="0">
                          <a:latin typeface="Times New Roman" panose="02020603050405020304" pitchFamily="18" charset="0"/>
                          <a:cs typeface="Times New Roman" panose="02020603050405020304" pitchFamily="18" charset="0"/>
                        </a:rPr>
                        <a:t>14000</a:t>
                      </a:r>
                    </a:p>
                  </a:txBody>
                  <a:tcPr anchor="ctr"/>
                </a:tc>
                <a:tc>
                  <a:txBody>
                    <a:bodyPr/>
                    <a:lstStyle/>
                    <a:p>
                      <a:pPr algn="ctr"/>
                      <a:r>
                        <a:rPr lang="es-ES" dirty="0">
                          <a:latin typeface="Times New Roman" panose="02020603050405020304" pitchFamily="18" charset="0"/>
                          <a:cs typeface="Times New Roman" panose="02020603050405020304" pitchFamily="18" charset="0"/>
                        </a:rPr>
                        <a:t>279</a:t>
                      </a:r>
                    </a:p>
                  </a:txBody>
                  <a:tcPr anchor="ctr"/>
                </a:tc>
                <a:extLst>
                  <a:ext uri="{0D108BD9-81ED-4DB2-BD59-A6C34878D82A}">
                    <a16:rowId xmlns:a16="http://schemas.microsoft.com/office/drawing/2014/main" val="4203073468"/>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Phaeodactylum tricornutum</a:t>
                      </a:r>
                    </a:p>
                  </a:txBody>
                  <a:tcPr anchor="ctr"/>
                </a:tc>
                <a:tc>
                  <a:txBody>
                    <a:bodyPr/>
                    <a:lstStyle/>
                    <a:p>
                      <a:pPr algn="ctr"/>
                      <a:r>
                        <a:rPr lang="es-ES" dirty="0">
                          <a:latin typeface="Times New Roman" panose="02020603050405020304" pitchFamily="18" charset="0"/>
                          <a:cs typeface="Times New Roman" panose="02020603050405020304" pitchFamily="18" charset="0"/>
                        </a:rPr>
                        <a:t>27.4</a:t>
                      </a:r>
                    </a:p>
                  </a:txBody>
                  <a:tcPr anchor="ctr"/>
                </a:tc>
                <a:tc>
                  <a:txBody>
                    <a:bodyPr/>
                    <a:lstStyle/>
                    <a:p>
                      <a:pPr algn="ctr"/>
                      <a:r>
                        <a:rPr lang="es-ES" dirty="0">
                          <a:latin typeface="Times New Roman" panose="02020603050405020304" pitchFamily="18" charset="0"/>
                          <a:cs typeface="Times New Roman" panose="02020603050405020304" pitchFamily="18" charset="0"/>
                        </a:rPr>
                        <a:t>10567</a:t>
                      </a:r>
                    </a:p>
                  </a:txBody>
                  <a:tcPr anchor="ctr"/>
                </a:tc>
                <a:tc>
                  <a:txBody>
                    <a:bodyPr/>
                    <a:lstStyle/>
                    <a:p>
                      <a:pPr algn="ctr"/>
                      <a:r>
                        <a:rPr lang="es-ES" dirty="0">
                          <a:latin typeface="Times New Roman" panose="02020603050405020304" pitchFamily="18" charset="0"/>
                          <a:cs typeface="Times New Roman" panose="02020603050405020304" pitchFamily="18" charset="0"/>
                        </a:rPr>
                        <a:t>212</a:t>
                      </a:r>
                    </a:p>
                  </a:txBody>
                  <a:tcPr anchor="ctr"/>
                </a:tc>
                <a:extLst>
                  <a:ext uri="{0D108BD9-81ED-4DB2-BD59-A6C34878D82A}">
                    <a16:rowId xmlns:a16="http://schemas.microsoft.com/office/drawing/2014/main" val="912307027"/>
                  </a:ext>
                </a:extLst>
              </a:tr>
              <a:tr h="614906">
                <a:tc>
                  <a:txBody>
                    <a:bodyPr/>
                    <a:lstStyle/>
                    <a:p>
                      <a:pPr algn="l"/>
                      <a:r>
                        <a:rPr lang="es-ES" sz="2000" b="1" i="1" dirty="0" err="1">
                          <a:latin typeface="Liberation Serif" panose="02020603050405020304" pitchFamily="18" charset="0"/>
                          <a:ea typeface="Liberation Serif" panose="02020603050405020304" pitchFamily="18" charset="0"/>
                          <a:cs typeface="Liberation Serif" panose="02020603050405020304" pitchFamily="18" charset="0"/>
                        </a:rPr>
                        <a:t>Ostreococcus</a:t>
                      </a:r>
                      <a:r>
                        <a:rPr lang="es-ES" sz="2000" b="1" i="1" dirty="0">
                          <a:latin typeface="Liberation Serif" panose="02020603050405020304" pitchFamily="18" charset="0"/>
                          <a:ea typeface="Liberation Serif" panose="02020603050405020304" pitchFamily="18" charset="0"/>
                          <a:cs typeface="Liberation Serif" panose="02020603050405020304" pitchFamily="18" charset="0"/>
                        </a:rPr>
                        <a:t> tauri</a:t>
                      </a:r>
                    </a:p>
                  </a:txBody>
                  <a:tcPr anchor="ctr"/>
                </a:tc>
                <a:tc>
                  <a:txBody>
                    <a:bodyPr/>
                    <a:lstStyle/>
                    <a:p>
                      <a:pPr algn="ctr"/>
                      <a:r>
                        <a:rPr lang="es-ES" b="1" dirty="0">
                          <a:latin typeface="Times New Roman" panose="02020603050405020304" pitchFamily="18" charset="0"/>
                          <a:cs typeface="Times New Roman" panose="02020603050405020304" pitchFamily="18" charset="0"/>
                        </a:rPr>
                        <a:t>12.56</a:t>
                      </a:r>
                    </a:p>
                  </a:txBody>
                  <a:tcPr anchor="ctr"/>
                </a:tc>
                <a:tc>
                  <a:txBody>
                    <a:bodyPr/>
                    <a:lstStyle/>
                    <a:p>
                      <a:pPr algn="ctr"/>
                      <a:r>
                        <a:rPr lang="es-ES" b="1" dirty="0">
                          <a:latin typeface="Times New Roman" panose="02020603050405020304" pitchFamily="18" charset="0"/>
                          <a:cs typeface="Times New Roman" panose="02020603050405020304" pitchFamily="18" charset="0"/>
                        </a:rPr>
                        <a:t>8166</a:t>
                      </a:r>
                    </a:p>
                  </a:txBody>
                  <a:tcPr anchor="ctr"/>
                </a:tc>
                <a:tc>
                  <a:txBody>
                    <a:bodyPr/>
                    <a:lstStyle/>
                    <a:p>
                      <a:pPr algn="ctr"/>
                      <a:r>
                        <a:rPr lang="es-ES" b="1" dirty="0">
                          <a:latin typeface="Times New Roman" panose="02020603050405020304" pitchFamily="18" charset="0"/>
                          <a:cs typeface="Times New Roman" panose="02020603050405020304" pitchFamily="18" charset="0"/>
                        </a:rPr>
                        <a:t>102</a:t>
                      </a:r>
                    </a:p>
                  </a:txBody>
                  <a:tcPr anchor="ctr"/>
                </a:tc>
                <a:extLst>
                  <a:ext uri="{0D108BD9-81ED-4DB2-BD59-A6C34878D82A}">
                    <a16:rowId xmlns:a16="http://schemas.microsoft.com/office/drawing/2014/main" val="184833122"/>
                  </a:ext>
                </a:extLst>
              </a:tr>
            </a:tbl>
          </a:graphicData>
        </a:graphic>
      </p:graphicFrame>
      <p:sp>
        <p:nvSpPr>
          <p:cNvPr id="2" name="Elipse 1">
            <a:extLst>
              <a:ext uri="{FF2B5EF4-FFF2-40B4-BE49-F238E27FC236}">
                <a16:creationId xmlns:a16="http://schemas.microsoft.com/office/drawing/2014/main" id="{2F602ABB-9BD9-43A1-A950-76D850888E7A}"/>
              </a:ext>
            </a:extLst>
          </p:cNvPr>
          <p:cNvSpPr/>
          <p:nvPr/>
        </p:nvSpPr>
        <p:spPr>
          <a:xfrm>
            <a:off x="6667500" y="5048250"/>
            <a:ext cx="838200" cy="478475"/>
          </a:xfrm>
          <a:prstGeom prst="ellipse">
            <a:avLst/>
          </a:prstGeom>
          <a:noFill/>
          <a:ln w="5715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 name="Conector recto de flecha 3">
            <a:extLst>
              <a:ext uri="{FF2B5EF4-FFF2-40B4-BE49-F238E27FC236}">
                <a16:creationId xmlns:a16="http://schemas.microsoft.com/office/drawing/2014/main" id="{69798FF1-5662-4B80-A77E-30CE3CA06391}"/>
              </a:ext>
            </a:extLst>
          </p:cNvPr>
          <p:cNvCxnSpPr/>
          <p:nvPr/>
        </p:nvCxnSpPr>
        <p:spPr>
          <a:xfrm>
            <a:off x="7105650" y="5545775"/>
            <a:ext cx="0" cy="376746"/>
          </a:xfrm>
          <a:prstGeom prst="straightConnector1">
            <a:avLst/>
          </a:prstGeom>
          <a:ln w="57150">
            <a:solidFill>
              <a:srgbClr val="768C6E"/>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936D3292-DCD7-4EB8-BC57-6EB2F52D477B}"/>
              </a:ext>
            </a:extLst>
          </p:cNvPr>
          <p:cNvSpPr txBox="1"/>
          <p:nvPr/>
        </p:nvSpPr>
        <p:spPr>
          <a:xfrm>
            <a:off x="5534025" y="5922521"/>
            <a:ext cx="2113189" cy="646331"/>
          </a:xfrm>
          <a:prstGeom prst="rect">
            <a:avLst/>
          </a:prstGeom>
          <a:noFill/>
        </p:spPr>
        <p:txBody>
          <a:bodyPr wrap="square" rtlCol="0">
            <a:spAutoFit/>
          </a:bodyPr>
          <a:lstStyle/>
          <a:p>
            <a:r>
              <a:rPr lang="en-US" b="0" i="0" u="none" strike="noStrike" baseline="0" dirty="0">
                <a:solidFill>
                  <a:prstClr val="black"/>
                </a:solidFill>
                <a:latin typeface="Lohit Devanagari"/>
              </a:rPr>
              <a:t>organism with the highest gene density </a:t>
            </a:r>
            <a:endParaRPr lang="es-ES" dirty="0"/>
          </a:p>
        </p:txBody>
      </p:sp>
      <p:sp>
        <p:nvSpPr>
          <p:cNvPr id="12" name="Elipse 11">
            <a:extLst>
              <a:ext uri="{FF2B5EF4-FFF2-40B4-BE49-F238E27FC236}">
                <a16:creationId xmlns:a16="http://schemas.microsoft.com/office/drawing/2014/main" id="{54C0E6A7-3F62-4520-B030-9DE2237DCEEB}"/>
              </a:ext>
            </a:extLst>
          </p:cNvPr>
          <p:cNvSpPr/>
          <p:nvPr/>
        </p:nvSpPr>
        <p:spPr>
          <a:xfrm>
            <a:off x="9182100" y="5048250"/>
            <a:ext cx="838200" cy="478475"/>
          </a:xfrm>
          <a:prstGeom prst="ellipse">
            <a:avLst/>
          </a:prstGeom>
          <a:noFill/>
          <a:ln w="5715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Gráfico 13" descr="Estrella con relleno sólido">
            <a:extLst>
              <a:ext uri="{FF2B5EF4-FFF2-40B4-BE49-F238E27FC236}">
                <a16:creationId xmlns:a16="http://schemas.microsoft.com/office/drawing/2014/main" id="{ECD0D9B7-B95B-4170-8F73-FBA5B132F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0087" y="5857517"/>
            <a:ext cx="684226" cy="684226"/>
          </a:xfrm>
          <a:prstGeom prst="rect">
            <a:avLst/>
          </a:prstGeom>
        </p:spPr>
      </p:pic>
      <p:sp>
        <p:nvSpPr>
          <p:cNvPr id="16" name="CuadroTexto 15">
            <a:extLst>
              <a:ext uri="{FF2B5EF4-FFF2-40B4-BE49-F238E27FC236}">
                <a16:creationId xmlns:a16="http://schemas.microsoft.com/office/drawing/2014/main" id="{15ADF818-3A26-4AF0-A0B2-9C4042678205}"/>
              </a:ext>
            </a:extLst>
          </p:cNvPr>
          <p:cNvSpPr txBox="1"/>
          <p:nvPr/>
        </p:nvSpPr>
        <p:spPr>
          <a:xfrm>
            <a:off x="244549" y="5599355"/>
            <a:ext cx="4316818" cy="646331"/>
          </a:xfrm>
          <a:prstGeom prst="rect">
            <a:avLst/>
          </a:prstGeom>
          <a:noFill/>
        </p:spPr>
        <p:txBody>
          <a:bodyPr wrap="square">
            <a:spAutoFit/>
          </a:bodyPr>
          <a:lstStyle/>
          <a:p>
            <a:pPr algn="l"/>
            <a:r>
              <a:rPr lang="es-ES" b="0" i="0" u="none" strike="noStrike" baseline="0" dirty="0">
                <a:solidFill>
                  <a:srgbClr val="347F70"/>
                </a:solidFill>
                <a:latin typeface="LiberationSerif-Regular"/>
              </a:rPr>
              <a:t>(Blanc-Mathieu et al., 2014</a:t>
            </a:r>
            <a:r>
              <a:rPr lang="fr-FR" b="0" u="none" strike="noStrike" baseline="0" dirty="0">
                <a:solidFill>
                  <a:srgbClr val="347F70"/>
                </a:solidFill>
                <a:latin typeface="LiberationSerif-Italic"/>
              </a:rPr>
              <a:t>)</a:t>
            </a:r>
            <a:r>
              <a:rPr lang="fr-FR" dirty="0">
                <a:solidFill>
                  <a:srgbClr val="347F70"/>
                </a:solidFill>
                <a:latin typeface="LiberationSerif-Italic"/>
              </a:rPr>
              <a:t> </a:t>
            </a:r>
          </a:p>
          <a:p>
            <a:pPr algn="l"/>
            <a:r>
              <a:rPr lang="fr-FR" u="none" strike="noStrike" baseline="0" dirty="0">
                <a:solidFill>
                  <a:srgbClr val="347F70"/>
                </a:solidFill>
                <a:latin typeface="LiberationSerif-Italic"/>
              </a:rPr>
              <a:t>(</a:t>
            </a:r>
            <a:r>
              <a:rPr lang="fr-FR" u="none" strike="noStrike" baseline="0" dirty="0" err="1">
                <a:solidFill>
                  <a:srgbClr val="347F70"/>
                </a:solidFill>
                <a:latin typeface="LiberationSerif-Italic"/>
              </a:rPr>
              <a:t>Blaby</a:t>
            </a:r>
            <a:r>
              <a:rPr lang="fr-FR" u="none" strike="noStrike" baseline="0" dirty="0">
                <a:solidFill>
                  <a:srgbClr val="347F70"/>
                </a:solidFill>
                <a:latin typeface="LiberationSerif-Italic"/>
              </a:rPr>
              <a:t> et al., 2014)</a:t>
            </a:r>
            <a:endParaRPr lang="es-ES" dirty="0"/>
          </a:p>
        </p:txBody>
      </p:sp>
      <p:sp>
        <p:nvSpPr>
          <p:cNvPr id="17" name="CuadroTexto 16">
            <a:extLst>
              <a:ext uri="{FF2B5EF4-FFF2-40B4-BE49-F238E27FC236}">
                <a16:creationId xmlns:a16="http://schemas.microsoft.com/office/drawing/2014/main" id="{39F890D1-B4C2-49BC-BEF6-02C3C5078943}"/>
              </a:ext>
            </a:extLst>
          </p:cNvPr>
          <p:cNvSpPr txBox="1"/>
          <p:nvPr/>
        </p:nvSpPr>
        <p:spPr>
          <a:xfrm>
            <a:off x="244549" y="6114600"/>
            <a:ext cx="6099242" cy="369332"/>
          </a:xfrm>
          <a:prstGeom prst="rect">
            <a:avLst/>
          </a:prstGeom>
          <a:noFill/>
        </p:spPr>
        <p:txBody>
          <a:bodyPr wrap="square">
            <a:spAutoFit/>
          </a:bodyPr>
          <a:lstStyle/>
          <a:p>
            <a:r>
              <a:rPr lang="fr-FR" sz="1800" u="none" strike="noStrike" baseline="0" dirty="0">
                <a:solidFill>
                  <a:srgbClr val="347F70"/>
                </a:solidFill>
                <a:latin typeface="LiberationSerif-Italic"/>
              </a:rPr>
              <a:t>(Craig et </a:t>
            </a:r>
            <a:r>
              <a:rPr lang="da-DK" sz="1800" u="none" strike="noStrike" baseline="0" dirty="0">
                <a:solidFill>
                  <a:srgbClr val="347F70"/>
                </a:solidFill>
                <a:latin typeface="LiberationSerif-Italic"/>
              </a:rPr>
              <a:t>al., 2021)</a:t>
            </a:r>
            <a:endParaRPr lang="es-ES" dirty="0"/>
          </a:p>
        </p:txBody>
      </p:sp>
      <p:sp>
        <p:nvSpPr>
          <p:cNvPr id="18" name="CuadroTexto 17">
            <a:extLst>
              <a:ext uri="{FF2B5EF4-FFF2-40B4-BE49-F238E27FC236}">
                <a16:creationId xmlns:a16="http://schemas.microsoft.com/office/drawing/2014/main" id="{26338B0C-BACD-406E-9AF0-F4367B3D4A0B}"/>
              </a:ext>
            </a:extLst>
          </p:cNvPr>
          <p:cNvSpPr txBox="1"/>
          <p:nvPr/>
        </p:nvSpPr>
        <p:spPr>
          <a:xfrm>
            <a:off x="244549" y="6391599"/>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(Derelle et al., 2006)</a:t>
            </a:r>
            <a:endParaRPr lang="es-ES" dirty="0"/>
          </a:p>
        </p:txBody>
      </p:sp>
      <p:sp>
        <p:nvSpPr>
          <p:cNvPr id="19" name="CuadroTexto 18">
            <a:extLst>
              <a:ext uri="{FF2B5EF4-FFF2-40B4-BE49-F238E27FC236}">
                <a16:creationId xmlns:a16="http://schemas.microsoft.com/office/drawing/2014/main" id="{D0FFE0F6-6368-4319-AC65-61E3625B4B4D}"/>
              </a:ext>
            </a:extLst>
          </p:cNvPr>
          <p:cNvSpPr txBox="1"/>
          <p:nvPr/>
        </p:nvSpPr>
        <p:spPr>
          <a:xfrm>
            <a:off x="2952345" y="5584527"/>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(Hori et al., 2014)</a:t>
            </a:r>
            <a:endParaRPr lang="es-ES" dirty="0"/>
          </a:p>
        </p:txBody>
      </p:sp>
      <p:sp>
        <p:nvSpPr>
          <p:cNvPr id="20" name="CuadroTexto 19">
            <a:extLst>
              <a:ext uri="{FF2B5EF4-FFF2-40B4-BE49-F238E27FC236}">
                <a16:creationId xmlns:a16="http://schemas.microsoft.com/office/drawing/2014/main" id="{7C70ADCE-3334-4BAE-A42C-2A1CD1A13F28}"/>
              </a:ext>
            </a:extLst>
          </p:cNvPr>
          <p:cNvSpPr txBox="1"/>
          <p:nvPr/>
        </p:nvSpPr>
        <p:spPr>
          <a:xfrm>
            <a:off x="2952345" y="5848587"/>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(Lamesch et al., 2012)</a:t>
            </a:r>
            <a:endParaRPr lang="es-ES" dirty="0"/>
          </a:p>
        </p:txBody>
      </p:sp>
      <p:sp>
        <p:nvSpPr>
          <p:cNvPr id="21" name="CuadroTexto 20">
            <a:extLst>
              <a:ext uri="{FF2B5EF4-FFF2-40B4-BE49-F238E27FC236}">
                <a16:creationId xmlns:a16="http://schemas.microsoft.com/office/drawing/2014/main" id="{ECD6BAF3-2FFE-41B5-ACCE-2C882C01C06A}"/>
              </a:ext>
            </a:extLst>
          </p:cNvPr>
          <p:cNvSpPr txBox="1"/>
          <p:nvPr/>
        </p:nvSpPr>
        <p:spPr>
          <a:xfrm>
            <a:off x="2952345" y="6147860"/>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(Swarbreck et al., 2008)</a:t>
            </a:r>
            <a:endParaRPr lang="es-ES" dirty="0"/>
          </a:p>
        </p:txBody>
      </p:sp>
      <p:sp>
        <p:nvSpPr>
          <p:cNvPr id="22" name="CuadroTexto 21">
            <a:extLst>
              <a:ext uri="{FF2B5EF4-FFF2-40B4-BE49-F238E27FC236}">
                <a16:creationId xmlns:a16="http://schemas.microsoft.com/office/drawing/2014/main" id="{09062E3B-D228-4DBD-9235-F192CBC34899}"/>
              </a:ext>
            </a:extLst>
          </p:cNvPr>
          <p:cNvSpPr txBox="1"/>
          <p:nvPr/>
        </p:nvSpPr>
        <p:spPr>
          <a:xfrm>
            <a:off x="2952345" y="6437293"/>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(M. Yang et al., 2018)</a:t>
            </a:r>
            <a:endParaRPr lang="es-ES" dirty="0"/>
          </a:p>
        </p:txBody>
      </p:sp>
      <p:sp>
        <p:nvSpPr>
          <p:cNvPr id="23" name="CuadroTexto 22">
            <a:extLst>
              <a:ext uri="{FF2B5EF4-FFF2-40B4-BE49-F238E27FC236}">
                <a16:creationId xmlns:a16="http://schemas.microsoft.com/office/drawing/2014/main" id="{028815FB-293F-4431-B1B9-10BAEB1AB774}"/>
              </a:ext>
            </a:extLst>
          </p:cNvPr>
          <p:cNvSpPr txBox="1"/>
          <p:nvPr/>
        </p:nvSpPr>
        <p:spPr>
          <a:xfrm>
            <a:off x="8520216" y="5734148"/>
            <a:ext cx="3671784" cy="400110"/>
          </a:xfrm>
          <a:prstGeom prst="rect">
            <a:avLst/>
          </a:prstGeom>
          <a:noFill/>
        </p:spPr>
        <p:txBody>
          <a:bodyPr wrap="square" rtlCol="0">
            <a:spAutoFit/>
          </a:bodyPr>
          <a:lstStyle/>
          <a:p>
            <a:pPr marL="342900" indent="-342900">
              <a:buFont typeface="Arial" panose="020B0604020202020204" pitchFamily="34" charset="0"/>
              <a:buChar char="•"/>
            </a:pPr>
            <a:r>
              <a:rPr lang="es-ES" sz="2000" b="1" dirty="0" err="1"/>
              <a:t>Only</a:t>
            </a:r>
            <a:r>
              <a:rPr lang="es-ES" sz="2000" b="1" dirty="0"/>
              <a:t> </a:t>
            </a:r>
            <a:r>
              <a:rPr lang="es-ES" sz="2000" b="1" dirty="0" err="1"/>
              <a:t>one</a:t>
            </a:r>
            <a:r>
              <a:rPr lang="es-ES" sz="2000" b="1" dirty="0"/>
              <a:t> </a:t>
            </a:r>
            <a:r>
              <a:rPr lang="es-ES" sz="2000" b="1" dirty="0" err="1"/>
              <a:t>copy</a:t>
            </a:r>
            <a:r>
              <a:rPr lang="es-ES" sz="2000" b="1" dirty="0"/>
              <a:t> of </a:t>
            </a:r>
            <a:r>
              <a:rPr lang="es-ES" sz="2000" b="1" dirty="0" err="1"/>
              <a:t>most</a:t>
            </a:r>
            <a:r>
              <a:rPr lang="es-ES" sz="2000" b="1" dirty="0"/>
              <a:t> genes</a:t>
            </a:r>
          </a:p>
        </p:txBody>
      </p:sp>
    </p:spTree>
    <p:extLst>
      <p:ext uri="{BB962C8B-B14F-4D97-AF65-F5344CB8AC3E}">
        <p14:creationId xmlns:p14="http://schemas.microsoft.com/office/powerpoint/2010/main" val="737175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398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3844"/>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graphicFrame>
        <p:nvGraphicFramePr>
          <p:cNvPr id="6" name="Tabla 6">
            <a:extLst>
              <a:ext uri="{FF2B5EF4-FFF2-40B4-BE49-F238E27FC236}">
                <a16:creationId xmlns:a16="http://schemas.microsoft.com/office/drawing/2014/main" id="{848A5CC9-D273-4820-8336-9C9F51F447DD}"/>
              </a:ext>
            </a:extLst>
          </p:cNvPr>
          <p:cNvGraphicFramePr>
            <a:graphicFrameLocks noGrp="1"/>
          </p:cNvGraphicFramePr>
          <p:nvPr>
            <p:extLst>
              <p:ext uri="{D42A27DB-BD31-4B8C-83A1-F6EECF244321}">
                <p14:modId xmlns:p14="http://schemas.microsoft.com/office/powerpoint/2010/main" val="3459308828"/>
              </p:ext>
            </p:extLst>
          </p:nvPr>
        </p:nvGraphicFramePr>
        <p:xfrm>
          <a:off x="1212849" y="1109154"/>
          <a:ext cx="9766301" cy="4436621"/>
        </p:xfrm>
        <a:graphic>
          <a:graphicData uri="http://schemas.openxmlformats.org/drawingml/2006/table">
            <a:tbl>
              <a:tblPr>
                <a:tableStyleId>{8EC20E35-A176-4012-BC5E-935CFFF8708E}</a:tableStyleId>
              </a:tblPr>
              <a:tblGrid>
                <a:gridCol w="3107460">
                  <a:extLst>
                    <a:ext uri="{9D8B030D-6E8A-4147-A177-3AD203B41FA5}">
                      <a16:colId xmlns:a16="http://schemas.microsoft.com/office/drawing/2014/main" val="2975090475"/>
                    </a:ext>
                  </a:extLst>
                </a:gridCol>
                <a:gridCol w="1637358">
                  <a:extLst>
                    <a:ext uri="{9D8B030D-6E8A-4147-A177-3AD203B41FA5}">
                      <a16:colId xmlns:a16="http://schemas.microsoft.com/office/drawing/2014/main" val="4056383584"/>
                    </a:ext>
                  </a:extLst>
                </a:gridCol>
                <a:gridCol w="2254826">
                  <a:extLst>
                    <a:ext uri="{9D8B030D-6E8A-4147-A177-3AD203B41FA5}">
                      <a16:colId xmlns:a16="http://schemas.microsoft.com/office/drawing/2014/main" val="1196221437"/>
                    </a:ext>
                  </a:extLst>
                </a:gridCol>
                <a:gridCol w="2766657">
                  <a:extLst>
                    <a:ext uri="{9D8B030D-6E8A-4147-A177-3AD203B41FA5}">
                      <a16:colId xmlns:a16="http://schemas.microsoft.com/office/drawing/2014/main" val="3078403033"/>
                    </a:ext>
                  </a:extLst>
                </a:gridCol>
              </a:tblGrid>
              <a:tr h="908691">
                <a:tc>
                  <a:txBody>
                    <a:bodyPr/>
                    <a:lstStyle/>
                    <a:p>
                      <a:pPr algn="l"/>
                      <a:endParaRPr lang="es-ES"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Genome size (Mb)</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protein coding genes</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transcription factors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091884"/>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Arabidopsis thaliana</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135</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27474</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1779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39264711"/>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Klebsormidium nitens</a:t>
                      </a:r>
                    </a:p>
                  </a:txBody>
                  <a:tcPr anchor="ctr"/>
                </a:tc>
                <a:tc>
                  <a:txBody>
                    <a:bodyPr/>
                    <a:lstStyle/>
                    <a:p>
                      <a:pPr algn="ctr"/>
                      <a:r>
                        <a:rPr lang="es-ES" dirty="0">
                          <a:latin typeface="Times New Roman" panose="02020603050405020304" pitchFamily="18" charset="0"/>
                          <a:cs typeface="Times New Roman" panose="02020603050405020304" pitchFamily="18" charset="0"/>
                        </a:rPr>
                        <a:t>104</a:t>
                      </a:r>
                    </a:p>
                  </a:txBody>
                  <a:tcPr anchor="ctr"/>
                </a:tc>
                <a:tc>
                  <a:txBody>
                    <a:bodyPr/>
                    <a:lstStyle/>
                    <a:p>
                      <a:pPr algn="ctr"/>
                      <a:r>
                        <a:rPr lang="es-ES" dirty="0">
                          <a:latin typeface="Times New Roman" panose="02020603050405020304" pitchFamily="18" charset="0"/>
                          <a:cs typeface="Times New Roman" panose="02020603050405020304" pitchFamily="18" charset="0"/>
                        </a:rPr>
                        <a:t>17055</a:t>
                      </a:r>
                    </a:p>
                  </a:txBody>
                  <a:tcPr anchor="ctr"/>
                </a:tc>
                <a:tc>
                  <a:txBody>
                    <a:bodyPr/>
                    <a:lstStyle/>
                    <a:p>
                      <a:pPr algn="ctr"/>
                      <a:r>
                        <a:rPr lang="es-ES" dirty="0">
                          <a:latin typeface="Times New Roman" panose="02020603050405020304" pitchFamily="18" charset="0"/>
                          <a:cs typeface="Times New Roman" panose="02020603050405020304" pitchFamily="18" charset="0"/>
                        </a:rPr>
                        <a:t>286</a:t>
                      </a:r>
                    </a:p>
                  </a:txBody>
                  <a:tcPr anchor="ctr"/>
                </a:tc>
                <a:extLst>
                  <a:ext uri="{0D108BD9-81ED-4DB2-BD59-A6C34878D82A}">
                    <a16:rowId xmlns:a16="http://schemas.microsoft.com/office/drawing/2014/main" val="1995376750"/>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Chlamydomonas reinhardtii</a:t>
                      </a:r>
                    </a:p>
                  </a:txBody>
                  <a:tcPr anchor="ctr"/>
                </a:tc>
                <a:tc>
                  <a:txBody>
                    <a:bodyPr/>
                    <a:lstStyle/>
                    <a:p>
                      <a:pPr algn="ctr"/>
                      <a:r>
                        <a:rPr lang="es-ES" dirty="0">
                          <a:latin typeface="Times New Roman" panose="02020603050405020304" pitchFamily="18" charset="0"/>
                          <a:cs typeface="Times New Roman" panose="02020603050405020304" pitchFamily="18" charset="0"/>
                        </a:rPr>
                        <a:t>110</a:t>
                      </a:r>
                    </a:p>
                  </a:txBody>
                  <a:tcPr anchor="ctr"/>
                </a:tc>
                <a:tc>
                  <a:txBody>
                    <a:bodyPr/>
                    <a:lstStyle/>
                    <a:p>
                      <a:pPr algn="ctr"/>
                      <a:r>
                        <a:rPr lang="es-ES" dirty="0">
                          <a:latin typeface="Times New Roman" panose="02020603050405020304" pitchFamily="18" charset="0"/>
                          <a:cs typeface="Times New Roman" panose="02020603050405020304" pitchFamily="18" charset="0"/>
                        </a:rPr>
                        <a:t>14000</a:t>
                      </a:r>
                    </a:p>
                  </a:txBody>
                  <a:tcPr anchor="ctr"/>
                </a:tc>
                <a:tc>
                  <a:txBody>
                    <a:bodyPr/>
                    <a:lstStyle/>
                    <a:p>
                      <a:pPr algn="ctr"/>
                      <a:r>
                        <a:rPr lang="es-ES" dirty="0">
                          <a:latin typeface="Times New Roman" panose="02020603050405020304" pitchFamily="18" charset="0"/>
                          <a:cs typeface="Times New Roman" panose="02020603050405020304" pitchFamily="18" charset="0"/>
                        </a:rPr>
                        <a:t>279</a:t>
                      </a:r>
                    </a:p>
                  </a:txBody>
                  <a:tcPr anchor="ctr"/>
                </a:tc>
                <a:extLst>
                  <a:ext uri="{0D108BD9-81ED-4DB2-BD59-A6C34878D82A}">
                    <a16:rowId xmlns:a16="http://schemas.microsoft.com/office/drawing/2014/main" val="4203073468"/>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Phaeodactylum tricornutum</a:t>
                      </a:r>
                    </a:p>
                  </a:txBody>
                  <a:tcPr anchor="ctr"/>
                </a:tc>
                <a:tc>
                  <a:txBody>
                    <a:bodyPr/>
                    <a:lstStyle/>
                    <a:p>
                      <a:pPr algn="ctr"/>
                      <a:r>
                        <a:rPr lang="es-ES" dirty="0">
                          <a:latin typeface="Times New Roman" panose="02020603050405020304" pitchFamily="18" charset="0"/>
                          <a:cs typeface="Times New Roman" panose="02020603050405020304" pitchFamily="18" charset="0"/>
                        </a:rPr>
                        <a:t>27.4</a:t>
                      </a:r>
                    </a:p>
                  </a:txBody>
                  <a:tcPr anchor="ctr"/>
                </a:tc>
                <a:tc>
                  <a:txBody>
                    <a:bodyPr/>
                    <a:lstStyle/>
                    <a:p>
                      <a:pPr algn="ctr"/>
                      <a:r>
                        <a:rPr lang="es-ES" dirty="0">
                          <a:latin typeface="Times New Roman" panose="02020603050405020304" pitchFamily="18" charset="0"/>
                          <a:cs typeface="Times New Roman" panose="02020603050405020304" pitchFamily="18" charset="0"/>
                        </a:rPr>
                        <a:t>10567</a:t>
                      </a:r>
                    </a:p>
                  </a:txBody>
                  <a:tcPr anchor="ctr"/>
                </a:tc>
                <a:tc>
                  <a:txBody>
                    <a:bodyPr/>
                    <a:lstStyle/>
                    <a:p>
                      <a:pPr algn="ctr"/>
                      <a:r>
                        <a:rPr lang="es-ES" dirty="0">
                          <a:latin typeface="Times New Roman" panose="02020603050405020304" pitchFamily="18" charset="0"/>
                          <a:cs typeface="Times New Roman" panose="02020603050405020304" pitchFamily="18" charset="0"/>
                        </a:rPr>
                        <a:t>212</a:t>
                      </a:r>
                    </a:p>
                  </a:txBody>
                  <a:tcPr anchor="ctr"/>
                </a:tc>
                <a:extLst>
                  <a:ext uri="{0D108BD9-81ED-4DB2-BD59-A6C34878D82A}">
                    <a16:rowId xmlns:a16="http://schemas.microsoft.com/office/drawing/2014/main" val="912307027"/>
                  </a:ext>
                </a:extLst>
              </a:tr>
              <a:tr h="614906">
                <a:tc>
                  <a:txBody>
                    <a:bodyPr/>
                    <a:lstStyle/>
                    <a:p>
                      <a:pPr algn="l"/>
                      <a:r>
                        <a:rPr lang="es-ES" sz="2000" b="1" i="1" dirty="0" err="1">
                          <a:latin typeface="Liberation Serif" panose="02020603050405020304" pitchFamily="18" charset="0"/>
                          <a:ea typeface="Liberation Serif" panose="02020603050405020304" pitchFamily="18" charset="0"/>
                          <a:cs typeface="Liberation Serif" panose="02020603050405020304" pitchFamily="18" charset="0"/>
                        </a:rPr>
                        <a:t>Ostreococcus</a:t>
                      </a:r>
                      <a:r>
                        <a:rPr lang="es-ES" sz="2000" b="1" i="1" dirty="0">
                          <a:latin typeface="Liberation Serif" panose="02020603050405020304" pitchFamily="18" charset="0"/>
                          <a:ea typeface="Liberation Serif" panose="02020603050405020304" pitchFamily="18" charset="0"/>
                          <a:cs typeface="Liberation Serif" panose="02020603050405020304" pitchFamily="18" charset="0"/>
                        </a:rPr>
                        <a:t> tauri</a:t>
                      </a:r>
                    </a:p>
                  </a:txBody>
                  <a:tcPr anchor="ctr"/>
                </a:tc>
                <a:tc>
                  <a:txBody>
                    <a:bodyPr/>
                    <a:lstStyle/>
                    <a:p>
                      <a:pPr algn="ctr"/>
                      <a:r>
                        <a:rPr lang="es-ES" b="1" dirty="0">
                          <a:latin typeface="Times New Roman" panose="02020603050405020304" pitchFamily="18" charset="0"/>
                          <a:cs typeface="Times New Roman" panose="02020603050405020304" pitchFamily="18" charset="0"/>
                        </a:rPr>
                        <a:t>12.56</a:t>
                      </a:r>
                    </a:p>
                  </a:txBody>
                  <a:tcPr anchor="ctr"/>
                </a:tc>
                <a:tc>
                  <a:txBody>
                    <a:bodyPr/>
                    <a:lstStyle/>
                    <a:p>
                      <a:pPr algn="ctr"/>
                      <a:r>
                        <a:rPr lang="es-ES" b="1" dirty="0">
                          <a:latin typeface="Times New Roman" panose="02020603050405020304" pitchFamily="18" charset="0"/>
                          <a:cs typeface="Times New Roman" panose="02020603050405020304" pitchFamily="18" charset="0"/>
                        </a:rPr>
                        <a:t>8166</a:t>
                      </a:r>
                    </a:p>
                  </a:txBody>
                  <a:tcPr anchor="ctr"/>
                </a:tc>
                <a:tc>
                  <a:txBody>
                    <a:bodyPr/>
                    <a:lstStyle/>
                    <a:p>
                      <a:pPr algn="ctr"/>
                      <a:r>
                        <a:rPr lang="es-ES" b="1" dirty="0">
                          <a:latin typeface="Times New Roman" panose="02020603050405020304" pitchFamily="18" charset="0"/>
                          <a:cs typeface="Times New Roman" panose="02020603050405020304" pitchFamily="18" charset="0"/>
                        </a:rPr>
                        <a:t>102</a:t>
                      </a:r>
                    </a:p>
                  </a:txBody>
                  <a:tcPr anchor="ctr"/>
                </a:tc>
                <a:extLst>
                  <a:ext uri="{0D108BD9-81ED-4DB2-BD59-A6C34878D82A}">
                    <a16:rowId xmlns:a16="http://schemas.microsoft.com/office/drawing/2014/main" val="184833122"/>
                  </a:ext>
                </a:extLst>
              </a:tr>
            </a:tbl>
          </a:graphicData>
        </a:graphic>
      </p:graphicFrame>
      <p:sp>
        <p:nvSpPr>
          <p:cNvPr id="2" name="Elipse 1">
            <a:extLst>
              <a:ext uri="{FF2B5EF4-FFF2-40B4-BE49-F238E27FC236}">
                <a16:creationId xmlns:a16="http://schemas.microsoft.com/office/drawing/2014/main" id="{2F602ABB-9BD9-43A1-A950-76D850888E7A}"/>
              </a:ext>
            </a:extLst>
          </p:cNvPr>
          <p:cNvSpPr/>
          <p:nvPr/>
        </p:nvSpPr>
        <p:spPr>
          <a:xfrm>
            <a:off x="6667500" y="5048250"/>
            <a:ext cx="838200" cy="478475"/>
          </a:xfrm>
          <a:prstGeom prst="ellipse">
            <a:avLst/>
          </a:prstGeom>
          <a:noFill/>
          <a:ln w="5715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 name="Conector recto de flecha 3">
            <a:extLst>
              <a:ext uri="{FF2B5EF4-FFF2-40B4-BE49-F238E27FC236}">
                <a16:creationId xmlns:a16="http://schemas.microsoft.com/office/drawing/2014/main" id="{69798FF1-5662-4B80-A77E-30CE3CA06391}"/>
              </a:ext>
            </a:extLst>
          </p:cNvPr>
          <p:cNvCxnSpPr/>
          <p:nvPr/>
        </p:nvCxnSpPr>
        <p:spPr>
          <a:xfrm>
            <a:off x="7105650" y="5545775"/>
            <a:ext cx="0" cy="376746"/>
          </a:xfrm>
          <a:prstGeom prst="straightConnector1">
            <a:avLst/>
          </a:prstGeom>
          <a:ln w="57150">
            <a:solidFill>
              <a:srgbClr val="768C6E"/>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936D3292-DCD7-4EB8-BC57-6EB2F52D477B}"/>
              </a:ext>
            </a:extLst>
          </p:cNvPr>
          <p:cNvSpPr txBox="1"/>
          <p:nvPr/>
        </p:nvSpPr>
        <p:spPr>
          <a:xfrm>
            <a:off x="5534025" y="5922521"/>
            <a:ext cx="2113189" cy="646331"/>
          </a:xfrm>
          <a:prstGeom prst="rect">
            <a:avLst/>
          </a:prstGeom>
          <a:noFill/>
        </p:spPr>
        <p:txBody>
          <a:bodyPr wrap="square" rtlCol="0">
            <a:spAutoFit/>
          </a:bodyPr>
          <a:lstStyle/>
          <a:p>
            <a:r>
              <a:rPr lang="en-US" b="0" i="0" u="none" strike="noStrike" baseline="0" dirty="0">
                <a:solidFill>
                  <a:prstClr val="black"/>
                </a:solidFill>
                <a:latin typeface="Lohit Devanagari"/>
              </a:rPr>
              <a:t>organism with the highest gene density </a:t>
            </a:r>
            <a:endParaRPr lang="es-ES" dirty="0"/>
          </a:p>
        </p:txBody>
      </p:sp>
      <p:sp>
        <p:nvSpPr>
          <p:cNvPr id="12" name="Elipse 11">
            <a:extLst>
              <a:ext uri="{FF2B5EF4-FFF2-40B4-BE49-F238E27FC236}">
                <a16:creationId xmlns:a16="http://schemas.microsoft.com/office/drawing/2014/main" id="{54C0E6A7-3F62-4520-B030-9DE2237DCEEB}"/>
              </a:ext>
            </a:extLst>
          </p:cNvPr>
          <p:cNvSpPr/>
          <p:nvPr/>
        </p:nvSpPr>
        <p:spPr>
          <a:xfrm>
            <a:off x="9182100" y="5048250"/>
            <a:ext cx="838200" cy="478475"/>
          </a:xfrm>
          <a:prstGeom prst="ellipse">
            <a:avLst/>
          </a:prstGeom>
          <a:noFill/>
          <a:ln w="5715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14CD8E13-EB00-4048-BA85-E257C70E8E10}"/>
              </a:ext>
            </a:extLst>
          </p:cNvPr>
          <p:cNvSpPr txBox="1"/>
          <p:nvPr/>
        </p:nvSpPr>
        <p:spPr>
          <a:xfrm>
            <a:off x="8520216" y="5734148"/>
            <a:ext cx="3671784" cy="1015663"/>
          </a:xfrm>
          <a:prstGeom prst="rect">
            <a:avLst/>
          </a:prstGeom>
          <a:noFill/>
        </p:spPr>
        <p:txBody>
          <a:bodyPr wrap="square" rtlCol="0">
            <a:spAutoFit/>
          </a:bodyPr>
          <a:lstStyle/>
          <a:p>
            <a:pPr marL="342900" indent="-342900">
              <a:buFont typeface="Arial" panose="020B0604020202020204" pitchFamily="34" charset="0"/>
              <a:buChar char="•"/>
            </a:pPr>
            <a:r>
              <a:rPr lang="es-ES" sz="2000" b="1" dirty="0" err="1"/>
              <a:t>Only</a:t>
            </a:r>
            <a:r>
              <a:rPr lang="es-ES" sz="2000" b="1" dirty="0"/>
              <a:t> </a:t>
            </a:r>
            <a:r>
              <a:rPr lang="es-ES" sz="2000" b="1" dirty="0" err="1"/>
              <a:t>one</a:t>
            </a:r>
            <a:r>
              <a:rPr lang="es-ES" sz="2000" b="1" dirty="0"/>
              <a:t> </a:t>
            </a:r>
            <a:r>
              <a:rPr lang="es-ES" sz="2000" b="1" dirty="0" err="1"/>
              <a:t>copy</a:t>
            </a:r>
            <a:r>
              <a:rPr lang="es-ES" sz="2000" b="1" dirty="0"/>
              <a:t> of </a:t>
            </a:r>
            <a:r>
              <a:rPr lang="es-ES" sz="2000" b="1" dirty="0" err="1"/>
              <a:t>most</a:t>
            </a:r>
            <a:r>
              <a:rPr lang="es-ES" sz="2000" b="1" dirty="0"/>
              <a:t> genes</a:t>
            </a:r>
          </a:p>
          <a:p>
            <a:pPr marL="342900" indent="-342900">
              <a:buFont typeface="Arial" panose="020B0604020202020204" pitchFamily="34" charset="0"/>
              <a:buChar char="•"/>
            </a:pPr>
            <a:r>
              <a:rPr lang="es-ES" sz="2000" b="1" dirty="0"/>
              <a:t>Molecular </a:t>
            </a:r>
            <a:r>
              <a:rPr lang="es-ES" sz="2000" b="1" dirty="0" err="1"/>
              <a:t>systems</a:t>
            </a:r>
            <a:r>
              <a:rPr lang="es-ES" sz="2000" b="1" dirty="0"/>
              <a:t> </a:t>
            </a:r>
            <a:r>
              <a:rPr lang="es-ES" sz="2000" b="1" dirty="0" err="1"/>
              <a:t>including</a:t>
            </a:r>
            <a:r>
              <a:rPr lang="es-ES" sz="2000" b="1" dirty="0"/>
              <a:t> </a:t>
            </a:r>
            <a:r>
              <a:rPr lang="es-ES" sz="2000" b="1" dirty="0" err="1"/>
              <a:t>only</a:t>
            </a:r>
            <a:r>
              <a:rPr lang="es-ES" sz="2000" b="1" dirty="0"/>
              <a:t> </a:t>
            </a:r>
            <a:r>
              <a:rPr lang="es-ES" sz="2000" b="1" dirty="0" err="1"/>
              <a:t>the</a:t>
            </a:r>
            <a:r>
              <a:rPr lang="es-ES" sz="2000" b="1" dirty="0"/>
              <a:t> </a:t>
            </a:r>
            <a:r>
              <a:rPr lang="es-ES" sz="2000" b="1" dirty="0" err="1"/>
              <a:t>basics</a:t>
            </a:r>
            <a:r>
              <a:rPr lang="es-ES" sz="2000" b="1" dirty="0"/>
              <a:t> </a:t>
            </a:r>
            <a:r>
              <a:rPr lang="es-ES" sz="2000" b="1" dirty="0" err="1"/>
              <a:t>to</a:t>
            </a:r>
            <a:r>
              <a:rPr lang="es-ES" sz="2000" b="1" dirty="0"/>
              <a:t> </a:t>
            </a:r>
            <a:r>
              <a:rPr lang="es-ES" sz="2000" b="1" dirty="0" err="1"/>
              <a:t>function</a:t>
            </a:r>
            <a:endParaRPr lang="es-ES" sz="2000" b="1" dirty="0"/>
          </a:p>
        </p:txBody>
      </p:sp>
      <p:pic>
        <p:nvPicPr>
          <p:cNvPr id="14" name="Gráfico 13" descr="Estrella con relleno sólido">
            <a:extLst>
              <a:ext uri="{FF2B5EF4-FFF2-40B4-BE49-F238E27FC236}">
                <a16:creationId xmlns:a16="http://schemas.microsoft.com/office/drawing/2014/main" id="{ECD0D9B7-B95B-4170-8F73-FBA5B132F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0087" y="5857517"/>
            <a:ext cx="684226" cy="684226"/>
          </a:xfrm>
          <a:prstGeom prst="rect">
            <a:avLst/>
          </a:prstGeom>
        </p:spPr>
      </p:pic>
      <p:sp>
        <p:nvSpPr>
          <p:cNvPr id="16" name="CuadroTexto 15">
            <a:extLst>
              <a:ext uri="{FF2B5EF4-FFF2-40B4-BE49-F238E27FC236}">
                <a16:creationId xmlns:a16="http://schemas.microsoft.com/office/drawing/2014/main" id="{2E4851E0-6640-4488-9641-20418C0F0561}"/>
              </a:ext>
            </a:extLst>
          </p:cNvPr>
          <p:cNvSpPr txBox="1"/>
          <p:nvPr/>
        </p:nvSpPr>
        <p:spPr>
          <a:xfrm>
            <a:off x="244549" y="5599355"/>
            <a:ext cx="4316818" cy="646331"/>
          </a:xfrm>
          <a:prstGeom prst="rect">
            <a:avLst/>
          </a:prstGeom>
          <a:noFill/>
        </p:spPr>
        <p:txBody>
          <a:bodyPr wrap="square">
            <a:spAutoFit/>
          </a:bodyPr>
          <a:lstStyle/>
          <a:p>
            <a:pPr algn="l"/>
            <a:r>
              <a:rPr lang="es-ES" b="0" i="0" u="none" strike="noStrike" baseline="0" dirty="0">
                <a:solidFill>
                  <a:srgbClr val="347F70"/>
                </a:solidFill>
                <a:latin typeface="LiberationSerif-Regular"/>
              </a:rPr>
              <a:t>(Blanc-Mathieu et al., 2014</a:t>
            </a:r>
            <a:r>
              <a:rPr lang="fr-FR" b="0" u="none" strike="noStrike" baseline="0" dirty="0">
                <a:solidFill>
                  <a:srgbClr val="347F70"/>
                </a:solidFill>
                <a:latin typeface="LiberationSerif-Italic"/>
              </a:rPr>
              <a:t>)</a:t>
            </a:r>
            <a:r>
              <a:rPr lang="fr-FR" dirty="0">
                <a:solidFill>
                  <a:srgbClr val="347F70"/>
                </a:solidFill>
                <a:latin typeface="LiberationSerif-Italic"/>
              </a:rPr>
              <a:t> </a:t>
            </a:r>
          </a:p>
          <a:p>
            <a:pPr algn="l"/>
            <a:r>
              <a:rPr lang="fr-FR" u="none" strike="noStrike" baseline="0" dirty="0">
                <a:solidFill>
                  <a:srgbClr val="347F70"/>
                </a:solidFill>
                <a:latin typeface="LiberationSerif-Italic"/>
              </a:rPr>
              <a:t>(</a:t>
            </a:r>
            <a:r>
              <a:rPr lang="fr-FR" u="none" strike="noStrike" baseline="0" dirty="0" err="1">
                <a:solidFill>
                  <a:srgbClr val="347F70"/>
                </a:solidFill>
                <a:latin typeface="LiberationSerif-Italic"/>
              </a:rPr>
              <a:t>Blaby</a:t>
            </a:r>
            <a:r>
              <a:rPr lang="fr-FR" u="none" strike="noStrike" baseline="0" dirty="0">
                <a:solidFill>
                  <a:srgbClr val="347F70"/>
                </a:solidFill>
                <a:latin typeface="LiberationSerif-Italic"/>
              </a:rPr>
              <a:t> et al., 2014)</a:t>
            </a:r>
            <a:endParaRPr lang="es-ES" dirty="0"/>
          </a:p>
        </p:txBody>
      </p:sp>
      <p:sp>
        <p:nvSpPr>
          <p:cNvPr id="17" name="CuadroTexto 16">
            <a:extLst>
              <a:ext uri="{FF2B5EF4-FFF2-40B4-BE49-F238E27FC236}">
                <a16:creationId xmlns:a16="http://schemas.microsoft.com/office/drawing/2014/main" id="{E7D95271-F00E-4D3E-B44B-8CBBCBBE9E4B}"/>
              </a:ext>
            </a:extLst>
          </p:cNvPr>
          <p:cNvSpPr txBox="1"/>
          <p:nvPr/>
        </p:nvSpPr>
        <p:spPr>
          <a:xfrm>
            <a:off x="244549" y="6114600"/>
            <a:ext cx="6099242" cy="369332"/>
          </a:xfrm>
          <a:prstGeom prst="rect">
            <a:avLst/>
          </a:prstGeom>
          <a:noFill/>
        </p:spPr>
        <p:txBody>
          <a:bodyPr wrap="square">
            <a:spAutoFit/>
          </a:bodyPr>
          <a:lstStyle/>
          <a:p>
            <a:r>
              <a:rPr lang="fr-FR" sz="1800" u="none" strike="noStrike" baseline="0" dirty="0">
                <a:solidFill>
                  <a:srgbClr val="347F70"/>
                </a:solidFill>
                <a:latin typeface="LiberationSerif-Italic"/>
              </a:rPr>
              <a:t>(Craig et </a:t>
            </a:r>
            <a:r>
              <a:rPr lang="da-DK" sz="1800" u="none" strike="noStrike" baseline="0" dirty="0">
                <a:solidFill>
                  <a:srgbClr val="347F70"/>
                </a:solidFill>
                <a:latin typeface="LiberationSerif-Italic"/>
              </a:rPr>
              <a:t>al., 2021)</a:t>
            </a:r>
            <a:endParaRPr lang="es-ES" dirty="0"/>
          </a:p>
        </p:txBody>
      </p:sp>
      <p:sp>
        <p:nvSpPr>
          <p:cNvPr id="18" name="CuadroTexto 17">
            <a:extLst>
              <a:ext uri="{FF2B5EF4-FFF2-40B4-BE49-F238E27FC236}">
                <a16:creationId xmlns:a16="http://schemas.microsoft.com/office/drawing/2014/main" id="{AB7425F5-3D7B-48D4-AA28-DCA04E9BA7A2}"/>
              </a:ext>
            </a:extLst>
          </p:cNvPr>
          <p:cNvSpPr txBox="1"/>
          <p:nvPr/>
        </p:nvSpPr>
        <p:spPr>
          <a:xfrm>
            <a:off x="244549" y="6391599"/>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(Derelle et al., 2006)</a:t>
            </a:r>
            <a:endParaRPr lang="es-ES" dirty="0"/>
          </a:p>
        </p:txBody>
      </p:sp>
      <p:sp>
        <p:nvSpPr>
          <p:cNvPr id="19" name="CuadroTexto 18">
            <a:extLst>
              <a:ext uri="{FF2B5EF4-FFF2-40B4-BE49-F238E27FC236}">
                <a16:creationId xmlns:a16="http://schemas.microsoft.com/office/drawing/2014/main" id="{AEB6E5F6-88C6-4458-80D0-DE5763C5112B}"/>
              </a:ext>
            </a:extLst>
          </p:cNvPr>
          <p:cNvSpPr txBox="1"/>
          <p:nvPr/>
        </p:nvSpPr>
        <p:spPr>
          <a:xfrm>
            <a:off x="2952345" y="5584527"/>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(Hori et al., 2014)</a:t>
            </a:r>
            <a:endParaRPr lang="es-ES" dirty="0"/>
          </a:p>
        </p:txBody>
      </p:sp>
      <p:sp>
        <p:nvSpPr>
          <p:cNvPr id="20" name="CuadroTexto 19">
            <a:extLst>
              <a:ext uri="{FF2B5EF4-FFF2-40B4-BE49-F238E27FC236}">
                <a16:creationId xmlns:a16="http://schemas.microsoft.com/office/drawing/2014/main" id="{03A5E652-E154-48B2-8A92-169694803B6D}"/>
              </a:ext>
            </a:extLst>
          </p:cNvPr>
          <p:cNvSpPr txBox="1"/>
          <p:nvPr/>
        </p:nvSpPr>
        <p:spPr>
          <a:xfrm>
            <a:off x="2952345" y="5848587"/>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(Lamesch et al., 2012)</a:t>
            </a:r>
            <a:endParaRPr lang="es-ES" dirty="0"/>
          </a:p>
        </p:txBody>
      </p:sp>
      <p:sp>
        <p:nvSpPr>
          <p:cNvPr id="21" name="CuadroTexto 20">
            <a:extLst>
              <a:ext uri="{FF2B5EF4-FFF2-40B4-BE49-F238E27FC236}">
                <a16:creationId xmlns:a16="http://schemas.microsoft.com/office/drawing/2014/main" id="{AAC48BC9-F89D-4791-A43B-CDF139AD920E}"/>
              </a:ext>
            </a:extLst>
          </p:cNvPr>
          <p:cNvSpPr txBox="1"/>
          <p:nvPr/>
        </p:nvSpPr>
        <p:spPr>
          <a:xfrm>
            <a:off x="2952345" y="6147860"/>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(Swarbreck et al., 2008)</a:t>
            </a:r>
            <a:endParaRPr lang="es-ES" dirty="0"/>
          </a:p>
        </p:txBody>
      </p:sp>
      <p:sp>
        <p:nvSpPr>
          <p:cNvPr id="22" name="CuadroTexto 21">
            <a:extLst>
              <a:ext uri="{FF2B5EF4-FFF2-40B4-BE49-F238E27FC236}">
                <a16:creationId xmlns:a16="http://schemas.microsoft.com/office/drawing/2014/main" id="{CB8D6B88-3F30-4B91-B415-436B8ACE588F}"/>
              </a:ext>
            </a:extLst>
          </p:cNvPr>
          <p:cNvSpPr txBox="1"/>
          <p:nvPr/>
        </p:nvSpPr>
        <p:spPr>
          <a:xfrm>
            <a:off x="2952345" y="6437293"/>
            <a:ext cx="6099242" cy="369332"/>
          </a:xfrm>
          <a:prstGeom prst="rect">
            <a:avLst/>
          </a:prstGeom>
          <a:noFill/>
        </p:spPr>
        <p:txBody>
          <a:bodyPr wrap="square">
            <a:spAutoFit/>
          </a:bodyPr>
          <a:lstStyle/>
          <a:p>
            <a:r>
              <a:rPr lang="da-DK" sz="1800" u="none" strike="noStrike" baseline="0" dirty="0">
                <a:solidFill>
                  <a:srgbClr val="347F70"/>
                </a:solidFill>
                <a:latin typeface="LiberationSerif-Italic"/>
              </a:rPr>
              <a:t>(M. Yang et al., 2018)</a:t>
            </a:r>
            <a:endParaRPr lang="es-ES" dirty="0"/>
          </a:p>
        </p:txBody>
      </p:sp>
    </p:spTree>
    <p:extLst>
      <p:ext uri="{BB962C8B-B14F-4D97-AF65-F5344CB8AC3E}">
        <p14:creationId xmlns:p14="http://schemas.microsoft.com/office/powerpoint/2010/main" val="3563030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398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3844"/>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i="1" dirty="0">
                <a:solidFill>
                  <a:schemeClr val="bg1"/>
                </a:solidFill>
              </a:rPr>
              <a:t>: Ostreococcus tauri </a:t>
            </a:r>
            <a:endParaRPr lang="es-ES" sz="4000" i="1" dirty="0">
              <a:solidFill>
                <a:schemeClr val="bg1"/>
              </a:solidFill>
              <a:latin typeface="+mj-lt"/>
            </a:endParaRPr>
          </a:p>
        </p:txBody>
      </p:sp>
      <p:graphicFrame>
        <p:nvGraphicFramePr>
          <p:cNvPr id="6" name="Tabla 6">
            <a:extLst>
              <a:ext uri="{FF2B5EF4-FFF2-40B4-BE49-F238E27FC236}">
                <a16:creationId xmlns:a16="http://schemas.microsoft.com/office/drawing/2014/main" id="{848A5CC9-D273-4820-8336-9C9F51F447DD}"/>
              </a:ext>
            </a:extLst>
          </p:cNvPr>
          <p:cNvGraphicFramePr>
            <a:graphicFrameLocks noGrp="1"/>
          </p:cNvGraphicFramePr>
          <p:nvPr/>
        </p:nvGraphicFramePr>
        <p:xfrm>
          <a:off x="1212849" y="1508083"/>
          <a:ext cx="9766301" cy="4436621"/>
        </p:xfrm>
        <a:graphic>
          <a:graphicData uri="http://schemas.openxmlformats.org/drawingml/2006/table">
            <a:tbl>
              <a:tblPr>
                <a:tableStyleId>{8EC20E35-A176-4012-BC5E-935CFFF8708E}</a:tableStyleId>
              </a:tblPr>
              <a:tblGrid>
                <a:gridCol w="3107460">
                  <a:extLst>
                    <a:ext uri="{9D8B030D-6E8A-4147-A177-3AD203B41FA5}">
                      <a16:colId xmlns:a16="http://schemas.microsoft.com/office/drawing/2014/main" val="2975090475"/>
                    </a:ext>
                  </a:extLst>
                </a:gridCol>
                <a:gridCol w="1637358">
                  <a:extLst>
                    <a:ext uri="{9D8B030D-6E8A-4147-A177-3AD203B41FA5}">
                      <a16:colId xmlns:a16="http://schemas.microsoft.com/office/drawing/2014/main" val="4056383584"/>
                    </a:ext>
                  </a:extLst>
                </a:gridCol>
                <a:gridCol w="2254826">
                  <a:extLst>
                    <a:ext uri="{9D8B030D-6E8A-4147-A177-3AD203B41FA5}">
                      <a16:colId xmlns:a16="http://schemas.microsoft.com/office/drawing/2014/main" val="1196221437"/>
                    </a:ext>
                  </a:extLst>
                </a:gridCol>
                <a:gridCol w="2766657">
                  <a:extLst>
                    <a:ext uri="{9D8B030D-6E8A-4147-A177-3AD203B41FA5}">
                      <a16:colId xmlns:a16="http://schemas.microsoft.com/office/drawing/2014/main" val="3078403033"/>
                    </a:ext>
                  </a:extLst>
                </a:gridCol>
              </a:tblGrid>
              <a:tr h="908691">
                <a:tc>
                  <a:txBody>
                    <a:bodyPr/>
                    <a:lstStyle/>
                    <a:p>
                      <a:pPr algn="l"/>
                      <a:endParaRPr lang="es-ES"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Genome size (Mb)</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protein coding genes</a:t>
                      </a:r>
                    </a:p>
                  </a:txBody>
                  <a:tcPr anchor="ctr">
                    <a:lnB w="12700" cap="flat" cmpd="sng" algn="ctr">
                      <a:solidFill>
                        <a:schemeClr val="tx1"/>
                      </a:solidFill>
                      <a:prstDash val="solid"/>
                      <a:round/>
                      <a:headEnd type="none" w="med" len="med"/>
                      <a:tailEnd type="none" w="med" len="med"/>
                    </a:lnB>
                  </a:tcPr>
                </a:tc>
                <a:tc>
                  <a:txBody>
                    <a:bodyPr/>
                    <a:lstStyle/>
                    <a:p>
                      <a:pPr algn="ctr"/>
                      <a:r>
                        <a:rPr lang="es-ES" b="0" dirty="0">
                          <a:latin typeface="Liberation Serif" panose="02020603050405020304" pitchFamily="18" charset="0"/>
                          <a:ea typeface="Liberation Serif" panose="02020603050405020304" pitchFamily="18" charset="0"/>
                          <a:cs typeface="Liberation Serif" panose="02020603050405020304" pitchFamily="18" charset="0"/>
                        </a:rPr>
                        <a:t>Number of transcription factors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091884"/>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Arabidopsis thaliana</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135</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27474</a:t>
                      </a:r>
                    </a:p>
                  </a:txBody>
                  <a:tcPr anchor="ctr">
                    <a:lnT w="12700" cap="flat" cmpd="sng" algn="ctr">
                      <a:solidFill>
                        <a:schemeClr val="tx1"/>
                      </a:solidFill>
                      <a:prstDash val="solid"/>
                      <a:round/>
                      <a:headEnd type="none" w="med" len="med"/>
                      <a:tailEnd type="none" w="med" len="med"/>
                    </a:lnT>
                  </a:tcPr>
                </a:tc>
                <a:tc>
                  <a:txBody>
                    <a:bodyPr/>
                    <a:lstStyle/>
                    <a:p>
                      <a:pPr algn="ctr"/>
                      <a:r>
                        <a:rPr lang="es-ES" dirty="0">
                          <a:latin typeface="Times New Roman" panose="02020603050405020304" pitchFamily="18" charset="0"/>
                          <a:cs typeface="Times New Roman" panose="02020603050405020304" pitchFamily="18" charset="0"/>
                        </a:rPr>
                        <a:t>1779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39264711"/>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Klebsormidium nitens</a:t>
                      </a:r>
                    </a:p>
                  </a:txBody>
                  <a:tcPr anchor="ctr"/>
                </a:tc>
                <a:tc>
                  <a:txBody>
                    <a:bodyPr/>
                    <a:lstStyle/>
                    <a:p>
                      <a:pPr algn="ctr"/>
                      <a:r>
                        <a:rPr lang="es-ES" dirty="0">
                          <a:latin typeface="Times New Roman" panose="02020603050405020304" pitchFamily="18" charset="0"/>
                          <a:cs typeface="Times New Roman" panose="02020603050405020304" pitchFamily="18" charset="0"/>
                        </a:rPr>
                        <a:t>104</a:t>
                      </a:r>
                    </a:p>
                  </a:txBody>
                  <a:tcPr anchor="ctr"/>
                </a:tc>
                <a:tc>
                  <a:txBody>
                    <a:bodyPr/>
                    <a:lstStyle/>
                    <a:p>
                      <a:pPr algn="ctr"/>
                      <a:r>
                        <a:rPr lang="es-ES" dirty="0">
                          <a:latin typeface="Times New Roman" panose="02020603050405020304" pitchFamily="18" charset="0"/>
                          <a:cs typeface="Times New Roman" panose="02020603050405020304" pitchFamily="18" charset="0"/>
                        </a:rPr>
                        <a:t>17055</a:t>
                      </a:r>
                    </a:p>
                  </a:txBody>
                  <a:tcPr anchor="ctr"/>
                </a:tc>
                <a:tc>
                  <a:txBody>
                    <a:bodyPr/>
                    <a:lstStyle/>
                    <a:p>
                      <a:pPr algn="ctr"/>
                      <a:r>
                        <a:rPr lang="es-ES" dirty="0">
                          <a:latin typeface="Times New Roman" panose="02020603050405020304" pitchFamily="18" charset="0"/>
                          <a:cs typeface="Times New Roman" panose="02020603050405020304" pitchFamily="18" charset="0"/>
                        </a:rPr>
                        <a:t>286</a:t>
                      </a:r>
                    </a:p>
                  </a:txBody>
                  <a:tcPr anchor="ctr"/>
                </a:tc>
                <a:extLst>
                  <a:ext uri="{0D108BD9-81ED-4DB2-BD59-A6C34878D82A}">
                    <a16:rowId xmlns:a16="http://schemas.microsoft.com/office/drawing/2014/main" val="1995376750"/>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Chlamydomonas reinhardtii</a:t>
                      </a:r>
                    </a:p>
                  </a:txBody>
                  <a:tcPr anchor="ctr"/>
                </a:tc>
                <a:tc>
                  <a:txBody>
                    <a:bodyPr/>
                    <a:lstStyle/>
                    <a:p>
                      <a:pPr algn="ctr"/>
                      <a:r>
                        <a:rPr lang="es-ES" dirty="0">
                          <a:latin typeface="Times New Roman" panose="02020603050405020304" pitchFamily="18" charset="0"/>
                          <a:cs typeface="Times New Roman" panose="02020603050405020304" pitchFamily="18" charset="0"/>
                        </a:rPr>
                        <a:t>110</a:t>
                      </a:r>
                    </a:p>
                  </a:txBody>
                  <a:tcPr anchor="ctr"/>
                </a:tc>
                <a:tc>
                  <a:txBody>
                    <a:bodyPr/>
                    <a:lstStyle/>
                    <a:p>
                      <a:pPr algn="ctr"/>
                      <a:r>
                        <a:rPr lang="es-ES" dirty="0">
                          <a:latin typeface="Times New Roman" panose="02020603050405020304" pitchFamily="18" charset="0"/>
                          <a:cs typeface="Times New Roman" panose="02020603050405020304" pitchFamily="18" charset="0"/>
                        </a:rPr>
                        <a:t>14000</a:t>
                      </a:r>
                    </a:p>
                  </a:txBody>
                  <a:tcPr anchor="ctr"/>
                </a:tc>
                <a:tc>
                  <a:txBody>
                    <a:bodyPr/>
                    <a:lstStyle/>
                    <a:p>
                      <a:pPr algn="ctr"/>
                      <a:r>
                        <a:rPr lang="es-ES" dirty="0">
                          <a:latin typeface="Times New Roman" panose="02020603050405020304" pitchFamily="18" charset="0"/>
                          <a:cs typeface="Times New Roman" panose="02020603050405020304" pitchFamily="18" charset="0"/>
                        </a:rPr>
                        <a:t>279</a:t>
                      </a:r>
                    </a:p>
                  </a:txBody>
                  <a:tcPr anchor="ctr"/>
                </a:tc>
                <a:extLst>
                  <a:ext uri="{0D108BD9-81ED-4DB2-BD59-A6C34878D82A}">
                    <a16:rowId xmlns:a16="http://schemas.microsoft.com/office/drawing/2014/main" val="4203073468"/>
                  </a:ext>
                </a:extLst>
              </a:tr>
              <a:tr h="8416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Phaeodactylum tricornutum</a:t>
                      </a:r>
                    </a:p>
                  </a:txBody>
                  <a:tcPr anchor="ctr"/>
                </a:tc>
                <a:tc>
                  <a:txBody>
                    <a:bodyPr/>
                    <a:lstStyle/>
                    <a:p>
                      <a:pPr algn="ctr"/>
                      <a:r>
                        <a:rPr lang="es-ES" dirty="0">
                          <a:latin typeface="Times New Roman" panose="02020603050405020304" pitchFamily="18" charset="0"/>
                          <a:cs typeface="Times New Roman" panose="02020603050405020304" pitchFamily="18" charset="0"/>
                        </a:rPr>
                        <a:t>27.4</a:t>
                      </a:r>
                    </a:p>
                  </a:txBody>
                  <a:tcPr anchor="ctr"/>
                </a:tc>
                <a:tc>
                  <a:txBody>
                    <a:bodyPr/>
                    <a:lstStyle/>
                    <a:p>
                      <a:pPr algn="ctr"/>
                      <a:r>
                        <a:rPr lang="es-ES" dirty="0">
                          <a:latin typeface="Times New Roman" panose="02020603050405020304" pitchFamily="18" charset="0"/>
                          <a:cs typeface="Times New Roman" panose="02020603050405020304" pitchFamily="18" charset="0"/>
                        </a:rPr>
                        <a:t>10567</a:t>
                      </a:r>
                    </a:p>
                  </a:txBody>
                  <a:tcPr anchor="ctr"/>
                </a:tc>
                <a:tc>
                  <a:txBody>
                    <a:bodyPr/>
                    <a:lstStyle/>
                    <a:p>
                      <a:pPr algn="ctr"/>
                      <a:r>
                        <a:rPr lang="es-ES" dirty="0">
                          <a:latin typeface="Times New Roman" panose="02020603050405020304" pitchFamily="18" charset="0"/>
                          <a:cs typeface="Times New Roman" panose="02020603050405020304" pitchFamily="18" charset="0"/>
                        </a:rPr>
                        <a:t>212</a:t>
                      </a:r>
                    </a:p>
                  </a:txBody>
                  <a:tcPr anchor="ctr"/>
                </a:tc>
                <a:extLst>
                  <a:ext uri="{0D108BD9-81ED-4DB2-BD59-A6C34878D82A}">
                    <a16:rowId xmlns:a16="http://schemas.microsoft.com/office/drawing/2014/main" val="912307027"/>
                  </a:ext>
                </a:extLst>
              </a:tr>
              <a:tr h="614906">
                <a:tc>
                  <a:txBody>
                    <a:bodyPr/>
                    <a:lstStyle/>
                    <a:p>
                      <a:pPr algn="l"/>
                      <a:r>
                        <a:rPr lang="es-ES" sz="2000" i="1" dirty="0">
                          <a:latin typeface="Liberation Serif" panose="02020603050405020304" pitchFamily="18" charset="0"/>
                          <a:ea typeface="Liberation Serif" panose="02020603050405020304" pitchFamily="18" charset="0"/>
                          <a:cs typeface="Liberation Serif" panose="02020603050405020304" pitchFamily="18" charset="0"/>
                        </a:rPr>
                        <a:t>Ostreococcuus tauri</a:t>
                      </a:r>
                    </a:p>
                  </a:txBody>
                  <a:tcPr anchor="ctr"/>
                </a:tc>
                <a:tc>
                  <a:txBody>
                    <a:bodyPr/>
                    <a:lstStyle/>
                    <a:p>
                      <a:pPr algn="ctr"/>
                      <a:r>
                        <a:rPr lang="es-ES" dirty="0">
                          <a:latin typeface="Times New Roman" panose="02020603050405020304" pitchFamily="18" charset="0"/>
                          <a:cs typeface="Times New Roman" panose="02020603050405020304" pitchFamily="18" charset="0"/>
                        </a:rPr>
                        <a:t>12.56</a:t>
                      </a:r>
                    </a:p>
                  </a:txBody>
                  <a:tcPr anchor="ctr"/>
                </a:tc>
                <a:tc>
                  <a:txBody>
                    <a:bodyPr/>
                    <a:lstStyle/>
                    <a:p>
                      <a:pPr algn="ctr"/>
                      <a:r>
                        <a:rPr lang="es-ES" dirty="0">
                          <a:latin typeface="Times New Roman" panose="02020603050405020304" pitchFamily="18" charset="0"/>
                          <a:cs typeface="Times New Roman" panose="02020603050405020304" pitchFamily="18" charset="0"/>
                        </a:rPr>
                        <a:t>8166</a:t>
                      </a:r>
                    </a:p>
                  </a:txBody>
                  <a:tcPr anchor="ctr"/>
                </a:tc>
                <a:tc>
                  <a:txBody>
                    <a:bodyPr/>
                    <a:lstStyle/>
                    <a:p>
                      <a:pPr algn="ctr"/>
                      <a:r>
                        <a:rPr lang="es-ES" dirty="0">
                          <a:latin typeface="Times New Roman" panose="02020603050405020304" pitchFamily="18" charset="0"/>
                          <a:cs typeface="Times New Roman" panose="02020603050405020304" pitchFamily="18" charset="0"/>
                        </a:rPr>
                        <a:t>102</a:t>
                      </a:r>
                    </a:p>
                  </a:txBody>
                  <a:tcPr anchor="ctr"/>
                </a:tc>
                <a:extLst>
                  <a:ext uri="{0D108BD9-81ED-4DB2-BD59-A6C34878D82A}">
                    <a16:rowId xmlns:a16="http://schemas.microsoft.com/office/drawing/2014/main" val="184833122"/>
                  </a:ext>
                </a:extLst>
              </a:tr>
            </a:tbl>
          </a:graphicData>
        </a:graphic>
      </p:graphicFrame>
      <p:sp>
        <p:nvSpPr>
          <p:cNvPr id="7" name="Rectángulo 6">
            <a:extLst>
              <a:ext uri="{FF2B5EF4-FFF2-40B4-BE49-F238E27FC236}">
                <a16:creationId xmlns:a16="http://schemas.microsoft.com/office/drawing/2014/main" id="{608C1015-8ACC-4455-B228-FE6D8D5C7DC3}"/>
              </a:ext>
            </a:extLst>
          </p:cNvPr>
          <p:cNvSpPr/>
          <p:nvPr/>
        </p:nvSpPr>
        <p:spPr>
          <a:xfrm>
            <a:off x="838200" y="5349917"/>
            <a:ext cx="10652465" cy="790602"/>
          </a:xfrm>
          <a:prstGeom prst="rect">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A75F0E60-8D61-494B-9F41-E35D70527986}"/>
              </a:ext>
            </a:extLst>
          </p:cNvPr>
          <p:cNvSpPr txBox="1"/>
          <p:nvPr/>
        </p:nvSpPr>
        <p:spPr>
          <a:xfrm>
            <a:off x="838200" y="6221196"/>
            <a:ext cx="6101442" cy="369332"/>
          </a:xfrm>
          <a:prstGeom prst="rect">
            <a:avLst/>
          </a:prstGeom>
          <a:noFill/>
        </p:spPr>
        <p:txBody>
          <a:bodyPr wrap="square">
            <a:spAutoFit/>
          </a:bodyPr>
          <a:lstStyle/>
          <a:p>
            <a:r>
              <a:rPr lang="es-ES" sz="1800" b="0" i="0" u="none" strike="noStrike" baseline="0" dirty="0">
                <a:solidFill>
                  <a:srgbClr val="347F70"/>
                </a:solidFill>
                <a:latin typeface="LiberationSerif-Regular"/>
              </a:rPr>
              <a:t>(Blanc-Mathieu et al., 2014)</a:t>
            </a:r>
            <a:endParaRPr lang="es-ES" dirty="0"/>
          </a:p>
        </p:txBody>
      </p:sp>
      <p:sp>
        <p:nvSpPr>
          <p:cNvPr id="11" name="Rectángulo 10">
            <a:extLst>
              <a:ext uri="{FF2B5EF4-FFF2-40B4-BE49-F238E27FC236}">
                <a16:creationId xmlns:a16="http://schemas.microsoft.com/office/drawing/2014/main" id="{2E0FDDF3-3BE0-4D5A-A5C8-BB5C905E9131}"/>
              </a:ext>
            </a:extLst>
          </p:cNvPr>
          <p:cNvSpPr/>
          <p:nvPr/>
        </p:nvSpPr>
        <p:spPr>
          <a:xfrm>
            <a:off x="-9525" y="0"/>
            <a:ext cx="12192000" cy="6884751"/>
          </a:xfrm>
          <a:prstGeom prst="rect">
            <a:avLst/>
          </a:prstGeom>
          <a:blipFill dpi="0" rotWithShape="1">
            <a:blip r:embed="rId3">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09581AAC-FFE4-47D9-AC42-B2AADD8BC6E4}"/>
              </a:ext>
            </a:extLst>
          </p:cNvPr>
          <p:cNvSpPr/>
          <p:nvPr/>
        </p:nvSpPr>
        <p:spPr>
          <a:xfrm>
            <a:off x="651465" y="2389271"/>
            <a:ext cx="11069516" cy="244207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CuadroTexto 12">
            <a:extLst>
              <a:ext uri="{FF2B5EF4-FFF2-40B4-BE49-F238E27FC236}">
                <a16:creationId xmlns:a16="http://schemas.microsoft.com/office/drawing/2014/main" id="{B71F48A5-AF88-4F6D-852D-91F8BAD28322}"/>
              </a:ext>
            </a:extLst>
          </p:cNvPr>
          <p:cNvSpPr txBox="1"/>
          <p:nvPr/>
        </p:nvSpPr>
        <p:spPr>
          <a:xfrm>
            <a:off x="838200" y="2579254"/>
            <a:ext cx="10626136" cy="369332"/>
          </a:xfrm>
          <a:prstGeom prst="rect">
            <a:avLst/>
          </a:prstGeom>
          <a:noFill/>
        </p:spPr>
        <p:txBody>
          <a:bodyPr wrap="square" rtlCol="0">
            <a:spAutoFit/>
          </a:bodyPr>
          <a:lstStyle/>
          <a:p>
            <a:pPr algn="just"/>
            <a:r>
              <a:rPr lang="es-ES" dirty="0">
                <a:solidFill>
                  <a:schemeClr val="bg1"/>
                </a:solidFill>
              </a:rPr>
              <a:t>Ostreococcus</a:t>
            </a:r>
          </a:p>
        </p:txBody>
      </p:sp>
      <p:sp>
        <p:nvSpPr>
          <p:cNvPr id="16" name="Rectángulo 15">
            <a:extLst>
              <a:ext uri="{FF2B5EF4-FFF2-40B4-BE49-F238E27FC236}">
                <a16:creationId xmlns:a16="http://schemas.microsoft.com/office/drawing/2014/main" id="{4910F7F1-1271-42CA-BCF5-79F2B9B73F86}"/>
              </a:ext>
            </a:extLst>
          </p:cNvPr>
          <p:cNvSpPr/>
          <p:nvPr/>
        </p:nvSpPr>
        <p:spPr>
          <a:xfrm>
            <a:off x="651465" y="2389271"/>
            <a:ext cx="11069516" cy="244207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675EF466-F0C0-4F95-80F1-003ECB2C42AB}"/>
              </a:ext>
            </a:extLst>
          </p:cNvPr>
          <p:cNvSpPr txBox="1"/>
          <p:nvPr/>
        </p:nvSpPr>
        <p:spPr>
          <a:xfrm>
            <a:off x="873155" y="2621081"/>
            <a:ext cx="10626136" cy="2062103"/>
          </a:xfrm>
          <a:prstGeom prst="rect">
            <a:avLst/>
          </a:prstGeom>
          <a:noFill/>
        </p:spPr>
        <p:txBody>
          <a:bodyPr wrap="square" rtlCol="0">
            <a:spAutoFit/>
          </a:bodyPr>
          <a:lstStyle/>
          <a:p>
            <a:pPr marR="0" algn="just"/>
            <a:r>
              <a:rPr lang="en-US" sz="3200" b="0" i="1" u="none" strike="noStrike" baseline="0" dirty="0">
                <a:solidFill>
                  <a:schemeClr val="bg1"/>
                </a:solidFill>
                <a:latin typeface="Lohit Devanagari"/>
              </a:rPr>
              <a:t>Ostreococcus tauri </a:t>
            </a:r>
            <a:r>
              <a:rPr lang="en-US" sz="3200" b="0" i="0" u="none" strike="noStrike" baseline="0" dirty="0">
                <a:solidFill>
                  <a:schemeClr val="bg1"/>
                </a:solidFill>
                <a:latin typeface="Lohit Devanagari"/>
              </a:rPr>
              <a:t>is chosen as a model organism in this work for its phylogenomic position in the green lineage, its significant presence in marine phytoplankton and its simple cell structure and genome features.</a:t>
            </a:r>
          </a:p>
        </p:txBody>
      </p:sp>
    </p:spTree>
    <p:extLst>
      <p:ext uri="{BB962C8B-B14F-4D97-AF65-F5344CB8AC3E}">
        <p14:creationId xmlns:p14="http://schemas.microsoft.com/office/powerpoint/2010/main" val="4010494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7832"/>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spTree>
    <p:extLst>
      <p:ext uri="{BB962C8B-B14F-4D97-AF65-F5344CB8AC3E}">
        <p14:creationId xmlns:p14="http://schemas.microsoft.com/office/powerpoint/2010/main" val="2486130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27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562"/>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106076"/>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21431"/>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501630"/>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68415"/>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507382"/>
            <a:ext cx="4686300" cy="461665"/>
          </a:xfrm>
          <a:prstGeom prst="rect">
            <a:avLst/>
          </a:prstGeom>
          <a:noFill/>
        </p:spPr>
        <p:txBody>
          <a:bodyPr wrap="square" rtlCol="0">
            <a:spAutoFit/>
          </a:bodyPr>
          <a:lstStyle/>
          <a:p>
            <a:r>
              <a:rPr lang="es-ES" sz="2400" dirty="0" err="1"/>
              <a:t>Metabolomics</a:t>
            </a:r>
            <a:endParaRPr lang="es-ES" dirty="0"/>
          </a:p>
        </p:txBody>
      </p:sp>
      <p:sp>
        <p:nvSpPr>
          <p:cNvPr id="11" name="CuadroTexto 10">
            <a:extLst>
              <a:ext uri="{FF2B5EF4-FFF2-40B4-BE49-F238E27FC236}">
                <a16:creationId xmlns:a16="http://schemas.microsoft.com/office/drawing/2014/main" id="{0AA7E0B5-CB2B-41ED-8685-02E8163C46D0}"/>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398171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106076"/>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21431"/>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501630"/>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68415"/>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507382"/>
            <a:ext cx="4686300" cy="461665"/>
          </a:xfrm>
          <a:prstGeom prst="rect">
            <a:avLst/>
          </a:prstGeom>
          <a:noFill/>
        </p:spPr>
        <p:txBody>
          <a:bodyPr wrap="square" rtlCol="0">
            <a:spAutoFit/>
          </a:bodyPr>
          <a:lstStyle/>
          <a:p>
            <a:r>
              <a:rPr lang="es-ES" sz="2400" dirty="0" err="1"/>
              <a:t>Metabolomics</a:t>
            </a:r>
            <a:endParaRPr lang="es-ES" dirty="0"/>
          </a:p>
        </p:txBody>
      </p:sp>
      <p:sp>
        <p:nvSpPr>
          <p:cNvPr id="35" name="CuadroTexto 34">
            <a:extLst>
              <a:ext uri="{FF2B5EF4-FFF2-40B4-BE49-F238E27FC236}">
                <a16:creationId xmlns:a16="http://schemas.microsoft.com/office/drawing/2014/main" id="{748DAE04-9441-4B38-9297-6FF746AC14E5}"/>
              </a:ext>
            </a:extLst>
          </p:cNvPr>
          <p:cNvSpPr txBox="1"/>
          <p:nvPr/>
        </p:nvSpPr>
        <p:spPr>
          <a:xfrm>
            <a:off x="1244600" y="1694437"/>
            <a:ext cx="1079500" cy="461665"/>
          </a:xfrm>
          <a:prstGeom prst="rect">
            <a:avLst/>
          </a:prstGeom>
          <a:noFill/>
        </p:spPr>
        <p:txBody>
          <a:bodyPr wrap="square" rtlCol="0">
            <a:spAutoFit/>
          </a:bodyPr>
          <a:lstStyle/>
          <a:p>
            <a:r>
              <a:rPr lang="es-ES" sz="2400" b="1" dirty="0">
                <a:solidFill>
                  <a:srgbClr val="002060"/>
                </a:solidFill>
              </a:rPr>
              <a:t>DNA</a:t>
            </a:r>
          </a:p>
        </p:txBody>
      </p:sp>
      <p:sp>
        <p:nvSpPr>
          <p:cNvPr id="36" name="CuadroTexto 35">
            <a:extLst>
              <a:ext uri="{FF2B5EF4-FFF2-40B4-BE49-F238E27FC236}">
                <a16:creationId xmlns:a16="http://schemas.microsoft.com/office/drawing/2014/main" id="{4833C958-A32A-455D-9C8A-338212D9346F}"/>
              </a:ext>
            </a:extLst>
          </p:cNvPr>
          <p:cNvSpPr txBox="1"/>
          <p:nvPr/>
        </p:nvSpPr>
        <p:spPr>
          <a:xfrm>
            <a:off x="1244600" y="2557871"/>
            <a:ext cx="1079500" cy="461665"/>
          </a:xfrm>
          <a:prstGeom prst="rect">
            <a:avLst/>
          </a:prstGeom>
          <a:noFill/>
        </p:spPr>
        <p:txBody>
          <a:bodyPr wrap="square" rtlCol="0">
            <a:spAutoFit/>
          </a:bodyPr>
          <a:lstStyle/>
          <a:p>
            <a:r>
              <a:rPr lang="es-ES" sz="2400" b="1" dirty="0">
                <a:solidFill>
                  <a:srgbClr val="002060"/>
                </a:solidFill>
              </a:rPr>
              <a:t>RNA</a:t>
            </a:r>
          </a:p>
        </p:txBody>
      </p:sp>
      <p:sp>
        <p:nvSpPr>
          <p:cNvPr id="37" name="CuadroTexto 36">
            <a:extLst>
              <a:ext uri="{FF2B5EF4-FFF2-40B4-BE49-F238E27FC236}">
                <a16:creationId xmlns:a16="http://schemas.microsoft.com/office/drawing/2014/main" id="{7C0C8A89-135D-4187-AB7A-D59A3BD05AD0}"/>
              </a:ext>
            </a:extLst>
          </p:cNvPr>
          <p:cNvSpPr txBox="1"/>
          <p:nvPr/>
        </p:nvSpPr>
        <p:spPr>
          <a:xfrm>
            <a:off x="1136650" y="3438653"/>
            <a:ext cx="1295400" cy="461665"/>
          </a:xfrm>
          <a:prstGeom prst="rect">
            <a:avLst/>
          </a:prstGeom>
          <a:noFill/>
        </p:spPr>
        <p:txBody>
          <a:bodyPr wrap="square" rtlCol="0">
            <a:spAutoFit/>
          </a:bodyPr>
          <a:lstStyle/>
          <a:p>
            <a:r>
              <a:rPr lang="es-ES" sz="2400" b="1" dirty="0" err="1">
                <a:solidFill>
                  <a:srgbClr val="002060"/>
                </a:solidFill>
              </a:rPr>
              <a:t>Proteins</a:t>
            </a:r>
            <a:endParaRPr lang="es-ES" sz="2400" b="1" dirty="0">
              <a:solidFill>
                <a:srgbClr val="002060"/>
              </a:solidFill>
            </a:endParaRPr>
          </a:p>
        </p:txBody>
      </p:sp>
      <p:sp>
        <p:nvSpPr>
          <p:cNvPr id="38" name="CuadroTexto 37">
            <a:extLst>
              <a:ext uri="{FF2B5EF4-FFF2-40B4-BE49-F238E27FC236}">
                <a16:creationId xmlns:a16="http://schemas.microsoft.com/office/drawing/2014/main" id="{601ABA6B-AD61-4CCB-BF90-640418E97F29}"/>
              </a:ext>
            </a:extLst>
          </p:cNvPr>
          <p:cNvSpPr txBox="1"/>
          <p:nvPr/>
        </p:nvSpPr>
        <p:spPr>
          <a:xfrm>
            <a:off x="1066800" y="4482665"/>
            <a:ext cx="2235200" cy="461665"/>
          </a:xfrm>
          <a:prstGeom prst="rect">
            <a:avLst/>
          </a:prstGeom>
          <a:noFill/>
        </p:spPr>
        <p:txBody>
          <a:bodyPr wrap="square" rtlCol="0">
            <a:spAutoFit/>
          </a:bodyPr>
          <a:lstStyle/>
          <a:p>
            <a:r>
              <a:rPr lang="es-ES" sz="2400" b="1" dirty="0" err="1">
                <a:solidFill>
                  <a:srgbClr val="002060"/>
                </a:solidFill>
              </a:rPr>
              <a:t>Metabolism</a:t>
            </a:r>
            <a:endParaRPr lang="es-ES" sz="2400" b="1" dirty="0">
              <a:solidFill>
                <a:srgbClr val="002060"/>
              </a:solidFill>
            </a:endParaRPr>
          </a:p>
        </p:txBody>
      </p:sp>
      <p:sp>
        <p:nvSpPr>
          <p:cNvPr id="14" name="CuadroTexto 13">
            <a:extLst>
              <a:ext uri="{FF2B5EF4-FFF2-40B4-BE49-F238E27FC236}">
                <a16:creationId xmlns:a16="http://schemas.microsoft.com/office/drawing/2014/main" id="{785537E5-7E52-4863-9161-847960BED9EE}"/>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1750960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81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28022"/>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096551"/>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11906"/>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492105"/>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58890"/>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497857"/>
            <a:ext cx="4686300" cy="461665"/>
          </a:xfrm>
          <a:prstGeom prst="rect">
            <a:avLst/>
          </a:prstGeom>
          <a:noFill/>
        </p:spPr>
        <p:txBody>
          <a:bodyPr wrap="square" rtlCol="0">
            <a:spAutoFit/>
          </a:bodyPr>
          <a:lstStyle/>
          <a:p>
            <a:r>
              <a:rPr lang="es-ES" sz="2400" dirty="0" err="1"/>
              <a:t>Metabolomics</a:t>
            </a:r>
            <a:endParaRPr lang="es-ES" dirty="0"/>
          </a:p>
        </p:txBody>
      </p:sp>
      <p:sp>
        <p:nvSpPr>
          <p:cNvPr id="35" name="CuadroTexto 34">
            <a:extLst>
              <a:ext uri="{FF2B5EF4-FFF2-40B4-BE49-F238E27FC236}">
                <a16:creationId xmlns:a16="http://schemas.microsoft.com/office/drawing/2014/main" id="{748DAE04-9441-4B38-9297-6FF746AC14E5}"/>
              </a:ext>
            </a:extLst>
          </p:cNvPr>
          <p:cNvSpPr txBox="1"/>
          <p:nvPr/>
        </p:nvSpPr>
        <p:spPr>
          <a:xfrm>
            <a:off x="1244600" y="1684912"/>
            <a:ext cx="1079500" cy="461665"/>
          </a:xfrm>
          <a:prstGeom prst="rect">
            <a:avLst/>
          </a:prstGeom>
          <a:noFill/>
        </p:spPr>
        <p:txBody>
          <a:bodyPr wrap="square" rtlCol="0">
            <a:spAutoFit/>
          </a:bodyPr>
          <a:lstStyle/>
          <a:p>
            <a:r>
              <a:rPr lang="es-ES" sz="2400" b="1" dirty="0">
                <a:solidFill>
                  <a:srgbClr val="002060"/>
                </a:solidFill>
              </a:rPr>
              <a:t>DNA</a:t>
            </a:r>
          </a:p>
        </p:txBody>
      </p:sp>
      <p:sp>
        <p:nvSpPr>
          <p:cNvPr id="36" name="CuadroTexto 35">
            <a:extLst>
              <a:ext uri="{FF2B5EF4-FFF2-40B4-BE49-F238E27FC236}">
                <a16:creationId xmlns:a16="http://schemas.microsoft.com/office/drawing/2014/main" id="{4833C958-A32A-455D-9C8A-338212D9346F}"/>
              </a:ext>
            </a:extLst>
          </p:cNvPr>
          <p:cNvSpPr txBox="1"/>
          <p:nvPr/>
        </p:nvSpPr>
        <p:spPr>
          <a:xfrm>
            <a:off x="1244600" y="2548346"/>
            <a:ext cx="1079500" cy="461665"/>
          </a:xfrm>
          <a:prstGeom prst="rect">
            <a:avLst/>
          </a:prstGeom>
          <a:noFill/>
        </p:spPr>
        <p:txBody>
          <a:bodyPr wrap="square" rtlCol="0">
            <a:spAutoFit/>
          </a:bodyPr>
          <a:lstStyle/>
          <a:p>
            <a:r>
              <a:rPr lang="es-ES" sz="2400" b="1" dirty="0">
                <a:solidFill>
                  <a:srgbClr val="002060"/>
                </a:solidFill>
              </a:rPr>
              <a:t>RNA</a:t>
            </a:r>
          </a:p>
        </p:txBody>
      </p:sp>
      <p:sp>
        <p:nvSpPr>
          <p:cNvPr id="37" name="CuadroTexto 36">
            <a:extLst>
              <a:ext uri="{FF2B5EF4-FFF2-40B4-BE49-F238E27FC236}">
                <a16:creationId xmlns:a16="http://schemas.microsoft.com/office/drawing/2014/main" id="{7C0C8A89-135D-4187-AB7A-D59A3BD05AD0}"/>
              </a:ext>
            </a:extLst>
          </p:cNvPr>
          <p:cNvSpPr txBox="1"/>
          <p:nvPr/>
        </p:nvSpPr>
        <p:spPr>
          <a:xfrm>
            <a:off x="1136650" y="3429128"/>
            <a:ext cx="1295400" cy="461665"/>
          </a:xfrm>
          <a:prstGeom prst="rect">
            <a:avLst/>
          </a:prstGeom>
          <a:noFill/>
        </p:spPr>
        <p:txBody>
          <a:bodyPr wrap="square" rtlCol="0">
            <a:spAutoFit/>
          </a:bodyPr>
          <a:lstStyle/>
          <a:p>
            <a:r>
              <a:rPr lang="es-ES" sz="2400" b="1" dirty="0" err="1">
                <a:solidFill>
                  <a:srgbClr val="002060"/>
                </a:solidFill>
              </a:rPr>
              <a:t>Proteins</a:t>
            </a:r>
            <a:endParaRPr lang="es-ES" sz="2400" b="1" dirty="0">
              <a:solidFill>
                <a:srgbClr val="002060"/>
              </a:solidFill>
            </a:endParaRPr>
          </a:p>
        </p:txBody>
      </p:sp>
      <p:sp>
        <p:nvSpPr>
          <p:cNvPr id="38" name="CuadroTexto 37">
            <a:extLst>
              <a:ext uri="{FF2B5EF4-FFF2-40B4-BE49-F238E27FC236}">
                <a16:creationId xmlns:a16="http://schemas.microsoft.com/office/drawing/2014/main" id="{601ABA6B-AD61-4CCB-BF90-640418E97F29}"/>
              </a:ext>
            </a:extLst>
          </p:cNvPr>
          <p:cNvSpPr txBox="1"/>
          <p:nvPr/>
        </p:nvSpPr>
        <p:spPr>
          <a:xfrm>
            <a:off x="1066800" y="4473140"/>
            <a:ext cx="2235200" cy="461665"/>
          </a:xfrm>
          <a:prstGeom prst="rect">
            <a:avLst/>
          </a:prstGeom>
          <a:noFill/>
        </p:spPr>
        <p:txBody>
          <a:bodyPr wrap="square" rtlCol="0">
            <a:spAutoFit/>
          </a:bodyPr>
          <a:lstStyle/>
          <a:p>
            <a:r>
              <a:rPr lang="es-ES" sz="2400" b="1" dirty="0" err="1">
                <a:solidFill>
                  <a:srgbClr val="002060"/>
                </a:solidFill>
              </a:rPr>
              <a:t>Metabolism</a:t>
            </a:r>
            <a:endParaRPr lang="es-ES" sz="2400" b="1" dirty="0">
              <a:solidFill>
                <a:srgbClr val="002060"/>
              </a:solidFill>
            </a:endParaRPr>
          </a:p>
        </p:txBody>
      </p:sp>
      <p:sp>
        <p:nvSpPr>
          <p:cNvPr id="28" name="Rectángulo: esquinas redondeadas 27">
            <a:extLst>
              <a:ext uri="{FF2B5EF4-FFF2-40B4-BE49-F238E27FC236}">
                <a16:creationId xmlns:a16="http://schemas.microsoft.com/office/drawing/2014/main" id="{45EC8B6A-3117-47DA-87F1-8D8FE1DCACFA}"/>
              </a:ext>
            </a:extLst>
          </p:cNvPr>
          <p:cNvSpPr/>
          <p:nvPr/>
        </p:nvSpPr>
        <p:spPr>
          <a:xfrm>
            <a:off x="939800" y="1505744"/>
            <a:ext cx="9652000" cy="780680"/>
          </a:xfrm>
          <a:prstGeom prst="roundRect">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C1D8E83-3BC9-44A5-8E44-522D5866E3A4}"/>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177703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47E9AD79-D2AA-4F8F-BB26-FCEA8F3ACBCD}"/>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ítulo 1">
            <a:extLst>
              <a:ext uri="{FF2B5EF4-FFF2-40B4-BE49-F238E27FC236}">
                <a16:creationId xmlns:a16="http://schemas.microsoft.com/office/drawing/2014/main" id="{0B4E8763-2E8A-43CA-9320-C55C04245B93}"/>
              </a:ext>
            </a:extLst>
          </p:cNvPr>
          <p:cNvSpPr>
            <a:spLocks noGrp="1"/>
          </p:cNvSpPr>
          <p:nvPr>
            <p:ph type="title"/>
          </p:nvPr>
        </p:nvSpPr>
        <p:spPr>
          <a:xfrm>
            <a:off x="742666" y="-106538"/>
            <a:ext cx="10515600" cy="941033"/>
          </a:xfrm>
        </p:spPr>
        <p:txBody>
          <a:bodyPr>
            <a:normAutofit/>
          </a:bodyPr>
          <a:lstStyle/>
          <a:p>
            <a:r>
              <a:rPr lang="es-ES" b="1" dirty="0" err="1">
                <a:solidFill>
                  <a:schemeClr val="bg1"/>
                </a:solidFill>
              </a:rPr>
              <a:t>Index</a:t>
            </a:r>
            <a:endParaRPr lang="es-ES" sz="3600" b="1" dirty="0">
              <a:solidFill>
                <a:schemeClr val="bg1"/>
              </a:solidFill>
            </a:endParaRPr>
          </a:p>
        </p:txBody>
      </p:sp>
      <p:sp>
        <p:nvSpPr>
          <p:cNvPr id="11" name="Marcador de contenido 2">
            <a:extLst>
              <a:ext uri="{FF2B5EF4-FFF2-40B4-BE49-F238E27FC236}">
                <a16:creationId xmlns:a16="http://schemas.microsoft.com/office/drawing/2014/main" id="{3817530F-0B1D-44C4-82DE-16B367E1A65F}"/>
              </a:ext>
            </a:extLst>
          </p:cNvPr>
          <p:cNvSpPr>
            <a:spLocks noGrp="1"/>
          </p:cNvSpPr>
          <p:nvPr>
            <p:ph idx="1"/>
          </p:nvPr>
        </p:nvSpPr>
        <p:spPr>
          <a:xfrm>
            <a:off x="742666" y="1157796"/>
            <a:ext cx="11035352" cy="5106526"/>
          </a:xfrm>
        </p:spPr>
        <p:txBody>
          <a:bodyPr>
            <a:normAutofit fontScale="62500" lnSpcReduction="20000"/>
          </a:bodyPr>
          <a:lstStyle/>
          <a:p>
            <a:pPr>
              <a:lnSpc>
                <a:spcPct val="150000"/>
              </a:lnSpc>
            </a:pPr>
            <a:r>
              <a:rPr lang="es-ES" sz="8600" dirty="0" err="1"/>
              <a:t>Introduction</a:t>
            </a:r>
            <a:endParaRPr lang="es-ES" sz="8600" dirty="0"/>
          </a:p>
          <a:p>
            <a:pPr>
              <a:lnSpc>
                <a:spcPct val="150000"/>
              </a:lnSpc>
            </a:pPr>
            <a:r>
              <a:rPr lang="es-ES" sz="8600" dirty="0" err="1"/>
              <a:t>Hypothesis</a:t>
            </a:r>
            <a:r>
              <a:rPr lang="es-ES" sz="8600" dirty="0"/>
              <a:t> and </a:t>
            </a:r>
            <a:r>
              <a:rPr lang="es-ES" sz="8600" dirty="0" err="1"/>
              <a:t>Objectives</a:t>
            </a:r>
            <a:endParaRPr lang="es-ES" sz="8600" dirty="0"/>
          </a:p>
          <a:p>
            <a:pPr>
              <a:lnSpc>
                <a:spcPct val="150000"/>
              </a:lnSpc>
            </a:pPr>
            <a:r>
              <a:rPr lang="es-ES" sz="8600" dirty="0" err="1"/>
              <a:t>Results</a:t>
            </a:r>
            <a:r>
              <a:rPr lang="es-ES" sz="8600" dirty="0"/>
              <a:t> and </a:t>
            </a:r>
            <a:r>
              <a:rPr lang="es-ES" sz="8600" dirty="0" err="1"/>
              <a:t>Discussion</a:t>
            </a:r>
            <a:endParaRPr lang="es-ES" sz="8600" dirty="0"/>
          </a:p>
          <a:p>
            <a:pPr>
              <a:lnSpc>
                <a:spcPct val="150000"/>
              </a:lnSpc>
            </a:pPr>
            <a:r>
              <a:rPr lang="es-ES" sz="8600" b="1" u="sng" dirty="0" err="1"/>
              <a:t>Conclusions</a:t>
            </a:r>
            <a:endParaRPr lang="es-ES" sz="8600" b="1" u="sng" dirty="0"/>
          </a:p>
          <a:p>
            <a:pPr marL="457200" lvl="1" indent="0">
              <a:buNone/>
            </a:pPr>
            <a:endParaRPr lang="es-ES" sz="1800" dirty="0"/>
          </a:p>
        </p:txBody>
      </p:sp>
    </p:spTree>
    <p:extLst>
      <p:ext uri="{BB962C8B-B14F-4D97-AF65-F5344CB8AC3E}">
        <p14:creationId xmlns:p14="http://schemas.microsoft.com/office/powerpoint/2010/main" val="349826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81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28022"/>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096551"/>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11906"/>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492105"/>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58890"/>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497857"/>
            <a:ext cx="4686300" cy="461665"/>
          </a:xfrm>
          <a:prstGeom prst="rect">
            <a:avLst/>
          </a:prstGeom>
          <a:noFill/>
        </p:spPr>
        <p:txBody>
          <a:bodyPr wrap="square" rtlCol="0">
            <a:spAutoFit/>
          </a:bodyPr>
          <a:lstStyle/>
          <a:p>
            <a:r>
              <a:rPr lang="es-ES" sz="2400" dirty="0" err="1"/>
              <a:t>Metabolomics</a:t>
            </a:r>
            <a:endParaRPr lang="es-ES" dirty="0"/>
          </a:p>
        </p:txBody>
      </p:sp>
      <p:sp>
        <p:nvSpPr>
          <p:cNvPr id="35" name="CuadroTexto 34">
            <a:extLst>
              <a:ext uri="{FF2B5EF4-FFF2-40B4-BE49-F238E27FC236}">
                <a16:creationId xmlns:a16="http://schemas.microsoft.com/office/drawing/2014/main" id="{748DAE04-9441-4B38-9297-6FF746AC14E5}"/>
              </a:ext>
            </a:extLst>
          </p:cNvPr>
          <p:cNvSpPr txBox="1"/>
          <p:nvPr/>
        </p:nvSpPr>
        <p:spPr>
          <a:xfrm>
            <a:off x="1244600" y="1684912"/>
            <a:ext cx="1079500" cy="461665"/>
          </a:xfrm>
          <a:prstGeom prst="rect">
            <a:avLst/>
          </a:prstGeom>
          <a:noFill/>
        </p:spPr>
        <p:txBody>
          <a:bodyPr wrap="square" rtlCol="0">
            <a:spAutoFit/>
          </a:bodyPr>
          <a:lstStyle/>
          <a:p>
            <a:r>
              <a:rPr lang="es-ES" sz="2400" b="1" dirty="0">
                <a:solidFill>
                  <a:srgbClr val="002060"/>
                </a:solidFill>
              </a:rPr>
              <a:t>DNA</a:t>
            </a:r>
          </a:p>
        </p:txBody>
      </p:sp>
      <p:sp>
        <p:nvSpPr>
          <p:cNvPr id="36" name="CuadroTexto 35">
            <a:extLst>
              <a:ext uri="{FF2B5EF4-FFF2-40B4-BE49-F238E27FC236}">
                <a16:creationId xmlns:a16="http://schemas.microsoft.com/office/drawing/2014/main" id="{4833C958-A32A-455D-9C8A-338212D9346F}"/>
              </a:ext>
            </a:extLst>
          </p:cNvPr>
          <p:cNvSpPr txBox="1"/>
          <p:nvPr/>
        </p:nvSpPr>
        <p:spPr>
          <a:xfrm>
            <a:off x="1244600" y="2548346"/>
            <a:ext cx="1079500" cy="461665"/>
          </a:xfrm>
          <a:prstGeom prst="rect">
            <a:avLst/>
          </a:prstGeom>
          <a:noFill/>
        </p:spPr>
        <p:txBody>
          <a:bodyPr wrap="square" rtlCol="0">
            <a:spAutoFit/>
          </a:bodyPr>
          <a:lstStyle/>
          <a:p>
            <a:r>
              <a:rPr lang="es-ES" sz="2400" b="1" dirty="0">
                <a:solidFill>
                  <a:srgbClr val="002060"/>
                </a:solidFill>
              </a:rPr>
              <a:t>RNA</a:t>
            </a:r>
          </a:p>
        </p:txBody>
      </p:sp>
      <p:sp>
        <p:nvSpPr>
          <p:cNvPr id="37" name="CuadroTexto 36">
            <a:extLst>
              <a:ext uri="{FF2B5EF4-FFF2-40B4-BE49-F238E27FC236}">
                <a16:creationId xmlns:a16="http://schemas.microsoft.com/office/drawing/2014/main" id="{7C0C8A89-135D-4187-AB7A-D59A3BD05AD0}"/>
              </a:ext>
            </a:extLst>
          </p:cNvPr>
          <p:cNvSpPr txBox="1"/>
          <p:nvPr/>
        </p:nvSpPr>
        <p:spPr>
          <a:xfrm>
            <a:off x="1136650" y="3429128"/>
            <a:ext cx="1295400" cy="461665"/>
          </a:xfrm>
          <a:prstGeom prst="rect">
            <a:avLst/>
          </a:prstGeom>
          <a:noFill/>
        </p:spPr>
        <p:txBody>
          <a:bodyPr wrap="square" rtlCol="0">
            <a:spAutoFit/>
          </a:bodyPr>
          <a:lstStyle/>
          <a:p>
            <a:r>
              <a:rPr lang="es-ES" sz="2400" b="1" dirty="0" err="1">
                <a:solidFill>
                  <a:srgbClr val="002060"/>
                </a:solidFill>
              </a:rPr>
              <a:t>Proteins</a:t>
            </a:r>
            <a:endParaRPr lang="es-ES" sz="2400" b="1" dirty="0">
              <a:solidFill>
                <a:srgbClr val="002060"/>
              </a:solidFill>
            </a:endParaRPr>
          </a:p>
        </p:txBody>
      </p:sp>
      <p:sp>
        <p:nvSpPr>
          <p:cNvPr id="38" name="CuadroTexto 37">
            <a:extLst>
              <a:ext uri="{FF2B5EF4-FFF2-40B4-BE49-F238E27FC236}">
                <a16:creationId xmlns:a16="http://schemas.microsoft.com/office/drawing/2014/main" id="{601ABA6B-AD61-4CCB-BF90-640418E97F29}"/>
              </a:ext>
            </a:extLst>
          </p:cNvPr>
          <p:cNvSpPr txBox="1"/>
          <p:nvPr/>
        </p:nvSpPr>
        <p:spPr>
          <a:xfrm>
            <a:off x="1066800" y="4473140"/>
            <a:ext cx="2235200" cy="461665"/>
          </a:xfrm>
          <a:prstGeom prst="rect">
            <a:avLst/>
          </a:prstGeom>
          <a:noFill/>
        </p:spPr>
        <p:txBody>
          <a:bodyPr wrap="square" rtlCol="0">
            <a:spAutoFit/>
          </a:bodyPr>
          <a:lstStyle/>
          <a:p>
            <a:r>
              <a:rPr lang="es-ES" sz="2400" b="1" dirty="0" err="1">
                <a:solidFill>
                  <a:srgbClr val="002060"/>
                </a:solidFill>
              </a:rPr>
              <a:t>Metabolism</a:t>
            </a:r>
            <a:endParaRPr lang="es-ES" sz="2400" b="1" dirty="0">
              <a:solidFill>
                <a:srgbClr val="002060"/>
              </a:solidFill>
            </a:endParaRPr>
          </a:p>
        </p:txBody>
      </p:sp>
      <p:sp>
        <p:nvSpPr>
          <p:cNvPr id="28" name="Rectángulo: esquinas redondeadas 27">
            <a:extLst>
              <a:ext uri="{FF2B5EF4-FFF2-40B4-BE49-F238E27FC236}">
                <a16:creationId xmlns:a16="http://schemas.microsoft.com/office/drawing/2014/main" id="{45EC8B6A-3117-47DA-87F1-8D8FE1DCACFA}"/>
              </a:ext>
            </a:extLst>
          </p:cNvPr>
          <p:cNvSpPr/>
          <p:nvPr/>
        </p:nvSpPr>
        <p:spPr>
          <a:xfrm>
            <a:off x="939800" y="1505744"/>
            <a:ext cx="9652000" cy="780680"/>
          </a:xfrm>
          <a:prstGeom prst="roundRect">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 name="Conector recto de flecha 2">
            <a:extLst>
              <a:ext uri="{FF2B5EF4-FFF2-40B4-BE49-F238E27FC236}">
                <a16:creationId xmlns:a16="http://schemas.microsoft.com/office/drawing/2014/main" id="{9303AB1B-34CA-460A-8A63-25575CB83FCC}"/>
              </a:ext>
            </a:extLst>
          </p:cNvPr>
          <p:cNvCxnSpPr/>
          <p:nvPr/>
        </p:nvCxnSpPr>
        <p:spPr>
          <a:xfrm>
            <a:off x="10410825" y="2286424"/>
            <a:ext cx="0" cy="723587"/>
          </a:xfrm>
          <a:prstGeom prst="straightConnector1">
            <a:avLst/>
          </a:prstGeom>
          <a:ln w="57150">
            <a:solidFill>
              <a:srgbClr val="222A35"/>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FE768868-D10D-4AAB-8CA4-8EBE6068A141}"/>
              </a:ext>
            </a:extLst>
          </p:cNvPr>
          <p:cNvSpPr txBox="1"/>
          <p:nvPr/>
        </p:nvSpPr>
        <p:spPr>
          <a:xfrm>
            <a:off x="8839200" y="2937079"/>
            <a:ext cx="4686300" cy="461665"/>
          </a:xfrm>
          <a:prstGeom prst="rect">
            <a:avLst/>
          </a:prstGeom>
          <a:noFill/>
        </p:spPr>
        <p:txBody>
          <a:bodyPr wrap="square" rtlCol="0">
            <a:spAutoFit/>
          </a:bodyPr>
          <a:lstStyle/>
          <a:p>
            <a:r>
              <a:rPr lang="es-ES" sz="2400" dirty="0" err="1"/>
              <a:t>Sequence</a:t>
            </a:r>
            <a:r>
              <a:rPr lang="es-ES" sz="2400" dirty="0"/>
              <a:t> of </a:t>
            </a:r>
            <a:r>
              <a:rPr lang="es-ES" sz="2400" dirty="0" err="1"/>
              <a:t>genome</a:t>
            </a:r>
            <a:endParaRPr lang="es-ES" sz="2400" dirty="0"/>
          </a:p>
        </p:txBody>
      </p:sp>
      <p:sp>
        <p:nvSpPr>
          <p:cNvPr id="17" name="CuadroTexto 16">
            <a:extLst>
              <a:ext uri="{FF2B5EF4-FFF2-40B4-BE49-F238E27FC236}">
                <a16:creationId xmlns:a16="http://schemas.microsoft.com/office/drawing/2014/main" id="{0CF66929-2420-4015-8CA5-BD6AD787DAF1}"/>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2605878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81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28022"/>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096551"/>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11906"/>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492105"/>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58890"/>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497857"/>
            <a:ext cx="4686300" cy="461665"/>
          </a:xfrm>
          <a:prstGeom prst="rect">
            <a:avLst/>
          </a:prstGeom>
          <a:noFill/>
        </p:spPr>
        <p:txBody>
          <a:bodyPr wrap="square" rtlCol="0">
            <a:spAutoFit/>
          </a:bodyPr>
          <a:lstStyle/>
          <a:p>
            <a:r>
              <a:rPr lang="es-ES" sz="2400" dirty="0" err="1"/>
              <a:t>Metabolomics</a:t>
            </a:r>
            <a:endParaRPr lang="es-ES" dirty="0"/>
          </a:p>
        </p:txBody>
      </p:sp>
      <p:sp>
        <p:nvSpPr>
          <p:cNvPr id="35" name="CuadroTexto 34">
            <a:extLst>
              <a:ext uri="{FF2B5EF4-FFF2-40B4-BE49-F238E27FC236}">
                <a16:creationId xmlns:a16="http://schemas.microsoft.com/office/drawing/2014/main" id="{748DAE04-9441-4B38-9297-6FF746AC14E5}"/>
              </a:ext>
            </a:extLst>
          </p:cNvPr>
          <p:cNvSpPr txBox="1"/>
          <p:nvPr/>
        </p:nvSpPr>
        <p:spPr>
          <a:xfrm>
            <a:off x="1244600" y="1684912"/>
            <a:ext cx="1079500" cy="461665"/>
          </a:xfrm>
          <a:prstGeom prst="rect">
            <a:avLst/>
          </a:prstGeom>
          <a:noFill/>
        </p:spPr>
        <p:txBody>
          <a:bodyPr wrap="square" rtlCol="0">
            <a:spAutoFit/>
          </a:bodyPr>
          <a:lstStyle/>
          <a:p>
            <a:r>
              <a:rPr lang="es-ES" sz="2400" b="1" dirty="0">
                <a:solidFill>
                  <a:srgbClr val="002060"/>
                </a:solidFill>
              </a:rPr>
              <a:t>DNA</a:t>
            </a:r>
          </a:p>
        </p:txBody>
      </p:sp>
      <p:sp>
        <p:nvSpPr>
          <p:cNvPr id="36" name="CuadroTexto 35">
            <a:extLst>
              <a:ext uri="{FF2B5EF4-FFF2-40B4-BE49-F238E27FC236}">
                <a16:creationId xmlns:a16="http://schemas.microsoft.com/office/drawing/2014/main" id="{4833C958-A32A-455D-9C8A-338212D9346F}"/>
              </a:ext>
            </a:extLst>
          </p:cNvPr>
          <p:cNvSpPr txBox="1"/>
          <p:nvPr/>
        </p:nvSpPr>
        <p:spPr>
          <a:xfrm>
            <a:off x="1244600" y="2548346"/>
            <a:ext cx="1079500" cy="461665"/>
          </a:xfrm>
          <a:prstGeom prst="rect">
            <a:avLst/>
          </a:prstGeom>
          <a:noFill/>
        </p:spPr>
        <p:txBody>
          <a:bodyPr wrap="square" rtlCol="0">
            <a:spAutoFit/>
          </a:bodyPr>
          <a:lstStyle/>
          <a:p>
            <a:r>
              <a:rPr lang="es-ES" sz="2400" b="1" dirty="0">
                <a:solidFill>
                  <a:srgbClr val="002060"/>
                </a:solidFill>
              </a:rPr>
              <a:t>RNA</a:t>
            </a:r>
          </a:p>
        </p:txBody>
      </p:sp>
      <p:sp>
        <p:nvSpPr>
          <p:cNvPr id="37" name="CuadroTexto 36">
            <a:extLst>
              <a:ext uri="{FF2B5EF4-FFF2-40B4-BE49-F238E27FC236}">
                <a16:creationId xmlns:a16="http://schemas.microsoft.com/office/drawing/2014/main" id="{7C0C8A89-135D-4187-AB7A-D59A3BD05AD0}"/>
              </a:ext>
            </a:extLst>
          </p:cNvPr>
          <p:cNvSpPr txBox="1"/>
          <p:nvPr/>
        </p:nvSpPr>
        <p:spPr>
          <a:xfrm>
            <a:off x="1136650" y="3429128"/>
            <a:ext cx="1295400" cy="461665"/>
          </a:xfrm>
          <a:prstGeom prst="rect">
            <a:avLst/>
          </a:prstGeom>
          <a:noFill/>
        </p:spPr>
        <p:txBody>
          <a:bodyPr wrap="square" rtlCol="0">
            <a:spAutoFit/>
          </a:bodyPr>
          <a:lstStyle/>
          <a:p>
            <a:r>
              <a:rPr lang="es-ES" sz="2400" b="1" dirty="0" err="1">
                <a:solidFill>
                  <a:srgbClr val="002060"/>
                </a:solidFill>
              </a:rPr>
              <a:t>Proteins</a:t>
            </a:r>
            <a:endParaRPr lang="es-ES" sz="2400" b="1" dirty="0">
              <a:solidFill>
                <a:srgbClr val="002060"/>
              </a:solidFill>
            </a:endParaRPr>
          </a:p>
        </p:txBody>
      </p:sp>
      <p:sp>
        <p:nvSpPr>
          <p:cNvPr id="38" name="CuadroTexto 37">
            <a:extLst>
              <a:ext uri="{FF2B5EF4-FFF2-40B4-BE49-F238E27FC236}">
                <a16:creationId xmlns:a16="http://schemas.microsoft.com/office/drawing/2014/main" id="{601ABA6B-AD61-4CCB-BF90-640418E97F29}"/>
              </a:ext>
            </a:extLst>
          </p:cNvPr>
          <p:cNvSpPr txBox="1"/>
          <p:nvPr/>
        </p:nvSpPr>
        <p:spPr>
          <a:xfrm>
            <a:off x="1066800" y="4473140"/>
            <a:ext cx="2235200" cy="461665"/>
          </a:xfrm>
          <a:prstGeom prst="rect">
            <a:avLst/>
          </a:prstGeom>
          <a:noFill/>
        </p:spPr>
        <p:txBody>
          <a:bodyPr wrap="square" rtlCol="0">
            <a:spAutoFit/>
          </a:bodyPr>
          <a:lstStyle/>
          <a:p>
            <a:r>
              <a:rPr lang="es-ES" sz="2400" b="1" dirty="0" err="1">
                <a:solidFill>
                  <a:srgbClr val="002060"/>
                </a:solidFill>
              </a:rPr>
              <a:t>Metabolism</a:t>
            </a:r>
            <a:endParaRPr lang="es-ES" sz="2400" b="1" dirty="0">
              <a:solidFill>
                <a:srgbClr val="002060"/>
              </a:solidFill>
            </a:endParaRPr>
          </a:p>
        </p:txBody>
      </p:sp>
      <p:sp>
        <p:nvSpPr>
          <p:cNvPr id="28" name="Rectángulo: esquinas redondeadas 27">
            <a:extLst>
              <a:ext uri="{FF2B5EF4-FFF2-40B4-BE49-F238E27FC236}">
                <a16:creationId xmlns:a16="http://schemas.microsoft.com/office/drawing/2014/main" id="{45EC8B6A-3117-47DA-87F1-8D8FE1DCACFA}"/>
              </a:ext>
            </a:extLst>
          </p:cNvPr>
          <p:cNvSpPr/>
          <p:nvPr/>
        </p:nvSpPr>
        <p:spPr>
          <a:xfrm>
            <a:off x="939800" y="1505744"/>
            <a:ext cx="9652000" cy="780680"/>
          </a:xfrm>
          <a:prstGeom prst="roundRect">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 name="Conector recto de flecha 2">
            <a:extLst>
              <a:ext uri="{FF2B5EF4-FFF2-40B4-BE49-F238E27FC236}">
                <a16:creationId xmlns:a16="http://schemas.microsoft.com/office/drawing/2014/main" id="{9303AB1B-34CA-460A-8A63-25575CB83FCC}"/>
              </a:ext>
            </a:extLst>
          </p:cNvPr>
          <p:cNvCxnSpPr/>
          <p:nvPr/>
        </p:nvCxnSpPr>
        <p:spPr>
          <a:xfrm>
            <a:off x="10410825" y="2286424"/>
            <a:ext cx="0" cy="723587"/>
          </a:xfrm>
          <a:prstGeom prst="straightConnector1">
            <a:avLst/>
          </a:prstGeom>
          <a:ln w="57150">
            <a:solidFill>
              <a:srgbClr val="222A35"/>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FE768868-D10D-4AAB-8CA4-8EBE6068A141}"/>
              </a:ext>
            </a:extLst>
          </p:cNvPr>
          <p:cNvSpPr txBox="1"/>
          <p:nvPr/>
        </p:nvSpPr>
        <p:spPr>
          <a:xfrm>
            <a:off x="8867775" y="2937445"/>
            <a:ext cx="4686300" cy="830997"/>
          </a:xfrm>
          <a:prstGeom prst="rect">
            <a:avLst/>
          </a:prstGeom>
          <a:noFill/>
        </p:spPr>
        <p:txBody>
          <a:bodyPr wrap="square" rtlCol="0">
            <a:spAutoFit/>
          </a:bodyPr>
          <a:lstStyle/>
          <a:p>
            <a:r>
              <a:rPr lang="es-ES" sz="2400" dirty="0" err="1"/>
              <a:t>Sequence</a:t>
            </a:r>
            <a:r>
              <a:rPr lang="es-ES" sz="2400" dirty="0"/>
              <a:t> of </a:t>
            </a:r>
            <a:r>
              <a:rPr lang="es-ES" sz="2400" dirty="0" err="1"/>
              <a:t>genome</a:t>
            </a:r>
            <a:endParaRPr lang="es-ES" sz="2400" dirty="0"/>
          </a:p>
          <a:p>
            <a:r>
              <a:rPr lang="es-ES" sz="2400" dirty="0" err="1"/>
              <a:t>Genomic</a:t>
            </a:r>
            <a:r>
              <a:rPr lang="es-ES" sz="2400" dirty="0"/>
              <a:t> loci</a:t>
            </a:r>
          </a:p>
        </p:txBody>
      </p:sp>
      <p:sp>
        <p:nvSpPr>
          <p:cNvPr id="17" name="CuadroTexto 16">
            <a:extLst>
              <a:ext uri="{FF2B5EF4-FFF2-40B4-BE49-F238E27FC236}">
                <a16:creationId xmlns:a16="http://schemas.microsoft.com/office/drawing/2014/main" id="{DEF2D101-81E8-4823-A66C-3FBA0A5166E7}"/>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1143841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33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8165"/>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106076"/>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21431"/>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501630"/>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68415"/>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507382"/>
            <a:ext cx="4686300" cy="461665"/>
          </a:xfrm>
          <a:prstGeom prst="rect">
            <a:avLst/>
          </a:prstGeom>
          <a:noFill/>
        </p:spPr>
        <p:txBody>
          <a:bodyPr wrap="square" rtlCol="0">
            <a:spAutoFit/>
          </a:bodyPr>
          <a:lstStyle/>
          <a:p>
            <a:r>
              <a:rPr lang="es-ES" sz="2400" dirty="0" err="1"/>
              <a:t>Metabolomics</a:t>
            </a:r>
            <a:endParaRPr lang="es-ES" dirty="0"/>
          </a:p>
        </p:txBody>
      </p:sp>
      <p:sp>
        <p:nvSpPr>
          <p:cNvPr id="35" name="CuadroTexto 34">
            <a:extLst>
              <a:ext uri="{FF2B5EF4-FFF2-40B4-BE49-F238E27FC236}">
                <a16:creationId xmlns:a16="http://schemas.microsoft.com/office/drawing/2014/main" id="{748DAE04-9441-4B38-9297-6FF746AC14E5}"/>
              </a:ext>
            </a:extLst>
          </p:cNvPr>
          <p:cNvSpPr txBox="1"/>
          <p:nvPr/>
        </p:nvSpPr>
        <p:spPr>
          <a:xfrm>
            <a:off x="1244600" y="1694437"/>
            <a:ext cx="1079500" cy="461665"/>
          </a:xfrm>
          <a:prstGeom prst="rect">
            <a:avLst/>
          </a:prstGeom>
          <a:noFill/>
        </p:spPr>
        <p:txBody>
          <a:bodyPr wrap="square" rtlCol="0">
            <a:spAutoFit/>
          </a:bodyPr>
          <a:lstStyle/>
          <a:p>
            <a:r>
              <a:rPr lang="es-ES" sz="2400" b="1" dirty="0">
                <a:solidFill>
                  <a:srgbClr val="002060"/>
                </a:solidFill>
              </a:rPr>
              <a:t>DNA</a:t>
            </a:r>
          </a:p>
        </p:txBody>
      </p:sp>
      <p:sp>
        <p:nvSpPr>
          <p:cNvPr id="36" name="CuadroTexto 35">
            <a:extLst>
              <a:ext uri="{FF2B5EF4-FFF2-40B4-BE49-F238E27FC236}">
                <a16:creationId xmlns:a16="http://schemas.microsoft.com/office/drawing/2014/main" id="{4833C958-A32A-455D-9C8A-338212D9346F}"/>
              </a:ext>
            </a:extLst>
          </p:cNvPr>
          <p:cNvSpPr txBox="1"/>
          <p:nvPr/>
        </p:nvSpPr>
        <p:spPr>
          <a:xfrm>
            <a:off x="1244600" y="2557871"/>
            <a:ext cx="1079500" cy="461665"/>
          </a:xfrm>
          <a:prstGeom prst="rect">
            <a:avLst/>
          </a:prstGeom>
          <a:noFill/>
        </p:spPr>
        <p:txBody>
          <a:bodyPr wrap="square" rtlCol="0">
            <a:spAutoFit/>
          </a:bodyPr>
          <a:lstStyle/>
          <a:p>
            <a:r>
              <a:rPr lang="es-ES" sz="2400" b="1" dirty="0">
                <a:solidFill>
                  <a:srgbClr val="002060"/>
                </a:solidFill>
              </a:rPr>
              <a:t>RNA</a:t>
            </a:r>
          </a:p>
        </p:txBody>
      </p:sp>
      <p:sp>
        <p:nvSpPr>
          <p:cNvPr id="37" name="CuadroTexto 36">
            <a:extLst>
              <a:ext uri="{FF2B5EF4-FFF2-40B4-BE49-F238E27FC236}">
                <a16:creationId xmlns:a16="http://schemas.microsoft.com/office/drawing/2014/main" id="{7C0C8A89-135D-4187-AB7A-D59A3BD05AD0}"/>
              </a:ext>
            </a:extLst>
          </p:cNvPr>
          <p:cNvSpPr txBox="1"/>
          <p:nvPr/>
        </p:nvSpPr>
        <p:spPr>
          <a:xfrm>
            <a:off x="1136650" y="3438653"/>
            <a:ext cx="1295400" cy="461665"/>
          </a:xfrm>
          <a:prstGeom prst="rect">
            <a:avLst/>
          </a:prstGeom>
          <a:noFill/>
        </p:spPr>
        <p:txBody>
          <a:bodyPr wrap="square" rtlCol="0">
            <a:spAutoFit/>
          </a:bodyPr>
          <a:lstStyle/>
          <a:p>
            <a:r>
              <a:rPr lang="es-ES" sz="2400" b="1" dirty="0" err="1">
                <a:solidFill>
                  <a:srgbClr val="002060"/>
                </a:solidFill>
              </a:rPr>
              <a:t>Proteins</a:t>
            </a:r>
            <a:endParaRPr lang="es-ES" sz="2400" b="1" dirty="0">
              <a:solidFill>
                <a:srgbClr val="002060"/>
              </a:solidFill>
            </a:endParaRPr>
          </a:p>
        </p:txBody>
      </p:sp>
      <p:sp>
        <p:nvSpPr>
          <p:cNvPr id="38" name="CuadroTexto 37">
            <a:extLst>
              <a:ext uri="{FF2B5EF4-FFF2-40B4-BE49-F238E27FC236}">
                <a16:creationId xmlns:a16="http://schemas.microsoft.com/office/drawing/2014/main" id="{601ABA6B-AD61-4CCB-BF90-640418E97F29}"/>
              </a:ext>
            </a:extLst>
          </p:cNvPr>
          <p:cNvSpPr txBox="1"/>
          <p:nvPr/>
        </p:nvSpPr>
        <p:spPr>
          <a:xfrm>
            <a:off x="1066800" y="4482665"/>
            <a:ext cx="2235200" cy="461665"/>
          </a:xfrm>
          <a:prstGeom prst="rect">
            <a:avLst/>
          </a:prstGeom>
          <a:noFill/>
        </p:spPr>
        <p:txBody>
          <a:bodyPr wrap="square" rtlCol="0">
            <a:spAutoFit/>
          </a:bodyPr>
          <a:lstStyle/>
          <a:p>
            <a:r>
              <a:rPr lang="es-ES" sz="2400" b="1" dirty="0" err="1">
                <a:solidFill>
                  <a:srgbClr val="002060"/>
                </a:solidFill>
              </a:rPr>
              <a:t>Metabolism</a:t>
            </a:r>
            <a:endParaRPr lang="es-ES" sz="2400" b="1" dirty="0">
              <a:solidFill>
                <a:srgbClr val="002060"/>
              </a:solidFill>
            </a:endParaRPr>
          </a:p>
        </p:txBody>
      </p:sp>
      <p:sp>
        <p:nvSpPr>
          <p:cNvPr id="28" name="Rectángulo: esquinas redondeadas 27">
            <a:extLst>
              <a:ext uri="{FF2B5EF4-FFF2-40B4-BE49-F238E27FC236}">
                <a16:creationId xmlns:a16="http://schemas.microsoft.com/office/drawing/2014/main" id="{45EC8B6A-3117-47DA-87F1-8D8FE1DCACFA}"/>
              </a:ext>
            </a:extLst>
          </p:cNvPr>
          <p:cNvSpPr/>
          <p:nvPr/>
        </p:nvSpPr>
        <p:spPr>
          <a:xfrm>
            <a:off x="939800" y="1515269"/>
            <a:ext cx="9652000" cy="780680"/>
          </a:xfrm>
          <a:prstGeom prst="roundRect">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esquinas redondeadas 39">
            <a:extLst>
              <a:ext uri="{FF2B5EF4-FFF2-40B4-BE49-F238E27FC236}">
                <a16:creationId xmlns:a16="http://schemas.microsoft.com/office/drawing/2014/main" id="{AAB8F51A-6527-406E-BE88-599F73BD4E18}"/>
              </a:ext>
            </a:extLst>
          </p:cNvPr>
          <p:cNvSpPr/>
          <p:nvPr/>
        </p:nvSpPr>
        <p:spPr>
          <a:xfrm>
            <a:off x="939800" y="2385925"/>
            <a:ext cx="9652000" cy="78068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41D32CE7-A939-409A-B13C-959478DCD32F}"/>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3952693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8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2614"/>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106076"/>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21431"/>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501630"/>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68415"/>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507382"/>
            <a:ext cx="4686300" cy="461665"/>
          </a:xfrm>
          <a:prstGeom prst="rect">
            <a:avLst/>
          </a:prstGeom>
          <a:noFill/>
        </p:spPr>
        <p:txBody>
          <a:bodyPr wrap="square" rtlCol="0">
            <a:spAutoFit/>
          </a:bodyPr>
          <a:lstStyle/>
          <a:p>
            <a:r>
              <a:rPr lang="es-ES" sz="2400" dirty="0" err="1"/>
              <a:t>Metabolomics</a:t>
            </a:r>
            <a:endParaRPr lang="es-ES" dirty="0"/>
          </a:p>
        </p:txBody>
      </p:sp>
      <p:sp>
        <p:nvSpPr>
          <p:cNvPr id="35" name="CuadroTexto 34">
            <a:extLst>
              <a:ext uri="{FF2B5EF4-FFF2-40B4-BE49-F238E27FC236}">
                <a16:creationId xmlns:a16="http://schemas.microsoft.com/office/drawing/2014/main" id="{748DAE04-9441-4B38-9297-6FF746AC14E5}"/>
              </a:ext>
            </a:extLst>
          </p:cNvPr>
          <p:cNvSpPr txBox="1"/>
          <p:nvPr/>
        </p:nvSpPr>
        <p:spPr>
          <a:xfrm>
            <a:off x="1244600" y="1694437"/>
            <a:ext cx="1079500" cy="461665"/>
          </a:xfrm>
          <a:prstGeom prst="rect">
            <a:avLst/>
          </a:prstGeom>
          <a:noFill/>
        </p:spPr>
        <p:txBody>
          <a:bodyPr wrap="square" rtlCol="0">
            <a:spAutoFit/>
          </a:bodyPr>
          <a:lstStyle/>
          <a:p>
            <a:r>
              <a:rPr lang="es-ES" sz="2400" b="1" dirty="0">
                <a:solidFill>
                  <a:srgbClr val="002060"/>
                </a:solidFill>
              </a:rPr>
              <a:t>DNA</a:t>
            </a:r>
          </a:p>
        </p:txBody>
      </p:sp>
      <p:sp>
        <p:nvSpPr>
          <p:cNvPr id="36" name="CuadroTexto 35">
            <a:extLst>
              <a:ext uri="{FF2B5EF4-FFF2-40B4-BE49-F238E27FC236}">
                <a16:creationId xmlns:a16="http://schemas.microsoft.com/office/drawing/2014/main" id="{4833C958-A32A-455D-9C8A-338212D9346F}"/>
              </a:ext>
            </a:extLst>
          </p:cNvPr>
          <p:cNvSpPr txBox="1"/>
          <p:nvPr/>
        </p:nvSpPr>
        <p:spPr>
          <a:xfrm>
            <a:off x="1244600" y="2557871"/>
            <a:ext cx="1079500" cy="461665"/>
          </a:xfrm>
          <a:prstGeom prst="rect">
            <a:avLst/>
          </a:prstGeom>
          <a:noFill/>
        </p:spPr>
        <p:txBody>
          <a:bodyPr wrap="square" rtlCol="0">
            <a:spAutoFit/>
          </a:bodyPr>
          <a:lstStyle/>
          <a:p>
            <a:r>
              <a:rPr lang="es-ES" sz="2400" b="1" dirty="0">
                <a:solidFill>
                  <a:srgbClr val="002060"/>
                </a:solidFill>
              </a:rPr>
              <a:t>RNA</a:t>
            </a:r>
          </a:p>
        </p:txBody>
      </p:sp>
      <p:sp>
        <p:nvSpPr>
          <p:cNvPr id="37" name="CuadroTexto 36">
            <a:extLst>
              <a:ext uri="{FF2B5EF4-FFF2-40B4-BE49-F238E27FC236}">
                <a16:creationId xmlns:a16="http://schemas.microsoft.com/office/drawing/2014/main" id="{7C0C8A89-135D-4187-AB7A-D59A3BD05AD0}"/>
              </a:ext>
            </a:extLst>
          </p:cNvPr>
          <p:cNvSpPr txBox="1"/>
          <p:nvPr/>
        </p:nvSpPr>
        <p:spPr>
          <a:xfrm>
            <a:off x="1136650" y="3438653"/>
            <a:ext cx="1295400" cy="461665"/>
          </a:xfrm>
          <a:prstGeom prst="rect">
            <a:avLst/>
          </a:prstGeom>
          <a:noFill/>
        </p:spPr>
        <p:txBody>
          <a:bodyPr wrap="square" rtlCol="0">
            <a:spAutoFit/>
          </a:bodyPr>
          <a:lstStyle/>
          <a:p>
            <a:r>
              <a:rPr lang="es-ES" sz="2400" b="1" dirty="0" err="1">
                <a:solidFill>
                  <a:srgbClr val="002060"/>
                </a:solidFill>
              </a:rPr>
              <a:t>Proteins</a:t>
            </a:r>
            <a:endParaRPr lang="es-ES" sz="2400" b="1" dirty="0">
              <a:solidFill>
                <a:srgbClr val="002060"/>
              </a:solidFill>
            </a:endParaRPr>
          </a:p>
        </p:txBody>
      </p:sp>
      <p:sp>
        <p:nvSpPr>
          <p:cNvPr id="38" name="CuadroTexto 37">
            <a:extLst>
              <a:ext uri="{FF2B5EF4-FFF2-40B4-BE49-F238E27FC236}">
                <a16:creationId xmlns:a16="http://schemas.microsoft.com/office/drawing/2014/main" id="{601ABA6B-AD61-4CCB-BF90-640418E97F29}"/>
              </a:ext>
            </a:extLst>
          </p:cNvPr>
          <p:cNvSpPr txBox="1"/>
          <p:nvPr/>
        </p:nvSpPr>
        <p:spPr>
          <a:xfrm>
            <a:off x="1066800" y="4482665"/>
            <a:ext cx="2235200" cy="461665"/>
          </a:xfrm>
          <a:prstGeom prst="rect">
            <a:avLst/>
          </a:prstGeom>
          <a:noFill/>
        </p:spPr>
        <p:txBody>
          <a:bodyPr wrap="square" rtlCol="0">
            <a:spAutoFit/>
          </a:bodyPr>
          <a:lstStyle/>
          <a:p>
            <a:r>
              <a:rPr lang="es-ES" sz="2400" b="1" dirty="0" err="1">
                <a:solidFill>
                  <a:srgbClr val="002060"/>
                </a:solidFill>
              </a:rPr>
              <a:t>Metabolism</a:t>
            </a:r>
            <a:endParaRPr lang="es-ES" sz="2400" b="1" dirty="0">
              <a:solidFill>
                <a:srgbClr val="002060"/>
              </a:solidFill>
            </a:endParaRPr>
          </a:p>
        </p:txBody>
      </p:sp>
      <p:sp>
        <p:nvSpPr>
          <p:cNvPr id="28" name="Rectángulo: esquinas redondeadas 27">
            <a:extLst>
              <a:ext uri="{FF2B5EF4-FFF2-40B4-BE49-F238E27FC236}">
                <a16:creationId xmlns:a16="http://schemas.microsoft.com/office/drawing/2014/main" id="{45EC8B6A-3117-47DA-87F1-8D8FE1DCACFA}"/>
              </a:ext>
            </a:extLst>
          </p:cNvPr>
          <p:cNvSpPr/>
          <p:nvPr/>
        </p:nvSpPr>
        <p:spPr>
          <a:xfrm>
            <a:off x="939800" y="1515269"/>
            <a:ext cx="9652000" cy="780680"/>
          </a:xfrm>
          <a:prstGeom prst="roundRect">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esquinas redondeadas 39">
            <a:extLst>
              <a:ext uri="{FF2B5EF4-FFF2-40B4-BE49-F238E27FC236}">
                <a16:creationId xmlns:a16="http://schemas.microsoft.com/office/drawing/2014/main" id="{AAB8F51A-6527-406E-BE88-599F73BD4E18}"/>
              </a:ext>
            </a:extLst>
          </p:cNvPr>
          <p:cNvSpPr/>
          <p:nvPr/>
        </p:nvSpPr>
        <p:spPr>
          <a:xfrm>
            <a:off x="939800" y="2385925"/>
            <a:ext cx="9652000" cy="78068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de flecha 15">
            <a:extLst>
              <a:ext uri="{FF2B5EF4-FFF2-40B4-BE49-F238E27FC236}">
                <a16:creationId xmlns:a16="http://schemas.microsoft.com/office/drawing/2014/main" id="{72F3E603-9B38-4C50-A1EF-41D3765BBD20}"/>
              </a:ext>
            </a:extLst>
          </p:cNvPr>
          <p:cNvCxnSpPr/>
          <p:nvPr/>
        </p:nvCxnSpPr>
        <p:spPr>
          <a:xfrm>
            <a:off x="10325100" y="3170243"/>
            <a:ext cx="0" cy="723587"/>
          </a:xfrm>
          <a:prstGeom prst="straightConnector1">
            <a:avLst/>
          </a:prstGeom>
          <a:ln w="57150">
            <a:solidFill>
              <a:srgbClr val="2F528F"/>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5A7D246A-D032-4415-A02E-1BD2B40BE338}"/>
              </a:ext>
            </a:extLst>
          </p:cNvPr>
          <p:cNvSpPr txBox="1"/>
          <p:nvPr/>
        </p:nvSpPr>
        <p:spPr>
          <a:xfrm>
            <a:off x="8782050" y="3821264"/>
            <a:ext cx="3333750" cy="830997"/>
          </a:xfrm>
          <a:prstGeom prst="rect">
            <a:avLst/>
          </a:prstGeom>
          <a:noFill/>
        </p:spPr>
        <p:txBody>
          <a:bodyPr wrap="square" rtlCol="0">
            <a:spAutoFit/>
          </a:bodyPr>
          <a:lstStyle/>
          <a:p>
            <a:r>
              <a:rPr lang="es-ES" sz="2400" b="1" dirty="0" err="1"/>
              <a:t>Transcripts</a:t>
            </a:r>
            <a:r>
              <a:rPr lang="es-ES" sz="2400" dirty="0"/>
              <a:t> can be </a:t>
            </a:r>
            <a:r>
              <a:rPr lang="es-ES" sz="2400" dirty="0" err="1"/>
              <a:t>identified</a:t>
            </a:r>
            <a:r>
              <a:rPr lang="es-ES" sz="2400" dirty="0"/>
              <a:t> and </a:t>
            </a:r>
            <a:r>
              <a:rPr lang="es-ES" sz="2400" dirty="0" err="1"/>
              <a:t>quantified</a:t>
            </a:r>
            <a:endParaRPr lang="es-ES" sz="2400" dirty="0"/>
          </a:p>
        </p:txBody>
      </p:sp>
      <p:sp>
        <p:nvSpPr>
          <p:cNvPr id="19" name="CuadroTexto 18">
            <a:extLst>
              <a:ext uri="{FF2B5EF4-FFF2-40B4-BE49-F238E27FC236}">
                <a16:creationId xmlns:a16="http://schemas.microsoft.com/office/drawing/2014/main" id="{0AD7B8ED-5CD2-4910-908A-C222B1FE5BCD}"/>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2467458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671"/>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161"/>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106076"/>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21431"/>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501630"/>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68415"/>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507382"/>
            <a:ext cx="4686300" cy="461665"/>
          </a:xfrm>
          <a:prstGeom prst="rect">
            <a:avLst/>
          </a:prstGeom>
          <a:noFill/>
        </p:spPr>
        <p:txBody>
          <a:bodyPr wrap="square" rtlCol="0">
            <a:spAutoFit/>
          </a:bodyPr>
          <a:lstStyle/>
          <a:p>
            <a:r>
              <a:rPr lang="es-ES" sz="2400" dirty="0" err="1"/>
              <a:t>Metabolomics</a:t>
            </a:r>
            <a:endParaRPr lang="es-ES" dirty="0"/>
          </a:p>
        </p:txBody>
      </p:sp>
      <p:sp>
        <p:nvSpPr>
          <p:cNvPr id="35" name="CuadroTexto 34">
            <a:extLst>
              <a:ext uri="{FF2B5EF4-FFF2-40B4-BE49-F238E27FC236}">
                <a16:creationId xmlns:a16="http://schemas.microsoft.com/office/drawing/2014/main" id="{748DAE04-9441-4B38-9297-6FF746AC14E5}"/>
              </a:ext>
            </a:extLst>
          </p:cNvPr>
          <p:cNvSpPr txBox="1"/>
          <p:nvPr/>
        </p:nvSpPr>
        <p:spPr>
          <a:xfrm>
            <a:off x="1244600" y="1694437"/>
            <a:ext cx="1079500" cy="461665"/>
          </a:xfrm>
          <a:prstGeom prst="rect">
            <a:avLst/>
          </a:prstGeom>
          <a:noFill/>
        </p:spPr>
        <p:txBody>
          <a:bodyPr wrap="square" rtlCol="0">
            <a:spAutoFit/>
          </a:bodyPr>
          <a:lstStyle/>
          <a:p>
            <a:r>
              <a:rPr lang="es-ES" sz="2400" b="1" dirty="0">
                <a:solidFill>
                  <a:srgbClr val="002060"/>
                </a:solidFill>
              </a:rPr>
              <a:t>DNA</a:t>
            </a:r>
          </a:p>
        </p:txBody>
      </p:sp>
      <p:sp>
        <p:nvSpPr>
          <p:cNvPr id="36" name="CuadroTexto 35">
            <a:extLst>
              <a:ext uri="{FF2B5EF4-FFF2-40B4-BE49-F238E27FC236}">
                <a16:creationId xmlns:a16="http://schemas.microsoft.com/office/drawing/2014/main" id="{4833C958-A32A-455D-9C8A-338212D9346F}"/>
              </a:ext>
            </a:extLst>
          </p:cNvPr>
          <p:cNvSpPr txBox="1"/>
          <p:nvPr/>
        </p:nvSpPr>
        <p:spPr>
          <a:xfrm>
            <a:off x="1244600" y="2557871"/>
            <a:ext cx="1079500" cy="461665"/>
          </a:xfrm>
          <a:prstGeom prst="rect">
            <a:avLst/>
          </a:prstGeom>
          <a:noFill/>
        </p:spPr>
        <p:txBody>
          <a:bodyPr wrap="square" rtlCol="0">
            <a:spAutoFit/>
          </a:bodyPr>
          <a:lstStyle/>
          <a:p>
            <a:r>
              <a:rPr lang="es-ES" sz="2400" b="1" dirty="0">
                <a:solidFill>
                  <a:srgbClr val="002060"/>
                </a:solidFill>
              </a:rPr>
              <a:t>RNA</a:t>
            </a:r>
          </a:p>
        </p:txBody>
      </p:sp>
      <p:sp>
        <p:nvSpPr>
          <p:cNvPr id="37" name="CuadroTexto 36">
            <a:extLst>
              <a:ext uri="{FF2B5EF4-FFF2-40B4-BE49-F238E27FC236}">
                <a16:creationId xmlns:a16="http://schemas.microsoft.com/office/drawing/2014/main" id="{7C0C8A89-135D-4187-AB7A-D59A3BD05AD0}"/>
              </a:ext>
            </a:extLst>
          </p:cNvPr>
          <p:cNvSpPr txBox="1"/>
          <p:nvPr/>
        </p:nvSpPr>
        <p:spPr>
          <a:xfrm>
            <a:off x="1136650" y="3438653"/>
            <a:ext cx="1295400" cy="461665"/>
          </a:xfrm>
          <a:prstGeom prst="rect">
            <a:avLst/>
          </a:prstGeom>
          <a:noFill/>
        </p:spPr>
        <p:txBody>
          <a:bodyPr wrap="square" rtlCol="0">
            <a:spAutoFit/>
          </a:bodyPr>
          <a:lstStyle/>
          <a:p>
            <a:r>
              <a:rPr lang="es-ES" sz="2400" b="1" dirty="0" err="1">
                <a:solidFill>
                  <a:srgbClr val="002060"/>
                </a:solidFill>
              </a:rPr>
              <a:t>Proteins</a:t>
            </a:r>
            <a:endParaRPr lang="es-ES" sz="2400" b="1" dirty="0">
              <a:solidFill>
                <a:srgbClr val="002060"/>
              </a:solidFill>
            </a:endParaRPr>
          </a:p>
        </p:txBody>
      </p:sp>
      <p:sp>
        <p:nvSpPr>
          <p:cNvPr id="38" name="CuadroTexto 37">
            <a:extLst>
              <a:ext uri="{FF2B5EF4-FFF2-40B4-BE49-F238E27FC236}">
                <a16:creationId xmlns:a16="http://schemas.microsoft.com/office/drawing/2014/main" id="{601ABA6B-AD61-4CCB-BF90-640418E97F29}"/>
              </a:ext>
            </a:extLst>
          </p:cNvPr>
          <p:cNvSpPr txBox="1"/>
          <p:nvPr/>
        </p:nvSpPr>
        <p:spPr>
          <a:xfrm>
            <a:off x="1066800" y="4482665"/>
            <a:ext cx="2235200" cy="461665"/>
          </a:xfrm>
          <a:prstGeom prst="rect">
            <a:avLst/>
          </a:prstGeom>
          <a:noFill/>
        </p:spPr>
        <p:txBody>
          <a:bodyPr wrap="square" rtlCol="0">
            <a:spAutoFit/>
          </a:bodyPr>
          <a:lstStyle/>
          <a:p>
            <a:r>
              <a:rPr lang="es-ES" sz="2400" b="1" dirty="0" err="1">
                <a:solidFill>
                  <a:srgbClr val="002060"/>
                </a:solidFill>
              </a:rPr>
              <a:t>Metabolism</a:t>
            </a:r>
            <a:endParaRPr lang="es-ES" sz="2400" b="1" dirty="0">
              <a:solidFill>
                <a:srgbClr val="002060"/>
              </a:solidFill>
            </a:endParaRPr>
          </a:p>
        </p:txBody>
      </p:sp>
      <p:sp>
        <p:nvSpPr>
          <p:cNvPr id="28" name="Rectángulo: esquinas redondeadas 27">
            <a:extLst>
              <a:ext uri="{FF2B5EF4-FFF2-40B4-BE49-F238E27FC236}">
                <a16:creationId xmlns:a16="http://schemas.microsoft.com/office/drawing/2014/main" id="{45EC8B6A-3117-47DA-87F1-8D8FE1DCACFA}"/>
              </a:ext>
            </a:extLst>
          </p:cNvPr>
          <p:cNvSpPr/>
          <p:nvPr/>
        </p:nvSpPr>
        <p:spPr>
          <a:xfrm>
            <a:off x="939800" y="1515269"/>
            <a:ext cx="9652000" cy="780680"/>
          </a:xfrm>
          <a:prstGeom prst="roundRect">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esquinas redondeadas 39">
            <a:extLst>
              <a:ext uri="{FF2B5EF4-FFF2-40B4-BE49-F238E27FC236}">
                <a16:creationId xmlns:a16="http://schemas.microsoft.com/office/drawing/2014/main" id="{AAB8F51A-6527-406E-BE88-599F73BD4E18}"/>
              </a:ext>
            </a:extLst>
          </p:cNvPr>
          <p:cNvSpPr/>
          <p:nvPr/>
        </p:nvSpPr>
        <p:spPr>
          <a:xfrm>
            <a:off x="939800" y="2385925"/>
            <a:ext cx="9652000" cy="78068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esquinas redondeadas 40">
            <a:extLst>
              <a:ext uri="{FF2B5EF4-FFF2-40B4-BE49-F238E27FC236}">
                <a16:creationId xmlns:a16="http://schemas.microsoft.com/office/drawing/2014/main" id="{ABE5EB64-139D-46C0-B181-D69398F3999D}"/>
              </a:ext>
            </a:extLst>
          </p:cNvPr>
          <p:cNvSpPr/>
          <p:nvPr/>
        </p:nvSpPr>
        <p:spPr>
          <a:xfrm>
            <a:off x="939800" y="3270717"/>
            <a:ext cx="9652000" cy="780680"/>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de flecha 16">
            <a:extLst>
              <a:ext uri="{FF2B5EF4-FFF2-40B4-BE49-F238E27FC236}">
                <a16:creationId xmlns:a16="http://schemas.microsoft.com/office/drawing/2014/main" id="{2D5FBBEF-0F63-43D9-834E-F793836A3BCF}"/>
              </a:ext>
            </a:extLst>
          </p:cNvPr>
          <p:cNvCxnSpPr/>
          <p:nvPr/>
        </p:nvCxnSpPr>
        <p:spPr>
          <a:xfrm>
            <a:off x="10277475" y="4051397"/>
            <a:ext cx="0" cy="723587"/>
          </a:xfrm>
          <a:prstGeom prst="straightConnector1">
            <a:avLst/>
          </a:prstGeom>
          <a:ln w="57150">
            <a:solidFill>
              <a:srgbClr val="8FAADC"/>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B743A73E-61D9-4A50-B909-02470DB858CE}"/>
              </a:ext>
            </a:extLst>
          </p:cNvPr>
          <p:cNvSpPr txBox="1"/>
          <p:nvPr/>
        </p:nvSpPr>
        <p:spPr>
          <a:xfrm>
            <a:off x="8858250" y="4815470"/>
            <a:ext cx="3333750" cy="830997"/>
          </a:xfrm>
          <a:prstGeom prst="rect">
            <a:avLst/>
          </a:prstGeom>
          <a:noFill/>
        </p:spPr>
        <p:txBody>
          <a:bodyPr wrap="square" rtlCol="0">
            <a:spAutoFit/>
          </a:bodyPr>
          <a:lstStyle/>
          <a:p>
            <a:r>
              <a:rPr lang="es-ES" sz="2400" b="1" dirty="0" err="1"/>
              <a:t>Proteins</a:t>
            </a:r>
            <a:r>
              <a:rPr lang="es-ES" sz="2400" dirty="0"/>
              <a:t> can be </a:t>
            </a:r>
            <a:r>
              <a:rPr lang="es-ES" sz="2400" dirty="0" err="1"/>
              <a:t>identified</a:t>
            </a:r>
            <a:r>
              <a:rPr lang="es-ES" sz="2400" dirty="0"/>
              <a:t> and </a:t>
            </a:r>
            <a:r>
              <a:rPr lang="es-ES" sz="2400" dirty="0" err="1"/>
              <a:t>quantified</a:t>
            </a:r>
            <a:endParaRPr lang="es-ES" sz="2400" dirty="0"/>
          </a:p>
        </p:txBody>
      </p:sp>
      <p:sp>
        <p:nvSpPr>
          <p:cNvPr id="19" name="CuadroTexto 18">
            <a:extLst>
              <a:ext uri="{FF2B5EF4-FFF2-40B4-BE49-F238E27FC236}">
                <a16:creationId xmlns:a16="http://schemas.microsoft.com/office/drawing/2014/main" id="{C544CC8A-F67E-46EE-BCC2-40D63F4DBD12}"/>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1447229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673"/>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159"/>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106078"/>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21433"/>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501632"/>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68417"/>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507384"/>
            <a:ext cx="4686300" cy="461665"/>
          </a:xfrm>
          <a:prstGeom prst="rect">
            <a:avLst/>
          </a:prstGeom>
          <a:noFill/>
        </p:spPr>
        <p:txBody>
          <a:bodyPr wrap="square" rtlCol="0">
            <a:spAutoFit/>
          </a:bodyPr>
          <a:lstStyle/>
          <a:p>
            <a:r>
              <a:rPr lang="es-ES" sz="2400" dirty="0" err="1"/>
              <a:t>Metabolomics</a:t>
            </a:r>
            <a:endParaRPr lang="es-ES" dirty="0"/>
          </a:p>
        </p:txBody>
      </p:sp>
      <p:sp>
        <p:nvSpPr>
          <p:cNvPr id="35" name="CuadroTexto 34">
            <a:extLst>
              <a:ext uri="{FF2B5EF4-FFF2-40B4-BE49-F238E27FC236}">
                <a16:creationId xmlns:a16="http://schemas.microsoft.com/office/drawing/2014/main" id="{748DAE04-9441-4B38-9297-6FF746AC14E5}"/>
              </a:ext>
            </a:extLst>
          </p:cNvPr>
          <p:cNvSpPr txBox="1"/>
          <p:nvPr/>
        </p:nvSpPr>
        <p:spPr>
          <a:xfrm>
            <a:off x="1244600" y="1694439"/>
            <a:ext cx="1079500" cy="461665"/>
          </a:xfrm>
          <a:prstGeom prst="rect">
            <a:avLst/>
          </a:prstGeom>
          <a:noFill/>
        </p:spPr>
        <p:txBody>
          <a:bodyPr wrap="square" rtlCol="0">
            <a:spAutoFit/>
          </a:bodyPr>
          <a:lstStyle/>
          <a:p>
            <a:r>
              <a:rPr lang="es-ES" sz="2400" b="1" dirty="0">
                <a:solidFill>
                  <a:srgbClr val="002060"/>
                </a:solidFill>
              </a:rPr>
              <a:t>DNA</a:t>
            </a:r>
          </a:p>
        </p:txBody>
      </p:sp>
      <p:sp>
        <p:nvSpPr>
          <p:cNvPr id="36" name="CuadroTexto 35">
            <a:extLst>
              <a:ext uri="{FF2B5EF4-FFF2-40B4-BE49-F238E27FC236}">
                <a16:creationId xmlns:a16="http://schemas.microsoft.com/office/drawing/2014/main" id="{4833C958-A32A-455D-9C8A-338212D9346F}"/>
              </a:ext>
            </a:extLst>
          </p:cNvPr>
          <p:cNvSpPr txBox="1"/>
          <p:nvPr/>
        </p:nvSpPr>
        <p:spPr>
          <a:xfrm>
            <a:off x="1244600" y="2557873"/>
            <a:ext cx="1079500" cy="461665"/>
          </a:xfrm>
          <a:prstGeom prst="rect">
            <a:avLst/>
          </a:prstGeom>
          <a:noFill/>
        </p:spPr>
        <p:txBody>
          <a:bodyPr wrap="square" rtlCol="0">
            <a:spAutoFit/>
          </a:bodyPr>
          <a:lstStyle/>
          <a:p>
            <a:r>
              <a:rPr lang="es-ES" sz="2400" b="1" dirty="0">
                <a:solidFill>
                  <a:srgbClr val="002060"/>
                </a:solidFill>
              </a:rPr>
              <a:t>RNA</a:t>
            </a:r>
          </a:p>
        </p:txBody>
      </p:sp>
      <p:sp>
        <p:nvSpPr>
          <p:cNvPr id="37" name="CuadroTexto 36">
            <a:extLst>
              <a:ext uri="{FF2B5EF4-FFF2-40B4-BE49-F238E27FC236}">
                <a16:creationId xmlns:a16="http://schemas.microsoft.com/office/drawing/2014/main" id="{7C0C8A89-135D-4187-AB7A-D59A3BD05AD0}"/>
              </a:ext>
            </a:extLst>
          </p:cNvPr>
          <p:cNvSpPr txBox="1"/>
          <p:nvPr/>
        </p:nvSpPr>
        <p:spPr>
          <a:xfrm>
            <a:off x="1136650" y="3438655"/>
            <a:ext cx="1295400" cy="461665"/>
          </a:xfrm>
          <a:prstGeom prst="rect">
            <a:avLst/>
          </a:prstGeom>
          <a:noFill/>
        </p:spPr>
        <p:txBody>
          <a:bodyPr wrap="square" rtlCol="0">
            <a:spAutoFit/>
          </a:bodyPr>
          <a:lstStyle/>
          <a:p>
            <a:r>
              <a:rPr lang="es-ES" sz="2400" b="1" dirty="0" err="1">
                <a:solidFill>
                  <a:srgbClr val="002060"/>
                </a:solidFill>
              </a:rPr>
              <a:t>Proteins</a:t>
            </a:r>
            <a:endParaRPr lang="es-ES" sz="2400" b="1" dirty="0">
              <a:solidFill>
                <a:srgbClr val="002060"/>
              </a:solidFill>
            </a:endParaRPr>
          </a:p>
        </p:txBody>
      </p:sp>
      <p:sp>
        <p:nvSpPr>
          <p:cNvPr id="38" name="CuadroTexto 37">
            <a:extLst>
              <a:ext uri="{FF2B5EF4-FFF2-40B4-BE49-F238E27FC236}">
                <a16:creationId xmlns:a16="http://schemas.microsoft.com/office/drawing/2014/main" id="{601ABA6B-AD61-4CCB-BF90-640418E97F29}"/>
              </a:ext>
            </a:extLst>
          </p:cNvPr>
          <p:cNvSpPr txBox="1"/>
          <p:nvPr/>
        </p:nvSpPr>
        <p:spPr>
          <a:xfrm>
            <a:off x="1066800" y="4482667"/>
            <a:ext cx="2235200" cy="461665"/>
          </a:xfrm>
          <a:prstGeom prst="rect">
            <a:avLst/>
          </a:prstGeom>
          <a:noFill/>
        </p:spPr>
        <p:txBody>
          <a:bodyPr wrap="square" rtlCol="0">
            <a:spAutoFit/>
          </a:bodyPr>
          <a:lstStyle/>
          <a:p>
            <a:r>
              <a:rPr lang="es-ES" sz="2400" b="1" dirty="0" err="1">
                <a:solidFill>
                  <a:srgbClr val="002060"/>
                </a:solidFill>
              </a:rPr>
              <a:t>Metabolism</a:t>
            </a:r>
            <a:endParaRPr lang="es-ES" sz="2400" b="1" dirty="0">
              <a:solidFill>
                <a:srgbClr val="002060"/>
              </a:solidFill>
            </a:endParaRPr>
          </a:p>
        </p:txBody>
      </p:sp>
      <p:sp>
        <p:nvSpPr>
          <p:cNvPr id="28" name="Rectángulo: esquinas redondeadas 27">
            <a:extLst>
              <a:ext uri="{FF2B5EF4-FFF2-40B4-BE49-F238E27FC236}">
                <a16:creationId xmlns:a16="http://schemas.microsoft.com/office/drawing/2014/main" id="{45EC8B6A-3117-47DA-87F1-8D8FE1DCACFA}"/>
              </a:ext>
            </a:extLst>
          </p:cNvPr>
          <p:cNvSpPr/>
          <p:nvPr/>
        </p:nvSpPr>
        <p:spPr>
          <a:xfrm>
            <a:off x="939800" y="1515271"/>
            <a:ext cx="9652000" cy="780680"/>
          </a:xfrm>
          <a:prstGeom prst="roundRect">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esquinas redondeadas 39">
            <a:extLst>
              <a:ext uri="{FF2B5EF4-FFF2-40B4-BE49-F238E27FC236}">
                <a16:creationId xmlns:a16="http://schemas.microsoft.com/office/drawing/2014/main" id="{AAB8F51A-6527-406E-BE88-599F73BD4E18}"/>
              </a:ext>
            </a:extLst>
          </p:cNvPr>
          <p:cNvSpPr/>
          <p:nvPr/>
        </p:nvSpPr>
        <p:spPr>
          <a:xfrm>
            <a:off x="939800" y="2385927"/>
            <a:ext cx="9652000" cy="78068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esquinas redondeadas 40">
            <a:extLst>
              <a:ext uri="{FF2B5EF4-FFF2-40B4-BE49-F238E27FC236}">
                <a16:creationId xmlns:a16="http://schemas.microsoft.com/office/drawing/2014/main" id="{ABE5EB64-139D-46C0-B181-D69398F3999D}"/>
              </a:ext>
            </a:extLst>
          </p:cNvPr>
          <p:cNvSpPr/>
          <p:nvPr/>
        </p:nvSpPr>
        <p:spPr>
          <a:xfrm>
            <a:off x="939800" y="3270719"/>
            <a:ext cx="9652000" cy="780680"/>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esquinas redondeadas 41">
            <a:extLst>
              <a:ext uri="{FF2B5EF4-FFF2-40B4-BE49-F238E27FC236}">
                <a16:creationId xmlns:a16="http://schemas.microsoft.com/office/drawing/2014/main" id="{810A8BE6-FDE0-4A5D-A917-5D3E47A997F8}"/>
              </a:ext>
            </a:extLst>
          </p:cNvPr>
          <p:cNvSpPr/>
          <p:nvPr/>
        </p:nvSpPr>
        <p:spPr>
          <a:xfrm>
            <a:off x="952500" y="4361350"/>
            <a:ext cx="9652000" cy="1008029"/>
          </a:xfrm>
          <a:prstGeom prst="roundRect">
            <a:avLst/>
          </a:prstGeom>
          <a:no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a:extLst>
              <a:ext uri="{FF2B5EF4-FFF2-40B4-BE49-F238E27FC236}">
                <a16:creationId xmlns:a16="http://schemas.microsoft.com/office/drawing/2014/main" id="{C33CD500-018A-45D5-9665-D638F8544DC3}"/>
              </a:ext>
            </a:extLst>
          </p:cNvPr>
          <p:cNvCxnSpPr>
            <a:cxnSpLocks/>
          </p:cNvCxnSpPr>
          <p:nvPr/>
        </p:nvCxnSpPr>
        <p:spPr>
          <a:xfrm>
            <a:off x="9944100" y="5369379"/>
            <a:ext cx="0" cy="464832"/>
          </a:xfrm>
          <a:prstGeom prst="straightConnector1">
            <a:avLst/>
          </a:prstGeom>
          <a:ln w="57150">
            <a:solidFill>
              <a:srgbClr val="DEEBF7"/>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C9F4B143-313B-475D-82B6-A92EA9F2B087}"/>
              </a:ext>
            </a:extLst>
          </p:cNvPr>
          <p:cNvSpPr txBox="1"/>
          <p:nvPr/>
        </p:nvSpPr>
        <p:spPr>
          <a:xfrm>
            <a:off x="8524875" y="5834211"/>
            <a:ext cx="3333750" cy="830997"/>
          </a:xfrm>
          <a:prstGeom prst="rect">
            <a:avLst/>
          </a:prstGeom>
          <a:noFill/>
        </p:spPr>
        <p:txBody>
          <a:bodyPr wrap="square" rtlCol="0">
            <a:spAutoFit/>
          </a:bodyPr>
          <a:lstStyle/>
          <a:p>
            <a:r>
              <a:rPr lang="es-ES" sz="2400" b="1" dirty="0" err="1"/>
              <a:t>Metabolites</a:t>
            </a:r>
            <a:r>
              <a:rPr lang="es-ES" sz="2400" dirty="0"/>
              <a:t> can be </a:t>
            </a:r>
            <a:r>
              <a:rPr lang="es-ES" sz="2400" dirty="0" err="1"/>
              <a:t>identified</a:t>
            </a:r>
            <a:r>
              <a:rPr lang="es-ES" sz="2400" dirty="0"/>
              <a:t> and </a:t>
            </a:r>
            <a:r>
              <a:rPr lang="es-ES" sz="2400" dirty="0" err="1"/>
              <a:t>quantified</a:t>
            </a:r>
            <a:endParaRPr lang="es-ES" sz="2400" dirty="0"/>
          </a:p>
        </p:txBody>
      </p:sp>
      <p:sp>
        <p:nvSpPr>
          <p:cNvPr id="21" name="CuadroTexto 20">
            <a:extLst>
              <a:ext uri="{FF2B5EF4-FFF2-40B4-BE49-F238E27FC236}">
                <a16:creationId xmlns:a16="http://schemas.microsoft.com/office/drawing/2014/main" id="{2292F964-F317-4D71-9B4F-D077A357B766}"/>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3600973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29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42127"/>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106076"/>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21431"/>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501630"/>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68415"/>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507382"/>
            <a:ext cx="4686300" cy="461665"/>
          </a:xfrm>
          <a:prstGeom prst="rect">
            <a:avLst/>
          </a:prstGeom>
          <a:noFill/>
        </p:spPr>
        <p:txBody>
          <a:bodyPr wrap="square" rtlCol="0">
            <a:spAutoFit/>
          </a:bodyPr>
          <a:lstStyle/>
          <a:p>
            <a:r>
              <a:rPr lang="es-ES" sz="2400" dirty="0" err="1"/>
              <a:t>Metabolomics</a:t>
            </a:r>
            <a:endParaRPr lang="es-ES" dirty="0"/>
          </a:p>
        </p:txBody>
      </p:sp>
      <p:sp>
        <p:nvSpPr>
          <p:cNvPr id="35" name="CuadroTexto 34">
            <a:extLst>
              <a:ext uri="{FF2B5EF4-FFF2-40B4-BE49-F238E27FC236}">
                <a16:creationId xmlns:a16="http://schemas.microsoft.com/office/drawing/2014/main" id="{748DAE04-9441-4B38-9297-6FF746AC14E5}"/>
              </a:ext>
            </a:extLst>
          </p:cNvPr>
          <p:cNvSpPr txBox="1"/>
          <p:nvPr/>
        </p:nvSpPr>
        <p:spPr>
          <a:xfrm>
            <a:off x="1244600" y="1694437"/>
            <a:ext cx="1079500" cy="461665"/>
          </a:xfrm>
          <a:prstGeom prst="rect">
            <a:avLst/>
          </a:prstGeom>
          <a:noFill/>
        </p:spPr>
        <p:txBody>
          <a:bodyPr wrap="square" rtlCol="0">
            <a:spAutoFit/>
          </a:bodyPr>
          <a:lstStyle/>
          <a:p>
            <a:r>
              <a:rPr lang="es-ES" sz="2400" b="1" dirty="0">
                <a:solidFill>
                  <a:srgbClr val="002060"/>
                </a:solidFill>
              </a:rPr>
              <a:t>DNA</a:t>
            </a:r>
          </a:p>
        </p:txBody>
      </p:sp>
      <p:sp>
        <p:nvSpPr>
          <p:cNvPr id="36" name="CuadroTexto 35">
            <a:extLst>
              <a:ext uri="{FF2B5EF4-FFF2-40B4-BE49-F238E27FC236}">
                <a16:creationId xmlns:a16="http://schemas.microsoft.com/office/drawing/2014/main" id="{4833C958-A32A-455D-9C8A-338212D9346F}"/>
              </a:ext>
            </a:extLst>
          </p:cNvPr>
          <p:cNvSpPr txBox="1"/>
          <p:nvPr/>
        </p:nvSpPr>
        <p:spPr>
          <a:xfrm>
            <a:off x="1244600" y="2557871"/>
            <a:ext cx="1079500" cy="461665"/>
          </a:xfrm>
          <a:prstGeom prst="rect">
            <a:avLst/>
          </a:prstGeom>
          <a:noFill/>
        </p:spPr>
        <p:txBody>
          <a:bodyPr wrap="square" rtlCol="0">
            <a:spAutoFit/>
          </a:bodyPr>
          <a:lstStyle/>
          <a:p>
            <a:r>
              <a:rPr lang="es-ES" sz="2400" b="1" dirty="0">
                <a:solidFill>
                  <a:srgbClr val="002060"/>
                </a:solidFill>
              </a:rPr>
              <a:t>RNA</a:t>
            </a:r>
          </a:p>
        </p:txBody>
      </p:sp>
      <p:sp>
        <p:nvSpPr>
          <p:cNvPr id="37" name="CuadroTexto 36">
            <a:extLst>
              <a:ext uri="{FF2B5EF4-FFF2-40B4-BE49-F238E27FC236}">
                <a16:creationId xmlns:a16="http://schemas.microsoft.com/office/drawing/2014/main" id="{7C0C8A89-135D-4187-AB7A-D59A3BD05AD0}"/>
              </a:ext>
            </a:extLst>
          </p:cNvPr>
          <p:cNvSpPr txBox="1"/>
          <p:nvPr/>
        </p:nvSpPr>
        <p:spPr>
          <a:xfrm>
            <a:off x="1136650" y="3438653"/>
            <a:ext cx="1295400" cy="461665"/>
          </a:xfrm>
          <a:prstGeom prst="rect">
            <a:avLst/>
          </a:prstGeom>
          <a:noFill/>
        </p:spPr>
        <p:txBody>
          <a:bodyPr wrap="square" rtlCol="0">
            <a:spAutoFit/>
          </a:bodyPr>
          <a:lstStyle/>
          <a:p>
            <a:r>
              <a:rPr lang="es-ES" sz="2400" b="1" dirty="0" err="1">
                <a:solidFill>
                  <a:srgbClr val="002060"/>
                </a:solidFill>
              </a:rPr>
              <a:t>Proteins</a:t>
            </a:r>
            <a:endParaRPr lang="es-ES" sz="2400" b="1" dirty="0">
              <a:solidFill>
                <a:srgbClr val="002060"/>
              </a:solidFill>
            </a:endParaRPr>
          </a:p>
        </p:txBody>
      </p:sp>
      <p:sp>
        <p:nvSpPr>
          <p:cNvPr id="38" name="CuadroTexto 37">
            <a:extLst>
              <a:ext uri="{FF2B5EF4-FFF2-40B4-BE49-F238E27FC236}">
                <a16:creationId xmlns:a16="http://schemas.microsoft.com/office/drawing/2014/main" id="{601ABA6B-AD61-4CCB-BF90-640418E97F29}"/>
              </a:ext>
            </a:extLst>
          </p:cNvPr>
          <p:cNvSpPr txBox="1"/>
          <p:nvPr/>
        </p:nvSpPr>
        <p:spPr>
          <a:xfrm>
            <a:off x="1066800" y="4482665"/>
            <a:ext cx="2235200" cy="461665"/>
          </a:xfrm>
          <a:prstGeom prst="rect">
            <a:avLst/>
          </a:prstGeom>
          <a:noFill/>
        </p:spPr>
        <p:txBody>
          <a:bodyPr wrap="square" rtlCol="0">
            <a:spAutoFit/>
          </a:bodyPr>
          <a:lstStyle/>
          <a:p>
            <a:r>
              <a:rPr lang="es-ES" sz="2400" b="1" dirty="0" err="1">
                <a:solidFill>
                  <a:srgbClr val="002060"/>
                </a:solidFill>
              </a:rPr>
              <a:t>Metabolism</a:t>
            </a:r>
            <a:endParaRPr lang="es-ES" sz="2400" b="1" dirty="0">
              <a:solidFill>
                <a:srgbClr val="002060"/>
              </a:solidFill>
            </a:endParaRPr>
          </a:p>
        </p:txBody>
      </p:sp>
      <p:sp>
        <p:nvSpPr>
          <p:cNvPr id="28" name="Rectángulo: esquinas redondeadas 27">
            <a:extLst>
              <a:ext uri="{FF2B5EF4-FFF2-40B4-BE49-F238E27FC236}">
                <a16:creationId xmlns:a16="http://schemas.microsoft.com/office/drawing/2014/main" id="{45EC8B6A-3117-47DA-87F1-8D8FE1DCACFA}"/>
              </a:ext>
            </a:extLst>
          </p:cNvPr>
          <p:cNvSpPr/>
          <p:nvPr/>
        </p:nvSpPr>
        <p:spPr>
          <a:xfrm>
            <a:off x="939800" y="1515269"/>
            <a:ext cx="9652000" cy="780680"/>
          </a:xfrm>
          <a:prstGeom prst="roundRect">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esquinas redondeadas 39">
            <a:extLst>
              <a:ext uri="{FF2B5EF4-FFF2-40B4-BE49-F238E27FC236}">
                <a16:creationId xmlns:a16="http://schemas.microsoft.com/office/drawing/2014/main" id="{AAB8F51A-6527-406E-BE88-599F73BD4E18}"/>
              </a:ext>
            </a:extLst>
          </p:cNvPr>
          <p:cNvSpPr/>
          <p:nvPr/>
        </p:nvSpPr>
        <p:spPr>
          <a:xfrm>
            <a:off x="939800" y="2385925"/>
            <a:ext cx="9652000" cy="78068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esquinas redondeadas 40">
            <a:extLst>
              <a:ext uri="{FF2B5EF4-FFF2-40B4-BE49-F238E27FC236}">
                <a16:creationId xmlns:a16="http://schemas.microsoft.com/office/drawing/2014/main" id="{ABE5EB64-139D-46C0-B181-D69398F3999D}"/>
              </a:ext>
            </a:extLst>
          </p:cNvPr>
          <p:cNvSpPr/>
          <p:nvPr/>
        </p:nvSpPr>
        <p:spPr>
          <a:xfrm>
            <a:off x="939800" y="3270717"/>
            <a:ext cx="9652000" cy="780680"/>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esquinas redondeadas 41">
            <a:extLst>
              <a:ext uri="{FF2B5EF4-FFF2-40B4-BE49-F238E27FC236}">
                <a16:creationId xmlns:a16="http://schemas.microsoft.com/office/drawing/2014/main" id="{810A8BE6-FDE0-4A5D-A917-5D3E47A997F8}"/>
              </a:ext>
            </a:extLst>
          </p:cNvPr>
          <p:cNvSpPr/>
          <p:nvPr/>
        </p:nvSpPr>
        <p:spPr>
          <a:xfrm>
            <a:off x="952500" y="4361348"/>
            <a:ext cx="9652000" cy="997825"/>
          </a:xfrm>
          <a:prstGeom prst="roundRect">
            <a:avLst/>
          </a:prstGeom>
          <a:no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258" name="Picture 2" descr="Laboratory - Free education icons">
            <a:extLst>
              <a:ext uri="{FF2B5EF4-FFF2-40B4-BE49-F238E27FC236}">
                <a16:creationId xmlns:a16="http://schemas.microsoft.com/office/drawing/2014/main" id="{051C4666-FE50-4B4A-A096-BB12177F7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8708" y="5415134"/>
            <a:ext cx="983342" cy="983342"/>
          </a:xfrm>
          <a:prstGeom prst="rect">
            <a:avLst/>
          </a:prstGeom>
          <a:noFill/>
          <a:extLst>
            <a:ext uri="{909E8E84-426E-40DD-AFC4-6F175D3DCCD1}">
              <a14:hiddenFill xmlns:a14="http://schemas.microsoft.com/office/drawing/2010/main">
                <a:solidFill>
                  <a:srgbClr val="FFFFFF"/>
                </a:solidFill>
              </a14:hiddenFill>
            </a:ext>
          </a:extLst>
        </p:spPr>
      </p:pic>
      <p:sp>
        <p:nvSpPr>
          <p:cNvPr id="33" name="CuadroTexto 32">
            <a:extLst>
              <a:ext uri="{FF2B5EF4-FFF2-40B4-BE49-F238E27FC236}">
                <a16:creationId xmlns:a16="http://schemas.microsoft.com/office/drawing/2014/main" id="{89897D40-44C3-476A-BBA0-325B4A5973D5}"/>
              </a:ext>
            </a:extLst>
          </p:cNvPr>
          <p:cNvSpPr txBox="1"/>
          <p:nvPr/>
        </p:nvSpPr>
        <p:spPr>
          <a:xfrm>
            <a:off x="685345" y="6355328"/>
            <a:ext cx="2998110" cy="369332"/>
          </a:xfrm>
          <a:prstGeom prst="rect">
            <a:avLst/>
          </a:prstGeom>
          <a:noFill/>
        </p:spPr>
        <p:txBody>
          <a:bodyPr wrap="square" rtlCol="0">
            <a:spAutoFit/>
          </a:bodyPr>
          <a:lstStyle/>
          <a:p>
            <a:r>
              <a:rPr lang="es-ES" b="1" dirty="0" err="1"/>
              <a:t>Generation</a:t>
            </a:r>
            <a:r>
              <a:rPr lang="es-ES" b="1" dirty="0"/>
              <a:t> of </a:t>
            </a:r>
            <a:r>
              <a:rPr lang="es-ES" b="1" dirty="0" err="1"/>
              <a:t>massive</a:t>
            </a:r>
            <a:r>
              <a:rPr lang="es-ES" b="1" dirty="0"/>
              <a:t> data</a:t>
            </a:r>
          </a:p>
        </p:txBody>
      </p:sp>
      <p:sp>
        <p:nvSpPr>
          <p:cNvPr id="21" name="CuadroTexto 20">
            <a:extLst>
              <a:ext uri="{FF2B5EF4-FFF2-40B4-BE49-F238E27FC236}">
                <a16:creationId xmlns:a16="http://schemas.microsoft.com/office/drawing/2014/main" id="{1CE13B4C-45F1-4C79-BB6C-66D2432808E7}"/>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397850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5196"/>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2636"/>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106076"/>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21431"/>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501630"/>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68415"/>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507382"/>
            <a:ext cx="4686300" cy="461665"/>
          </a:xfrm>
          <a:prstGeom prst="rect">
            <a:avLst/>
          </a:prstGeom>
          <a:noFill/>
        </p:spPr>
        <p:txBody>
          <a:bodyPr wrap="square" rtlCol="0">
            <a:spAutoFit/>
          </a:bodyPr>
          <a:lstStyle/>
          <a:p>
            <a:r>
              <a:rPr lang="es-ES" sz="2400" dirty="0" err="1"/>
              <a:t>Metabolomics</a:t>
            </a:r>
            <a:endParaRPr lang="es-ES" dirty="0"/>
          </a:p>
        </p:txBody>
      </p:sp>
      <p:sp>
        <p:nvSpPr>
          <p:cNvPr id="35" name="CuadroTexto 34">
            <a:extLst>
              <a:ext uri="{FF2B5EF4-FFF2-40B4-BE49-F238E27FC236}">
                <a16:creationId xmlns:a16="http://schemas.microsoft.com/office/drawing/2014/main" id="{748DAE04-9441-4B38-9297-6FF746AC14E5}"/>
              </a:ext>
            </a:extLst>
          </p:cNvPr>
          <p:cNvSpPr txBox="1"/>
          <p:nvPr/>
        </p:nvSpPr>
        <p:spPr>
          <a:xfrm>
            <a:off x="1244600" y="1694437"/>
            <a:ext cx="1079500" cy="461665"/>
          </a:xfrm>
          <a:prstGeom prst="rect">
            <a:avLst/>
          </a:prstGeom>
          <a:noFill/>
        </p:spPr>
        <p:txBody>
          <a:bodyPr wrap="square" rtlCol="0">
            <a:spAutoFit/>
          </a:bodyPr>
          <a:lstStyle/>
          <a:p>
            <a:r>
              <a:rPr lang="es-ES" sz="2400" b="1" dirty="0">
                <a:solidFill>
                  <a:srgbClr val="002060"/>
                </a:solidFill>
              </a:rPr>
              <a:t>DNA</a:t>
            </a:r>
          </a:p>
        </p:txBody>
      </p:sp>
      <p:sp>
        <p:nvSpPr>
          <p:cNvPr id="36" name="CuadroTexto 35">
            <a:extLst>
              <a:ext uri="{FF2B5EF4-FFF2-40B4-BE49-F238E27FC236}">
                <a16:creationId xmlns:a16="http://schemas.microsoft.com/office/drawing/2014/main" id="{4833C958-A32A-455D-9C8A-338212D9346F}"/>
              </a:ext>
            </a:extLst>
          </p:cNvPr>
          <p:cNvSpPr txBox="1"/>
          <p:nvPr/>
        </p:nvSpPr>
        <p:spPr>
          <a:xfrm>
            <a:off x="1244600" y="2557871"/>
            <a:ext cx="1079500" cy="461665"/>
          </a:xfrm>
          <a:prstGeom prst="rect">
            <a:avLst/>
          </a:prstGeom>
          <a:noFill/>
        </p:spPr>
        <p:txBody>
          <a:bodyPr wrap="square" rtlCol="0">
            <a:spAutoFit/>
          </a:bodyPr>
          <a:lstStyle/>
          <a:p>
            <a:r>
              <a:rPr lang="es-ES" sz="2400" b="1" dirty="0">
                <a:solidFill>
                  <a:srgbClr val="002060"/>
                </a:solidFill>
              </a:rPr>
              <a:t>RNA</a:t>
            </a:r>
          </a:p>
        </p:txBody>
      </p:sp>
      <p:sp>
        <p:nvSpPr>
          <p:cNvPr id="37" name="CuadroTexto 36">
            <a:extLst>
              <a:ext uri="{FF2B5EF4-FFF2-40B4-BE49-F238E27FC236}">
                <a16:creationId xmlns:a16="http://schemas.microsoft.com/office/drawing/2014/main" id="{7C0C8A89-135D-4187-AB7A-D59A3BD05AD0}"/>
              </a:ext>
            </a:extLst>
          </p:cNvPr>
          <p:cNvSpPr txBox="1"/>
          <p:nvPr/>
        </p:nvSpPr>
        <p:spPr>
          <a:xfrm>
            <a:off x="1136650" y="3438653"/>
            <a:ext cx="1295400" cy="461665"/>
          </a:xfrm>
          <a:prstGeom prst="rect">
            <a:avLst/>
          </a:prstGeom>
          <a:noFill/>
        </p:spPr>
        <p:txBody>
          <a:bodyPr wrap="square" rtlCol="0">
            <a:spAutoFit/>
          </a:bodyPr>
          <a:lstStyle/>
          <a:p>
            <a:r>
              <a:rPr lang="es-ES" sz="2400" b="1" dirty="0" err="1">
                <a:solidFill>
                  <a:srgbClr val="002060"/>
                </a:solidFill>
              </a:rPr>
              <a:t>Proteins</a:t>
            </a:r>
            <a:endParaRPr lang="es-ES" sz="2400" b="1" dirty="0">
              <a:solidFill>
                <a:srgbClr val="002060"/>
              </a:solidFill>
            </a:endParaRPr>
          </a:p>
        </p:txBody>
      </p:sp>
      <p:sp>
        <p:nvSpPr>
          <p:cNvPr id="38" name="CuadroTexto 37">
            <a:extLst>
              <a:ext uri="{FF2B5EF4-FFF2-40B4-BE49-F238E27FC236}">
                <a16:creationId xmlns:a16="http://schemas.microsoft.com/office/drawing/2014/main" id="{601ABA6B-AD61-4CCB-BF90-640418E97F29}"/>
              </a:ext>
            </a:extLst>
          </p:cNvPr>
          <p:cNvSpPr txBox="1"/>
          <p:nvPr/>
        </p:nvSpPr>
        <p:spPr>
          <a:xfrm>
            <a:off x="1066800" y="4482665"/>
            <a:ext cx="2235200" cy="461665"/>
          </a:xfrm>
          <a:prstGeom prst="rect">
            <a:avLst/>
          </a:prstGeom>
          <a:noFill/>
        </p:spPr>
        <p:txBody>
          <a:bodyPr wrap="square" rtlCol="0">
            <a:spAutoFit/>
          </a:bodyPr>
          <a:lstStyle/>
          <a:p>
            <a:r>
              <a:rPr lang="es-ES" sz="2400" b="1" dirty="0" err="1">
                <a:solidFill>
                  <a:srgbClr val="002060"/>
                </a:solidFill>
              </a:rPr>
              <a:t>Metabolism</a:t>
            </a:r>
            <a:endParaRPr lang="es-ES" sz="2400" b="1" dirty="0">
              <a:solidFill>
                <a:srgbClr val="002060"/>
              </a:solidFill>
            </a:endParaRPr>
          </a:p>
        </p:txBody>
      </p:sp>
      <p:sp>
        <p:nvSpPr>
          <p:cNvPr id="28" name="Rectángulo: esquinas redondeadas 27">
            <a:extLst>
              <a:ext uri="{FF2B5EF4-FFF2-40B4-BE49-F238E27FC236}">
                <a16:creationId xmlns:a16="http://schemas.microsoft.com/office/drawing/2014/main" id="{45EC8B6A-3117-47DA-87F1-8D8FE1DCACFA}"/>
              </a:ext>
            </a:extLst>
          </p:cNvPr>
          <p:cNvSpPr/>
          <p:nvPr/>
        </p:nvSpPr>
        <p:spPr>
          <a:xfrm>
            <a:off x="939800" y="1515269"/>
            <a:ext cx="9652000" cy="780680"/>
          </a:xfrm>
          <a:prstGeom prst="roundRect">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esquinas redondeadas 39">
            <a:extLst>
              <a:ext uri="{FF2B5EF4-FFF2-40B4-BE49-F238E27FC236}">
                <a16:creationId xmlns:a16="http://schemas.microsoft.com/office/drawing/2014/main" id="{AAB8F51A-6527-406E-BE88-599F73BD4E18}"/>
              </a:ext>
            </a:extLst>
          </p:cNvPr>
          <p:cNvSpPr/>
          <p:nvPr/>
        </p:nvSpPr>
        <p:spPr>
          <a:xfrm>
            <a:off x="939800" y="2385925"/>
            <a:ext cx="9652000" cy="78068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esquinas redondeadas 40">
            <a:extLst>
              <a:ext uri="{FF2B5EF4-FFF2-40B4-BE49-F238E27FC236}">
                <a16:creationId xmlns:a16="http://schemas.microsoft.com/office/drawing/2014/main" id="{ABE5EB64-139D-46C0-B181-D69398F3999D}"/>
              </a:ext>
            </a:extLst>
          </p:cNvPr>
          <p:cNvSpPr/>
          <p:nvPr/>
        </p:nvSpPr>
        <p:spPr>
          <a:xfrm>
            <a:off x="939800" y="3270717"/>
            <a:ext cx="9652000" cy="780680"/>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esquinas redondeadas 41">
            <a:extLst>
              <a:ext uri="{FF2B5EF4-FFF2-40B4-BE49-F238E27FC236}">
                <a16:creationId xmlns:a16="http://schemas.microsoft.com/office/drawing/2014/main" id="{810A8BE6-FDE0-4A5D-A917-5D3E47A997F8}"/>
              </a:ext>
            </a:extLst>
          </p:cNvPr>
          <p:cNvSpPr/>
          <p:nvPr/>
        </p:nvSpPr>
        <p:spPr>
          <a:xfrm>
            <a:off x="952500" y="4361348"/>
            <a:ext cx="9652000" cy="997825"/>
          </a:xfrm>
          <a:prstGeom prst="roundRect">
            <a:avLst/>
          </a:prstGeom>
          <a:no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258" name="Picture 2" descr="Laboratory - Free education icons">
            <a:extLst>
              <a:ext uri="{FF2B5EF4-FFF2-40B4-BE49-F238E27FC236}">
                <a16:creationId xmlns:a16="http://schemas.microsoft.com/office/drawing/2014/main" id="{051C4666-FE50-4B4A-A096-BB12177F7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8708" y="5415134"/>
            <a:ext cx="983342" cy="98334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ector recto de flecha 2">
            <a:extLst>
              <a:ext uri="{FF2B5EF4-FFF2-40B4-BE49-F238E27FC236}">
                <a16:creationId xmlns:a16="http://schemas.microsoft.com/office/drawing/2014/main" id="{50BECA1C-EE83-480E-9628-A024606006FF}"/>
              </a:ext>
            </a:extLst>
          </p:cNvPr>
          <p:cNvCxnSpPr>
            <a:cxnSpLocks/>
          </p:cNvCxnSpPr>
          <p:nvPr/>
        </p:nvCxnSpPr>
        <p:spPr>
          <a:xfrm>
            <a:off x="2666999" y="6162846"/>
            <a:ext cx="2480710" cy="0"/>
          </a:xfrm>
          <a:prstGeom prst="straightConnector1">
            <a:avLst/>
          </a:prstGeom>
          <a:ln w="57150">
            <a:gradFill flip="none" rotWithShape="1">
              <a:gsLst>
                <a:gs pos="0">
                  <a:schemeClr val="accent1">
                    <a:lumMod val="5000"/>
                    <a:lumOff val="95000"/>
                  </a:schemeClr>
                </a:gs>
                <a:gs pos="55000">
                  <a:srgbClr val="348DCD"/>
                </a:gs>
                <a:gs pos="100000">
                  <a:srgbClr val="0070C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42CE721-0834-4F79-B91C-3065D9051A8B}"/>
              </a:ext>
            </a:extLst>
          </p:cNvPr>
          <p:cNvSpPr txBox="1"/>
          <p:nvPr/>
        </p:nvSpPr>
        <p:spPr>
          <a:xfrm>
            <a:off x="4699617" y="6355328"/>
            <a:ext cx="2244853" cy="369332"/>
          </a:xfrm>
          <a:prstGeom prst="rect">
            <a:avLst/>
          </a:prstGeom>
          <a:noFill/>
        </p:spPr>
        <p:txBody>
          <a:bodyPr wrap="square" rtlCol="0">
            <a:spAutoFit/>
          </a:bodyPr>
          <a:lstStyle/>
          <a:p>
            <a:r>
              <a:rPr lang="es-ES" b="1" dirty="0" err="1"/>
              <a:t>Analysis</a:t>
            </a:r>
            <a:r>
              <a:rPr lang="es-ES" b="1" dirty="0"/>
              <a:t> of </a:t>
            </a:r>
            <a:r>
              <a:rPr lang="es-ES" b="1" dirty="0" err="1"/>
              <a:t>omic</a:t>
            </a:r>
            <a:r>
              <a:rPr lang="es-ES" b="1" dirty="0"/>
              <a:t> data</a:t>
            </a:r>
          </a:p>
        </p:txBody>
      </p:sp>
      <p:pic>
        <p:nvPicPr>
          <p:cNvPr id="96260" name="Picture 4" descr="Computer science lab logo icon design Royalty Free Vector">
            <a:extLst>
              <a:ext uri="{FF2B5EF4-FFF2-40B4-BE49-F238E27FC236}">
                <a16:creationId xmlns:a16="http://schemas.microsoft.com/office/drawing/2014/main" id="{4017339F-B316-4DF5-B527-4C7C32568B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705" t="21877" r="28194" b="27620"/>
          <a:stretch/>
        </p:blipFill>
        <p:spPr bwMode="auto">
          <a:xfrm>
            <a:off x="5147709" y="5410880"/>
            <a:ext cx="1035050" cy="997825"/>
          </a:xfrm>
          <a:prstGeom prst="rect">
            <a:avLst/>
          </a:prstGeom>
          <a:noFill/>
          <a:extLst>
            <a:ext uri="{909E8E84-426E-40DD-AFC4-6F175D3DCCD1}">
              <a14:hiddenFill xmlns:a14="http://schemas.microsoft.com/office/drawing/2010/main">
                <a:solidFill>
                  <a:srgbClr val="FFFFFF"/>
                </a:solidFill>
              </a14:hiddenFill>
            </a:ext>
          </a:extLst>
        </p:spPr>
      </p:pic>
      <p:sp>
        <p:nvSpPr>
          <p:cNvPr id="33" name="CuadroTexto 32">
            <a:extLst>
              <a:ext uri="{FF2B5EF4-FFF2-40B4-BE49-F238E27FC236}">
                <a16:creationId xmlns:a16="http://schemas.microsoft.com/office/drawing/2014/main" id="{89897D40-44C3-476A-BBA0-325B4A5973D5}"/>
              </a:ext>
            </a:extLst>
          </p:cNvPr>
          <p:cNvSpPr txBox="1"/>
          <p:nvPr/>
        </p:nvSpPr>
        <p:spPr>
          <a:xfrm>
            <a:off x="685345" y="6355328"/>
            <a:ext cx="2998110" cy="369332"/>
          </a:xfrm>
          <a:prstGeom prst="rect">
            <a:avLst/>
          </a:prstGeom>
          <a:noFill/>
        </p:spPr>
        <p:txBody>
          <a:bodyPr wrap="square" rtlCol="0">
            <a:spAutoFit/>
          </a:bodyPr>
          <a:lstStyle/>
          <a:p>
            <a:r>
              <a:rPr lang="es-ES" b="1" dirty="0" err="1"/>
              <a:t>Generation</a:t>
            </a:r>
            <a:r>
              <a:rPr lang="es-ES" b="1" dirty="0"/>
              <a:t> of </a:t>
            </a:r>
            <a:r>
              <a:rPr lang="es-ES" b="1" dirty="0" err="1"/>
              <a:t>massive</a:t>
            </a:r>
            <a:r>
              <a:rPr lang="es-ES" b="1" dirty="0"/>
              <a:t> data</a:t>
            </a:r>
          </a:p>
        </p:txBody>
      </p:sp>
      <p:sp>
        <p:nvSpPr>
          <p:cNvPr id="23" name="CuadroTexto 22">
            <a:extLst>
              <a:ext uri="{FF2B5EF4-FFF2-40B4-BE49-F238E27FC236}">
                <a16:creationId xmlns:a16="http://schemas.microsoft.com/office/drawing/2014/main" id="{4D2A5AEE-70E1-42BC-AB14-C0F466F3F23B}"/>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1396375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13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695"/>
            <a:ext cx="7093259" cy="707886"/>
          </a:xfrm>
          <a:prstGeom prst="rect">
            <a:avLst/>
          </a:prstGeom>
          <a:noFill/>
        </p:spPr>
        <p:txBody>
          <a:bodyPr wrap="square" rtlCol="0">
            <a:spAutoFit/>
          </a:bodyPr>
          <a:lstStyle/>
          <a:p>
            <a:r>
              <a:rPr lang="es-ES" sz="4000" b="1" dirty="0">
                <a:solidFill>
                  <a:schemeClr val="bg1"/>
                </a:solidFill>
                <a:latin typeface="+mj-lt"/>
              </a:rPr>
              <a:t>Introduction</a:t>
            </a:r>
            <a:r>
              <a:rPr lang="es-ES" sz="4000" b="1" dirty="0">
                <a:solidFill>
                  <a:schemeClr val="bg1"/>
                </a:solidFill>
              </a:rPr>
              <a:t>: </a:t>
            </a:r>
            <a:r>
              <a:rPr lang="es-ES" sz="4000" dirty="0" err="1">
                <a:solidFill>
                  <a:schemeClr val="bg1"/>
                </a:solidFill>
              </a:rPr>
              <a:t>Systems</a:t>
            </a:r>
            <a:r>
              <a:rPr lang="es-ES" sz="4000" dirty="0">
                <a:solidFill>
                  <a:schemeClr val="bg1"/>
                </a:solidFill>
              </a:rPr>
              <a:t> </a:t>
            </a:r>
            <a:r>
              <a:rPr lang="es-ES" sz="4000" dirty="0" err="1">
                <a:solidFill>
                  <a:schemeClr val="bg1"/>
                </a:solidFill>
              </a:rPr>
              <a:t>Biology</a:t>
            </a:r>
            <a:endParaRPr lang="es-ES" sz="4000" dirty="0">
              <a:solidFill>
                <a:schemeClr val="bg1"/>
              </a:solidFill>
              <a:latin typeface="+mj-lt"/>
            </a:endParaRPr>
          </a:p>
        </p:txBody>
      </p:sp>
      <p:pic>
        <p:nvPicPr>
          <p:cNvPr id="20" name="Imagen 19">
            <a:extLst>
              <a:ext uri="{FF2B5EF4-FFF2-40B4-BE49-F238E27FC236}">
                <a16:creationId xmlns:a16="http://schemas.microsoft.com/office/drawing/2014/main" id="{177CA3BF-568F-4159-BB05-D80531AD6BE4}"/>
              </a:ext>
            </a:extLst>
          </p:cNvPr>
          <p:cNvPicPr>
            <a:picLocks noChangeAspect="1"/>
          </p:cNvPicPr>
          <p:nvPr/>
        </p:nvPicPr>
        <p:blipFill>
          <a:blip r:embed="rId3"/>
          <a:stretch>
            <a:fillRect/>
          </a:stretch>
        </p:blipFill>
        <p:spPr>
          <a:xfrm>
            <a:off x="393700" y="1106076"/>
            <a:ext cx="6616700" cy="4604386"/>
          </a:xfrm>
          <a:prstGeom prst="rect">
            <a:avLst/>
          </a:prstGeom>
        </p:spPr>
      </p:pic>
      <p:sp>
        <p:nvSpPr>
          <p:cNvPr id="26" name="CuadroTexto 25">
            <a:extLst>
              <a:ext uri="{FF2B5EF4-FFF2-40B4-BE49-F238E27FC236}">
                <a16:creationId xmlns:a16="http://schemas.microsoft.com/office/drawing/2014/main" id="{64EBEF4D-71A0-4189-B637-265078A202C1}"/>
              </a:ext>
            </a:extLst>
          </p:cNvPr>
          <p:cNvSpPr txBox="1"/>
          <p:nvPr/>
        </p:nvSpPr>
        <p:spPr>
          <a:xfrm>
            <a:off x="6667500" y="1621431"/>
            <a:ext cx="4686300" cy="461665"/>
          </a:xfrm>
          <a:prstGeom prst="rect">
            <a:avLst/>
          </a:prstGeom>
          <a:noFill/>
        </p:spPr>
        <p:txBody>
          <a:bodyPr wrap="square" rtlCol="0">
            <a:spAutoFit/>
          </a:bodyPr>
          <a:lstStyle/>
          <a:p>
            <a:r>
              <a:rPr lang="es-ES" sz="2400" dirty="0" err="1"/>
              <a:t>Genomics</a:t>
            </a:r>
            <a:r>
              <a:rPr lang="es-ES" sz="2400" dirty="0"/>
              <a:t> and </a:t>
            </a:r>
            <a:r>
              <a:rPr lang="es-ES" sz="2400" dirty="0" err="1"/>
              <a:t>epigenomics</a:t>
            </a:r>
            <a:endParaRPr lang="es-ES" sz="2400" dirty="0"/>
          </a:p>
        </p:txBody>
      </p:sp>
      <p:sp>
        <p:nvSpPr>
          <p:cNvPr id="29" name="CuadroTexto 28">
            <a:extLst>
              <a:ext uri="{FF2B5EF4-FFF2-40B4-BE49-F238E27FC236}">
                <a16:creationId xmlns:a16="http://schemas.microsoft.com/office/drawing/2014/main" id="{9680F4F0-EE25-4DC5-AA9F-9B1ADC47084C}"/>
              </a:ext>
            </a:extLst>
          </p:cNvPr>
          <p:cNvSpPr txBox="1"/>
          <p:nvPr/>
        </p:nvSpPr>
        <p:spPr>
          <a:xfrm>
            <a:off x="6667500" y="2501630"/>
            <a:ext cx="4686300" cy="461665"/>
          </a:xfrm>
          <a:prstGeom prst="rect">
            <a:avLst/>
          </a:prstGeom>
          <a:noFill/>
        </p:spPr>
        <p:txBody>
          <a:bodyPr wrap="square" rtlCol="0">
            <a:spAutoFit/>
          </a:bodyPr>
          <a:lstStyle/>
          <a:p>
            <a:r>
              <a:rPr lang="es-ES" sz="2400" dirty="0" err="1"/>
              <a:t>Transcriptomics</a:t>
            </a:r>
            <a:endParaRPr lang="es-ES" dirty="0"/>
          </a:p>
        </p:txBody>
      </p:sp>
      <p:sp>
        <p:nvSpPr>
          <p:cNvPr id="30" name="CuadroTexto 29">
            <a:extLst>
              <a:ext uri="{FF2B5EF4-FFF2-40B4-BE49-F238E27FC236}">
                <a16:creationId xmlns:a16="http://schemas.microsoft.com/office/drawing/2014/main" id="{6F2AC753-1308-42AD-940B-C5FBD035A30A}"/>
              </a:ext>
            </a:extLst>
          </p:cNvPr>
          <p:cNvSpPr txBox="1"/>
          <p:nvPr/>
        </p:nvSpPr>
        <p:spPr>
          <a:xfrm>
            <a:off x="6667500" y="3468415"/>
            <a:ext cx="4686300" cy="461665"/>
          </a:xfrm>
          <a:prstGeom prst="rect">
            <a:avLst/>
          </a:prstGeom>
          <a:noFill/>
        </p:spPr>
        <p:txBody>
          <a:bodyPr wrap="square" rtlCol="0">
            <a:spAutoFit/>
          </a:bodyPr>
          <a:lstStyle/>
          <a:p>
            <a:r>
              <a:rPr lang="es-ES" sz="2400" dirty="0" err="1"/>
              <a:t>Proteomics</a:t>
            </a:r>
            <a:endParaRPr lang="es-ES" dirty="0"/>
          </a:p>
        </p:txBody>
      </p:sp>
      <p:sp>
        <p:nvSpPr>
          <p:cNvPr id="31" name="CuadroTexto 30">
            <a:extLst>
              <a:ext uri="{FF2B5EF4-FFF2-40B4-BE49-F238E27FC236}">
                <a16:creationId xmlns:a16="http://schemas.microsoft.com/office/drawing/2014/main" id="{F731766F-6B5C-4BCC-853D-452EA9D4D9D5}"/>
              </a:ext>
            </a:extLst>
          </p:cNvPr>
          <p:cNvSpPr txBox="1"/>
          <p:nvPr/>
        </p:nvSpPr>
        <p:spPr>
          <a:xfrm>
            <a:off x="6667500" y="4507382"/>
            <a:ext cx="4686300" cy="461665"/>
          </a:xfrm>
          <a:prstGeom prst="rect">
            <a:avLst/>
          </a:prstGeom>
          <a:noFill/>
        </p:spPr>
        <p:txBody>
          <a:bodyPr wrap="square" rtlCol="0">
            <a:spAutoFit/>
          </a:bodyPr>
          <a:lstStyle/>
          <a:p>
            <a:r>
              <a:rPr lang="es-ES" sz="2400" dirty="0" err="1"/>
              <a:t>Metabolomics</a:t>
            </a:r>
            <a:endParaRPr lang="es-ES" dirty="0"/>
          </a:p>
        </p:txBody>
      </p:sp>
      <p:sp>
        <p:nvSpPr>
          <p:cNvPr id="35" name="CuadroTexto 34">
            <a:extLst>
              <a:ext uri="{FF2B5EF4-FFF2-40B4-BE49-F238E27FC236}">
                <a16:creationId xmlns:a16="http://schemas.microsoft.com/office/drawing/2014/main" id="{748DAE04-9441-4B38-9297-6FF746AC14E5}"/>
              </a:ext>
            </a:extLst>
          </p:cNvPr>
          <p:cNvSpPr txBox="1"/>
          <p:nvPr/>
        </p:nvSpPr>
        <p:spPr>
          <a:xfrm>
            <a:off x="1244600" y="1694437"/>
            <a:ext cx="1079500" cy="461665"/>
          </a:xfrm>
          <a:prstGeom prst="rect">
            <a:avLst/>
          </a:prstGeom>
          <a:noFill/>
        </p:spPr>
        <p:txBody>
          <a:bodyPr wrap="square" rtlCol="0">
            <a:spAutoFit/>
          </a:bodyPr>
          <a:lstStyle/>
          <a:p>
            <a:r>
              <a:rPr lang="es-ES" sz="2400" b="1" dirty="0">
                <a:solidFill>
                  <a:srgbClr val="002060"/>
                </a:solidFill>
              </a:rPr>
              <a:t>DNA</a:t>
            </a:r>
          </a:p>
        </p:txBody>
      </p:sp>
      <p:sp>
        <p:nvSpPr>
          <p:cNvPr id="36" name="CuadroTexto 35">
            <a:extLst>
              <a:ext uri="{FF2B5EF4-FFF2-40B4-BE49-F238E27FC236}">
                <a16:creationId xmlns:a16="http://schemas.microsoft.com/office/drawing/2014/main" id="{4833C958-A32A-455D-9C8A-338212D9346F}"/>
              </a:ext>
            </a:extLst>
          </p:cNvPr>
          <p:cNvSpPr txBox="1"/>
          <p:nvPr/>
        </p:nvSpPr>
        <p:spPr>
          <a:xfrm>
            <a:off x="1244600" y="2557871"/>
            <a:ext cx="1079500" cy="461665"/>
          </a:xfrm>
          <a:prstGeom prst="rect">
            <a:avLst/>
          </a:prstGeom>
          <a:noFill/>
        </p:spPr>
        <p:txBody>
          <a:bodyPr wrap="square" rtlCol="0">
            <a:spAutoFit/>
          </a:bodyPr>
          <a:lstStyle/>
          <a:p>
            <a:r>
              <a:rPr lang="es-ES" sz="2400" b="1" dirty="0">
                <a:solidFill>
                  <a:srgbClr val="002060"/>
                </a:solidFill>
              </a:rPr>
              <a:t>RNA</a:t>
            </a:r>
          </a:p>
        </p:txBody>
      </p:sp>
      <p:sp>
        <p:nvSpPr>
          <p:cNvPr id="37" name="CuadroTexto 36">
            <a:extLst>
              <a:ext uri="{FF2B5EF4-FFF2-40B4-BE49-F238E27FC236}">
                <a16:creationId xmlns:a16="http://schemas.microsoft.com/office/drawing/2014/main" id="{7C0C8A89-135D-4187-AB7A-D59A3BD05AD0}"/>
              </a:ext>
            </a:extLst>
          </p:cNvPr>
          <p:cNvSpPr txBox="1"/>
          <p:nvPr/>
        </p:nvSpPr>
        <p:spPr>
          <a:xfrm>
            <a:off x="1136650" y="3438653"/>
            <a:ext cx="1295400" cy="461665"/>
          </a:xfrm>
          <a:prstGeom prst="rect">
            <a:avLst/>
          </a:prstGeom>
          <a:noFill/>
        </p:spPr>
        <p:txBody>
          <a:bodyPr wrap="square" rtlCol="0">
            <a:spAutoFit/>
          </a:bodyPr>
          <a:lstStyle/>
          <a:p>
            <a:r>
              <a:rPr lang="es-ES" sz="2400" b="1" dirty="0" err="1">
                <a:solidFill>
                  <a:srgbClr val="002060"/>
                </a:solidFill>
              </a:rPr>
              <a:t>Proteins</a:t>
            </a:r>
            <a:endParaRPr lang="es-ES" sz="2400" b="1" dirty="0">
              <a:solidFill>
                <a:srgbClr val="002060"/>
              </a:solidFill>
            </a:endParaRPr>
          </a:p>
        </p:txBody>
      </p:sp>
      <p:sp>
        <p:nvSpPr>
          <p:cNvPr id="38" name="CuadroTexto 37">
            <a:extLst>
              <a:ext uri="{FF2B5EF4-FFF2-40B4-BE49-F238E27FC236}">
                <a16:creationId xmlns:a16="http://schemas.microsoft.com/office/drawing/2014/main" id="{601ABA6B-AD61-4CCB-BF90-640418E97F29}"/>
              </a:ext>
            </a:extLst>
          </p:cNvPr>
          <p:cNvSpPr txBox="1"/>
          <p:nvPr/>
        </p:nvSpPr>
        <p:spPr>
          <a:xfrm>
            <a:off x="1066800" y="4482665"/>
            <a:ext cx="2235200" cy="461665"/>
          </a:xfrm>
          <a:prstGeom prst="rect">
            <a:avLst/>
          </a:prstGeom>
          <a:noFill/>
        </p:spPr>
        <p:txBody>
          <a:bodyPr wrap="square" rtlCol="0">
            <a:spAutoFit/>
          </a:bodyPr>
          <a:lstStyle/>
          <a:p>
            <a:r>
              <a:rPr lang="es-ES" sz="2400" b="1" dirty="0" err="1">
                <a:solidFill>
                  <a:srgbClr val="002060"/>
                </a:solidFill>
              </a:rPr>
              <a:t>Metabolism</a:t>
            </a:r>
            <a:endParaRPr lang="es-ES" sz="2400" b="1" dirty="0">
              <a:solidFill>
                <a:srgbClr val="002060"/>
              </a:solidFill>
            </a:endParaRPr>
          </a:p>
        </p:txBody>
      </p:sp>
      <p:sp>
        <p:nvSpPr>
          <p:cNvPr id="28" name="Rectángulo: esquinas redondeadas 27">
            <a:extLst>
              <a:ext uri="{FF2B5EF4-FFF2-40B4-BE49-F238E27FC236}">
                <a16:creationId xmlns:a16="http://schemas.microsoft.com/office/drawing/2014/main" id="{45EC8B6A-3117-47DA-87F1-8D8FE1DCACFA}"/>
              </a:ext>
            </a:extLst>
          </p:cNvPr>
          <p:cNvSpPr/>
          <p:nvPr/>
        </p:nvSpPr>
        <p:spPr>
          <a:xfrm>
            <a:off x="939800" y="1515269"/>
            <a:ext cx="9652000" cy="780680"/>
          </a:xfrm>
          <a:prstGeom prst="roundRect">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esquinas redondeadas 39">
            <a:extLst>
              <a:ext uri="{FF2B5EF4-FFF2-40B4-BE49-F238E27FC236}">
                <a16:creationId xmlns:a16="http://schemas.microsoft.com/office/drawing/2014/main" id="{AAB8F51A-6527-406E-BE88-599F73BD4E18}"/>
              </a:ext>
            </a:extLst>
          </p:cNvPr>
          <p:cNvSpPr/>
          <p:nvPr/>
        </p:nvSpPr>
        <p:spPr>
          <a:xfrm>
            <a:off x="939800" y="2385925"/>
            <a:ext cx="9652000" cy="78068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esquinas redondeadas 40">
            <a:extLst>
              <a:ext uri="{FF2B5EF4-FFF2-40B4-BE49-F238E27FC236}">
                <a16:creationId xmlns:a16="http://schemas.microsoft.com/office/drawing/2014/main" id="{ABE5EB64-139D-46C0-B181-D69398F3999D}"/>
              </a:ext>
            </a:extLst>
          </p:cNvPr>
          <p:cNvSpPr/>
          <p:nvPr/>
        </p:nvSpPr>
        <p:spPr>
          <a:xfrm>
            <a:off x="939800" y="3270717"/>
            <a:ext cx="9652000" cy="780680"/>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esquinas redondeadas 41">
            <a:extLst>
              <a:ext uri="{FF2B5EF4-FFF2-40B4-BE49-F238E27FC236}">
                <a16:creationId xmlns:a16="http://schemas.microsoft.com/office/drawing/2014/main" id="{810A8BE6-FDE0-4A5D-A917-5D3E47A997F8}"/>
              </a:ext>
            </a:extLst>
          </p:cNvPr>
          <p:cNvSpPr/>
          <p:nvPr/>
        </p:nvSpPr>
        <p:spPr>
          <a:xfrm>
            <a:off x="941614" y="4361348"/>
            <a:ext cx="9652000" cy="997825"/>
          </a:xfrm>
          <a:prstGeom prst="roundRect">
            <a:avLst/>
          </a:prstGeom>
          <a:no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258" name="Picture 2" descr="Laboratory - Free education icons">
            <a:extLst>
              <a:ext uri="{FF2B5EF4-FFF2-40B4-BE49-F238E27FC236}">
                <a16:creationId xmlns:a16="http://schemas.microsoft.com/office/drawing/2014/main" id="{051C4666-FE50-4B4A-A096-BB12177F7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8708" y="5415134"/>
            <a:ext cx="983342" cy="98334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542CE721-0834-4F79-B91C-3065D9051A8B}"/>
              </a:ext>
            </a:extLst>
          </p:cNvPr>
          <p:cNvSpPr txBox="1"/>
          <p:nvPr/>
        </p:nvSpPr>
        <p:spPr>
          <a:xfrm>
            <a:off x="4699617" y="6355328"/>
            <a:ext cx="2244853" cy="369332"/>
          </a:xfrm>
          <a:prstGeom prst="rect">
            <a:avLst/>
          </a:prstGeom>
          <a:noFill/>
        </p:spPr>
        <p:txBody>
          <a:bodyPr wrap="square" rtlCol="0">
            <a:spAutoFit/>
          </a:bodyPr>
          <a:lstStyle/>
          <a:p>
            <a:r>
              <a:rPr lang="es-ES" b="1" dirty="0" err="1"/>
              <a:t>Analysis</a:t>
            </a:r>
            <a:r>
              <a:rPr lang="es-ES" b="1" dirty="0"/>
              <a:t> of </a:t>
            </a:r>
            <a:r>
              <a:rPr lang="es-ES" b="1" dirty="0" err="1"/>
              <a:t>omic</a:t>
            </a:r>
            <a:r>
              <a:rPr lang="es-ES" b="1" dirty="0"/>
              <a:t> data</a:t>
            </a:r>
          </a:p>
        </p:txBody>
      </p:sp>
      <p:pic>
        <p:nvPicPr>
          <p:cNvPr id="96260" name="Picture 4" descr="Computer science lab logo icon design Royalty Free Vector">
            <a:extLst>
              <a:ext uri="{FF2B5EF4-FFF2-40B4-BE49-F238E27FC236}">
                <a16:creationId xmlns:a16="http://schemas.microsoft.com/office/drawing/2014/main" id="{4017339F-B316-4DF5-B527-4C7C32568B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705" t="21877" r="28194" b="27620"/>
          <a:stretch/>
        </p:blipFill>
        <p:spPr bwMode="auto">
          <a:xfrm>
            <a:off x="5147709" y="5410880"/>
            <a:ext cx="1035050" cy="997825"/>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FFCA6562-D592-4041-BD44-B3313637A297}"/>
              </a:ext>
            </a:extLst>
          </p:cNvPr>
          <p:cNvSpPr txBox="1"/>
          <p:nvPr/>
        </p:nvSpPr>
        <p:spPr>
          <a:xfrm>
            <a:off x="8437464" y="6355328"/>
            <a:ext cx="2572984" cy="369332"/>
          </a:xfrm>
          <a:prstGeom prst="rect">
            <a:avLst/>
          </a:prstGeom>
          <a:noFill/>
        </p:spPr>
        <p:txBody>
          <a:bodyPr wrap="square" rtlCol="0">
            <a:spAutoFit/>
          </a:bodyPr>
          <a:lstStyle/>
          <a:p>
            <a:r>
              <a:rPr lang="es-ES" b="1" dirty="0" err="1"/>
              <a:t>Interpretation</a:t>
            </a:r>
            <a:r>
              <a:rPr lang="es-ES" b="1" dirty="0"/>
              <a:t> of </a:t>
            </a:r>
            <a:r>
              <a:rPr lang="es-ES" b="1" dirty="0" err="1"/>
              <a:t>results</a:t>
            </a:r>
            <a:endParaRPr lang="es-ES" b="1" dirty="0"/>
          </a:p>
        </p:txBody>
      </p:sp>
      <p:sp>
        <p:nvSpPr>
          <p:cNvPr id="33" name="CuadroTexto 32">
            <a:extLst>
              <a:ext uri="{FF2B5EF4-FFF2-40B4-BE49-F238E27FC236}">
                <a16:creationId xmlns:a16="http://schemas.microsoft.com/office/drawing/2014/main" id="{89897D40-44C3-476A-BBA0-325B4A5973D5}"/>
              </a:ext>
            </a:extLst>
          </p:cNvPr>
          <p:cNvSpPr txBox="1"/>
          <p:nvPr/>
        </p:nvSpPr>
        <p:spPr>
          <a:xfrm>
            <a:off x="685345" y="6355328"/>
            <a:ext cx="2998110" cy="369332"/>
          </a:xfrm>
          <a:prstGeom prst="rect">
            <a:avLst/>
          </a:prstGeom>
          <a:noFill/>
        </p:spPr>
        <p:txBody>
          <a:bodyPr wrap="square" rtlCol="0">
            <a:spAutoFit/>
          </a:bodyPr>
          <a:lstStyle/>
          <a:p>
            <a:r>
              <a:rPr lang="es-ES" b="1" dirty="0" err="1"/>
              <a:t>Generation</a:t>
            </a:r>
            <a:r>
              <a:rPr lang="es-ES" b="1" dirty="0"/>
              <a:t> of </a:t>
            </a:r>
            <a:r>
              <a:rPr lang="es-ES" b="1" dirty="0" err="1"/>
              <a:t>massive</a:t>
            </a:r>
            <a:r>
              <a:rPr lang="es-ES" b="1" dirty="0"/>
              <a:t> data</a:t>
            </a:r>
          </a:p>
        </p:txBody>
      </p:sp>
      <p:pic>
        <p:nvPicPr>
          <p:cNvPr id="96262" name="Picture 6" descr="Tools - Free seo and web icons">
            <a:extLst>
              <a:ext uri="{FF2B5EF4-FFF2-40B4-BE49-F238E27FC236}">
                <a16:creationId xmlns:a16="http://schemas.microsoft.com/office/drawing/2014/main" id="{35EBD979-D2A0-4218-865E-CE9A8F1F3A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007" y="5473177"/>
            <a:ext cx="974888" cy="97488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ector recto de flecha 33">
            <a:extLst>
              <a:ext uri="{FF2B5EF4-FFF2-40B4-BE49-F238E27FC236}">
                <a16:creationId xmlns:a16="http://schemas.microsoft.com/office/drawing/2014/main" id="{4F137EDD-75F3-4093-A969-6701E4D4D75B}"/>
              </a:ext>
            </a:extLst>
          </p:cNvPr>
          <p:cNvCxnSpPr>
            <a:cxnSpLocks/>
          </p:cNvCxnSpPr>
          <p:nvPr/>
        </p:nvCxnSpPr>
        <p:spPr>
          <a:xfrm>
            <a:off x="2666999" y="6153321"/>
            <a:ext cx="2480710" cy="0"/>
          </a:xfrm>
          <a:prstGeom prst="straightConnector1">
            <a:avLst/>
          </a:prstGeom>
          <a:ln w="57150">
            <a:gradFill flip="none" rotWithShape="1">
              <a:gsLst>
                <a:gs pos="0">
                  <a:schemeClr val="accent1">
                    <a:lumMod val="5000"/>
                    <a:lumOff val="95000"/>
                  </a:schemeClr>
                </a:gs>
                <a:gs pos="55000">
                  <a:srgbClr val="348DCD"/>
                </a:gs>
                <a:gs pos="100000">
                  <a:srgbClr val="0070C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77E9EDD2-44D0-464B-863E-5589F6421950}"/>
              </a:ext>
            </a:extLst>
          </p:cNvPr>
          <p:cNvCxnSpPr>
            <a:cxnSpLocks/>
          </p:cNvCxnSpPr>
          <p:nvPr/>
        </p:nvCxnSpPr>
        <p:spPr>
          <a:xfrm>
            <a:off x="6410324" y="6143967"/>
            <a:ext cx="2480710" cy="0"/>
          </a:xfrm>
          <a:prstGeom prst="straightConnector1">
            <a:avLst/>
          </a:prstGeom>
          <a:ln w="57150">
            <a:gradFill flip="none" rotWithShape="1">
              <a:gsLst>
                <a:gs pos="0">
                  <a:schemeClr val="accent1">
                    <a:lumMod val="5000"/>
                    <a:lumOff val="95000"/>
                  </a:schemeClr>
                </a:gs>
                <a:gs pos="55000">
                  <a:srgbClr val="348DCD"/>
                </a:gs>
                <a:gs pos="100000">
                  <a:srgbClr val="0070C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7ED01788-98B5-48BC-A94D-2F0FBE553DCC}"/>
              </a:ext>
            </a:extLst>
          </p:cNvPr>
          <p:cNvSpPr txBox="1"/>
          <p:nvPr/>
        </p:nvSpPr>
        <p:spPr>
          <a:xfrm>
            <a:off x="652376" y="780977"/>
            <a:ext cx="6099348" cy="400110"/>
          </a:xfrm>
          <a:prstGeom prst="rect">
            <a:avLst/>
          </a:prstGeom>
          <a:noFill/>
        </p:spPr>
        <p:txBody>
          <a:bodyPr wrap="square">
            <a:spAutoFit/>
          </a:bodyPr>
          <a:lstStyle/>
          <a:p>
            <a:r>
              <a:rPr lang="es-ES" sz="2000" b="0" i="0" u="none" strike="noStrike" baseline="0" dirty="0">
                <a:solidFill>
                  <a:srgbClr val="347F70"/>
                </a:solidFill>
                <a:latin typeface="LiberationSerif-Regular"/>
              </a:rPr>
              <a:t>(</a:t>
            </a:r>
            <a:r>
              <a:rPr lang="es-ES" sz="2000" b="0" i="0" u="none" strike="noStrike" baseline="0" dirty="0" err="1">
                <a:solidFill>
                  <a:srgbClr val="347F70"/>
                </a:solidFill>
                <a:latin typeface="LiberationSerif-Regular"/>
              </a:rPr>
              <a:t>Veenstra</a:t>
            </a:r>
            <a:r>
              <a:rPr lang="es-ES" sz="2000" b="0" i="0" u="none" strike="noStrike" baseline="0" dirty="0">
                <a:solidFill>
                  <a:srgbClr val="347F70"/>
                </a:solidFill>
                <a:latin typeface="LiberationSerif-Regular"/>
              </a:rPr>
              <a:t>, 2021)</a:t>
            </a:r>
            <a:endParaRPr lang="es-ES" sz="2000" dirty="0"/>
          </a:p>
        </p:txBody>
      </p:sp>
    </p:spTree>
    <p:extLst>
      <p:ext uri="{BB962C8B-B14F-4D97-AF65-F5344CB8AC3E}">
        <p14:creationId xmlns:p14="http://schemas.microsoft.com/office/powerpoint/2010/main" val="392745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25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701335" y="100475"/>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8575"/>
            <a:ext cx="7093259" cy="707886"/>
          </a:xfrm>
          <a:prstGeom prst="rect">
            <a:avLst/>
          </a:prstGeom>
          <a:noFill/>
        </p:spPr>
        <p:txBody>
          <a:bodyPr wrap="square" rtlCol="0">
            <a:spAutoFit/>
          </a:bodyPr>
          <a:lstStyle/>
          <a:p>
            <a:r>
              <a:rPr lang="es-ES" sz="4000" b="1" dirty="0" err="1">
                <a:solidFill>
                  <a:schemeClr val="bg1"/>
                </a:solidFill>
              </a:rPr>
              <a:t>Hypothesis</a:t>
            </a:r>
            <a:r>
              <a:rPr lang="es-ES" sz="4000" dirty="0">
                <a:solidFill>
                  <a:schemeClr val="bg1"/>
                </a:solidFill>
              </a:rPr>
              <a:t> and </a:t>
            </a:r>
            <a:r>
              <a:rPr lang="es-ES" sz="4000" dirty="0" err="1">
                <a:solidFill>
                  <a:schemeClr val="bg1"/>
                </a:solidFill>
              </a:rPr>
              <a:t>Objectives</a:t>
            </a:r>
            <a:endParaRPr lang="es-ES" sz="4000" dirty="0">
              <a:solidFill>
                <a:schemeClr val="bg1"/>
              </a:solidFill>
              <a:latin typeface="+mj-lt"/>
            </a:endParaRPr>
          </a:p>
        </p:txBody>
      </p:sp>
    </p:spTree>
    <p:extLst>
      <p:ext uri="{BB962C8B-B14F-4D97-AF65-F5344CB8AC3E}">
        <p14:creationId xmlns:p14="http://schemas.microsoft.com/office/powerpoint/2010/main" val="1201470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sp>
        <p:nvSpPr>
          <p:cNvPr id="16" name="CuadroTexto 15">
            <a:extLst>
              <a:ext uri="{FF2B5EF4-FFF2-40B4-BE49-F238E27FC236}">
                <a16:creationId xmlns:a16="http://schemas.microsoft.com/office/drawing/2014/main" id="{838F6323-A746-4E60-B23A-9384D535A351}"/>
              </a:ext>
            </a:extLst>
          </p:cNvPr>
          <p:cNvSpPr txBox="1"/>
          <p:nvPr/>
        </p:nvSpPr>
        <p:spPr>
          <a:xfrm>
            <a:off x="360140" y="714749"/>
            <a:ext cx="11244031" cy="830997"/>
          </a:xfrm>
          <a:prstGeom prst="rect">
            <a:avLst/>
          </a:prstGeom>
          <a:noFill/>
        </p:spPr>
        <p:txBody>
          <a:bodyPr wrap="square" rtlCol="0">
            <a:spAutoFit/>
          </a:bodyPr>
          <a:lstStyle/>
          <a:p>
            <a:pPr marL="285750" indent="-285750">
              <a:buFont typeface="Arial" panose="020B0604020202020204" pitchFamily="34" charset="0"/>
              <a:buChar char="•"/>
            </a:pPr>
            <a:r>
              <a:rPr lang="en-US" sz="2400" b="0" i="0" u="none" strike="noStrike" baseline="0" dirty="0">
                <a:latin typeface="LiberationSerif-Regular"/>
              </a:rPr>
              <a:t>Gravitational forces exerted by the Sun </a:t>
            </a:r>
            <a:r>
              <a:rPr lang="es-ES" sz="2400" b="0" i="0" u="none" strike="noStrike" baseline="0" dirty="0" err="1">
                <a:latin typeface="LiberationSerif-Regular"/>
              </a:rPr>
              <a:t>over</a:t>
            </a:r>
            <a:r>
              <a:rPr lang="es-ES" sz="2400" b="0" i="0" u="none" strike="noStrike" baseline="0" dirty="0">
                <a:latin typeface="LiberationSerif-Regular"/>
              </a:rPr>
              <a:t> </a:t>
            </a:r>
            <a:r>
              <a:rPr lang="es-ES" sz="2400" b="0" i="0" u="none" strike="noStrike" baseline="0" dirty="0" err="1">
                <a:latin typeface="LiberationSerif-Regular"/>
              </a:rPr>
              <a:t>our</a:t>
            </a:r>
            <a:r>
              <a:rPr lang="es-ES" sz="2400" b="0" i="0" u="none" strike="noStrike" baseline="0" dirty="0">
                <a:latin typeface="LiberationSerif-Regular"/>
              </a:rPr>
              <a:t> </a:t>
            </a:r>
            <a:r>
              <a:rPr lang="es-ES" sz="2400" b="0" i="0" u="none" strike="noStrike" baseline="0" dirty="0" err="1">
                <a:latin typeface="LiberationSerif-Regular"/>
              </a:rPr>
              <a:t>planet</a:t>
            </a:r>
            <a:r>
              <a:rPr lang="es-ES" sz="2400" b="0" i="0" u="none" strike="noStrike" baseline="0" dirty="0">
                <a:latin typeface="LiberationSerif-Regular"/>
              </a:rPr>
              <a:t> </a:t>
            </a:r>
            <a:r>
              <a:rPr lang="es-ES" sz="2400" b="0" i="0" u="none" strike="noStrike" baseline="0" dirty="0" err="1">
                <a:latin typeface="LiberationSerif-Regular"/>
              </a:rPr>
              <a:t>generate</a:t>
            </a:r>
            <a:r>
              <a:rPr lang="es-ES" sz="2400" b="0" i="0" u="none" strike="noStrike" baseline="0" dirty="0">
                <a:latin typeface="LiberationSerif-Regular"/>
              </a:rPr>
              <a:t> </a:t>
            </a:r>
            <a:r>
              <a:rPr lang="es-ES" sz="2400" b="0" i="0" u="none" strike="noStrike" baseline="0" dirty="0" err="1">
                <a:latin typeface="LiberationSerif-Regular"/>
              </a:rPr>
              <a:t>cyclic</a:t>
            </a:r>
            <a:r>
              <a:rPr lang="es-ES" sz="2400" b="0" i="0" u="none" strike="noStrike" baseline="0" dirty="0">
                <a:latin typeface="LiberationSerif-Regular"/>
              </a:rPr>
              <a:t> </a:t>
            </a:r>
            <a:r>
              <a:rPr lang="es-ES" sz="2400" b="0" i="0" u="none" strike="noStrike" baseline="0" dirty="0" err="1">
                <a:latin typeface="LiberationSerif-Regular"/>
              </a:rPr>
              <a:t>enviromental</a:t>
            </a:r>
            <a:r>
              <a:rPr lang="es-ES" sz="2400" b="0" i="0" u="none" strike="noStrike" baseline="0" dirty="0">
                <a:latin typeface="LiberationSerif-Regular"/>
              </a:rPr>
              <a:t> </a:t>
            </a:r>
            <a:r>
              <a:rPr lang="es-ES" sz="2400" b="0" i="0" u="none" strike="noStrike" baseline="0" dirty="0" err="1">
                <a:latin typeface="LiberationSerif-Regular"/>
              </a:rPr>
              <a:t>signals</a:t>
            </a:r>
            <a:r>
              <a:rPr lang="es-ES" sz="2400" b="0" i="0" u="none" strike="noStrike" baseline="0" dirty="0">
                <a:latin typeface="LiberationSerif-Regular"/>
              </a:rPr>
              <a:t> </a:t>
            </a:r>
            <a:r>
              <a:rPr lang="es-ES" sz="2400" b="0" i="0" u="none" strike="noStrike" baseline="0" dirty="0" err="1">
                <a:latin typeface="LiberationSerif-Regular"/>
              </a:rPr>
              <a:t>like</a:t>
            </a:r>
            <a:r>
              <a:rPr lang="es-ES" sz="2400" b="0" i="0" u="none" strike="noStrike" baseline="0" dirty="0">
                <a:latin typeface="LiberationSerif-Regular"/>
              </a:rPr>
              <a:t> </a:t>
            </a:r>
            <a:r>
              <a:rPr lang="es-ES" sz="2400" b="0" i="0" u="none" strike="noStrike" baseline="0" dirty="0" err="1">
                <a:latin typeface="LiberationSerif-Regular"/>
              </a:rPr>
              <a:t>diel</a:t>
            </a:r>
            <a:r>
              <a:rPr lang="es-ES" sz="2400" b="0" i="0" u="none" strike="noStrike" baseline="0" dirty="0">
                <a:latin typeface="LiberationSerif-Regular"/>
              </a:rPr>
              <a:t> and </a:t>
            </a:r>
            <a:r>
              <a:rPr lang="es-ES" sz="2400" b="0" i="0" u="none" strike="noStrike" baseline="0" dirty="0" err="1">
                <a:latin typeface="LiberationSerif-Regular"/>
              </a:rPr>
              <a:t>seasonal</a:t>
            </a:r>
            <a:r>
              <a:rPr lang="es-ES" sz="2400" b="0" i="0" u="none" strike="noStrike" baseline="0" dirty="0">
                <a:latin typeface="LiberationSerif-Regular"/>
              </a:rPr>
              <a:t> </a:t>
            </a:r>
            <a:r>
              <a:rPr lang="es-ES" sz="2400" b="0" i="0" u="none" strike="noStrike" baseline="0" dirty="0" err="1">
                <a:latin typeface="LiberationSerif-Regular"/>
              </a:rPr>
              <a:t>cycles</a:t>
            </a:r>
            <a:r>
              <a:rPr lang="es-ES" sz="2400" b="0" i="0" u="none" strike="noStrike" baseline="0" dirty="0">
                <a:latin typeface="LiberationSerif-Regular"/>
              </a:rPr>
              <a:t>.</a:t>
            </a:r>
            <a:endParaRPr lang="es-ES" sz="2400" dirty="0"/>
          </a:p>
        </p:txBody>
      </p:sp>
    </p:spTree>
    <p:extLst>
      <p:ext uri="{BB962C8B-B14F-4D97-AF65-F5344CB8AC3E}">
        <p14:creationId xmlns:p14="http://schemas.microsoft.com/office/powerpoint/2010/main" val="1191723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25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701335" y="100475"/>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8575"/>
            <a:ext cx="7093259" cy="707886"/>
          </a:xfrm>
          <a:prstGeom prst="rect">
            <a:avLst/>
          </a:prstGeom>
          <a:noFill/>
        </p:spPr>
        <p:txBody>
          <a:bodyPr wrap="square" rtlCol="0">
            <a:spAutoFit/>
          </a:bodyPr>
          <a:lstStyle/>
          <a:p>
            <a:r>
              <a:rPr lang="es-ES" sz="4000" b="1" dirty="0" err="1">
                <a:solidFill>
                  <a:schemeClr val="bg1"/>
                </a:solidFill>
              </a:rPr>
              <a:t>Hypothesis</a:t>
            </a:r>
            <a:r>
              <a:rPr lang="es-ES" sz="4000" dirty="0">
                <a:solidFill>
                  <a:schemeClr val="bg1"/>
                </a:solidFill>
              </a:rPr>
              <a:t> and </a:t>
            </a:r>
            <a:r>
              <a:rPr lang="es-ES" sz="4000" dirty="0" err="1">
                <a:solidFill>
                  <a:schemeClr val="bg1"/>
                </a:solidFill>
              </a:rPr>
              <a:t>Objectives</a:t>
            </a:r>
            <a:endParaRPr lang="es-ES" sz="4000" dirty="0">
              <a:solidFill>
                <a:schemeClr val="bg1"/>
              </a:solidFill>
              <a:latin typeface="+mj-lt"/>
            </a:endParaRPr>
          </a:p>
        </p:txBody>
      </p:sp>
      <p:sp>
        <p:nvSpPr>
          <p:cNvPr id="21" name="CuadroTexto 20">
            <a:extLst>
              <a:ext uri="{FF2B5EF4-FFF2-40B4-BE49-F238E27FC236}">
                <a16:creationId xmlns:a16="http://schemas.microsoft.com/office/drawing/2014/main" id="{C0E8EFBC-0058-4A45-9FAB-DE4A738B66F9}"/>
              </a:ext>
            </a:extLst>
          </p:cNvPr>
          <p:cNvSpPr txBox="1"/>
          <p:nvPr/>
        </p:nvSpPr>
        <p:spPr>
          <a:xfrm>
            <a:off x="615610" y="842413"/>
            <a:ext cx="10515600"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Although photosynthetic organisms are </a:t>
            </a:r>
            <a:r>
              <a:rPr lang="en-US" sz="2000" b="1" dirty="0">
                <a:latin typeface="LiberationSerif-Regular"/>
              </a:rPr>
              <a:t>highly affected by seasonal cycles </a:t>
            </a:r>
            <a:r>
              <a:rPr lang="en-US" sz="2000" dirty="0">
                <a:latin typeface="LiberationSerif-Regular"/>
              </a:rPr>
              <a:t>like changes in photoperiod, those rhythmic responses are not characterized using </a:t>
            </a:r>
            <a:r>
              <a:rPr lang="en-US" sz="2000" dirty="0" err="1">
                <a:latin typeface="LiberationSerif-Regular"/>
              </a:rPr>
              <a:t>omic</a:t>
            </a:r>
            <a:r>
              <a:rPr lang="en-US" sz="2000" dirty="0">
                <a:latin typeface="LiberationSerif-Regular"/>
              </a:rPr>
              <a:t> techniques yet. </a:t>
            </a:r>
            <a:endParaRPr lang="es-ES" sz="2800" dirty="0"/>
          </a:p>
        </p:txBody>
      </p:sp>
    </p:spTree>
    <p:extLst>
      <p:ext uri="{BB962C8B-B14F-4D97-AF65-F5344CB8AC3E}">
        <p14:creationId xmlns:p14="http://schemas.microsoft.com/office/powerpoint/2010/main" val="4047192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25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701335" y="100475"/>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8575"/>
            <a:ext cx="7093259" cy="707886"/>
          </a:xfrm>
          <a:prstGeom prst="rect">
            <a:avLst/>
          </a:prstGeom>
          <a:noFill/>
        </p:spPr>
        <p:txBody>
          <a:bodyPr wrap="square" rtlCol="0">
            <a:spAutoFit/>
          </a:bodyPr>
          <a:lstStyle/>
          <a:p>
            <a:r>
              <a:rPr lang="es-ES" sz="4000" b="1" dirty="0" err="1">
                <a:solidFill>
                  <a:schemeClr val="bg1"/>
                </a:solidFill>
              </a:rPr>
              <a:t>Hypothesis</a:t>
            </a:r>
            <a:r>
              <a:rPr lang="es-ES" sz="4000" dirty="0">
                <a:solidFill>
                  <a:schemeClr val="bg1"/>
                </a:solidFill>
              </a:rPr>
              <a:t> and </a:t>
            </a:r>
            <a:r>
              <a:rPr lang="es-ES" sz="4000" dirty="0" err="1">
                <a:solidFill>
                  <a:schemeClr val="bg1"/>
                </a:solidFill>
              </a:rPr>
              <a:t>Objectives</a:t>
            </a:r>
            <a:endParaRPr lang="es-ES" sz="4000" dirty="0">
              <a:solidFill>
                <a:schemeClr val="bg1"/>
              </a:solidFill>
              <a:latin typeface="+mj-lt"/>
            </a:endParaRPr>
          </a:p>
        </p:txBody>
      </p:sp>
      <p:pic>
        <p:nvPicPr>
          <p:cNvPr id="6146" name="Picture 2" descr="Bloom Algae Golgo de Patras">
            <a:extLst>
              <a:ext uri="{FF2B5EF4-FFF2-40B4-BE49-F238E27FC236}">
                <a16:creationId xmlns:a16="http://schemas.microsoft.com/office/drawing/2014/main" id="{7881315E-EF97-4038-B3E4-D7BEDA949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317" y="1775772"/>
            <a:ext cx="5764383" cy="3509068"/>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C0E8EFBC-0058-4A45-9FAB-DE4A738B66F9}"/>
              </a:ext>
            </a:extLst>
          </p:cNvPr>
          <p:cNvSpPr txBox="1"/>
          <p:nvPr/>
        </p:nvSpPr>
        <p:spPr>
          <a:xfrm>
            <a:off x="615610" y="842413"/>
            <a:ext cx="10515600"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Although photosynthetic organisms are </a:t>
            </a:r>
            <a:r>
              <a:rPr lang="en-US" sz="2000" b="1" dirty="0">
                <a:latin typeface="LiberationSerif-Regular"/>
              </a:rPr>
              <a:t>highly affected with seasonal cycles </a:t>
            </a:r>
            <a:r>
              <a:rPr lang="en-US" sz="2000" dirty="0">
                <a:latin typeface="LiberationSerif-Regular"/>
              </a:rPr>
              <a:t>like changes in photoperiod, those rhythmic responses are not characterized using </a:t>
            </a:r>
            <a:r>
              <a:rPr lang="en-US" sz="2000" dirty="0" err="1">
                <a:latin typeface="LiberationSerif-Regular"/>
              </a:rPr>
              <a:t>omic</a:t>
            </a:r>
            <a:r>
              <a:rPr lang="en-US" sz="2000" dirty="0">
                <a:latin typeface="LiberationSerif-Regular"/>
              </a:rPr>
              <a:t> techniques yet. </a:t>
            </a:r>
            <a:endParaRPr lang="es-ES" sz="2800" dirty="0"/>
          </a:p>
        </p:txBody>
      </p:sp>
      <p:sp>
        <p:nvSpPr>
          <p:cNvPr id="7" name="CuadroTexto 6">
            <a:extLst>
              <a:ext uri="{FF2B5EF4-FFF2-40B4-BE49-F238E27FC236}">
                <a16:creationId xmlns:a16="http://schemas.microsoft.com/office/drawing/2014/main" id="{5DCB1DD7-B3A0-4372-B18A-5E156D23EE62}"/>
              </a:ext>
            </a:extLst>
          </p:cNvPr>
          <p:cNvSpPr txBox="1"/>
          <p:nvPr/>
        </p:nvSpPr>
        <p:spPr>
          <a:xfrm>
            <a:off x="2757317" y="5284840"/>
            <a:ext cx="6099348" cy="369332"/>
          </a:xfrm>
          <a:prstGeom prst="rect">
            <a:avLst/>
          </a:prstGeom>
          <a:noFill/>
        </p:spPr>
        <p:txBody>
          <a:bodyPr wrap="square">
            <a:spAutoFit/>
          </a:bodyPr>
          <a:lstStyle/>
          <a:p>
            <a:r>
              <a:rPr lang="es-ES" dirty="0"/>
              <a:t>NASA Landsat </a:t>
            </a:r>
            <a:r>
              <a:rPr lang="es-ES" dirty="0" err="1"/>
              <a:t>Image</a:t>
            </a:r>
            <a:r>
              <a:rPr lang="es-ES" dirty="0"/>
              <a:t> </a:t>
            </a:r>
            <a:r>
              <a:rPr lang="es-ES" dirty="0" err="1"/>
              <a:t>Gallery</a:t>
            </a:r>
            <a:endParaRPr lang="es-ES" dirty="0"/>
          </a:p>
        </p:txBody>
      </p:sp>
    </p:spTree>
    <p:extLst>
      <p:ext uri="{BB962C8B-B14F-4D97-AF65-F5344CB8AC3E}">
        <p14:creationId xmlns:p14="http://schemas.microsoft.com/office/powerpoint/2010/main" val="2630216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25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701335" y="100475"/>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8575"/>
            <a:ext cx="7093259" cy="707886"/>
          </a:xfrm>
          <a:prstGeom prst="rect">
            <a:avLst/>
          </a:prstGeom>
          <a:noFill/>
        </p:spPr>
        <p:txBody>
          <a:bodyPr wrap="square" rtlCol="0">
            <a:spAutoFit/>
          </a:bodyPr>
          <a:lstStyle/>
          <a:p>
            <a:r>
              <a:rPr lang="es-ES" sz="4000" b="1" dirty="0" err="1">
                <a:solidFill>
                  <a:schemeClr val="bg1"/>
                </a:solidFill>
              </a:rPr>
              <a:t>Hypothesis</a:t>
            </a:r>
            <a:r>
              <a:rPr lang="es-ES" sz="4000" dirty="0">
                <a:solidFill>
                  <a:schemeClr val="bg1"/>
                </a:solidFill>
              </a:rPr>
              <a:t> and </a:t>
            </a:r>
            <a:r>
              <a:rPr lang="es-ES" sz="4000" dirty="0" err="1">
                <a:solidFill>
                  <a:schemeClr val="bg1"/>
                </a:solidFill>
              </a:rPr>
              <a:t>Objectives</a:t>
            </a:r>
            <a:endParaRPr lang="es-ES" sz="4000" dirty="0">
              <a:solidFill>
                <a:schemeClr val="bg1"/>
              </a:solidFill>
              <a:latin typeface="+mj-lt"/>
            </a:endParaRPr>
          </a:p>
        </p:txBody>
      </p:sp>
      <p:pic>
        <p:nvPicPr>
          <p:cNvPr id="6146" name="Picture 2" descr="Bloom Algae Golgo de Patras">
            <a:extLst>
              <a:ext uri="{FF2B5EF4-FFF2-40B4-BE49-F238E27FC236}">
                <a16:creationId xmlns:a16="http://schemas.microsoft.com/office/drawing/2014/main" id="{7881315E-EF97-4038-B3E4-D7BEDA949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317" y="1775772"/>
            <a:ext cx="5764383" cy="3509068"/>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C0E8EFBC-0058-4A45-9FAB-DE4A738B66F9}"/>
              </a:ext>
            </a:extLst>
          </p:cNvPr>
          <p:cNvSpPr txBox="1"/>
          <p:nvPr/>
        </p:nvSpPr>
        <p:spPr>
          <a:xfrm>
            <a:off x="615610" y="842413"/>
            <a:ext cx="10515600"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Although photosynthetic organisms are </a:t>
            </a:r>
            <a:r>
              <a:rPr lang="en-US" sz="2000" b="1" dirty="0">
                <a:latin typeface="LiberationSerif-Regular"/>
              </a:rPr>
              <a:t>highly affected with seasonal cycles </a:t>
            </a:r>
            <a:r>
              <a:rPr lang="en-US" sz="2000" dirty="0">
                <a:latin typeface="LiberationSerif-Regular"/>
              </a:rPr>
              <a:t>like changes in photoperiod, those rhythmic responses are </a:t>
            </a:r>
            <a:r>
              <a:rPr lang="en-US" sz="2000" b="1" dirty="0">
                <a:latin typeface="LiberationSerif-Regular"/>
              </a:rPr>
              <a:t>not characterized using </a:t>
            </a:r>
            <a:r>
              <a:rPr lang="en-US" sz="2000" b="1" dirty="0" err="1">
                <a:latin typeface="LiberationSerif-Regular"/>
              </a:rPr>
              <a:t>omic</a:t>
            </a:r>
            <a:r>
              <a:rPr lang="en-US" sz="2000" b="1" dirty="0">
                <a:latin typeface="LiberationSerif-Regular"/>
              </a:rPr>
              <a:t> techniques yet. </a:t>
            </a:r>
            <a:endParaRPr lang="es-ES" sz="2800" b="1" dirty="0"/>
          </a:p>
        </p:txBody>
      </p:sp>
      <p:sp>
        <p:nvSpPr>
          <p:cNvPr id="7" name="CuadroTexto 6">
            <a:extLst>
              <a:ext uri="{FF2B5EF4-FFF2-40B4-BE49-F238E27FC236}">
                <a16:creationId xmlns:a16="http://schemas.microsoft.com/office/drawing/2014/main" id="{58F2BD9C-D3E2-4CD4-91FB-2F8E1D0496E6}"/>
              </a:ext>
            </a:extLst>
          </p:cNvPr>
          <p:cNvSpPr txBox="1"/>
          <p:nvPr/>
        </p:nvSpPr>
        <p:spPr>
          <a:xfrm>
            <a:off x="2757317" y="5284840"/>
            <a:ext cx="6099348" cy="369332"/>
          </a:xfrm>
          <a:prstGeom prst="rect">
            <a:avLst/>
          </a:prstGeom>
          <a:noFill/>
        </p:spPr>
        <p:txBody>
          <a:bodyPr wrap="square">
            <a:spAutoFit/>
          </a:bodyPr>
          <a:lstStyle/>
          <a:p>
            <a:r>
              <a:rPr lang="es-ES" dirty="0"/>
              <a:t>NASA Landsat </a:t>
            </a:r>
            <a:r>
              <a:rPr lang="es-ES" dirty="0" err="1"/>
              <a:t>Image</a:t>
            </a:r>
            <a:r>
              <a:rPr lang="es-ES" dirty="0"/>
              <a:t> </a:t>
            </a:r>
            <a:r>
              <a:rPr lang="es-ES" dirty="0" err="1"/>
              <a:t>Gallery</a:t>
            </a:r>
            <a:endParaRPr lang="es-ES" dirty="0"/>
          </a:p>
        </p:txBody>
      </p:sp>
    </p:spTree>
    <p:extLst>
      <p:ext uri="{BB962C8B-B14F-4D97-AF65-F5344CB8AC3E}">
        <p14:creationId xmlns:p14="http://schemas.microsoft.com/office/powerpoint/2010/main" val="2185223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9257"/>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701335" y="100475"/>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8575"/>
            <a:ext cx="7093259" cy="707886"/>
          </a:xfrm>
          <a:prstGeom prst="rect">
            <a:avLst/>
          </a:prstGeom>
          <a:noFill/>
        </p:spPr>
        <p:txBody>
          <a:bodyPr wrap="square" rtlCol="0">
            <a:spAutoFit/>
          </a:bodyPr>
          <a:lstStyle/>
          <a:p>
            <a:r>
              <a:rPr lang="es-ES" sz="4000" b="1" dirty="0" err="1">
                <a:solidFill>
                  <a:schemeClr val="bg1"/>
                </a:solidFill>
              </a:rPr>
              <a:t>Hypothesis</a:t>
            </a:r>
            <a:r>
              <a:rPr lang="es-ES" sz="4000" dirty="0">
                <a:solidFill>
                  <a:schemeClr val="bg1"/>
                </a:solidFill>
              </a:rPr>
              <a:t> and </a:t>
            </a:r>
            <a:r>
              <a:rPr lang="es-ES" sz="4000" dirty="0" err="1">
                <a:solidFill>
                  <a:schemeClr val="bg1"/>
                </a:solidFill>
              </a:rPr>
              <a:t>Objectives</a:t>
            </a:r>
            <a:endParaRPr lang="es-ES" sz="4000" dirty="0">
              <a:solidFill>
                <a:schemeClr val="bg1"/>
              </a:solidFill>
              <a:latin typeface="+mj-lt"/>
            </a:endParaRPr>
          </a:p>
        </p:txBody>
      </p:sp>
      <p:pic>
        <p:nvPicPr>
          <p:cNvPr id="6146" name="Picture 2" descr="Bloom Algae Golgo de Patras">
            <a:extLst>
              <a:ext uri="{FF2B5EF4-FFF2-40B4-BE49-F238E27FC236}">
                <a16:creationId xmlns:a16="http://schemas.microsoft.com/office/drawing/2014/main" id="{7881315E-EF97-4038-B3E4-D7BEDA949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317" y="1775772"/>
            <a:ext cx="5764383" cy="3509068"/>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C0E8EFBC-0058-4A45-9FAB-DE4A738B66F9}"/>
              </a:ext>
            </a:extLst>
          </p:cNvPr>
          <p:cNvSpPr txBox="1"/>
          <p:nvPr/>
        </p:nvSpPr>
        <p:spPr>
          <a:xfrm>
            <a:off x="615610" y="842413"/>
            <a:ext cx="10515600"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iberationSerif-Regular"/>
              </a:rPr>
              <a:t>Although photosynthetic organisms are </a:t>
            </a:r>
            <a:r>
              <a:rPr lang="en-US" sz="2000" b="1" dirty="0">
                <a:latin typeface="LiberationSerif-Regular"/>
              </a:rPr>
              <a:t>highly affected with seasonal cycles </a:t>
            </a:r>
            <a:r>
              <a:rPr lang="en-US" sz="2000" dirty="0">
                <a:latin typeface="LiberationSerif-Regular"/>
              </a:rPr>
              <a:t>like changes in photoperiod, those rhythmic responses are </a:t>
            </a:r>
            <a:r>
              <a:rPr lang="en-US" sz="2000" b="1" dirty="0">
                <a:latin typeface="LiberationSerif-Regular"/>
              </a:rPr>
              <a:t>not characterized using </a:t>
            </a:r>
            <a:r>
              <a:rPr lang="en-US" sz="2000" b="1" dirty="0" err="1">
                <a:latin typeface="LiberationSerif-Regular"/>
              </a:rPr>
              <a:t>omic</a:t>
            </a:r>
            <a:r>
              <a:rPr lang="en-US" sz="2000" b="1" dirty="0">
                <a:latin typeface="LiberationSerif-Regular"/>
              </a:rPr>
              <a:t> techniques yet</a:t>
            </a:r>
            <a:r>
              <a:rPr lang="en-US" sz="2000" dirty="0">
                <a:latin typeface="LiberationSerif-Regular"/>
              </a:rPr>
              <a:t>. </a:t>
            </a:r>
            <a:endParaRPr lang="es-ES" sz="2800" dirty="0"/>
          </a:p>
        </p:txBody>
      </p:sp>
      <p:sp>
        <p:nvSpPr>
          <p:cNvPr id="22" name="CuadroTexto 21">
            <a:extLst>
              <a:ext uri="{FF2B5EF4-FFF2-40B4-BE49-F238E27FC236}">
                <a16:creationId xmlns:a16="http://schemas.microsoft.com/office/drawing/2014/main" id="{9C019976-C1B6-43E6-B86C-8EDA4C3A4489}"/>
              </a:ext>
            </a:extLst>
          </p:cNvPr>
          <p:cNvSpPr txBox="1"/>
          <p:nvPr/>
        </p:nvSpPr>
        <p:spPr>
          <a:xfrm>
            <a:off x="838200" y="5797363"/>
            <a:ext cx="10515600" cy="1384995"/>
          </a:xfrm>
          <a:prstGeom prst="rect">
            <a:avLst/>
          </a:prstGeom>
          <a:noFill/>
        </p:spPr>
        <p:txBody>
          <a:bodyPr wrap="square" rtlCol="0">
            <a:spAutoFit/>
          </a:bodyPr>
          <a:lstStyle/>
          <a:p>
            <a:pPr marL="285750" indent="-285750" algn="l">
              <a:buFont typeface="Arial" panose="020B0604020202020204" pitchFamily="34" charset="0"/>
              <a:buChar char="•"/>
            </a:pPr>
            <a:r>
              <a:rPr lang="en-US" sz="2000" b="1" dirty="0">
                <a:latin typeface="LiberationSerif-Regular"/>
              </a:rPr>
              <a:t>Integrative analysis between rhythmic patterns at the transcriptomic, proteomic and physiological levels have not been performed and are expected to shed light on the responses of living organisms to seasonal variations in diel cycles.</a:t>
            </a:r>
          </a:p>
          <a:p>
            <a:pPr marL="285750" indent="-285750" algn="l">
              <a:buFont typeface="Arial" panose="020B0604020202020204" pitchFamily="34" charset="0"/>
              <a:buChar char="•"/>
            </a:pPr>
            <a:endParaRPr lang="es-ES" sz="2400" dirty="0"/>
          </a:p>
        </p:txBody>
      </p:sp>
      <p:sp>
        <p:nvSpPr>
          <p:cNvPr id="11" name="CuadroTexto 10">
            <a:extLst>
              <a:ext uri="{FF2B5EF4-FFF2-40B4-BE49-F238E27FC236}">
                <a16:creationId xmlns:a16="http://schemas.microsoft.com/office/drawing/2014/main" id="{392BF297-6CDE-45D7-8BF0-012404750A0B}"/>
              </a:ext>
            </a:extLst>
          </p:cNvPr>
          <p:cNvSpPr txBox="1"/>
          <p:nvPr/>
        </p:nvSpPr>
        <p:spPr>
          <a:xfrm>
            <a:off x="2757317" y="5284840"/>
            <a:ext cx="6099348" cy="369332"/>
          </a:xfrm>
          <a:prstGeom prst="rect">
            <a:avLst/>
          </a:prstGeom>
          <a:noFill/>
        </p:spPr>
        <p:txBody>
          <a:bodyPr wrap="square">
            <a:spAutoFit/>
          </a:bodyPr>
          <a:lstStyle/>
          <a:p>
            <a:r>
              <a:rPr lang="es-ES" dirty="0"/>
              <a:t>NASA Landsat </a:t>
            </a:r>
            <a:r>
              <a:rPr lang="es-ES" dirty="0" err="1"/>
              <a:t>Image</a:t>
            </a:r>
            <a:r>
              <a:rPr lang="es-ES" dirty="0"/>
              <a:t> </a:t>
            </a:r>
            <a:r>
              <a:rPr lang="es-ES" dirty="0" err="1"/>
              <a:t>Gallery</a:t>
            </a:r>
            <a:endParaRPr lang="es-ES" dirty="0"/>
          </a:p>
        </p:txBody>
      </p:sp>
    </p:spTree>
    <p:extLst>
      <p:ext uri="{BB962C8B-B14F-4D97-AF65-F5344CB8AC3E}">
        <p14:creationId xmlns:p14="http://schemas.microsoft.com/office/powerpoint/2010/main" val="9379009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spTree>
    <p:extLst>
      <p:ext uri="{BB962C8B-B14F-4D97-AF65-F5344CB8AC3E}">
        <p14:creationId xmlns:p14="http://schemas.microsoft.com/office/powerpoint/2010/main" val="734558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11" name="CuadroTexto 10">
            <a:extLst>
              <a:ext uri="{FF2B5EF4-FFF2-40B4-BE49-F238E27FC236}">
                <a16:creationId xmlns:a16="http://schemas.microsoft.com/office/drawing/2014/main" id="{247E0A33-238C-49BC-A5AA-4497E9B30975}"/>
              </a:ext>
            </a:extLst>
          </p:cNvPr>
          <p:cNvSpPr txBox="1"/>
          <p:nvPr/>
        </p:nvSpPr>
        <p:spPr>
          <a:xfrm>
            <a:off x="1219200" y="1664222"/>
            <a:ext cx="9239250" cy="1107996"/>
          </a:xfrm>
          <a:prstGeom prst="rect">
            <a:avLst/>
          </a:prstGeom>
          <a:noFill/>
        </p:spPr>
        <p:txBody>
          <a:bodyPr wrap="square">
            <a:spAutoFit/>
          </a:bodyPr>
          <a:lstStyle/>
          <a:p>
            <a:pPr marL="342900" indent="-342900" algn="l">
              <a:buFont typeface="+mj-lt"/>
              <a:buAutoNum type="arabicPeriod"/>
            </a:pPr>
            <a:r>
              <a:rPr lang="en-US" sz="2200" b="0" i="0" u="none" strike="noStrike" baseline="0" dirty="0">
                <a:latin typeface="LiberationSerif-Regular"/>
              </a:rPr>
              <a:t>To develop software tools, computational pipelines, and models to enhance systems biology studies in microalgae, with a specific focus on exploring the results presented in </a:t>
            </a:r>
            <a:r>
              <a:rPr lang="es-ES" sz="2200" b="0" i="0" u="none" strike="noStrike" baseline="0" dirty="0" err="1">
                <a:latin typeface="LiberationSerif-Regular"/>
              </a:rPr>
              <a:t>this</a:t>
            </a:r>
            <a:r>
              <a:rPr lang="es-ES" sz="2200" b="0" i="0" u="none" strike="noStrike" baseline="0" dirty="0">
                <a:latin typeface="LiberationSerif-Regular"/>
              </a:rPr>
              <a:t> </a:t>
            </a:r>
            <a:r>
              <a:rPr lang="es-ES" sz="2200" dirty="0" err="1">
                <a:latin typeface="LiberationSerif-Regular"/>
              </a:rPr>
              <a:t>thesis</a:t>
            </a:r>
            <a:r>
              <a:rPr lang="es-ES" sz="2200" b="0" i="0" u="none" strike="noStrike" baseline="0" dirty="0">
                <a:latin typeface="LiberationSerif-Regular"/>
              </a:rPr>
              <a:t>.</a:t>
            </a: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spTree>
    <p:extLst>
      <p:ext uri="{BB962C8B-B14F-4D97-AF65-F5344CB8AC3E}">
        <p14:creationId xmlns:p14="http://schemas.microsoft.com/office/powerpoint/2010/main" val="30466365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11" name="CuadroTexto 10">
            <a:extLst>
              <a:ext uri="{FF2B5EF4-FFF2-40B4-BE49-F238E27FC236}">
                <a16:creationId xmlns:a16="http://schemas.microsoft.com/office/drawing/2014/main" id="{247E0A33-238C-49BC-A5AA-4497E9B30975}"/>
              </a:ext>
            </a:extLst>
          </p:cNvPr>
          <p:cNvSpPr txBox="1"/>
          <p:nvPr/>
        </p:nvSpPr>
        <p:spPr>
          <a:xfrm>
            <a:off x="1219200" y="1664222"/>
            <a:ext cx="9239250" cy="2462213"/>
          </a:xfrm>
          <a:prstGeom prst="rect">
            <a:avLst/>
          </a:prstGeom>
          <a:noFill/>
        </p:spPr>
        <p:txBody>
          <a:bodyPr wrap="square">
            <a:spAutoFit/>
          </a:bodyPr>
          <a:lstStyle/>
          <a:p>
            <a:pPr marL="342900" indent="-342900" algn="l">
              <a:buFont typeface="+mj-lt"/>
              <a:buAutoNum type="arabicPeriod"/>
            </a:pPr>
            <a:r>
              <a:rPr lang="en-US" sz="2200" b="0" i="0" u="none" strike="noStrike" baseline="0" dirty="0">
                <a:latin typeface="LiberationSerif-Regular"/>
              </a:rPr>
              <a:t>To develop software tools, computational pipelines, and models to enhance systems biology studies in microalgae, with a specific focus on exploring the results presented in </a:t>
            </a:r>
            <a:r>
              <a:rPr lang="es-ES" sz="2200" b="0" i="0" u="none" strike="noStrike" baseline="0" dirty="0" err="1">
                <a:latin typeface="LiberationSerif-Regular"/>
              </a:rPr>
              <a:t>this</a:t>
            </a:r>
            <a:r>
              <a:rPr lang="es-ES" sz="2200" b="0" i="0" u="none" strike="noStrike" baseline="0" dirty="0">
                <a:latin typeface="LiberationSerif-Regular"/>
              </a:rPr>
              <a:t> </a:t>
            </a:r>
            <a:r>
              <a:rPr lang="es-ES" sz="2200" dirty="0" err="1">
                <a:latin typeface="LiberationSerif-Regular"/>
              </a:rPr>
              <a:t>thesis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transcriptomic seasonal variations during diel cycles and </a:t>
            </a:r>
            <a:r>
              <a:rPr lang="es-ES" sz="2200" b="0" i="0" u="none" strike="noStrike" baseline="0" dirty="0">
                <a:latin typeface="LiberationSerif-Regular"/>
              </a:rPr>
              <a:t>free-running </a:t>
            </a:r>
            <a:r>
              <a:rPr lang="es-ES" sz="2200" b="0" i="0" u="none" strike="noStrike" baseline="0" dirty="0" err="1">
                <a:latin typeface="LiberationSerif-Regular"/>
              </a:rPr>
              <a:t>conditions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spTree>
    <p:extLst>
      <p:ext uri="{BB962C8B-B14F-4D97-AF65-F5344CB8AC3E}">
        <p14:creationId xmlns:p14="http://schemas.microsoft.com/office/powerpoint/2010/main" val="767655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11" name="CuadroTexto 10">
            <a:extLst>
              <a:ext uri="{FF2B5EF4-FFF2-40B4-BE49-F238E27FC236}">
                <a16:creationId xmlns:a16="http://schemas.microsoft.com/office/drawing/2014/main" id="{247E0A33-238C-49BC-A5AA-4497E9B30975}"/>
              </a:ext>
            </a:extLst>
          </p:cNvPr>
          <p:cNvSpPr txBox="1"/>
          <p:nvPr/>
        </p:nvSpPr>
        <p:spPr>
          <a:xfrm>
            <a:off x="1219200" y="1664222"/>
            <a:ext cx="9239250" cy="3477875"/>
          </a:xfrm>
          <a:prstGeom prst="rect">
            <a:avLst/>
          </a:prstGeom>
          <a:noFill/>
        </p:spPr>
        <p:txBody>
          <a:bodyPr wrap="square">
            <a:spAutoFit/>
          </a:bodyPr>
          <a:lstStyle/>
          <a:p>
            <a:pPr marL="342900" indent="-342900" algn="l">
              <a:buFont typeface="+mj-lt"/>
              <a:buAutoNum type="arabicPeriod"/>
            </a:pPr>
            <a:r>
              <a:rPr lang="en-US" sz="2200" b="0" i="0" u="none" strike="noStrike" baseline="0" dirty="0">
                <a:latin typeface="LiberationSerif-Regular"/>
              </a:rPr>
              <a:t>To develop software tools, computational pipelines, and models to enhance systems biology studies in microalgae, with a specific focus on exploring the results presented in </a:t>
            </a:r>
            <a:r>
              <a:rPr lang="es-ES" sz="2200" b="0" i="0" u="none" strike="noStrike" baseline="0" dirty="0" err="1">
                <a:latin typeface="LiberationSerif-Regular"/>
              </a:rPr>
              <a:t>this</a:t>
            </a:r>
            <a:r>
              <a:rPr lang="es-ES" sz="2200" b="0" i="0" u="none" strike="noStrike" baseline="0" dirty="0">
                <a:latin typeface="LiberationSerif-Regular"/>
              </a:rPr>
              <a:t> </a:t>
            </a:r>
            <a:r>
              <a:rPr lang="es-ES" sz="2200" dirty="0" err="1">
                <a:latin typeface="LiberationSerif-Regular"/>
              </a:rPr>
              <a:t>thesis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transcriptomic seasonal variations during diel cycles and </a:t>
            </a:r>
            <a:r>
              <a:rPr lang="es-ES" sz="2200" b="0" i="0" u="none" strike="noStrike" baseline="0" dirty="0">
                <a:latin typeface="LiberationSerif-Regular"/>
              </a:rPr>
              <a:t>free-running </a:t>
            </a:r>
            <a:r>
              <a:rPr lang="es-ES" sz="2200" b="0" i="0" u="none" strike="noStrike" baseline="0" dirty="0" err="1">
                <a:latin typeface="LiberationSerif-Regular"/>
              </a:rPr>
              <a:t>conditions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proteomic seasonal variations during diel cycles and their integration with </a:t>
            </a:r>
            <a:r>
              <a:rPr lang="es-ES" sz="2200" b="0" i="0" u="none" strike="noStrike" baseline="0" dirty="0" err="1">
                <a:latin typeface="LiberationSerif-Regular"/>
              </a:rPr>
              <a:t>transcriptomic</a:t>
            </a:r>
            <a:r>
              <a:rPr lang="es-ES" sz="2200" b="0" i="0" u="none" strike="noStrike" baseline="0" dirty="0">
                <a:latin typeface="LiberationSerif-Regular"/>
              </a:rPr>
              <a:t> responses.</a:t>
            </a:r>
          </a:p>
          <a:p>
            <a:pPr marL="342900" indent="-342900" algn="l">
              <a:buFont typeface="+mj-lt"/>
              <a:buAutoNum type="arabicPeriod"/>
            </a:pPr>
            <a:endParaRPr lang="es-ES" sz="2200" b="0" i="0" u="none" strike="noStrike" baseline="0" dirty="0">
              <a:latin typeface="LiberationSerif-Regular"/>
            </a:endParaRP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spTree>
    <p:extLst>
      <p:ext uri="{BB962C8B-B14F-4D97-AF65-F5344CB8AC3E}">
        <p14:creationId xmlns:p14="http://schemas.microsoft.com/office/powerpoint/2010/main" val="7708863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11" name="CuadroTexto 10">
            <a:extLst>
              <a:ext uri="{FF2B5EF4-FFF2-40B4-BE49-F238E27FC236}">
                <a16:creationId xmlns:a16="http://schemas.microsoft.com/office/drawing/2014/main" id="{247E0A33-238C-49BC-A5AA-4497E9B30975}"/>
              </a:ext>
            </a:extLst>
          </p:cNvPr>
          <p:cNvSpPr txBox="1"/>
          <p:nvPr/>
        </p:nvSpPr>
        <p:spPr>
          <a:xfrm>
            <a:off x="1219200" y="1664222"/>
            <a:ext cx="9239250" cy="4493538"/>
          </a:xfrm>
          <a:prstGeom prst="rect">
            <a:avLst/>
          </a:prstGeom>
          <a:noFill/>
        </p:spPr>
        <p:txBody>
          <a:bodyPr wrap="square">
            <a:spAutoFit/>
          </a:bodyPr>
          <a:lstStyle/>
          <a:p>
            <a:pPr marL="342900" indent="-342900" algn="l">
              <a:buFont typeface="+mj-lt"/>
              <a:buAutoNum type="arabicPeriod"/>
            </a:pPr>
            <a:r>
              <a:rPr lang="en-US" sz="2200" b="0" i="0" u="none" strike="noStrike" baseline="0" dirty="0">
                <a:latin typeface="LiberationSerif-Regular"/>
              </a:rPr>
              <a:t>To develop software tools, computational pipelines, and models to enhance systems biology studies in microalgae, with a specific focus on exploring the results presented in </a:t>
            </a:r>
            <a:r>
              <a:rPr lang="es-ES" sz="2200" b="0" i="0" u="none" strike="noStrike" baseline="0" dirty="0" err="1">
                <a:latin typeface="LiberationSerif-Regular"/>
              </a:rPr>
              <a:t>this</a:t>
            </a:r>
            <a:r>
              <a:rPr lang="es-ES" sz="2200" b="0" i="0" u="none" strike="noStrike" baseline="0" dirty="0">
                <a:latin typeface="LiberationSerif-Regular"/>
              </a:rPr>
              <a:t> </a:t>
            </a:r>
            <a:r>
              <a:rPr lang="es-ES" sz="2200" dirty="0" err="1">
                <a:latin typeface="LiberationSerif-Regular"/>
              </a:rPr>
              <a:t>thesis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transcriptomic seasonal variations during diel cycles and </a:t>
            </a:r>
            <a:r>
              <a:rPr lang="es-ES" sz="2200" b="0" i="0" u="none" strike="noStrike" baseline="0" dirty="0">
                <a:latin typeface="LiberationSerif-Regular"/>
              </a:rPr>
              <a:t>free-running </a:t>
            </a:r>
            <a:r>
              <a:rPr lang="es-ES" sz="2200" b="0" i="0" u="none" strike="noStrike" baseline="0" dirty="0" err="1">
                <a:latin typeface="LiberationSerif-Regular"/>
              </a:rPr>
              <a:t>conditions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proteomic seasonal variations during diel cycles and their integration with </a:t>
            </a:r>
            <a:r>
              <a:rPr lang="es-ES" sz="2200" b="0" i="0" u="none" strike="noStrike" baseline="0" dirty="0" err="1">
                <a:latin typeface="LiberationSerif-Regular"/>
              </a:rPr>
              <a:t>transcriptomic</a:t>
            </a:r>
            <a:r>
              <a:rPr lang="es-ES" sz="2200" b="0" i="0" u="none" strike="noStrike" baseline="0" dirty="0">
                <a:latin typeface="LiberationSerif-Regular"/>
              </a:rPr>
              <a:t> responses.</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seasonal variations in some relevant physiological processes during diel cycles and conduct multi-omics integration with transcriptomic and proteomic data.</a:t>
            </a: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spTree>
    <p:extLst>
      <p:ext uri="{BB962C8B-B14F-4D97-AF65-F5344CB8AC3E}">
        <p14:creationId xmlns:p14="http://schemas.microsoft.com/office/powerpoint/2010/main" val="17435790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10860" y="-33063"/>
            <a:ext cx="7093259" cy="707886"/>
          </a:xfrm>
          <a:prstGeom prst="rect">
            <a:avLst/>
          </a:prstGeom>
          <a:noFill/>
        </p:spPr>
        <p:txBody>
          <a:bodyPr wrap="square" rtlCol="0">
            <a:spAutoFit/>
          </a:bodyPr>
          <a:lstStyle/>
          <a:p>
            <a:r>
              <a:rPr lang="es-ES" sz="4000" dirty="0" err="1">
                <a:solidFill>
                  <a:schemeClr val="bg1"/>
                </a:solidFill>
              </a:rPr>
              <a:t>Hypothesis</a:t>
            </a:r>
            <a:r>
              <a:rPr lang="es-ES" sz="4000" dirty="0">
                <a:solidFill>
                  <a:schemeClr val="bg1"/>
                </a:solidFill>
              </a:rPr>
              <a:t> and </a:t>
            </a:r>
            <a:r>
              <a:rPr lang="es-ES" sz="4000" b="1" dirty="0" err="1">
                <a:solidFill>
                  <a:schemeClr val="bg1"/>
                </a:solidFill>
              </a:rPr>
              <a:t>Objectives</a:t>
            </a:r>
            <a:endParaRPr lang="es-ES" sz="4000" b="1" dirty="0">
              <a:solidFill>
                <a:schemeClr val="bg1"/>
              </a:solidFill>
              <a:latin typeface="+mj-lt"/>
            </a:endParaRPr>
          </a:p>
        </p:txBody>
      </p:sp>
      <p:sp>
        <p:nvSpPr>
          <p:cNvPr id="11" name="CuadroTexto 10">
            <a:extLst>
              <a:ext uri="{FF2B5EF4-FFF2-40B4-BE49-F238E27FC236}">
                <a16:creationId xmlns:a16="http://schemas.microsoft.com/office/drawing/2014/main" id="{247E0A33-238C-49BC-A5AA-4497E9B30975}"/>
              </a:ext>
            </a:extLst>
          </p:cNvPr>
          <p:cNvSpPr txBox="1"/>
          <p:nvPr/>
        </p:nvSpPr>
        <p:spPr>
          <a:xfrm>
            <a:off x="1219200" y="1664222"/>
            <a:ext cx="9239250" cy="4493538"/>
          </a:xfrm>
          <a:prstGeom prst="rect">
            <a:avLst/>
          </a:prstGeom>
          <a:noFill/>
        </p:spPr>
        <p:txBody>
          <a:bodyPr wrap="square">
            <a:spAutoFit/>
          </a:bodyPr>
          <a:lstStyle/>
          <a:p>
            <a:pPr marL="342900" indent="-342900" algn="l">
              <a:buFont typeface="+mj-lt"/>
              <a:buAutoNum type="arabicPeriod"/>
            </a:pPr>
            <a:r>
              <a:rPr lang="en-US" sz="2200" b="0" i="0" u="none" strike="noStrike" baseline="0" dirty="0">
                <a:latin typeface="LiberationSerif-Regular"/>
              </a:rPr>
              <a:t>To develop software tools, computational pipelines, and models to enhance systems biology studies in microalgae, with a specific focus on exploring the results presented in </a:t>
            </a:r>
            <a:r>
              <a:rPr lang="es-ES" sz="2200" b="0" i="0" u="none" strike="noStrike" baseline="0" dirty="0" err="1">
                <a:latin typeface="LiberationSerif-Regular"/>
              </a:rPr>
              <a:t>this</a:t>
            </a:r>
            <a:r>
              <a:rPr lang="es-ES" sz="2200" b="0" i="0" u="none" strike="noStrike" baseline="0" dirty="0">
                <a:latin typeface="LiberationSerif-Regular"/>
              </a:rPr>
              <a:t> </a:t>
            </a:r>
            <a:r>
              <a:rPr lang="es-ES" sz="2200" dirty="0" err="1">
                <a:latin typeface="LiberationSerif-Regular"/>
              </a:rPr>
              <a:t>thesis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transcriptomic seasonal variations during diel cycles and </a:t>
            </a:r>
            <a:r>
              <a:rPr lang="es-ES" sz="2200" b="0" i="0" u="none" strike="noStrike" baseline="0" dirty="0">
                <a:latin typeface="LiberationSerif-Regular"/>
              </a:rPr>
              <a:t>free-running </a:t>
            </a:r>
            <a:r>
              <a:rPr lang="es-ES" sz="2200" b="0" i="0" u="none" strike="noStrike" baseline="0" dirty="0" err="1">
                <a:latin typeface="LiberationSerif-Regular"/>
              </a:rPr>
              <a:t>conditions</a:t>
            </a:r>
            <a:r>
              <a:rPr lang="es-ES" sz="2200" b="0" i="0" u="none" strike="noStrike" baseline="0" dirty="0">
                <a:latin typeface="LiberationSerif-Regular"/>
              </a:rPr>
              <a:t>.</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proteomic seasonal variations during diel cycles and their integration with </a:t>
            </a:r>
            <a:r>
              <a:rPr lang="es-ES" sz="2200" b="0" i="0" u="none" strike="noStrike" baseline="0" dirty="0" err="1">
                <a:latin typeface="LiberationSerif-Regular"/>
              </a:rPr>
              <a:t>transcriptomic</a:t>
            </a:r>
            <a:r>
              <a:rPr lang="es-ES" sz="2200" b="0" i="0" u="none" strike="noStrike" baseline="0" dirty="0">
                <a:latin typeface="LiberationSerif-Regular"/>
              </a:rPr>
              <a:t> responses.</a:t>
            </a:r>
          </a:p>
          <a:p>
            <a:pPr marL="342900" indent="-342900" algn="l">
              <a:buFont typeface="+mj-lt"/>
              <a:buAutoNum type="arabicPeriod"/>
            </a:pPr>
            <a:endParaRPr lang="es-ES" sz="2200" b="0" i="0" u="none" strike="noStrike" baseline="0" dirty="0">
              <a:latin typeface="LiberationSerif-Regular"/>
            </a:endParaRPr>
          </a:p>
          <a:p>
            <a:pPr marL="342900" indent="-342900" algn="l">
              <a:buFont typeface="+mj-lt"/>
              <a:buAutoNum type="arabicPeriod"/>
            </a:pPr>
            <a:r>
              <a:rPr lang="en-US" sz="2200" b="0" i="0" u="none" strike="noStrike" baseline="0" dirty="0">
                <a:latin typeface="LiberationSerif-Regular"/>
              </a:rPr>
              <a:t>To characterize seasonal variations in some relevant physiological processes during diel cycles and conduct multi-omics integration with transcriptomic and proteomic data.</a:t>
            </a:r>
          </a:p>
        </p:txBody>
      </p:sp>
      <p:sp>
        <p:nvSpPr>
          <p:cNvPr id="2" name="CuadroTexto 1">
            <a:extLst>
              <a:ext uri="{FF2B5EF4-FFF2-40B4-BE49-F238E27FC236}">
                <a16:creationId xmlns:a16="http://schemas.microsoft.com/office/drawing/2014/main" id="{A39E7FB8-1480-4F0D-A108-598765614FE9}"/>
              </a:ext>
            </a:extLst>
          </p:cNvPr>
          <p:cNvSpPr txBox="1"/>
          <p:nvPr/>
        </p:nvSpPr>
        <p:spPr>
          <a:xfrm>
            <a:off x="710860" y="834495"/>
            <a:ext cx="10452440" cy="830997"/>
          </a:xfrm>
          <a:prstGeom prst="rect">
            <a:avLst/>
          </a:prstGeom>
          <a:noFill/>
        </p:spPr>
        <p:txBody>
          <a:bodyPr wrap="square" rtlCol="0">
            <a:spAutoFit/>
          </a:bodyPr>
          <a:lstStyle/>
          <a:p>
            <a:r>
              <a:rPr lang="en-US" sz="2400" dirty="0" err="1">
                <a:latin typeface="LiberationSerif-Regular"/>
              </a:rPr>
              <a:t>M</a:t>
            </a:r>
            <a:r>
              <a:rPr lang="en-US" sz="2400" b="0" i="0" u="none" strike="noStrike" baseline="0" dirty="0" err="1">
                <a:latin typeface="LiberationSerif-Regular"/>
              </a:rPr>
              <a:t>ultiomic</a:t>
            </a:r>
            <a:r>
              <a:rPr lang="en-US" sz="2400" b="0" i="0" u="none" strike="noStrike" baseline="0" dirty="0">
                <a:latin typeface="LiberationSerif-Regular"/>
              </a:rPr>
              <a:t> characterization of the responses to seasonal variations in diel cycles in </a:t>
            </a:r>
            <a:r>
              <a:rPr lang="en-US" sz="2400" b="0" i="1" u="none" strike="noStrike" baseline="0" dirty="0">
                <a:latin typeface="LiberationSerif-Italic"/>
              </a:rPr>
              <a:t>Ostreococcus tauri.</a:t>
            </a:r>
            <a:endParaRPr lang="es-ES" sz="2400" dirty="0"/>
          </a:p>
        </p:txBody>
      </p:sp>
      <p:sp>
        <p:nvSpPr>
          <p:cNvPr id="7" name="Rectángulo 6">
            <a:extLst>
              <a:ext uri="{FF2B5EF4-FFF2-40B4-BE49-F238E27FC236}">
                <a16:creationId xmlns:a16="http://schemas.microsoft.com/office/drawing/2014/main" id="{54EA47C0-B1C6-4F8E-BBE6-A1BDED9631AD}"/>
              </a:ext>
            </a:extLst>
          </p:cNvPr>
          <p:cNvSpPr/>
          <p:nvPr/>
        </p:nvSpPr>
        <p:spPr>
          <a:xfrm>
            <a:off x="1219199" y="1664222"/>
            <a:ext cx="9115425" cy="1188270"/>
          </a:xfrm>
          <a:prstGeom prst="rect">
            <a:avLst/>
          </a:prstGeom>
          <a:noFill/>
          <a:ln w="5715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4E9BC264-2423-4E3E-9C3B-80F63E8EFDA8}"/>
              </a:ext>
            </a:extLst>
          </p:cNvPr>
          <p:cNvSpPr txBox="1"/>
          <p:nvPr/>
        </p:nvSpPr>
        <p:spPr>
          <a:xfrm>
            <a:off x="10364262" y="2024702"/>
            <a:ext cx="1598076" cy="400110"/>
          </a:xfrm>
          <a:prstGeom prst="rect">
            <a:avLst/>
          </a:prstGeom>
          <a:noFill/>
        </p:spPr>
        <p:txBody>
          <a:bodyPr wrap="square" rtlCol="0">
            <a:spAutoFit/>
          </a:bodyPr>
          <a:lstStyle/>
          <a:p>
            <a:r>
              <a:rPr lang="es-ES" sz="2000" b="1" dirty="0" err="1"/>
              <a:t>Chapter</a:t>
            </a:r>
            <a:r>
              <a:rPr lang="es-ES" dirty="0"/>
              <a:t> </a:t>
            </a:r>
            <a:r>
              <a:rPr lang="es-ES" b="1" dirty="0"/>
              <a:t>1</a:t>
            </a:r>
          </a:p>
        </p:txBody>
      </p:sp>
    </p:spTree>
    <p:extLst>
      <p:ext uri="{BB962C8B-B14F-4D97-AF65-F5344CB8AC3E}">
        <p14:creationId xmlns:p14="http://schemas.microsoft.com/office/powerpoint/2010/main" val="3538360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C65F911-C4A3-44B9-A83A-F4E87B5AACEF}"/>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3FA63512-5C40-474A-AD13-715F32B0F21B}"/>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pic>
        <p:nvPicPr>
          <p:cNvPr id="20" name="Picture 2">
            <a:extLst>
              <a:ext uri="{FF2B5EF4-FFF2-40B4-BE49-F238E27FC236}">
                <a16:creationId xmlns:a16="http://schemas.microsoft.com/office/drawing/2014/main" id="{B1FFA21A-91D4-4398-AC2E-522226BB9C2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0619" y="1564598"/>
            <a:ext cx="4347039" cy="4347039"/>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E11A80E2-A8E5-4AAD-82AE-DF8E1FD9A73A}"/>
              </a:ext>
            </a:extLst>
          </p:cNvPr>
          <p:cNvSpPr txBox="1"/>
          <p:nvPr/>
        </p:nvSpPr>
        <p:spPr>
          <a:xfrm>
            <a:off x="697152" y="5903893"/>
            <a:ext cx="3893972" cy="954107"/>
          </a:xfrm>
          <a:prstGeom prst="rect">
            <a:avLst/>
          </a:prstGeom>
          <a:noFill/>
        </p:spPr>
        <p:txBody>
          <a:bodyPr wrap="square" rtlCol="0">
            <a:spAutoFit/>
          </a:bodyPr>
          <a:lstStyle/>
          <a:p>
            <a:pPr algn="ctr"/>
            <a:r>
              <a:rPr lang="es-ES" sz="2800" dirty="0" err="1"/>
              <a:t>Diel</a:t>
            </a:r>
            <a:r>
              <a:rPr lang="es-ES" sz="2800" dirty="0"/>
              <a:t> </a:t>
            </a:r>
            <a:r>
              <a:rPr lang="es-ES" sz="2800" dirty="0" err="1"/>
              <a:t>cycle</a:t>
            </a:r>
            <a:endParaRPr lang="es-ES" sz="2800" dirty="0"/>
          </a:p>
          <a:p>
            <a:pPr algn="ctr"/>
            <a:r>
              <a:rPr lang="es-ES" sz="2800" dirty="0"/>
              <a:t>(</a:t>
            </a:r>
            <a:r>
              <a:rPr lang="es-ES" sz="2800" dirty="0" err="1"/>
              <a:t>days</a:t>
            </a:r>
            <a:r>
              <a:rPr lang="es-ES" sz="2800" dirty="0"/>
              <a:t>)</a:t>
            </a:r>
          </a:p>
        </p:txBody>
      </p:sp>
      <p:sp>
        <p:nvSpPr>
          <p:cNvPr id="22" name="CuadroTexto 21">
            <a:extLst>
              <a:ext uri="{FF2B5EF4-FFF2-40B4-BE49-F238E27FC236}">
                <a16:creationId xmlns:a16="http://schemas.microsoft.com/office/drawing/2014/main" id="{F5D9FBE6-6674-46B3-9B42-260F932C2D99}"/>
              </a:ext>
            </a:extLst>
          </p:cNvPr>
          <p:cNvSpPr txBox="1"/>
          <p:nvPr/>
        </p:nvSpPr>
        <p:spPr>
          <a:xfrm>
            <a:off x="360140" y="714749"/>
            <a:ext cx="11244031" cy="830997"/>
          </a:xfrm>
          <a:prstGeom prst="rect">
            <a:avLst/>
          </a:prstGeom>
          <a:noFill/>
        </p:spPr>
        <p:txBody>
          <a:bodyPr wrap="square" rtlCol="0">
            <a:spAutoFit/>
          </a:bodyPr>
          <a:lstStyle/>
          <a:p>
            <a:pPr marL="285750" indent="-285750">
              <a:buFont typeface="Arial" panose="020B0604020202020204" pitchFamily="34" charset="0"/>
              <a:buChar char="•"/>
            </a:pPr>
            <a:r>
              <a:rPr lang="en-US" sz="2400" b="0" i="0" u="none" strike="noStrike" baseline="0" dirty="0">
                <a:latin typeface="LiberationSerif-Regular"/>
              </a:rPr>
              <a:t>Gravitational forces exerted by the Sun </a:t>
            </a:r>
            <a:r>
              <a:rPr lang="es-ES" sz="2400" b="0" i="0" u="none" strike="noStrike" baseline="0" dirty="0" err="1">
                <a:latin typeface="LiberationSerif-Regular"/>
              </a:rPr>
              <a:t>over</a:t>
            </a:r>
            <a:r>
              <a:rPr lang="es-ES" sz="2400" b="0" i="0" u="none" strike="noStrike" baseline="0" dirty="0">
                <a:latin typeface="LiberationSerif-Regular"/>
              </a:rPr>
              <a:t> </a:t>
            </a:r>
            <a:r>
              <a:rPr lang="es-ES" sz="2400" b="0" i="0" u="none" strike="noStrike" baseline="0" dirty="0" err="1">
                <a:latin typeface="LiberationSerif-Regular"/>
              </a:rPr>
              <a:t>our</a:t>
            </a:r>
            <a:r>
              <a:rPr lang="es-ES" sz="2400" b="0" i="0" u="none" strike="noStrike" baseline="0" dirty="0">
                <a:latin typeface="LiberationSerif-Regular"/>
              </a:rPr>
              <a:t> </a:t>
            </a:r>
            <a:r>
              <a:rPr lang="es-ES" sz="2400" b="0" i="0" u="none" strike="noStrike" baseline="0" dirty="0" err="1">
                <a:latin typeface="LiberationSerif-Regular"/>
              </a:rPr>
              <a:t>planet</a:t>
            </a:r>
            <a:r>
              <a:rPr lang="es-ES" sz="2400" b="0" i="0" u="none" strike="noStrike" baseline="0" dirty="0">
                <a:latin typeface="LiberationSerif-Regular"/>
              </a:rPr>
              <a:t> </a:t>
            </a:r>
            <a:r>
              <a:rPr lang="es-ES" sz="2400" b="0" i="0" u="none" strike="noStrike" baseline="0" dirty="0" err="1">
                <a:latin typeface="LiberationSerif-Regular"/>
              </a:rPr>
              <a:t>generate</a:t>
            </a:r>
            <a:r>
              <a:rPr lang="es-ES" sz="2400" b="0" i="0" u="none" strike="noStrike" baseline="0" dirty="0">
                <a:latin typeface="LiberationSerif-Regular"/>
              </a:rPr>
              <a:t> </a:t>
            </a:r>
            <a:r>
              <a:rPr lang="es-ES" sz="2400" b="0" i="0" u="none" strike="noStrike" baseline="0" dirty="0" err="1">
                <a:latin typeface="LiberationSerif-Regular"/>
              </a:rPr>
              <a:t>cyclic</a:t>
            </a:r>
            <a:r>
              <a:rPr lang="es-ES" sz="2400" b="0" i="0" u="none" strike="noStrike" baseline="0" dirty="0">
                <a:latin typeface="LiberationSerif-Regular"/>
              </a:rPr>
              <a:t> </a:t>
            </a:r>
            <a:r>
              <a:rPr lang="es-ES" sz="2400" b="0" i="0" u="none" strike="noStrike" baseline="0" dirty="0" err="1">
                <a:latin typeface="LiberationSerif-Regular"/>
              </a:rPr>
              <a:t>enviromental</a:t>
            </a:r>
            <a:r>
              <a:rPr lang="es-ES" sz="2400" b="0" i="0" u="none" strike="noStrike" baseline="0" dirty="0">
                <a:latin typeface="LiberationSerif-Regular"/>
              </a:rPr>
              <a:t> </a:t>
            </a:r>
            <a:r>
              <a:rPr lang="es-ES" sz="2400" b="0" i="0" u="none" strike="noStrike" baseline="0" dirty="0" err="1">
                <a:latin typeface="LiberationSerif-Regular"/>
              </a:rPr>
              <a:t>signals</a:t>
            </a:r>
            <a:r>
              <a:rPr lang="es-ES" sz="2400" b="0" i="0" u="none" strike="noStrike" baseline="0" dirty="0">
                <a:latin typeface="LiberationSerif-Regular"/>
              </a:rPr>
              <a:t> </a:t>
            </a:r>
            <a:r>
              <a:rPr lang="es-ES" sz="2400" b="0" i="0" u="none" strike="noStrike" baseline="0" dirty="0" err="1">
                <a:latin typeface="LiberationSerif-Regular"/>
              </a:rPr>
              <a:t>like</a:t>
            </a:r>
            <a:r>
              <a:rPr lang="es-ES" sz="2400" b="0" i="0" u="none" strike="noStrike" baseline="0" dirty="0">
                <a:latin typeface="LiberationSerif-Regular"/>
              </a:rPr>
              <a:t> </a:t>
            </a:r>
            <a:r>
              <a:rPr lang="es-ES" sz="2400" b="0" i="0" u="none" strike="noStrike" baseline="0" dirty="0" err="1">
                <a:latin typeface="LiberationSerif-Regular"/>
              </a:rPr>
              <a:t>diel</a:t>
            </a:r>
            <a:r>
              <a:rPr lang="es-ES" sz="2400" b="0" i="0" u="none" strike="noStrike" baseline="0" dirty="0">
                <a:latin typeface="LiberationSerif-Regular"/>
              </a:rPr>
              <a:t> and </a:t>
            </a:r>
            <a:r>
              <a:rPr lang="es-ES" sz="2400" b="0" i="0" u="none" strike="noStrike" baseline="0" dirty="0" err="1">
                <a:latin typeface="LiberationSerif-Regular"/>
              </a:rPr>
              <a:t>seasonal</a:t>
            </a:r>
            <a:r>
              <a:rPr lang="es-ES" sz="2400" b="0" i="0" u="none" strike="noStrike" baseline="0" dirty="0">
                <a:latin typeface="LiberationSerif-Regular"/>
              </a:rPr>
              <a:t> </a:t>
            </a:r>
            <a:r>
              <a:rPr lang="es-ES" sz="2400" b="0" i="0" u="none" strike="noStrike" baseline="0" dirty="0" err="1">
                <a:latin typeface="LiberationSerif-Regular"/>
              </a:rPr>
              <a:t>cycles</a:t>
            </a:r>
            <a:r>
              <a:rPr lang="es-ES" sz="2400" b="0" i="0" u="none" strike="noStrike" baseline="0" dirty="0">
                <a:latin typeface="LiberationSerif-Regular"/>
              </a:rPr>
              <a:t>.</a:t>
            </a:r>
            <a:endParaRPr lang="es-ES" sz="2400" dirty="0"/>
          </a:p>
        </p:txBody>
      </p:sp>
    </p:spTree>
    <p:extLst>
      <p:ext uri="{BB962C8B-B14F-4D97-AF65-F5344CB8AC3E}">
        <p14:creationId xmlns:p14="http://schemas.microsoft.com/office/powerpoint/2010/main" val="3071892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571625"/>
            <a:ext cx="12192000" cy="371475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2617617" y="1671606"/>
            <a:ext cx="6956765" cy="3231654"/>
          </a:xfrm>
          <a:prstGeom prst="rect">
            <a:avLst/>
          </a:prstGeom>
          <a:noFill/>
        </p:spPr>
        <p:txBody>
          <a:bodyPr wrap="square" rtlCol="0">
            <a:spAutoFit/>
          </a:bodyPr>
          <a:lstStyle/>
          <a:p>
            <a:pPr algn="ctr"/>
            <a:r>
              <a:rPr lang="es-ES" sz="4400" b="1" dirty="0" err="1">
                <a:solidFill>
                  <a:schemeClr val="bg1"/>
                </a:solidFill>
              </a:rPr>
              <a:t>Chapter</a:t>
            </a:r>
            <a:r>
              <a:rPr lang="es-ES" sz="4400" b="1" dirty="0">
                <a:solidFill>
                  <a:schemeClr val="bg1"/>
                </a:solidFill>
              </a:rPr>
              <a:t> 1. </a:t>
            </a:r>
          </a:p>
          <a:p>
            <a:pPr algn="ctr"/>
            <a:r>
              <a:rPr lang="es-ES" sz="4000" dirty="0">
                <a:solidFill>
                  <a:schemeClr val="bg1"/>
                </a:solidFill>
              </a:rPr>
              <a:t>ALGAEFUN </a:t>
            </a:r>
            <a:r>
              <a:rPr lang="es-ES" sz="4000" dirty="0" err="1">
                <a:solidFill>
                  <a:schemeClr val="bg1"/>
                </a:solidFill>
              </a:rPr>
              <a:t>with</a:t>
            </a:r>
            <a:r>
              <a:rPr lang="es-ES" sz="4000" dirty="0">
                <a:solidFill>
                  <a:schemeClr val="bg1"/>
                </a:solidFill>
              </a:rPr>
              <a:t> MARACAS, </a:t>
            </a:r>
            <a:r>
              <a:rPr lang="es-ES" sz="4000" dirty="0" err="1">
                <a:solidFill>
                  <a:schemeClr val="bg1"/>
                </a:solidFill>
              </a:rPr>
              <a:t>microALGAE</a:t>
            </a:r>
            <a:r>
              <a:rPr lang="es-ES" sz="4000" dirty="0">
                <a:solidFill>
                  <a:schemeClr val="bg1"/>
                </a:solidFill>
              </a:rPr>
              <a:t> </a:t>
            </a:r>
            <a:r>
              <a:rPr lang="es-ES" sz="4000" dirty="0" err="1">
                <a:solidFill>
                  <a:schemeClr val="bg1"/>
                </a:solidFill>
              </a:rPr>
              <a:t>FUNctional</a:t>
            </a:r>
            <a:endParaRPr lang="es-ES" sz="4000" dirty="0">
              <a:solidFill>
                <a:schemeClr val="bg1"/>
              </a:solidFill>
            </a:endParaRPr>
          </a:p>
          <a:p>
            <a:pPr algn="ctr"/>
            <a:r>
              <a:rPr lang="es-ES" sz="4000" dirty="0" err="1">
                <a:solidFill>
                  <a:schemeClr val="bg1"/>
                </a:solidFill>
              </a:rPr>
              <a:t>enrichment</a:t>
            </a:r>
            <a:r>
              <a:rPr lang="es-ES" sz="4000" dirty="0">
                <a:solidFill>
                  <a:schemeClr val="bg1"/>
                </a:solidFill>
              </a:rPr>
              <a:t> </a:t>
            </a:r>
            <a:r>
              <a:rPr lang="es-ES" sz="4000" dirty="0" err="1">
                <a:solidFill>
                  <a:schemeClr val="bg1"/>
                </a:solidFill>
              </a:rPr>
              <a:t>tool</a:t>
            </a:r>
            <a:r>
              <a:rPr lang="es-ES" sz="4000" dirty="0">
                <a:solidFill>
                  <a:schemeClr val="bg1"/>
                </a:solidFill>
              </a:rPr>
              <a:t> </a:t>
            </a:r>
            <a:r>
              <a:rPr lang="es-ES" sz="4000" dirty="0" err="1">
                <a:solidFill>
                  <a:schemeClr val="bg1"/>
                </a:solidFill>
              </a:rPr>
              <a:t>for</a:t>
            </a:r>
            <a:r>
              <a:rPr lang="es-ES" sz="4000" dirty="0">
                <a:solidFill>
                  <a:schemeClr val="bg1"/>
                </a:solidFill>
              </a:rPr>
              <a:t> </a:t>
            </a:r>
            <a:r>
              <a:rPr lang="es-ES" sz="4000" dirty="0" err="1">
                <a:solidFill>
                  <a:schemeClr val="bg1"/>
                </a:solidFill>
              </a:rPr>
              <a:t>MicroAlgae</a:t>
            </a:r>
            <a:r>
              <a:rPr lang="es-ES" sz="4000" dirty="0">
                <a:solidFill>
                  <a:schemeClr val="bg1"/>
                </a:solidFill>
              </a:rPr>
              <a:t> </a:t>
            </a:r>
            <a:r>
              <a:rPr lang="es-ES" sz="4000" dirty="0" err="1">
                <a:solidFill>
                  <a:schemeClr val="bg1"/>
                </a:solidFill>
              </a:rPr>
              <a:t>RnA-seq</a:t>
            </a:r>
            <a:r>
              <a:rPr lang="es-ES" sz="4000" dirty="0">
                <a:solidFill>
                  <a:schemeClr val="bg1"/>
                </a:solidFill>
              </a:rPr>
              <a:t> and Chip-</a:t>
            </a:r>
            <a:r>
              <a:rPr lang="es-ES" sz="4000" dirty="0" err="1">
                <a:solidFill>
                  <a:schemeClr val="bg1"/>
                </a:solidFill>
              </a:rPr>
              <a:t>seq</a:t>
            </a:r>
            <a:r>
              <a:rPr lang="es-ES" sz="4000" dirty="0">
                <a:solidFill>
                  <a:schemeClr val="bg1"/>
                </a:solidFill>
              </a:rPr>
              <a:t> </a:t>
            </a:r>
            <a:r>
              <a:rPr lang="es-ES" sz="4000" dirty="0" err="1">
                <a:solidFill>
                  <a:schemeClr val="bg1"/>
                </a:solidFill>
              </a:rPr>
              <a:t>AnalysiS</a:t>
            </a:r>
            <a:endParaRPr lang="es-ES" sz="4000" dirty="0">
              <a:solidFill>
                <a:schemeClr val="bg1"/>
              </a:solidFill>
              <a:latin typeface="+mj-lt"/>
            </a:endParaRPr>
          </a:p>
        </p:txBody>
      </p:sp>
    </p:spTree>
    <p:extLst>
      <p:ext uri="{BB962C8B-B14F-4D97-AF65-F5344CB8AC3E}">
        <p14:creationId xmlns:p14="http://schemas.microsoft.com/office/powerpoint/2010/main" val="357947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3988"/>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3844"/>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Tree>
    <p:extLst>
      <p:ext uri="{BB962C8B-B14F-4D97-AF65-F5344CB8AC3E}">
        <p14:creationId xmlns:p14="http://schemas.microsoft.com/office/powerpoint/2010/main" val="2725769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289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4940"/>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cxnSp>
        <p:nvCxnSpPr>
          <p:cNvPr id="29" name="Conector recto 28">
            <a:extLst>
              <a:ext uri="{FF2B5EF4-FFF2-40B4-BE49-F238E27FC236}">
                <a16:creationId xmlns:a16="http://schemas.microsoft.com/office/drawing/2014/main" id="{BA2F23AD-C0A7-4F8C-8593-A78B43E86EBC}"/>
              </a:ext>
            </a:extLst>
          </p:cNvPr>
          <p:cNvCxnSpPr>
            <a:cxnSpLocks/>
          </p:cNvCxnSpPr>
          <p:nvPr/>
        </p:nvCxnSpPr>
        <p:spPr>
          <a:xfrm>
            <a:off x="3657600" y="3583305"/>
            <a:ext cx="2971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8395A277-AEAF-4E79-9D74-2B0453F52D22}"/>
              </a:ext>
            </a:extLst>
          </p:cNvPr>
          <p:cNvCxnSpPr>
            <a:cxnSpLocks/>
          </p:cNvCxnSpPr>
          <p:nvPr/>
        </p:nvCxnSpPr>
        <p:spPr>
          <a:xfrm>
            <a:off x="3878579" y="1863725"/>
            <a:ext cx="739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38359851-5E1D-4536-9473-F5CE0A6DC00B}"/>
              </a:ext>
            </a:extLst>
          </p:cNvPr>
          <p:cNvCxnSpPr>
            <a:cxnSpLocks/>
          </p:cNvCxnSpPr>
          <p:nvPr/>
        </p:nvCxnSpPr>
        <p:spPr>
          <a:xfrm flipV="1">
            <a:off x="4615181" y="1571625"/>
            <a:ext cx="2539" cy="65659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5" name="Conector recto 34">
            <a:extLst>
              <a:ext uri="{FF2B5EF4-FFF2-40B4-BE49-F238E27FC236}">
                <a16:creationId xmlns:a16="http://schemas.microsoft.com/office/drawing/2014/main" id="{84C67D71-0186-42B1-ADB4-84DF9873BBDC}"/>
              </a:ext>
            </a:extLst>
          </p:cNvPr>
          <p:cNvCxnSpPr>
            <a:cxnSpLocks/>
          </p:cNvCxnSpPr>
          <p:nvPr/>
        </p:nvCxnSpPr>
        <p:spPr>
          <a:xfrm>
            <a:off x="4617720" y="1571625"/>
            <a:ext cx="167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38A00D55-AA49-420D-A4CE-3C482D833F1F}"/>
              </a:ext>
            </a:extLst>
          </p:cNvPr>
          <p:cNvCxnSpPr>
            <a:cxnSpLocks/>
          </p:cNvCxnSpPr>
          <p:nvPr/>
        </p:nvCxnSpPr>
        <p:spPr>
          <a:xfrm>
            <a:off x="4785360" y="1411605"/>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E6C26F6D-1868-45F7-8C0B-D47BF88AA23B}"/>
              </a:ext>
            </a:extLst>
          </p:cNvPr>
          <p:cNvCxnSpPr>
            <a:cxnSpLocks/>
          </p:cNvCxnSpPr>
          <p:nvPr/>
        </p:nvCxnSpPr>
        <p:spPr>
          <a:xfrm>
            <a:off x="4770120" y="1403985"/>
            <a:ext cx="960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506F4086-F040-4125-A9F0-457CA537512D}"/>
              </a:ext>
            </a:extLst>
          </p:cNvPr>
          <p:cNvCxnSpPr>
            <a:cxnSpLocks/>
          </p:cNvCxnSpPr>
          <p:nvPr/>
        </p:nvCxnSpPr>
        <p:spPr>
          <a:xfrm>
            <a:off x="4785360" y="1769745"/>
            <a:ext cx="11277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8742646B-6946-4182-A2E8-B48779819AEE}"/>
              </a:ext>
            </a:extLst>
          </p:cNvPr>
          <p:cNvCxnSpPr>
            <a:cxnSpLocks/>
          </p:cNvCxnSpPr>
          <p:nvPr/>
        </p:nvCxnSpPr>
        <p:spPr>
          <a:xfrm>
            <a:off x="4615182" y="2228214"/>
            <a:ext cx="9550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B8E794CF-5DA4-4564-A51F-5F4724C3450E}"/>
              </a:ext>
            </a:extLst>
          </p:cNvPr>
          <p:cNvCxnSpPr>
            <a:cxnSpLocks/>
          </p:cNvCxnSpPr>
          <p:nvPr/>
        </p:nvCxnSpPr>
        <p:spPr>
          <a:xfrm>
            <a:off x="3878579" y="1863725"/>
            <a:ext cx="0" cy="652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2C2057BC-6ACD-43A7-9F5B-24422B3C9F91}"/>
              </a:ext>
            </a:extLst>
          </p:cNvPr>
          <p:cNvCxnSpPr>
            <a:cxnSpLocks/>
          </p:cNvCxnSpPr>
          <p:nvPr/>
        </p:nvCxnSpPr>
        <p:spPr>
          <a:xfrm>
            <a:off x="3878579" y="2531745"/>
            <a:ext cx="15392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FAA39E51-5A69-4ECD-A294-172D6EDBC231}"/>
              </a:ext>
            </a:extLst>
          </p:cNvPr>
          <p:cNvCxnSpPr>
            <a:cxnSpLocks/>
          </p:cNvCxnSpPr>
          <p:nvPr/>
        </p:nvCxnSpPr>
        <p:spPr>
          <a:xfrm>
            <a:off x="3657600" y="2228214"/>
            <a:ext cx="2209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513A55F7-7BC7-4545-96D5-06838823DB69}"/>
              </a:ext>
            </a:extLst>
          </p:cNvPr>
          <p:cNvCxnSpPr>
            <a:cxnSpLocks/>
          </p:cNvCxnSpPr>
          <p:nvPr/>
        </p:nvCxnSpPr>
        <p:spPr>
          <a:xfrm>
            <a:off x="3657600" y="2228214"/>
            <a:ext cx="0" cy="13550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2B37EE44-8DC5-4C2D-A880-7C30DE0D86A9}"/>
              </a:ext>
            </a:extLst>
          </p:cNvPr>
          <p:cNvCxnSpPr>
            <a:cxnSpLocks/>
          </p:cNvCxnSpPr>
          <p:nvPr/>
        </p:nvCxnSpPr>
        <p:spPr>
          <a:xfrm>
            <a:off x="3954780" y="3088005"/>
            <a:ext cx="0" cy="1005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44A7BAB1-0A89-4149-BEF1-C94D0E4CC0FC}"/>
              </a:ext>
            </a:extLst>
          </p:cNvPr>
          <p:cNvCxnSpPr>
            <a:cxnSpLocks/>
          </p:cNvCxnSpPr>
          <p:nvPr/>
        </p:nvCxnSpPr>
        <p:spPr>
          <a:xfrm>
            <a:off x="3954780" y="3080385"/>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0D2149D8-0C61-4DC7-98F5-E7EE8A567A92}"/>
              </a:ext>
            </a:extLst>
          </p:cNvPr>
          <p:cNvCxnSpPr>
            <a:cxnSpLocks/>
          </p:cNvCxnSpPr>
          <p:nvPr/>
        </p:nvCxnSpPr>
        <p:spPr>
          <a:xfrm>
            <a:off x="4305300" y="2889885"/>
            <a:ext cx="0" cy="388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B12826B7-A5D1-4E3D-8CFF-96280F11BDFB}"/>
              </a:ext>
            </a:extLst>
          </p:cNvPr>
          <p:cNvCxnSpPr>
            <a:cxnSpLocks/>
          </p:cNvCxnSpPr>
          <p:nvPr/>
        </p:nvCxnSpPr>
        <p:spPr>
          <a:xfrm>
            <a:off x="4297680" y="2882265"/>
            <a:ext cx="6324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88C6DAC5-48C1-41CA-99DF-F8BAADDD3D9E}"/>
              </a:ext>
            </a:extLst>
          </p:cNvPr>
          <p:cNvCxnSpPr>
            <a:cxnSpLocks/>
          </p:cNvCxnSpPr>
          <p:nvPr/>
        </p:nvCxnSpPr>
        <p:spPr>
          <a:xfrm>
            <a:off x="4305300" y="3278505"/>
            <a:ext cx="6248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9462911F-4E3D-4AA6-BF2A-949F6861EDA5}"/>
              </a:ext>
            </a:extLst>
          </p:cNvPr>
          <p:cNvCxnSpPr>
            <a:cxnSpLocks/>
          </p:cNvCxnSpPr>
          <p:nvPr/>
        </p:nvCxnSpPr>
        <p:spPr>
          <a:xfrm>
            <a:off x="4107180" y="3636645"/>
            <a:ext cx="9220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2E9E8604-D901-4901-91C1-5F8502CDE293}"/>
              </a:ext>
            </a:extLst>
          </p:cNvPr>
          <p:cNvCxnSpPr>
            <a:cxnSpLocks/>
          </p:cNvCxnSpPr>
          <p:nvPr/>
        </p:nvCxnSpPr>
        <p:spPr>
          <a:xfrm flipV="1">
            <a:off x="4107180" y="3651885"/>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63A6F647-DFA8-44C0-9EF5-FB6649C1C492}"/>
              </a:ext>
            </a:extLst>
          </p:cNvPr>
          <p:cNvCxnSpPr>
            <a:cxnSpLocks/>
          </p:cNvCxnSpPr>
          <p:nvPr/>
        </p:nvCxnSpPr>
        <p:spPr>
          <a:xfrm>
            <a:off x="4107180" y="3834765"/>
            <a:ext cx="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0381811E-3878-4C0D-9605-D141BF3DFAAE}"/>
              </a:ext>
            </a:extLst>
          </p:cNvPr>
          <p:cNvCxnSpPr>
            <a:cxnSpLocks/>
          </p:cNvCxnSpPr>
          <p:nvPr/>
        </p:nvCxnSpPr>
        <p:spPr>
          <a:xfrm>
            <a:off x="4023360" y="3834765"/>
            <a:ext cx="83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E08A5676-ADF0-4F3A-A961-1A4DEEC98EAD}"/>
              </a:ext>
            </a:extLst>
          </p:cNvPr>
          <p:cNvCxnSpPr>
            <a:cxnSpLocks/>
          </p:cNvCxnSpPr>
          <p:nvPr/>
        </p:nvCxnSpPr>
        <p:spPr>
          <a:xfrm>
            <a:off x="4015740" y="3850005"/>
            <a:ext cx="0" cy="541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0D9733B3-5F03-4759-A7D5-9913C7B4D1D0}"/>
              </a:ext>
            </a:extLst>
          </p:cNvPr>
          <p:cNvCxnSpPr>
            <a:cxnSpLocks/>
          </p:cNvCxnSpPr>
          <p:nvPr/>
        </p:nvCxnSpPr>
        <p:spPr>
          <a:xfrm>
            <a:off x="3954780" y="4093845"/>
            <a:ext cx="68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B037DE4B-497C-4DD2-BDEF-804FC6431490}"/>
              </a:ext>
            </a:extLst>
          </p:cNvPr>
          <p:cNvCxnSpPr>
            <a:cxnSpLocks/>
          </p:cNvCxnSpPr>
          <p:nvPr/>
        </p:nvCxnSpPr>
        <p:spPr>
          <a:xfrm>
            <a:off x="4015740" y="4391025"/>
            <a:ext cx="10744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131EE751-BBE2-402D-A136-326D2203AE6A}"/>
              </a:ext>
            </a:extLst>
          </p:cNvPr>
          <p:cNvCxnSpPr>
            <a:cxnSpLocks/>
          </p:cNvCxnSpPr>
          <p:nvPr/>
        </p:nvCxnSpPr>
        <p:spPr>
          <a:xfrm flipV="1">
            <a:off x="4023360" y="3842385"/>
            <a:ext cx="0" cy="7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DD7DB26F-FD3B-4C41-9E07-B60E3572D7AA}"/>
              </a:ext>
            </a:extLst>
          </p:cNvPr>
          <p:cNvCxnSpPr>
            <a:cxnSpLocks/>
          </p:cNvCxnSpPr>
          <p:nvPr/>
        </p:nvCxnSpPr>
        <p:spPr>
          <a:xfrm>
            <a:off x="4107180" y="4010025"/>
            <a:ext cx="152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ector recto 84">
            <a:extLst>
              <a:ext uri="{FF2B5EF4-FFF2-40B4-BE49-F238E27FC236}">
                <a16:creationId xmlns:a16="http://schemas.microsoft.com/office/drawing/2014/main" id="{8097A80D-1A07-449C-B914-50B0A8CE394B}"/>
              </a:ext>
            </a:extLst>
          </p:cNvPr>
          <p:cNvCxnSpPr>
            <a:cxnSpLocks/>
          </p:cNvCxnSpPr>
          <p:nvPr/>
        </p:nvCxnSpPr>
        <p:spPr>
          <a:xfrm flipH="1">
            <a:off x="3535680" y="2889885"/>
            <a:ext cx="121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CB10B2F3-112B-4346-8698-D74B9389B0DC}"/>
              </a:ext>
            </a:extLst>
          </p:cNvPr>
          <p:cNvCxnSpPr>
            <a:cxnSpLocks/>
          </p:cNvCxnSpPr>
          <p:nvPr/>
        </p:nvCxnSpPr>
        <p:spPr>
          <a:xfrm>
            <a:off x="3520440" y="2889885"/>
            <a:ext cx="0" cy="216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35D41B3B-21A3-4FDE-9945-11C056D1A3E5}"/>
              </a:ext>
            </a:extLst>
          </p:cNvPr>
          <p:cNvCxnSpPr>
            <a:cxnSpLocks/>
          </p:cNvCxnSpPr>
          <p:nvPr/>
        </p:nvCxnSpPr>
        <p:spPr>
          <a:xfrm>
            <a:off x="3535680" y="5053965"/>
            <a:ext cx="449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8C1F867A-F071-40A9-9829-797A388A56A8}"/>
              </a:ext>
            </a:extLst>
          </p:cNvPr>
          <p:cNvCxnSpPr>
            <a:cxnSpLocks/>
          </p:cNvCxnSpPr>
          <p:nvPr/>
        </p:nvCxnSpPr>
        <p:spPr>
          <a:xfrm flipH="1">
            <a:off x="3985260" y="4764405"/>
            <a:ext cx="7620" cy="58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3BC740C7-F066-45E0-AD82-51A8DF07FBF3}"/>
              </a:ext>
            </a:extLst>
          </p:cNvPr>
          <p:cNvCxnSpPr>
            <a:cxnSpLocks/>
          </p:cNvCxnSpPr>
          <p:nvPr/>
        </p:nvCxnSpPr>
        <p:spPr>
          <a:xfrm>
            <a:off x="3985260" y="4790909"/>
            <a:ext cx="17449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4E900A4B-CF03-49B4-908D-B22CB57CDE11}"/>
              </a:ext>
            </a:extLst>
          </p:cNvPr>
          <p:cNvCxnSpPr>
            <a:cxnSpLocks/>
          </p:cNvCxnSpPr>
          <p:nvPr/>
        </p:nvCxnSpPr>
        <p:spPr>
          <a:xfrm>
            <a:off x="3985260" y="5351144"/>
            <a:ext cx="38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Conector recto 97">
            <a:extLst>
              <a:ext uri="{FF2B5EF4-FFF2-40B4-BE49-F238E27FC236}">
                <a16:creationId xmlns:a16="http://schemas.microsoft.com/office/drawing/2014/main" id="{B9A16844-ED8C-4912-BAB4-3953DAA8ACC4}"/>
              </a:ext>
            </a:extLst>
          </p:cNvPr>
          <p:cNvCxnSpPr>
            <a:cxnSpLocks/>
          </p:cNvCxnSpPr>
          <p:nvPr/>
        </p:nvCxnSpPr>
        <p:spPr>
          <a:xfrm>
            <a:off x="4023360" y="5130165"/>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ector recto 99">
            <a:extLst>
              <a:ext uri="{FF2B5EF4-FFF2-40B4-BE49-F238E27FC236}">
                <a16:creationId xmlns:a16="http://schemas.microsoft.com/office/drawing/2014/main" id="{1D23DFAF-26DC-46F6-A515-436473ABB395}"/>
              </a:ext>
            </a:extLst>
          </p:cNvPr>
          <p:cNvCxnSpPr>
            <a:cxnSpLocks/>
          </p:cNvCxnSpPr>
          <p:nvPr/>
        </p:nvCxnSpPr>
        <p:spPr>
          <a:xfrm>
            <a:off x="4015740" y="5145405"/>
            <a:ext cx="1615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ector recto 101">
            <a:extLst>
              <a:ext uri="{FF2B5EF4-FFF2-40B4-BE49-F238E27FC236}">
                <a16:creationId xmlns:a16="http://schemas.microsoft.com/office/drawing/2014/main" id="{447778DF-F2D6-4B1F-A196-5BD50E4D747F}"/>
              </a:ext>
            </a:extLst>
          </p:cNvPr>
          <p:cNvCxnSpPr>
            <a:cxnSpLocks/>
          </p:cNvCxnSpPr>
          <p:nvPr/>
        </p:nvCxnSpPr>
        <p:spPr>
          <a:xfrm>
            <a:off x="4023360" y="5511165"/>
            <a:ext cx="1607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E5136CB1-C6C0-4F3A-855A-5BB9C586A38A}"/>
              </a:ext>
            </a:extLst>
          </p:cNvPr>
          <p:cNvCxnSpPr>
            <a:cxnSpLocks/>
          </p:cNvCxnSpPr>
          <p:nvPr/>
        </p:nvCxnSpPr>
        <p:spPr>
          <a:xfrm>
            <a:off x="2400300" y="4010025"/>
            <a:ext cx="11353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737AA8D4-1C1E-42FB-91E8-F1F751BE9406}"/>
              </a:ext>
            </a:extLst>
          </p:cNvPr>
          <p:cNvCxnSpPr>
            <a:cxnSpLocks/>
          </p:cNvCxnSpPr>
          <p:nvPr/>
        </p:nvCxnSpPr>
        <p:spPr>
          <a:xfrm>
            <a:off x="2400300" y="4017645"/>
            <a:ext cx="0" cy="20421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BB5F2F64-020C-4B79-94C3-79C01E4A4F59}"/>
              </a:ext>
            </a:extLst>
          </p:cNvPr>
          <p:cNvCxnSpPr>
            <a:cxnSpLocks/>
          </p:cNvCxnSpPr>
          <p:nvPr/>
        </p:nvCxnSpPr>
        <p:spPr>
          <a:xfrm>
            <a:off x="2400300" y="6075045"/>
            <a:ext cx="15544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Conector recto 109">
            <a:extLst>
              <a:ext uri="{FF2B5EF4-FFF2-40B4-BE49-F238E27FC236}">
                <a16:creationId xmlns:a16="http://schemas.microsoft.com/office/drawing/2014/main" id="{0B72B69B-9160-41B5-8F08-DC002ECEC627}"/>
              </a:ext>
            </a:extLst>
          </p:cNvPr>
          <p:cNvCxnSpPr>
            <a:cxnSpLocks/>
          </p:cNvCxnSpPr>
          <p:nvPr/>
        </p:nvCxnSpPr>
        <p:spPr>
          <a:xfrm>
            <a:off x="3954780" y="5854065"/>
            <a:ext cx="0" cy="411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Conector recto 111">
            <a:extLst>
              <a:ext uri="{FF2B5EF4-FFF2-40B4-BE49-F238E27FC236}">
                <a16:creationId xmlns:a16="http://schemas.microsoft.com/office/drawing/2014/main" id="{9C43B0A4-537B-4000-BD68-9CD2FCCDB97F}"/>
              </a:ext>
            </a:extLst>
          </p:cNvPr>
          <p:cNvCxnSpPr>
            <a:cxnSpLocks/>
          </p:cNvCxnSpPr>
          <p:nvPr/>
        </p:nvCxnSpPr>
        <p:spPr>
          <a:xfrm>
            <a:off x="3954780" y="5854065"/>
            <a:ext cx="1874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Conector recto 113">
            <a:extLst>
              <a:ext uri="{FF2B5EF4-FFF2-40B4-BE49-F238E27FC236}">
                <a16:creationId xmlns:a16="http://schemas.microsoft.com/office/drawing/2014/main" id="{0003E73D-506A-46AC-83AC-DA6BC2A0A287}"/>
              </a:ext>
            </a:extLst>
          </p:cNvPr>
          <p:cNvCxnSpPr>
            <a:cxnSpLocks/>
          </p:cNvCxnSpPr>
          <p:nvPr/>
        </p:nvCxnSpPr>
        <p:spPr>
          <a:xfrm>
            <a:off x="3954780" y="6265545"/>
            <a:ext cx="18440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CuadroTexto 114">
            <a:extLst>
              <a:ext uri="{FF2B5EF4-FFF2-40B4-BE49-F238E27FC236}">
                <a16:creationId xmlns:a16="http://schemas.microsoft.com/office/drawing/2014/main" id="{78D984DE-F63B-4E29-A885-5F9085B51F60}"/>
              </a:ext>
            </a:extLst>
          </p:cNvPr>
          <p:cNvSpPr txBox="1"/>
          <p:nvPr/>
        </p:nvSpPr>
        <p:spPr>
          <a:xfrm>
            <a:off x="5765379" y="1217599"/>
            <a:ext cx="2330872" cy="369332"/>
          </a:xfrm>
          <a:prstGeom prst="rect">
            <a:avLst/>
          </a:prstGeom>
          <a:noFill/>
        </p:spPr>
        <p:txBody>
          <a:bodyPr wrap="square" rtlCol="0">
            <a:spAutoFit/>
          </a:bodyPr>
          <a:lstStyle/>
          <a:p>
            <a:r>
              <a:rPr lang="es-ES" i="1" dirty="0"/>
              <a:t>Ostreococcus tauri</a:t>
            </a:r>
          </a:p>
        </p:txBody>
      </p:sp>
      <p:sp>
        <p:nvSpPr>
          <p:cNvPr id="116" name="CuadroTexto 115">
            <a:extLst>
              <a:ext uri="{FF2B5EF4-FFF2-40B4-BE49-F238E27FC236}">
                <a16:creationId xmlns:a16="http://schemas.microsoft.com/office/drawing/2014/main" id="{7C83A2DF-1038-432D-AB69-FEC4F0B62BC6}"/>
              </a:ext>
            </a:extLst>
          </p:cNvPr>
          <p:cNvSpPr txBox="1"/>
          <p:nvPr/>
        </p:nvSpPr>
        <p:spPr>
          <a:xfrm>
            <a:off x="5890683" y="1565267"/>
            <a:ext cx="2330872" cy="369332"/>
          </a:xfrm>
          <a:prstGeom prst="rect">
            <a:avLst/>
          </a:prstGeom>
          <a:noFill/>
        </p:spPr>
        <p:txBody>
          <a:bodyPr wrap="square" rtlCol="0">
            <a:spAutoFit/>
          </a:bodyPr>
          <a:lstStyle/>
          <a:p>
            <a:r>
              <a:rPr lang="es-ES" i="1" dirty="0" err="1"/>
              <a:t>Micromonas</a:t>
            </a:r>
            <a:r>
              <a:rPr lang="es-ES" i="1" dirty="0"/>
              <a:t> </a:t>
            </a:r>
            <a:r>
              <a:rPr lang="es-ES" i="1" dirty="0" err="1"/>
              <a:t>pusilla</a:t>
            </a:r>
            <a:endParaRPr lang="es-ES" i="1" dirty="0"/>
          </a:p>
        </p:txBody>
      </p:sp>
      <p:sp>
        <p:nvSpPr>
          <p:cNvPr id="117" name="CuadroTexto 116">
            <a:extLst>
              <a:ext uri="{FF2B5EF4-FFF2-40B4-BE49-F238E27FC236}">
                <a16:creationId xmlns:a16="http://schemas.microsoft.com/office/drawing/2014/main" id="{7D6E5526-3405-4648-B71B-7B1E26DFD063}"/>
              </a:ext>
            </a:extLst>
          </p:cNvPr>
          <p:cNvSpPr txBox="1"/>
          <p:nvPr/>
        </p:nvSpPr>
        <p:spPr>
          <a:xfrm>
            <a:off x="5387341" y="2344221"/>
            <a:ext cx="2773682" cy="369332"/>
          </a:xfrm>
          <a:prstGeom prst="rect">
            <a:avLst/>
          </a:prstGeom>
          <a:noFill/>
        </p:spPr>
        <p:txBody>
          <a:bodyPr wrap="square" rtlCol="0">
            <a:spAutoFit/>
          </a:bodyPr>
          <a:lstStyle/>
          <a:p>
            <a:r>
              <a:rPr lang="es-ES" i="1" dirty="0" err="1"/>
              <a:t>Coccomyxa</a:t>
            </a:r>
            <a:r>
              <a:rPr lang="es-ES" i="1" dirty="0"/>
              <a:t> </a:t>
            </a:r>
            <a:r>
              <a:rPr lang="es-ES" i="1" dirty="0" err="1"/>
              <a:t>subellipsoidea</a:t>
            </a:r>
            <a:endParaRPr lang="es-ES" i="1" dirty="0"/>
          </a:p>
        </p:txBody>
      </p:sp>
      <p:sp>
        <p:nvSpPr>
          <p:cNvPr id="118" name="CuadroTexto 117">
            <a:extLst>
              <a:ext uri="{FF2B5EF4-FFF2-40B4-BE49-F238E27FC236}">
                <a16:creationId xmlns:a16="http://schemas.microsoft.com/office/drawing/2014/main" id="{F1424022-B3FB-4662-860F-930270218C64}"/>
              </a:ext>
            </a:extLst>
          </p:cNvPr>
          <p:cNvSpPr txBox="1"/>
          <p:nvPr/>
        </p:nvSpPr>
        <p:spPr>
          <a:xfrm>
            <a:off x="4899659" y="2707027"/>
            <a:ext cx="2773682" cy="369332"/>
          </a:xfrm>
          <a:prstGeom prst="rect">
            <a:avLst/>
          </a:prstGeom>
          <a:noFill/>
        </p:spPr>
        <p:txBody>
          <a:bodyPr wrap="square" rtlCol="0">
            <a:spAutoFit/>
          </a:bodyPr>
          <a:lstStyle/>
          <a:p>
            <a:r>
              <a:rPr lang="es-ES" i="1" dirty="0"/>
              <a:t>Chlamydomonas reinhardtii</a:t>
            </a:r>
          </a:p>
        </p:txBody>
      </p:sp>
      <p:sp>
        <p:nvSpPr>
          <p:cNvPr id="119" name="CuadroTexto 118">
            <a:extLst>
              <a:ext uri="{FF2B5EF4-FFF2-40B4-BE49-F238E27FC236}">
                <a16:creationId xmlns:a16="http://schemas.microsoft.com/office/drawing/2014/main" id="{2280F456-AB70-429C-8E73-432DA6E39321}"/>
              </a:ext>
            </a:extLst>
          </p:cNvPr>
          <p:cNvSpPr txBox="1"/>
          <p:nvPr/>
        </p:nvSpPr>
        <p:spPr>
          <a:xfrm>
            <a:off x="4899659" y="3104319"/>
            <a:ext cx="2773682" cy="369332"/>
          </a:xfrm>
          <a:prstGeom prst="rect">
            <a:avLst/>
          </a:prstGeom>
          <a:noFill/>
        </p:spPr>
        <p:txBody>
          <a:bodyPr wrap="square" rtlCol="0">
            <a:spAutoFit/>
          </a:bodyPr>
          <a:lstStyle/>
          <a:p>
            <a:r>
              <a:rPr lang="es-ES" i="1" dirty="0"/>
              <a:t>Volvox </a:t>
            </a:r>
            <a:r>
              <a:rPr lang="es-ES" i="1" dirty="0" err="1"/>
              <a:t>carteri</a:t>
            </a:r>
            <a:endParaRPr lang="es-ES" i="1" dirty="0"/>
          </a:p>
        </p:txBody>
      </p:sp>
      <p:sp>
        <p:nvSpPr>
          <p:cNvPr id="120" name="CuadroTexto 119">
            <a:extLst>
              <a:ext uri="{FF2B5EF4-FFF2-40B4-BE49-F238E27FC236}">
                <a16:creationId xmlns:a16="http://schemas.microsoft.com/office/drawing/2014/main" id="{EF39A022-4E37-40C5-9B81-87FF82500475}"/>
              </a:ext>
            </a:extLst>
          </p:cNvPr>
          <p:cNvSpPr txBox="1"/>
          <p:nvPr/>
        </p:nvSpPr>
        <p:spPr>
          <a:xfrm>
            <a:off x="5543974" y="2032141"/>
            <a:ext cx="2773682" cy="369332"/>
          </a:xfrm>
          <a:prstGeom prst="rect">
            <a:avLst/>
          </a:prstGeom>
          <a:noFill/>
        </p:spPr>
        <p:txBody>
          <a:bodyPr wrap="square" rtlCol="0">
            <a:spAutoFit/>
          </a:bodyPr>
          <a:lstStyle/>
          <a:p>
            <a:r>
              <a:rPr lang="es-ES" i="1" dirty="0" err="1"/>
              <a:t>Bathycoccus</a:t>
            </a:r>
            <a:r>
              <a:rPr lang="es-ES" i="1" dirty="0"/>
              <a:t> </a:t>
            </a:r>
            <a:r>
              <a:rPr lang="es-ES" i="1" dirty="0" err="1"/>
              <a:t>prasinos</a:t>
            </a:r>
            <a:endParaRPr lang="es-ES" i="1" dirty="0"/>
          </a:p>
        </p:txBody>
      </p:sp>
      <p:sp>
        <p:nvSpPr>
          <p:cNvPr id="121" name="CuadroTexto 120">
            <a:extLst>
              <a:ext uri="{FF2B5EF4-FFF2-40B4-BE49-F238E27FC236}">
                <a16:creationId xmlns:a16="http://schemas.microsoft.com/office/drawing/2014/main" id="{8936DF44-C272-45CC-A306-E20B66F3B7AA}"/>
              </a:ext>
            </a:extLst>
          </p:cNvPr>
          <p:cNvSpPr txBox="1"/>
          <p:nvPr/>
        </p:nvSpPr>
        <p:spPr>
          <a:xfrm>
            <a:off x="4983626" y="3467219"/>
            <a:ext cx="2773682" cy="369332"/>
          </a:xfrm>
          <a:prstGeom prst="rect">
            <a:avLst/>
          </a:prstGeom>
          <a:noFill/>
        </p:spPr>
        <p:txBody>
          <a:bodyPr wrap="square" rtlCol="0">
            <a:spAutoFit/>
          </a:bodyPr>
          <a:lstStyle/>
          <a:p>
            <a:r>
              <a:rPr lang="es-ES" i="1" dirty="0" err="1"/>
              <a:t>Dunaliella</a:t>
            </a:r>
            <a:r>
              <a:rPr lang="es-ES" i="1" dirty="0"/>
              <a:t> salina</a:t>
            </a:r>
          </a:p>
        </p:txBody>
      </p:sp>
      <p:sp>
        <p:nvSpPr>
          <p:cNvPr id="122" name="CuadroTexto 121">
            <a:extLst>
              <a:ext uri="{FF2B5EF4-FFF2-40B4-BE49-F238E27FC236}">
                <a16:creationId xmlns:a16="http://schemas.microsoft.com/office/drawing/2014/main" id="{9247FE64-26FF-44EB-A206-37A17276736A}"/>
              </a:ext>
            </a:extLst>
          </p:cNvPr>
          <p:cNvSpPr txBox="1"/>
          <p:nvPr/>
        </p:nvSpPr>
        <p:spPr>
          <a:xfrm>
            <a:off x="5568103" y="3830119"/>
            <a:ext cx="2773682" cy="369332"/>
          </a:xfrm>
          <a:prstGeom prst="rect">
            <a:avLst/>
          </a:prstGeom>
          <a:noFill/>
        </p:spPr>
        <p:txBody>
          <a:bodyPr wrap="square" rtlCol="0">
            <a:spAutoFit/>
          </a:bodyPr>
          <a:lstStyle/>
          <a:p>
            <a:r>
              <a:rPr lang="es-ES" i="1" dirty="0" err="1"/>
              <a:t>Haematococcus</a:t>
            </a:r>
            <a:r>
              <a:rPr lang="es-ES" i="1" dirty="0"/>
              <a:t> </a:t>
            </a:r>
            <a:r>
              <a:rPr lang="es-ES" i="1" dirty="0" err="1"/>
              <a:t>lacustris</a:t>
            </a:r>
            <a:endParaRPr lang="es-ES" i="1" dirty="0"/>
          </a:p>
        </p:txBody>
      </p:sp>
      <p:sp>
        <p:nvSpPr>
          <p:cNvPr id="123" name="CuadroTexto 122">
            <a:extLst>
              <a:ext uri="{FF2B5EF4-FFF2-40B4-BE49-F238E27FC236}">
                <a16:creationId xmlns:a16="http://schemas.microsoft.com/office/drawing/2014/main" id="{86AE8CC4-EF19-4B8C-8F9D-833A0EDC8697}"/>
              </a:ext>
            </a:extLst>
          </p:cNvPr>
          <p:cNvSpPr txBox="1"/>
          <p:nvPr/>
        </p:nvSpPr>
        <p:spPr>
          <a:xfrm>
            <a:off x="5072803" y="4201066"/>
            <a:ext cx="2773682" cy="369332"/>
          </a:xfrm>
          <a:prstGeom prst="rect">
            <a:avLst/>
          </a:prstGeom>
          <a:noFill/>
        </p:spPr>
        <p:txBody>
          <a:bodyPr wrap="square" rtlCol="0">
            <a:spAutoFit/>
          </a:bodyPr>
          <a:lstStyle/>
          <a:p>
            <a:r>
              <a:rPr lang="es-ES" i="1" dirty="0" err="1"/>
              <a:t>Chromochloris</a:t>
            </a:r>
            <a:r>
              <a:rPr lang="es-ES" i="1" dirty="0"/>
              <a:t> </a:t>
            </a:r>
            <a:r>
              <a:rPr lang="es-ES" i="1" dirty="0" err="1"/>
              <a:t>zofingiensis</a:t>
            </a:r>
            <a:endParaRPr lang="es-ES" i="1" dirty="0"/>
          </a:p>
        </p:txBody>
      </p:sp>
      <p:sp>
        <p:nvSpPr>
          <p:cNvPr id="124" name="CuadroTexto 123">
            <a:extLst>
              <a:ext uri="{FF2B5EF4-FFF2-40B4-BE49-F238E27FC236}">
                <a16:creationId xmlns:a16="http://schemas.microsoft.com/office/drawing/2014/main" id="{FA94E98C-9935-438D-8262-84F39E06F9AE}"/>
              </a:ext>
            </a:extLst>
          </p:cNvPr>
          <p:cNvSpPr txBox="1"/>
          <p:nvPr/>
        </p:nvSpPr>
        <p:spPr>
          <a:xfrm>
            <a:off x="5726007" y="4592197"/>
            <a:ext cx="2773682" cy="369332"/>
          </a:xfrm>
          <a:prstGeom prst="rect">
            <a:avLst/>
          </a:prstGeom>
          <a:noFill/>
        </p:spPr>
        <p:txBody>
          <a:bodyPr wrap="square" rtlCol="0">
            <a:spAutoFit/>
          </a:bodyPr>
          <a:lstStyle/>
          <a:p>
            <a:r>
              <a:rPr lang="es-ES" i="1" dirty="0"/>
              <a:t>Klebsormidium nitens</a:t>
            </a:r>
          </a:p>
        </p:txBody>
      </p:sp>
      <p:sp>
        <p:nvSpPr>
          <p:cNvPr id="125" name="CuadroTexto 124">
            <a:extLst>
              <a:ext uri="{FF2B5EF4-FFF2-40B4-BE49-F238E27FC236}">
                <a16:creationId xmlns:a16="http://schemas.microsoft.com/office/drawing/2014/main" id="{D862ED78-9CDB-4252-83F3-4F8AB09F8139}"/>
              </a:ext>
            </a:extLst>
          </p:cNvPr>
          <p:cNvSpPr txBox="1"/>
          <p:nvPr/>
        </p:nvSpPr>
        <p:spPr>
          <a:xfrm>
            <a:off x="5615938" y="4965662"/>
            <a:ext cx="3032757" cy="369332"/>
          </a:xfrm>
          <a:prstGeom prst="rect">
            <a:avLst/>
          </a:prstGeom>
          <a:noFill/>
        </p:spPr>
        <p:txBody>
          <a:bodyPr wrap="square" rtlCol="0">
            <a:spAutoFit/>
          </a:bodyPr>
          <a:lstStyle/>
          <a:p>
            <a:r>
              <a:rPr lang="es-ES" i="1" dirty="0" err="1"/>
              <a:t>Mesoteanium</a:t>
            </a:r>
            <a:r>
              <a:rPr lang="es-ES" i="1" dirty="0"/>
              <a:t> </a:t>
            </a:r>
            <a:r>
              <a:rPr lang="es-ES" i="1" dirty="0" err="1"/>
              <a:t>endlicherianum</a:t>
            </a:r>
            <a:endParaRPr lang="es-ES" i="1" dirty="0"/>
          </a:p>
        </p:txBody>
      </p:sp>
      <p:sp>
        <p:nvSpPr>
          <p:cNvPr id="126" name="CuadroTexto 125">
            <a:extLst>
              <a:ext uri="{FF2B5EF4-FFF2-40B4-BE49-F238E27FC236}">
                <a16:creationId xmlns:a16="http://schemas.microsoft.com/office/drawing/2014/main" id="{1FFDB922-608F-4B1C-9F3A-271E64432E56}"/>
              </a:ext>
            </a:extLst>
          </p:cNvPr>
          <p:cNvSpPr txBox="1"/>
          <p:nvPr/>
        </p:nvSpPr>
        <p:spPr>
          <a:xfrm>
            <a:off x="5615938" y="5332154"/>
            <a:ext cx="3032757" cy="369332"/>
          </a:xfrm>
          <a:prstGeom prst="rect">
            <a:avLst/>
          </a:prstGeom>
          <a:noFill/>
        </p:spPr>
        <p:txBody>
          <a:bodyPr wrap="square" rtlCol="0">
            <a:spAutoFit/>
          </a:bodyPr>
          <a:lstStyle/>
          <a:p>
            <a:r>
              <a:rPr lang="es-ES" i="1" dirty="0" err="1"/>
              <a:t>Spirogloea</a:t>
            </a:r>
            <a:r>
              <a:rPr lang="es-ES" i="1" dirty="0"/>
              <a:t> </a:t>
            </a:r>
            <a:r>
              <a:rPr lang="es-ES" i="1" dirty="0" err="1"/>
              <a:t>muscicola</a:t>
            </a:r>
            <a:endParaRPr lang="es-ES" i="1" dirty="0"/>
          </a:p>
        </p:txBody>
      </p:sp>
      <p:sp>
        <p:nvSpPr>
          <p:cNvPr id="127" name="CuadroTexto 126">
            <a:extLst>
              <a:ext uri="{FF2B5EF4-FFF2-40B4-BE49-F238E27FC236}">
                <a16:creationId xmlns:a16="http://schemas.microsoft.com/office/drawing/2014/main" id="{926A68E2-DFE5-4C08-B618-01AAE81486BD}"/>
              </a:ext>
            </a:extLst>
          </p:cNvPr>
          <p:cNvSpPr txBox="1"/>
          <p:nvPr/>
        </p:nvSpPr>
        <p:spPr>
          <a:xfrm>
            <a:off x="5787807" y="5678421"/>
            <a:ext cx="3032757" cy="369332"/>
          </a:xfrm>
          <a:prstGeom prst="rect">
            <a:avLst/>
          </a:prstGeom>
          <a:noFill/>
        </p:spPr>
        <p:txBody>
          <a:bodyPr wrap="square" rtlCol="0">
            <a:spAutoFit/>
          </a:bodyPr>
          <a:lstStyle/>
          <a:p>
            <a:r>
              <a:rPr lang="es-ES" i="1" dirty="0"/>
              <a:t>Phaeodactylum tricornutum</a:t>
            </a:r>
          </a:p>
        </p:txBody>
      </p:sp>
      <p:sp>
        <p:nvSpPr>
          <p:cNvPr id="128" name="CuadroTexto 127">
            <a:extLst>
              <a:ext uri="{FF2B5EF4-FFF2-40B4-BE49-F238E27FC236}">
                <a16:creationId xmlns:a16="http://schemas.microsoft.com/office/drawing/2014/main" id="{FB3F2B11-41EB-425D-8ABE-BD275633C53A}"/>
              </a:ext>
            </a:extLst>
          </p:cNvPr>
          <p:cNvSpPr txBox="1"/>
          <p:nvPr/>
        </p:nvSpPr>
        <p:spPr>
          <a:xfrm>
            <a:off x="5780193" y="6080140"/>
            <a:ext cx="3032757" cy="369332"/>
          </a:xfrm>
          <a:prstGeom prst="rect">
            <a:avLst/>
          </a:prstGeom>
          <a:noFill/>
        </p:spPr>
        <p:txBody>
          <a:bodyPr wrap="square" rtlCol="0">
            <a:spAutoFit/>
          </a:bodyPr>
          <a:lstStyle/>
          <a:p>
            <a:r>
              <a:rPr lang="es-ES" i="1" dirty="0" err="1"/>
              <a:t>Nannochloropsis</a:t>
            </a:r>
            <a:r>
              <a:rPr lang="es-ES" i="1" dirty="0"/>
              <a:t> gaditana</a:t>
            </a:r>
          </a:p>
        </p:txBody>
      </p:sp>
    </p:spTree>
    <p:extLst>
      <p:ext uri="{BB962C8B-B14F-4D97-AF65-F5344CB8AC3E}">
        <p14:creationId xmlns:p14="http://schemas.microsoft.com/office/powerpoint/2010/main" val="2172444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093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6900"/>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cxnSp>
        <p:nvCxnSpPr>
          <p:cNvPr id="29" name="Conector recto 28">
            <a:extLst>
              <a:ext uri="{FF2B5EF4-FFF2-40B4-BE49-F238E27FC236}">
                <a16:creationId xmlns:a16="http://schemas.microsoft.com/office/drawing/2014/main" id="{BA2F23AD-C0A7-4F8C-8593-A78B43E86EBC}"/>
              </a:ext>
            </a:extLst>
          </p:cNvPr>
          <p:cNvCxnSpPr>
            <a:cxnSpLocks/>
          </p:cNvCxnSpPr>
          <p:nvPr/>
        </p:nvCxnSpPr>
        <p:spPr>
          <a:xfrm>
            <a:off x="3657600" y="3554730"/>
            <a:ext cx="2971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8395A277-AEAF-4E79-9D74-2B0453F52D22}"/>
              </a:ext>
            </a:extLst>
          </p:cNvPr>
          <p:cNvCxnSpPr>
            <a:cxnSpLocks/>
          </p:cNvCxnSpPr>
          <p:nvPr/>
        </p:nvCxnSpPr>
        <p:spPr>
          <a:xfrm>
            <a:off x="3878579" y="1835150"/>
            <a:ext cx="739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38359851-5E1D-4536-9473-F5CE0A6DC00B}"/>
              </a:ext>
            </a:extLst>
          </p:cNvPr>
          <p:cNvCxnSpPr>
            <a:cxnSpLocks/>
          </p:cNvCxnSpPr>
          <p:nvPr/>
        </p:nvCxnSpPr>
        <p:spPr>
          <a:xfrm flipV="1">
            <a:off x="4615181" y="1543050"/>
            <a:ext cx="2539" cy="65659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5" name="Conector recto 34">
            <a:extLst>
              <a:ext uri="{FF2B5EF4-FFF2-40B4-BE49-F238E27FC236}">
                <a16:creationId xmlns:a16="http://schemas.microsoft.com/office/drawing/2014/main" id="{84C67D71-0186-42B1-ADB4-84DF9873BBDC}"/>
              </a:ext>
            </a:extLst>
          </p:cNvPr>
          <p:cNvCxnSpPr>
            <a:cxnSpLocks/>
          </p:cNvCxnSpPr>
          <p:nvPr/>
        </p:nvCxnSpPr>
        <p:spPr>
          <a:xfrm>
            <a:off x="4617720" y="1543050"/>
            <a:ext cx="167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38A00D55-AA49-420D-A4CE-3C482D833F1F}"/>
              </a:ext>
            </a:extLst>
          </p:cNvPr>
          <p:cNvCxnSpPr>
            <a:cxnSpLocks/>
          </p:cNvCxnSpPr>
          <p:nvPr/>
        </p:nvCxnSpPr>
        <p:spPr>
          <a:xfrm>
            <a:off x="4785360" y="1383030"/>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E6C26F6D-1868-45F7-8C0B-D47BF88AA23B}"/>
              </a:ext>
            </a:extLst>
          </p:cNvPr>
          <p:cNvCxnSpPr>
            <a:cxnSpLocks/>
          </p:cNvCxnSpPr>
          <p:nvPr/>
        </p:nvCxnSpPr>
        <p:spPr>
          <a:xfrm>
            <a:off x="4770120" y="1375410"/>
            <a:ext cx="960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506F4086-F040-4125-A9F0-457CA537512D}"/>
              </a:ext>
            </a:extLst>
          </p:cNvPr>
          <p:cNvCxnSpPr>
            <a:cxnSpLocks/>
          </p:cNvCxnSpPr>
          <p:nvPr/>
        </p:nvCxnSpPr>
        <p:spPr>
          <a:xfrm>
            <a:off x="4785360" y="1741170"/>
            <a:ext cx="11277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8742646B-6946-4182-A2E8-B48779819AEE}"/>
              </a:ext>
            </a:extLst>
          </p:cNvPr>
          <p:cNvCxnSpPr>
            <a:cxnSpLocks/>
          </p:cNvCxnSpPr>
          <p:nvPr/>
        </p:nvCxnSpPr>
        <p:spPr>
          <a:xfrm>
            <a:off x="4615182" y="2199639"/>
            <a:ext cx="9550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B8E794CF-5DA4-4564-A51F-5F4724C3450E}"/>
              </a:ext>
            </a:extLst>
          </p:cNvPr>
          <p:cNvCxnSpPr>
            <a:cxnSpLocks/>
          </p:cNvCxnSpPr>
          <p:nvPr/>
        </p:nvCxnSpPr>
        <p:spPr>
          <a:xfrm>
            <a:off x="3878579" y="1835150"/>
            <a:ext cx="0" cy="652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2C2057BC-6ACD-43A7-9F5B-24422B3C9F91}"/>
              </a:ext>
            </a:extLst>
          </p:cNvPr>
          <p:cNvCxnSpPr>
            <a:cxnSpLocks/>
          </p:cNvCxnSpPr>
          <p:nvPr/>
        </p:nvCxnSpPr>
        <p:spPr>
          <a:xfrm>
            <a:off x="3878579" y="2503170"/>
            <a:ext cx="15392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FAA39E51-5A69-4ECD-A294-172D6EDBC231}"/>
              </a:ext>
            </a:extLst>
          </p:cNvPr>
          <p:cNvCxnSpPr>
            <a:cxnSpLocks/>
          </p:cNvCxnSpPr>
          <p:nvPr/>
        </p:nvCxnSpPr>
        <p:spPr>
          <a:xfrm>
            <a:off x="3657600" y="2199639"/>
            <a:ext cx="2209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513A55F7-7BC7-4545-96D5-06838823DB69}"/>
              </a:ext>
            </a:extLst>
          </p:cNvPr>
          <p:cNvCxnSpPr>
            <a:cxnSpLocks/>
          </p:cNvCxnSpPr>
          <p:nvPr/>
        </p:nvCxnSpPr>
        <p:spPr>
          <a:xfrm>
            <a:off x="3657600" y="2199639"/>
            <a:ext cx="0" cy="13550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2B37EE44-8DC5-4C2D-A880-7C30DE0D86A9}"/>
              </a:ext>
            </a:extLst>
          </p:cNvPr>
          <p:cNvCxnSpPr>
            <a:cxnSpLocks/>
          </p:cNvCxnSpPr>
          <p:nvPr/>
        </p:nvCxnSpPr>
        <p:spPr>
          <a:xfrm>
            <a:off x="3954780" y="3059430"/>
            <a:ext cx="0" cy="1005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44A7BAB1-0A89-4149-BEF1-C94D0E4CC0FC}"/>
              </a:ext>
            </a:extLst>
          </p:cNvPr>
          <p:cNvCxnSpPr>
            <a:cxnSpLocks/>
          </p:cNvCxnSpPr>
          <p:nvPr/>
        </p:nvCxnSpPr>
        <p:spPr>
          <a:xfrm>
            <a:off x="3954780" y="3051810"/>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0D2149D8-0C61-4DC7-98F5-E7EE8A567A92}"/>
              </a:ext>
            </a:extLst>
          </p:cNvPr>
          <p:cNvCxnSpPr>
            <a:cxnSpLocks/>
          </p:cNvCxnSpPr>
          <p:nvPr/>
        </p:nvCxnSpPr>
        <p:spPr>
          <a:xfrm>
            <a:off x="4305300" y="2861310"/>
            <a:ext cx="0" cy="388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B12826B7-A5D1-4E3D-8CFF-96280F11BDFB}"/>
              </a:ext>
            </a:extLst>
          </p:cNvPr>
          <p:cNvCxnSpPr>
            <a:cxnSpLocks/>
          </p:cNvCxnSpPr>
          <p:nvPr/>
        </p:nvCxnSpPr>
        <p:spPr>
          <a:xfrm>
            <a:off x="4297680" y="2853690"/>
            <a:ext cx="6324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88C6DAC5-48C1-41CA-99DF-F8BAADDD3D9E}"/>
              </a:ext>
            </a:extLst>
          </p:cNvPr>
          <p:cNvCxnSpPr>
            <a:cxnSpLocks/>
          </p:cNvCxnSpPr>
          <p:nvPr/>
        </p:nvCxnSpPr>
        <p:spPr>
          <a:xfrm>
            <a:off x="4305300" y="3249930"/>
            <a:ext cx="6248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9462911F-4E3D-4AA6-BF2A-949F6861EDA5}"/>
              </a:ext>
            </a:extLst>
          </p:cNvPr>
          <p:cNvCxnSpPr>
            <a:cxnSpLocks/>
          </p:cNvCxnSpPr>
          <p:nvPr/>
        </p:nvCxnSpPr>
        <p:spPr>
          <a:xfrm>
            <a:off x="4107180" y="3608070"/>
            <a:ext cx="9220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2E9E8604-D901-4901-91C1-5F8502CDE293}"/>
              </a:ext>
            </a:extLst>
          </p:cNvPr>
          <p:cNvCxnSpPr>
            <a:cxnSpLocks/>
          </p:cNvCxnSpPr>
          <p:nvPr/>
        </p:nvCxnSpPr>
        <p:spPr>
          <a:xfrm flipV="1">
            <a:off x="4107180" y="3623310"/>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63A6F647-DFA8-44C0-9EF5-FB6649C1C492}"/>
              </a:ext>
            </a:extLst>
          </p:cNvPr>
          <p:cNvCxnSpPr>
            <a:cxnSpLocks/>
          </p:cNvCxnSpPr>
          <p:nvPr/>
        </p:nvCxnSpPr>
        <p:spPr>
          <a:xfrm>
            <a:off x="4107180" y="3806190"/>
            <a:ext cx="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0381811E-3878-4C0D-9605-D141BF3DFAAE}"/>
              </a:ext>
            </a:extLst>
          </p:cNvPr>
          <p:cNvCxnSpPr>
            <a:cxnSpLocks/>
          </p:cNvCxnSpPr>
          <p:nvPr/>
        </p:nvCxnSpPr>
        <p:spPr>
          <a:xfrm>
            <a:off x="4023360" y="3806190"/>
            <a:ext cx="83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E08A5676-ADF0-4F3A-A961-1A4DEEC98EAD}"/>
              </a:ext>
            </a:extLst>
          </p:cNvPr>
          <p:cNvCxnSpPr>
            <a:cxnSpLocks/>
          </p:cNvCxnSpPr>
          <p:nvPr/>
        </p:nvCxnSpPr>
        <p:spPr>
          <a:xfrm>
            <a:off x="4015740" y="3821430"/>
            <a:ext cx="0" cy="541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0D9733B3-5F03-4759-A7D5-9913C7B4D1D0}"/>
              </a:ext>
            </a:extLst>
          </p:cNvPr>
          <p:cNvCxnSpPr>
            <a:cxnSpLocks/>
          </p:cNvCxnSpPr>
          <p:nvPr/>
        </p:nvCxnSpPr>
        <p:spPr>
          <a:xfrm>
            <a:off x="3954780" y="4065270"/>
            <a:ext cx="68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B037DE4B-497C-4DD2-BDEF-804FC6431490}"/>
              </a:ext>
            </a:extLst>
          </p:cNvPr>
          <p:cNvCxnSpPr>
            <a:cxnSpLocks/>
          </p:cNvCxnSpPr>
          <p:nvPr/>
        </p:nvCxnSpPr>
        <p:spPr>
          <a:xfrm>
            <a:off x="4015740" y="4362450"/>
            <a:ext cx="10744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131EE751-BBE2-402D-A136-326D2203AE6A}"/>
              </a:ext>
            </a:extLst>
          </p:cNvPr>
          <p:cNvCxnSpPr>
            <a:cxnSpLocks/>
          </p:cNvCxnSpPr>
          <p:nvPr/>
        </p:nvCxnSpPr>
        <p:spPr>
          <a:xfrm flipV="1">
            <a:off x="4023360" y="3813810"/>
            <a:ext cx="0" cy="7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DD7DB26F-FD3B-4C41-9E07-B60E3572D7AA}"/>
              </a:ext>
            </a:extLst>
          </p:cNvPr>
          <p:cNvCxnSpPr>
            <a:cxnSpLocks/>
          </p:cNvCxnSpPr>
          <p:nvPr/>
        </p:nvCxnSpPr>
        <p:spPr>
          <a:xfrm>
            <a:off x="4107180" y="3981450"/>
            <a:ext cx="152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ector recto 84">
            <a:extLst>
              <a:ext uri="{FF2B5EF4-FFF2-40B4-BE49-F238E27FC236}">
                <a16:creationId xmlns:a16="http://schemas.microsoft.com/office/drawing/2014/main" id="{8097A80D-1A07-449C-B914-50B0A8CE394B}"/>
              </a:ext>
            </a:extLst>
          </p:cNvPr>
          <p:cNvCxnSpPr>
            <a:cxnSpLocks/>
          </p:cNvCxnSpPr>
          <p:nvPr/>
        </p:nvCxnSpPr>
        <p:spPr>
          <a:xfrm flipH="1">
            <a:off x="3535680" y="2861310"/>
            <a:ext cx="121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CB10B2F3-112B-4346-8698-D74B9389B0DC}"/>
              </a:ext>
            </a:extLst>
          </p:cNvPr>
          <p:cNvCxnSpPr>
            <a:cxnSpLocks/>
          </p:cNvCxnSpPr>
          <p:nvPr/>
        </p:nvCxnSpPr>
        <p:spPr>
          <a:xfrm>
            <a:off x="3520440" y="2861310"/>
            <a:ext cx="0" cy="216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35D41B3B-21A3-4FDE-9945-11C056D1A3E5}"/>
              </a:ext>
            </a:extLst>
          </p:cNvPr>
          <p:cNvCxnSpPr>
            <a:cxnSpLocks/>
          </p:cNvCxnSpPr>
          <p:nvPr/>
        </p:nvCxnSpPr>
        <p:spPr>
          <a:xfrm>
            <a:off x="3535680" y="5025390"/>
            <a:ext cx="449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8C1F867A-F071-40A9-9829-797A388A56A8}"/>
              </a:ext>
            </a:extLst>
          </p:cNvPr>
          <p:cNvCxnSpPr>
            <a:cxnSpLocks/>
          </p:cNvCxnSpPr>
          <p:nvPr/>
        </p:nvCxnSpPr>
        <p:spPr>
          <a:xfrm flipH="1">
            <a:off x="3985260" y="4735830"/>
            <a:ext cx="7620" cy="58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3BC740C7-F066-45E0-AD82-51A8DF07FBF3}"/>
              </a:ext>
            </a:extLst>
          </p:cNvPr>
          <p:cNvCxnSpPr>
            <a:cxnSpLocks/>
          </p:cNvCxnSpPr>
          <p:nvPr/>
        </p:nvCxnSpPr>
        <p:spPr>
          <a:xfrm>
            <a:off x="3985260" y="4762334"/>
            <a:ext cx="17449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4E900A4B-CF03-49B4-908D-B22CB57CDE11}"/>
              </a:ext>
            </a:extLst>
          </p:cNvPr>
          <p:cNvCxnSpPr>
            <a:cxnSpLocks/>
          </p:cNvCxnSpPr>
          <p:nvPr/>
        </p:nvCxnSpPr>
        <p:spPr>
          <a:xfrm>
            <a:off x="3985260" y="5322569"/>
            <a:ext cx="38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Conector recto 97">
            <a:extLst>
              <a:ext uri="{FF2B5EF4-FFF2-40B4-BE49-F238E27FC236}">
                <a16:creationId xmlns:a16="http://schemas.microsoft.com/office/drawing/2014/main" id="{B9A16844-ED8C-4912-BAB4-3953DAA8ACC4}"/>
              </a:ext>
            </a:extLst>
          </p:cNvPr>
          <p:cNvCxnSpPr>
            <a:cxnSpLocks/>
          </p:cNvCxnSpPr>
          <p:nvPr/>
        </p:nvCxnSpPr>
        <p:spPr>
          <a:xfrm>
            <a:off x="4023360" y="5101590"/>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ector recto 99">
            <a:extLst>
              <a:ext uri="{FF2B5EF4-FFF2-40B4-BE49-F238E27FC236}">
                <a16:creationId xmlns:a16="http://schemas.microsoft.com/office/drawing/2014/main" id="{1D23DFAF-26DC-46F6-A515-436473ABB395}"/>
              </a:ext>
            </a:extLst>
          </p:cNvPr>
          <p:cNvCxnSpPr>
            <a:cxnSpLocks/>
          </p:cNvCxnSpPr>
          <p:nvPr/>
        </p:nvCxnSpPr>
        <p:spPr>
          <a:xfrm>
            <a:off x="4015740" y="5116830"/>
            <a:ext cx="1615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ector recto 101">
            <a:extLst>
              <a:ext uri="{FF2B5EF4-FFF2-40B4-BE49-F238E27FC236}">
                <a16:creationId xmlns:a16="http://schemas.microsoft.com/office/drawing/2014/main" id="{447778DF-F2D6-4B1F-A196-5BD50E4D747F}"/>
              </a:ext>
            </a:extLst>
          </p:cNvPr>
          <p:cNvCxnSpPr>
            <a:cxnSpLocks/>
          </p:cNvCxnSpPr>
          <p:nvPr/>
        </p:nvCxnSpPr>
        <p:spPr>
          <a:xfrm>
            <a:off x="4023360" y="5482590"/>
            <a:ext cx="1607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E5136CB1-C6C0-4F3A-855A-5BB9C586A38A}"/>
              </a:ext>
            </a:extLst>
          </p:cNvPr>
          <p:cNvCxnSpPr>
            <a:cxnSpLocks/>
          </p:cNvCxnSpPr>
          <p:nvPr/>
        </p:nvCxnSpPr>
        <p:spPr>
          <a:xfrm>
            <a:off x="2400300" y="3981450"/>
            <a:ext cx="11353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737AA8D4-1C1E-42FB-91E8-F1F751BE9406}"/>
              </a:ext>
            </a:extLst>
          </p:cNvPr>
          <p:cNvCxnSpPr>
            <a:cxnSpLocks/>
          </p:cNvCxnSpPr>
          <p:nvPr/>
        </p:nvCxnSpPr>
        <p:spPr>
          <a:xfrm>
            <a:off x="2400300" y="3989070"/>
            <a:ext cx="0" cy="20421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BB5F2F64-020C-4B79-94C3-79C01E4A4F59}"/>
              </a:ext>
            </a:extLst>
          </p:cNvPr>
          <p:cNvCxnSpPr>
            <a:cxnSpLocks/>
          </p:cNvCxnSpPr>
          <p:nvPr/>
        </p:nvCxnSpPr>
        <p:spPr>
          <a:xfrm>
            <a:off x="2400300" y="6046470"/>
            <a:ext cx="15544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Conector recto 109">
            <a:extLst>
              <a:ext uri="{FF2B5EF4-FFF2-40B4-BE49-F238E27FC236}">
                <a16:creationId xmlns:a16="http://schemas.microsoft.com/office/drawing/2014/main" id="{0B72B69B-9160-41B5-8F08-DC002ECEC627}"/>
              </a:ext>
            </a:extLst>
          </p:cNvPr>
          <p:cNvCxnSpPr>
            <a:cxnSpLocks/>
          </p:cNvCxnSpPr>
          <p:nvPr/>
        </p:nvCxnSpPr>
        <p:spPr>
          <a:xfrm>
            <a:off x="3954780" y="5825490"/>
            <a:ext cx="0" cy="411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Conector recto 111">
            <a:extLst>
              <a:ext uri="{FF2B5EF4-FFF2-40B4-BE49-F238E27FC236}">
                <a16:creationId xmlns:a16="http://schemas.microsoft.com/office/drawing/2014/main" id="{9C43B0A4-537B-4000-BD68-9CD2FCCDB97F}"/>
              </a:ext>
            </a:extLst>
          </p:cNvPr>
          <p:cNvCxnSpPr>
            <a:cxnSpLocks/>
          </p:cNvCxnSpPr>
          <p:nvPr/>
        </p:nvCxnSpPr>
        <p:spPr>
          <a:xfrm>
            <a:off x="3954780" y="5825490"/>
            <a:ext cx="1874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Conector recto 113">
            <a:extLst>
              <a:ext uri="{FF2B5EF4-FFF2-40B4-BE49-F238E27FC236}">
                <a16:creationId xmlns:a16="http://schemas.microsoft.com/office/drawing/2014/main" id="{0003E73D-506A-46AC-83AC-DA6BC2A0A287}"/>
              </a:ext>
            </a:extLst>
          </p:cNvPr>
          <p:cNvCxnSpPr>
            <a:cxnSpLocks/>
          </p:cNvCxnSpPr>
          <p:nvPr/>
        </p:nvCxnSpPr>
        <p:spPr>
          <a:xfrm>
            <a:off x="3954780" y="6236970"/>
            <a:ext cx="18440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CuadroTexto 114">
            <a:extLst>
              <a:ext uri="{FF2B5EF4-FFF2-40B4-BE49-F238E27FC236}">
                <a16:creationId xmlns:a16="http://schemas.microsoft.com/office/drawing/2014/main" id="{78D984DE-F63B-4E29-A885-5F9085B51F60}"/>
              </a:ext>
            </a:extLst>
          </p:cNvPr>
          <p:cNvSpPr txBox="1"/>
          <p:nvPr/>
        </p:nvSpPr>
        <p:spPr>
          <a:xfrm>
            <a:off x="5765379" y="1189024"/>
            <a:ext cx="2330872" cy="369332"/>
          </a:xfrm>
          <a:prstGeom prst="rect">
            <a:avLst/>
          </a:prstGeom>
          <a:noFill/>
        </p:spPr>
        <p:txBody>
          <a:bodyPr wrap="square" rtlCol="0">
            <a:spAutoFit/>
          </a:bodyPr>
          <a:lstStyle/>
          <a:p>
            <a:r>
              <a:rPr lang="es-ES" i="1" dirty="0"/>
              <a:t>Ostreococcus tauri</a:t>
            </a:r>
          </a:p>
        </p:txBody>
      </p:sp>
      <p:sp>
        <p:nvSpPr>
          <p:cNvPr id="116" name="CuadroTexto 115">
            <a:extLst>
              <a:ext uri="{FF2B5EF4-FFF2-40B4-BE49-F238E27FC236}">
                <a16:creationId xmlns:a16="http://schemas.microsoft.com/office/drawing/2014/main" id="{7C83A2DF-1038-432D-AB69-FEC4F0B62BC6}"/>
              </a:ext>
            </a:extLst>
          </p:cNvPr>
          <p:cNvSpPr txBox="1"/>
          <p:nvPr/>
        </p:nvSpPr>
        <p:spPr>
          <a:xfrm>
            <a:off x="5890683" y="1536692"/>
            <a:ext cx="2330872" cy="369332"/>
          </a:xfrm>
          <a:prstGeom prst="rect">
            <a:avLst/>
          </a:prstGeom>
          <a:noFill/>
        </p:spPr>
        <p:txBody>
          <a:bodyPr wrap="square" rtlCol="0">
            <a:spAutoFit/>
          </a:bodyPr>
          <a:lstStyle/>
          <a:p>
            <a:r>
              <a:rPr lang="es-ES" i="1" dirty="0" err="1"/>
              <a:t>Micromonas</a:t>
            </a:r>
            <a:r>
              <a:rPr lang="es-ES" i="1" dirty="0"/>
              <a:t> </a:t>
            </a:r>
            <a:r>
              <a:rPr lang="es-ES" i="1" dirty="0" err="1"/>
              <a:t>pusilla</a:t>
            </a:r>
            <a:endParaRPr lang="es-ES" i="1" dirty="0"/>
          </a:p>
        </p:txBody>
      </p:sp>
      <p:sp>
        <p:nvSpPr>
          <p:cNvPr id="117" name="CuadroTexto 116">
            <a:extLst>
              <a:ext uri="{FF2B5EF4-FFF2-40B4-BE49-F238E27FC236}">
                <a16:creationId xmlns:a16="http://schemas.microsoft.com/office/drawing/2014/main" id="{7D6E5526-3405-4648-B71B-7B1E26DFD063}"/>
              </a:ext>
            </a:extLst>
          </p:cNvPr>
          <p:cNvSpPr txBox="1"/>
          <p:nvPr/>
        </p:nvSpPr>
        <p:spPr>
          <a:xfrm>
            <a:off x="5387341" y="2315646"/>
            <a:ext cx="2773682" cy="369332"/>
          </a:xfrm>
          <a:prstGeom prst="rect">
            <a:avLst/>
          </a:prstGeom>
          <a:noFill/>
        </p:spPr>
        <p:txBody>
          <a:bodyPr wrap="square" rtlCol="0">
            <a:spAutoFit/>
          </a:bodyPr>
          <a:lstStyle/>
          <a:p>
            <a:r>
              <a:rPr lang="es-ES" i="1" dirty="0" err="1"/>
              <a:t>Coccomyxa</a:t>
            </a:r>
            <a:r>
              <a:rPr lang="es-ES" i="1" dirty="0"/>
              <a:t> </a:t>
            </a:r>
            <a:r>
              <a:rPr lang="es-ES" i="1" dirty="0" err="1"/>
              <a:t>subellipsoidea</a:t>
            </a:r>
            <a:endParaRPr lang="es-ES" i="1" dirty="0"/>
          </a:p>
        </p:txBody>
      </p:sp>
      <p:sp>
        <p:nvSpPr>
          <p:cNvPr id="118" name="CuadroTexto 117">
            <a:extLst>
              <a:ext uri="{FF2B5EF4-FFF2-40B4-BE49-F238E27FC236}">
                <a16:creationId xmlns:a16="http://schemas.microsoft.com/office/drawing/2014/main" id="{F1424022-B3FB-4662-860F-930270218C64}"/>
              </a:ext>
            </a:extLst>
          </p:cNvPr>
          <p:cNvSpPr txBox="1"/>
          <p:nvPr/>
        </p:nvSpPr>
        <p:spPr>
          <a:xfrm>
            <a:off x="4899659" y="2678452"/>
            <a:ext cx="2773682" cy="369332"/>
          </a:xfrm>
          <a:prstGeom prst="rect">
            <a:avLst/>
          </a:prstGeom>
          <a:noFill/>
        </p:spPr>
        <p:txBody>
          <a:bodyPr wrap="square" rtlCol="0">
            <a:spAutoFit/>
          </a:bodyPr>
          <a:lstStyle/>
          <a:p>
            <a:r>
              <a:rPr lang="es-ES" i="1" dirty="0"/>
              <a:t>Chlamydomonas reinhardtii</a:t>
            </a:r>
          </a:p>
        </p:txBody>
      </p:sp>
      <p:sp>
        <p:nvSpPr>
          <p:cNvPr id="119" name="CuadroTexto 118">
            <a:extLst>
              <a:ext uri="{FF2B5EF4-FFF2-40B4-BE49-F238E27FC236}">
                <a16:creationId xmlns:a16="http://schemas.microsoft.com/office/drawing/2014/main" id="{2280F456-AB70-429C-8E73-432DA6E39321}"/>
              </a:ext>
            </a:extLst>
          </p:cNvPr>
          <p:cNvSpPr txBox="1"/>
          <p:nvPr/>
        </p:nvSpPr>
        <p:spPr>
          <a:xfrm>
            <a:off x="4899659" y="3075744"/>
            <a:ext cx="2773682" cy="369332"/>
          </a:xfrm>
          <a:prstGeom prst="rect">
            <a:avLst/>
          </a:prstGeom>
          <a:noFill/>
        </p:spPr>
        <p:txBody>
          <a:bodyPr wrap="square" rtlCol="0">
            <a:spAutoFit/>
          </a:bodyPr>
          <a:lstStyle/>
          <a:p>
            <a:r>
              <a:rPr lang="es-ES" i="1" dirty="0"/>
              <a:t>Volvox </a:t>
            </a:r>
            <a:r>
              <a:rPr lang="es-ES" i="1" dirty="0" err="1"/>
              <a:t>carteri</a:t>
            </a:r>
            <a:endParaRPr lang="es-ES" i="1" dirty="0"/>
          </a:p>
        </p:txBody>
      </p:sp>
      <p:sp>
        <p:nvSpPr>
          <p:cNvPr id="120" name="CuadroTexto 119">
            <a:extLst>
              <a:ext uri="{FF2B5EF4-FFF2-40B4-BE49-F238E27FC236}">
                <a16:creationId xmlns:a16="http://schemas.microsoft.com/office/drawing/2014/main" id="{EF39A022-4E37-40C5-9B81-87FF82500475}"/>
              </a:ext>
            </a:extLst>
          </p:cNvPr>
          <p:cNvSpPr txBox="1"/>
          <p:nvPr/>
        </p:nvSpPr>
        <p:spPr>
          <a:xfrm>
            <a:off x="5543974" y="2003566"/>
            <a:ext cx="2773682" cy="369332"/>
          </a:xfrm>
          <a:prstGeom prst="rect">
            <a:avLst/>
          </a:prstGeom>
          <a:noFill/>
        </p:spPr>
        <p:txBody>
          <a:bodyPr wrap="square" rtlCol="0">
            <a:spAutoFit/>
          </a:bodyPr>
          <a:lstStyle/>
          <a:p>
            <a:r>
              <a:rPr lang="es-ES" i="1" dirty="0" err="1"/>
              <a:t>Bathycoccus</a:t>
            </a:r>
            <a:r>
              <a:rPr lang="es-ES" i="1" dirty="0"/>
              <a:t> </a:t>
            </a:r>
            <a:r>
              <a:rPr lang="es-ES" i="1" dirty="0" err="1"/>
              <a:t>prasinos</a:t>
            </a:r>
            <a:endParaRPr lang="es-ES" i="1" dirty="0"/>
          </a:p>
        </p:txBody>
      </p:sp>
      <p:sp>
        <p:nvSpPr>
          <p:cNvPr id="121" name="CuadroTexto 120">
            <a:extLst>
              <a:ext uri="{FF2B5EF4-FFF2-40B4-BE49-F238E27FC236}">
                <a16:creationId xmlns:a16="http://schemas.microsoft.com/office/drawing/2014/main" id="{8936DF44-C272-45CC-A306-E20B66F3B7AA}"/>
              </a:ext>
            </a:extLst>
          </p:cNvPr>
          <p:cNvSpPr txBox="1"/>
          <p:nvPr/>
        </p:nvSpPr>
        <p:spPr>
          <a:xfrm>
            <a:off x="4983626" y="3438644"/>
            <a:ext cx="2773682" cy="369332"/>
          </a:xfrm>
          <a:prstGeom prst="rect">
            <a:avLst/>
          </a:prstGeom>
          <a:noFill/>
        </p:spPr>
        <p:txBody>
          <a:bodyPr wrap="square" rtlCol="0">
            <a:spAutoFit/>
          </a:bodyPr>
          <a:lstStyle/>
          <a:p>
            <a:r>
              <a:rPr lang="es-ES" i="1" dirty="0" err="1"/>
              <a:t>Dunaliella</a:t>
            </a:r>
            <a:r>
              <a:rPr lang="es-ES" i="1" dirty="0"/>
              <a:t> salina</a:t>
            </a:r>
          </a:p>
        </p:txBody>
      </p:sp>
      <p:sp>
        <p:nvSpPr>
          <p:cNvPr id="122" name="CuadroTexto 121">
            <a:extLst>
              <a:ext uri="{FF2B5EF4-FFF2-40B4-BE49-F238E27FC236}">
                <a16:creationId xmlns:a16="http://schemas.microsoft.com/office/drawing/2014/main" id="{9247FE64-26FF-44EB-A206-37A17276736A}"/>
              </a:ext>
            </a:extLst>
          </p:cNvPr>
          <p:cNvSpPr txBox="1"/>
          <p:nvPr/>
        </p:nvSpPr>
        <p:spPr>
          <a:xfrm>
            <a:off x="5568103" y="3801544"/>
            <a:ext cx="2773682" cy="369332"/>
          </a:xfrm>
          <a:prstGeom prst="rect">
            <a:avLst/>
          </a:prstGeom>
          <a:noFill/>
        </p:spPr>
        <p:txBody>
          <a:bodyPr wrap="square" rtlCol="0">
            <a:spAutoFit/>
          </a:bodyPr>
          <a:lstStyle/>
          <a:p>
            <a:r>
              <a:rPr lang="es-ES" i="1" dirty="0" err="1"/>
              <a:t>Haematococcus</a:t>
            </a:r>
            <a:r>
              <a:rPr lang="es-ES" i="1" dirty="0"/>
              <a:t> </a:t>
            </a:r>
            <a:r>
              <a:rPr lang="es-ES" i="1" dirty="0" err="1"/>
              <a:t>lacustris</a:t>
            </a:r>
            <a:endParaRPr lang="es-ES" i="1" dirty="0"/>
          </a:p>
        </p:txBody>
      </p:sp>
      <p:sp>
        <p:nvSpPr>
          <p:cNvPr id="123" name="CuadroTexto 122">
            <a:extLst>
              <a:ext uri="{FF2B5EF4-FFF2-40B4-BE49-F238E27FC236}">
                <a16:creationId xmlns:a16="http://schemas.microsoft.com/office/drawing/2014/main" id="{86AE8CC4-EF19-4B8C-8F9D-833A0EDC8697}"/>
              </a:ext>
            </a:extLst>
          </p:cNvPr>
          <p:cNvSpPr txBox="1"/>
          <p:nvPr/>
        </p:nvSpPr>
        <p:spPr>
          <a:xfrm>
            <a:off x="5072803" y="4172491"/>
            <a:ext cx="2773682" cy="369332"/>
          </a:xfrm>
          <a:prstGeom prst="rect">
            <a:avLst/>
          </a:prstGeom>
          <a:noFill/>
        </p:spPr>
        <p:txBody>
          <a:bodyPr wrap="square" rtlCol="0">
            <a:spAutoFit/>
          </a:bodyPr>
          <a:lstStyle/>
          <a:p>
            <a:r>
              <a:rPr lang="es-ES" i="1" dirty="0" err="1"/>
              <a:t>Chromochloris</a:t>
            </a:r>
            <a:r>
              <a:rPr lang="es-ES" i="1" dirty="0"/>
              <a:t> </a:t>
            </a:r>
            <a:r>
              <a:rPr lang="es-ES" i="1" dirty="0" err="1"/>
              <a:t>zofingiensis</a:t>
            </a:r>
            <a:endParaRPr lang="es-ES" i="1" dirty="0"/>
          </a:p>
        </p:txBody>
      </p:sp>
      <p:sp>
        <p:nvSpPr>
          <p:cNvPr id="124" name="CuadroTexto 123">
            <a:extLst>
              <a:ext uri="{FF2B5EF4-FFF2-40B4-BE49-F238E27FC236}">
                <a16:creationId xmlns:a16="http://schemas.microsoft.com/office/drawing/2014/main" id="{FA94E98C-9935-438D-8262-84F39E06F9AE}"/>
              </a:ext>
            </a:extLst>
          </p:cNvPr>
          <p:cNvSpPr txBox="1"/>
          <p:nvPr/>
        </p:nvSpPr>
        <p:spPr>
          <a:xfrm>
            <a:off x="5726007" y="4563622"/>
            <a:ext cx="2773682" cy="369332"/>
          </a:xfrm>
          <a:prstGeom prst="rect">
            <a:avLst/>
          </a:prstGeom>
          <a:noFill/>
        </p:spPr>
        <p:txBody>
          <a:bodyPr wrap="square" rtlCol="0">
            <a:spAutoFit/>
          </a:bodyPr>
          <a:lstStyle/>
          <a:p>
            <a:r>
              <a:rPr lang="es-ES" i="1" dirty="0"/>
              <a:t>Klebsormidium nitens</a:t>
            </a:r>
          </a:p>
        </p:txBody>
      </p:sp>
      <p:sp>
        <p:nvSpPr>
          <p:cNvPr id="125" name="CuadroTexto 124">
            <a:extLst>
              <a:ext uri="{FF2B5EF4-FFF2-40B4-BE49-F238E27FC236}">
                <a16:creationId xmlns:a16="http://schemas.microsoft.com/office/drawing/2014/main" id="{D862ED78-9CDB-4252-83F3-4F8AB09F8139}"/>
              </a:ext>
            </a:extLst>
          </p:cNvPr>
          <p:cNvSpPr txBox="1"/>
          <p:nvPr/>
        </p:nvSpPr>
        <p:spPr>
          <a:xfrm>
            <a:off x="5615938" y="4937087"/>
            <a:ext cx="3032757" cy="369332"/>
          </a:xfrm>
          <a:prstGeom prst="rect">
            <a:avLst/>
          </a:prstGeom>
          <a:noFill/>
        </p:spPr>
        <p:txBody>
          <a:bodyPr wrap="square" rtlCol="0">
            <a:spAutoFit/>
          </a:bodyPr>
          <a:lstStyle/>
          <a:p>
            <a:r>
              <a:rPr lang="es-ES" i="1" dirty="0" err="1"/>
              <a:t>Mesoteanium</a:t>
            </a:r>
            <a:r>
              <a:rPr lang="es-ES" i="1" dirty="0"/>
              <a:t> </a:t>
            </a:r>
            <a:r>
              <a:rPr lang="es-ES" i="1" dirty="0" err="1"/>
              <a:t>endlicherianum</a:t>
            </a:r>
            <a:endParaRPr lang="es-ES" i="1" dirty="0"/>
          </a:p>
        </p:txBody>
      </p:sp>
      <p:sp>
        <p:nvSpPr>
          <p:cNvPr id="126" name="CuadroTexto 125">
            <a:extLst>
              <a:ext uri="{FF2B5EF4-FFF2-40B4-BE49-F238E27FC236}">
                <a16:creationId xmlns:a16="http://schemas.microsoft.com/office/drawing/2014/main" id="{1FFDB922-608F-4B1C-9F3A-271E64432E56}"/>
              </a:ext>
            </a:extLst>
          </p:cNvPr>
          <p:cNvSpPr txBox="1"/>
          <p:nvPr/>
        </p:nvSpPr>
        <p:spPr>
          <a:xfrm>
            <a:off x="5615938" y="5303579"/>
            <a:ext cx="3032757" cy="369332"/>
          </a:xfrm>
          <a:prstGeom prst="rect">
            <a:avLst/>
          </a:prstGeom>
          <a:noFill/>
        </p:spPr>
        <p:txBody>
          <a:bodyPr wrap="square" rtlCol="0">
            <a:spAutoFit/>
          </a:bodyPr>
          <a:lstStyle/>
          <a:p>
            <a:r>
              <a:rPr lang="es-ES" i="1" dirty="0" err="1"/>
              <a:t>Spirogloea</a:t>
            </a:r>
            <a:r>
              <a:rPr lang="es-ES" i="1" dirty="0"/>
              <a:t> </a:t>
            </a:r>
            <a:r>
              <a:rPr lang="es-ES" i="1" dirty="0" err="1"/>
              <a:t>muscicola</a:t>
            </a:r>
            <a:endParaRPr lang="es-ES" i="1" dirty="0"/>
          </a:p>
        </p:txBody>
      </p:sp>
      <p:sp>
        <p:nvSpPr>
          <p:cNvPr id="127" name="CuadroTexto 126">
            <a:extLst>
              <a:ext uri="{FF2B5EF4-FFF2-40B4-BE49-F238E27FC236}">
                <a16:creationId xmlns:a16="http://schemas.microsoft.com/office/drawing/2014/main" id="{926A68E2-DFE5-4C08-B618-01AAE81486BD}"/>
              </a:ext>
            </a:extLst>
          </p:cNvPr>
          <p:cNvSpPr txBox="1"/>
          <p:nvPr/>
        </p:nvSpPr>
        <p:spPr>
          <a:xfrm>
            <a:off x="5787807" y="5649846"/>
            <a:ext cx="3032757" cy="369332"/>
          </a:xfrm>
          <a:prstGeom prst="rect">
            <a:avLst/>
          </a:prstGeom>
          <a:noFill/>
        </p:spPr>
        <p:txBody>
          <a:bodyPr wrap="square" rtlCol="0">
            <a:spAutoFit/>
          </a:bodyPr>
          <a:lstStyle/>
          <a:p>
            <a:r>
              <a:rPr lang="es-ES" i="1" dirty="0"/>
              <a:t>Phaeodactylum tricornutum</a:t>
            </a:r>
          </a:p>
        </p:txBody>
      </p:sp>
      <p:sp>
        <p:nvSpPr>
          <p:cNvPr id="128" name="CuadroTexto 127">
            <a:extLst>
              <a:ext uri="{FF2B5EF4-FFF2-40B4-BE49-F238E27FC236}">
                <a16:creationId xmlns:a16="http://schemas.microsoft.com/office/drawing/2014/main" id="{FB3F2B11-41EB-425D-8ABE-BD275633C53A}"/>
              </a:ext>
            </a:extLst>
          </p:cNvPr>
          <p:cNvSpPr txBox="1"/>
          <p:nvPr/>
        </p:nvSpPr>
        <p:spPr>
          <a:xfrm>
            <a:off x="5780193" y="6051565"/>
            <a:ext cx="3032757" cy="369332"/>
          </a:xfrm>
          <a:prstGeom prst="rect">
            <a:avLst/>
          </a:prstGeom>
          <a:noFill/>
        </p:spPr>
        <p:txBody>
          <a:bodyPr wrap="square" rtlCol="0">
            <a:spAutoFit/>
          </a:bodyPr>
          <a:lstStyle/>
          <a:p>
            <a:r>
              <a:rPr lang="es-ES" i="1" dirty="0" err="1"/>
              <a:t>Nannochloropsis</a:t>
            </a:r>
            <a:r>
              <a:rPr lang="es-ES" i="1" dirty="0"/>
              <a:t> gaditana</a:t>
            </a:r>
          </a:p>
        </p:txBody>
      </p:sp>
      <p:sp>
        <p:nvSpPr>
          <p:cNvPr id="61" name="Rectángulo: esquinas redondeadas 60">
            <a:extLst>
              <a:ext uri="{FF2B5EF4-FFF2-40B4-BE49-F238E27FC236}">
                <a16:creationId xmlns:a16="http://schemas.microsoft.com/office/drawing/2014/main" id="{4F346823-5C20-4F24-8EE3-FE622C36D26A}"/>
              </a:ext>
            </a:extLst>
          </p:cNvPr>
          <p:cNvSpPr/>
          <p:nvPr/>
        </p:nvSpPr>
        <p:spPr>
          <a:xfrm>
            <a:off x="3200785" y="1202200"/>
            <a:ext cx="5505094" cy="340068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CuadroTexto 64">
            <a:extLst>
              <a:ext uri="{FF2B5EF4-FFF2-40B4-BE49-F238E27FC236}">
                <a16:creationId xmlns:a16="http://schemas.microsoft.com/office/drawing/2014/main" id="{D5DE5FA8-A76F-4F84-A656-9452D58885A2}"/>
              </a:ext>
            </a:extLst>
          </p:cNvPr>
          <p:cNvSpPr txBox="1"/>
          <p:nvPr/>
        </p:nvSpPr>
        <p:spPr>
          <a:xfrm>
            <a:off x="8770613" y="2646351"/>
            <a:ext cx="2159000" cy="461665"/>
          </a:xfrm>
          <a:prstGeom prst="rect">
            <a:avLst/>
          </a:prstGeom>
          <a:noFill/>
        </p:spPr>
        <p:txBody>
          <a:bodyPr wrap="square" rtlCol="0">
            <a:spAutoFit/>
          </a:bodyPr>
          <a:lstStyle/>
          <a:p>
            <a:r>
              <a:rPr lang="es-ES" sz="2400" b="1" i="1" dirty="0" err="1">
                <a:solidFill>
                  <a:schemeClr val="accent6">
                    <a:lumMod val="75000"/>
                  </a:schemeClr>
                </a:solidFill>
              </a:rPr>
              <a:t>Chlorophyta</a:t>
            </a:r>
            <a:endParaRPr lang="es-ES" sz="2400" b="1" i="1" dirty="0">
              <a:solidFill>
                <a:schemeClr val="accent6">
                  <a:lumMod val="75000"/>
                </a:schemeClr>
              </a:solidFill>
            </a:endParaRPr>
          </a:p>
        </p:txBody>
      </p:sp>
    </p:spTree>
    <p:extLst>
      <p:ext uri="{BB962C8B-B14F-4D97-AF65-F5344CB8AC3E}">
        <p14:creationId xmlns:p14="http://schemas.microsoft.com/office/powerpoint/2010/main" val="23546369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10932"/>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26900"/>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cxnSp>
        <p:nvCxnSpPr>
          <p:cNvPr id="29" name="Conector recto 28">
            <a:extLst>
              <a:ext uri="{FF2B5EF4-FFF2-40B4-BE49-F238E27FC236}">
                <a16:creationId xmlns:a16="http://schemas.microsoft.com/office/drawing/2014/main" id="{BA2F23AD-C0A7-4F8C-8593-A78B43E86EBC}"/>
              </a:ext>
            </a:extLst>
          </p:cNvPr>
          <p:cNvCxnSpPr>
            <a:cxnSpLocks/>
          </p:cNvCxnSpPr>
          <p:nvPr/>
        </p:nvCxnSpPr>
        <p:spPr>
          <a:xfrm>
            <a:off x="3657600" y="3554730"/>
            <a:ext cx="2971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8395A277-AEAF-4E79-9D74-2B0453F52D22}"/>
              </a:ext>
            </a:extLst>
          </p:cNvPr>
          <p:cNvCxnSpPr>
            <a:cxnSpLocks/>
          </p:cNvCxnSpPr>
          <p:nvPr/>
        </p:nvCxnSpPr>
        <p:spPr>
          <a:xfrm>
            <a:off x="3878579" y="1835150"/>
            <a:ext cx="739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38359851-5E1D-4536-9473-F5CE0A6DC00B}"/>
              </a:ext>
            </a:extLst>
          </p:cNvPr>
          <p:cNvCxnSpPr>
            <a:cxnSpLocks/>
          </p:cNvCxnSpPr>
          <p:nvPr/>
        </p:nvCxnSpPr>
        <p:spPr>
          <a:xfrm flipV="1">
            <a:off x="4615181" y="1543050"/>
            <a:ext cx="2539" cy="65659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5" name="Conector recto 34">
            <a:extLst>
              <a:ext uri="{FF2B5EF4-FFF2-40B4-BE49-F238E27FC236}">
                <a16:creationId xmlns:a16="http://schemas.microsoft.com/office/drawing/2014/main" id="{84C67D71-0186-42B1-ADB4-84DF9873BBDC}"/>
              </a:ext>
            </a:extLst>
          </p:cNvPr>
          <p:cNvCxnSpPr>
            <a:cxnSpLocks/>
          </p:cNvCxnSpPr>
          <p:nvPr/>
        </p:nvCxnSpPr>
        <p:spPr>
          <a:xfrm>
            <a:off x="4617720" y="1543050"/>
            <a:ext cx="167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38A00D55-AA49-420D-A4CE-3C482D833F1F}"/>
              </a:ext>
            </a:extLst>
          </p:cNvPr>
          <p:cNvCxnSpPr>
            <a:cxnSpLocks/>
          </p:cNvCxnSpPr>
          <p:nvPr/>
        </p:nvCxnSpPr>
        <p:spPr>
          <a:xfrm>
            <a:off x="4785360" y="1383030"/>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E6C26F6D-1868-45F7-8C0B-D47BF88AA23B}"/>
              </a:ext>
            </a:extLst>
          </p:cNvPr>
          <p:cNvCxnSpPr>
            <a:cxnSpLocks/>
          </p:cNvCxnSpPr>
          <p:nvPr/>
        </p:nvCxnSpPr>
        <p:spPr>
          <a:xfrm>
            <a:off x="4770120" y="1375410"/>
            <a:ext cx="960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506F4086-F040-4125-A9F0-457CA537512D}"/>
              </a:ext>
            </a:extLst>
          </p:cNvPr>
          <p:cNvCxnSpPr>
            <a:cxnSpLocks/>
          </p:cNvCxnSpPr>
          <p:nvPr/>
        </p:nvCxnSpPr>
        <p:spPr>
          <a:xfrm>
            <a:off x="4785360" y="1741170"/>
            <a:ext cx="11277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8742646B-6946-4182-A2E8-B48779819AEE}"/>
              </a:ext>
            </a:extLst>
          </p:cNvPr>
          <p:cNvCxnSpPr>
            <a:cxnSpLocks/>
          </p:cNvCxnSpPr>
          <p:nvPr/>
        </p:nvCxnSpPr>
        <p:spPr>
          <a:xfrm>
            <a:off x="4615182" y="2199639"/>
            <a:ext cx="9550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B8E794CF-5DA4-4564-A51F-5F4724C3450E}"/>
              </a:ext>
            </a:extLst>
          </p:cNvPr>
          <p:cNvCxnSpPr>
            <a:cxnSpLocks/>
          </p:cNvCxnSpPr>
          <p:nvPr/>
        </p:nvCxnSpPr>
        <p:spPr>
          <a:xfrm>
            <a:off x="3878579" y="1835150"/>
            <a:ext cx="0" cy="652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2C2057BC-6ACD-43A7-9F5B-24422B3C9F91}"/>
              </a:ext>
            </a:extLst>
          </p:cNvPr>
          <p:cNvCxnSpPr>
            <a:cxnSpLocks/>
          </p:cNvCxnSpPr>
          <p:nvPr/>
        </p:nvCxnSpPr>
        <p:spPr>
          <a:xfrm>
            <a:off x="3878579" y="2503170"/>
            <a:ext cx="15392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FAA39E51-5A69-4ECD-A294-172D6EDBC231}"/>
              </a:ext>
            </a:extLst>
          </p:cNvPr>
          <p:cNvCxnSpPr>
            <a:cxnSpLocks/>
          </p:cNvCxnSpPr>
          <p:nvPr/>
        </p:nvCxnSpPr>
        <p:spPr>
          <a:xfrm>
            <a:off x="3657600" y="2199639"/>
            <a:ext cx="2209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513A55F7-7BC7-4545-96D5-06838823DB69}"/>
              </a:ext>
            </a:extLst>
          </p:cNvPr>
          <p:cNvCxnSpPr>
            <a:cxnSpLocks/>
          </p:cNvCxnSpPr>
          <p:nvPr/>
        </p:nvCxnSpPr>
        <p:spPr>
          <a:xfrm>
            <a:off x="3657600" y="2199639"/>
            <a:ext cx="0" cy="13550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2B37EE44-8DC5-4C2D-A880-7C30DE0D86A9}"/>
              </a:ext>
            </a:extLst>
          </p:cNvPr>
          <p:cNvCxnSpPr>
            <a:cxnSpLocks/>
          </p:cNvCxnSpPr>
          <p:nvPr/>
        </p:nvCxnSpPr>
        <p:spPr>
          <a:xfrm>
            <a:off x="3954780" y="3059430"/>
            <a:ext cx="0" cy="1005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44A7BAB1-0A89-4149-BEF1-C94D0E4CC0FC}"/>
              </a:ext>
            </a:extLst>
          </p:cNvPr>
          <p:cNvCxnSpPr>
            <a:cxnSpLocks/>
          </p:cNvCxnSpPr>
          <p:nvPr/>
        </p:nvCxnSpPr>
        <p:spPr>
          <a:xfrm>
            <a:off x="3954780" y="3051810"/>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0D2149D8-0C61-4DC7-98F5-E7EE8A567A92}"/>
              </a:ext>
            </a:extLst>
          </p:cNvPr>
          <p:cNvCxnSpPr>
            <a:cxnSpLocks/>
          </p:cNvCxnSpPr>
          <p:nvPr/>
        </p:nvCxnSpPr>
        <p:spPr>
          <a:xfrm>
            <a:off x="4305300" y="2861310"/>
            <a:ext cx="0" cy="388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B12826B7-A5D1-4E3D-8CFF-96280F11BDFB}"/>
              </a:ext>
            </a:extLst>
          </p:cNvPr>
          <p:cNvCxnSpPr>
            <a:cxnSpLocks/>
          </p:cNvCxnSpPr>
          <p:nvPr/>
        </p:nvCxnSpPr>
        <p:spPr>
          <a:xfrm>
            <a:off x="4297680" y="2853690"/>
            <a:ext cx="6324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88C6DAC5-48C1-41CA-99DF-F8BAADDD3D9E}"/>
              </a:ext>
            </a:extLst>
          </p:cNvPr>
          <p:cNvCxnSpPr>
            <a:cxnSpLocks/>
          </p:cNvCxnSpPr>
          <p:nvPr/>
        </p:nvCxnSpPr>
        <p:spPr>
          <a:xfrm>
            <a:off x="4305300" y="3249930"/>
            <a:ext cx="6248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9462911F-4E3D-4AA6-BF2A-949F6861EDA5}"/>
              </a:ext>
            </a:extLst>
          </p:cNvPr>
          <p:cNvCxnSpPr>
            <a:cxnSpLocks/>
          </p:cNvCxnSpPr>
          <p:nvPr/>
        </p:nvCxnSpPr>
        <p:spPr>
          <a:xfrm>
            <a:off x="4107180" y="3608070"/>
            <a:ext cx="9220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2E9E8604-D901-4901-91C1-5F8502CDE293}"/>
              </a:ext>
            </a:extLst>
          </p:cNvPr>
          <p:cNvCxnSpPr>
            <a:cxnSpLocks/>
          </p:cNvCxnSpPr>
          <p:nvPr/>
        </p:nvCxnSpPr>
        <p:spPr>
          <a:xfrm flipV="1">
            <a:off x="4107180" y="3623310"/>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63A6F647-DFA8-44C0-9EF5-FB6649C1C492}"/>
              </a:ext>
            </a:extLst>
          </p:cNvPr>
          <p:cNvCxnSpPr>
            <a:cxnSpLocks/>
          </p:cNvCxnSpPr>
          <p:nvPr/>
        </p:nvCxnSpPr>
        <p:spPr>
          <a:xfrm>
            <a:off x="4107180" y="3806190"/>
            <a:ext cx="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0381811E-3878-4C0D-9605-D141BF3DFAAE}"/>
              </a:ext>
            </a:extLst>
          </p:cNvPr>
          <p:cNvCxnSpPr>
            <a:cxnSpLocks/>
          </p:cNvCxnSpPr>
          <p:nvPr/>
        </p:nvCxnSpPr>
        <p:spPr>
          <a:xfrm>
            <a:off x="4023360" y="3806190"/>
            <a:ext cx="83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E08A5676-ADF0-4F3A-A961-1A4DEEC98EAD}"/>
              </a:ext>
            </a:extLst>
          </p:cNvPr>
          <p:cNvCxnSpPr>
            <a:cxnSpLocks/>
          </p:cNvCxnSpPr>
          <p:nvPr/>
        </p:nvCxnSpPr>
        <p:spPr>
          <a:xfrm>
            <a:off x="4015740" y="3821430"/>
            <a:ext cx="0" cy="541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0D9733B3-5F03-4759-A7D5-9913C7B4D1D0}"/>
              </a:ext>
            </a:extLst>
          </p:cNvPr>
          <p:cNvCxnSpPr>
            <a:cxnSpLocks/>
          </p:cNvCxnSpPr>
          <p:nvPr/>
        </p:nvCxnSpPr>
        <p:spPr>
          <a:xfrm>
            <a:off x="3954780" y="4065270"/>
            <a:ext cx="68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B037DE4B-497C-4DD2-BDEF-804FC6431490}"/>
              </a:ext>
            </a:extLst>
          </p:cNvPr>
          <p:cNvCxnSpPr>
            <a:cxnSpLocks/>
          </p:cNvCxnSpPr>
          <p:nvPr/>
        </p:nvCxnSpPr>
        <p:spPr>
          <a:xfrm>
            <a:off x="4015740" y="4362450"/>
            <a:ext cx="10744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131EE751-BBE2-402D-A136-326D2203AE6A}"/>
              </a:ext>
            </a:extLst>
          </p:cNvPr>
          <p:cNvCxnSpPr>
            <a:cxnSpLocks/>
          </p:cNvCxnSpPr>
          <p:nvPr/>
        </p:nvCxnSpPr>
        <p:spPr>
          <a:xfrm flipV="1">
            <a:off x="4023360" y="3813810"/>
            <a:ext cx="0" cy="7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DD7DB26F-FD3B-4C41-9E07-B60E3572D7AA}"/>
              </a:ext>
            </a:extLst>
          </p:cNvPr>
          <p:cNvCxnSpPr>
            <a:cxnSpLocks/>
          </p:cNvCxnSpPr>
          <p:nvPr/>
        </p:nvCxnSpPr>
        <p:spPr>
          <a:xfrm>
            <a:off x="4107180" y="3981450"/>
            <a:ext cx="152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ector recto 84">
            <a:extLst>
              <a:ext uri="{FF2B5EF4-FFF2-40B4-BE49-F238E27FC236}">
                <a16:creationId xmlns:a16="http://schemas.microsoft.com/office/drawing/2014/main" id="{8097A80D-1A07-449C-B914-50B0A8CE394B}"/>
              </a:ext>
            </a:extLst>
          </p:cNvPr>
          <p:cNvCxnSpPr>
            <a:cxnSpLocks/>
          </p:cNvCxnSpPr>
          <p:nvPr/>
        </p:nvCxnSpPr>
        <p:spPr>
          <a:xfrm flipH="1">
            <a:off x="3535680" y="2861310"/>
            <a:ext cx="121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CB10B2F3-112B-4346-8698-D74B9389B0DC}"/>
              </a:ext>
            </a:extLst>
          </p:cNvPr>
          <p:cNvCxnSpPr>
            <a:cxnSpLocks/>
          </p:cNvCxnSpPr>
          <p:nvPr/>
        </p:nvCxnSpPr>
        <p:spPr>
          <a:xfrm>
            <a:off x="3520440" y="2861310"/>
            <a:ext cx="0" cy="216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35D41B3B-21A3-4FDE-9945-11C056D1A3E5}"/>
              </a:ext>
            </a:extLst>
          </p:cNvPr>
          <p:cNvCxnSpPr>
            <a:cxnSpLocks/>
          </p:cNvCxnSpPr>
          <p:nvPr/>
        </p:nvCxnSpPr>
        <p:spPr>
          <a:xfrm>
            <a:off x="3535680" y="5025390"/>
            <a:ext cx="449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8C1F867A-F071-40A9-9829-797A388A56A8}"/>
              </a:ext>
            </a:extLst>
          </p:cNvPr>
          <p:cNvCxnSpPr>
            <a:cxnSpLocks/>
          </p:cNvCxnSpPr>
          <p:nvPr/>
        </p:nvCxnSpPr>
        <p:spPr>
          <a:xfrm flipH="1">
            <a:off x="3985260" y="4735830"/>
            <a:ext cx="7620" cy="58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3BC740C7-F066-45E0-AD82-51A8DF07FBF3}"/>
              </a:ext>
            </a:extLst>
          </p:cNvPr>
          <p:cNvCxnSpPr>
            <a:cxnSpLocks/>
          </p:cNvCxnSpPr>
          <p:nvPr/>
        </p:nvCxnSpPr>
        <p:spPr>
          <a:xfrm>
            <a:off x="3985260" y="4762334"/>
            <a:ext cx="17449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4E900A4B-CF03-49B4-908D-B22CB57CDE11}"/>
              </a:ext>
            </a:extLst>
          </p:cNvPr>
          <p:cNvCxnSpPr>
            <a:cxnSpLocks/>
          </p:cNvCxnSpPr>
          <p:nvPr/>
        </p:nvCxnSpPr>
        <p:spPr>
          <a:xfrm>
            <a:off x="3985260" y="5322569"/>
            <a:ext cx="38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Conector recto 97">
            <a:extLst>
              <a:ext uri="{FF2B5EF4-FFF2-40B4-BE49-F238E27FC236}">
                <a16:creationId xmlns:a16="http://schemas.microsoft.com/office/drawing/2014/main" id="{B9A16844-ED8C-4912-BAB4-3953DAA8ACC4}"/>
              </a:ext>
            </a:extLst>
          </p:cNvPr>
          <p:cNvCxnSpPr>
            <a:cxnSpLocks/>
          </p:cNvCxnSpPr>
          <p:nvPr/>
        </p:nvCxnSpPr>
        <p:spPr>
          <a:xfrm>
            <a:off x="4023360" y="5101590"/>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ector recto 99">
            <a:extLst>
              <a:ext uri="{FF2B5EF4-FFF2-40B4-BE49-F238E27FC236}">
                <a16:creationId xmlns:a16="http://schemas.microsoft.com/office/drawing/2014/main" id="{1D23DFAF-26DC-46F6-A515-436473ABB395}"/>
              </a:ext>
            </a:extLst>
          </p:cNvPr>
          <p:cNvCxnSpPr>
            <a:cxnSpLocks/>
          </p:cNvCxnSpPr>
          <p:nvPr/>
        </p:nvCxnSpPr>
        <p:spPr>
          <a:xfrm>
            <a:off x="4015740" y="5116830"/>
            <a:ext cx="1615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ector recto 101">
            <a:extLst>
              <a:ext uri="{FF2B5EF4-FFF2-40B4-BE49-F238E27FC236}">
                <a16:creationId xmlns:a16="http://schemas.microsoft.com/office/drawing/2014/main" id="{447778DF-F2D6-4B1F-A196-5BD50E4D747F}"/>
              </a:ext>
            </a:extLst>
          </p:cNvPr>
          <p:cNvCxnSpPr>
            <a:cxnSpLocks/>
          </p:cNvCxnSpPr>
          <p:nvPr/>
        </p:nvCxnSpPr>
        <p:spPr>
          <a:xfrm>
            <a:off x="4023360" y="5482590"/>
            <a:ext cx="1607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E5136CB1-C6C0-4F3A-855A-5BB9C586A38A}"/>
              </a:ext>
            </a:extLst>
          </p:cNvPr>
          <p:cNvCxnSpPr>
            <a:cxnSpLocks/>
          </p:cNvCxnSpPr>
          <p:nvPr/>
        </p:nvCxnSpPr>
        <p:spPr>
          <a:xfrm>
            <a:off x="2400300" y="3981450"/>
            <a:ext cx="11353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737AA8D4-1C1E-42FB-91E8-F1F751BE9406}"/>
              </a:ext>
            </a:extLst>
          </p:cNvPr>
          <p:cNvCxnSpPr>
            <a:cxnSpLocks/>
          </p:cNvCxnSpPr>
          <p:nvPr/>
        </p:nvCxnSpPr>
        <p:spPr>
          <a:xfrm>
            <a:off x="2400300" y="3989070"/>
            <a:ext cx="0" cy="20421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BB5F2F64-020C-4B79-94C3-79C01E4A4F59}"/>
              </a:ext>
            </a:extLst>
          </p:cNvPr>
          <p:cNvCxnSpPr>
            <a:cxnSpLocks/>
          </p:cNvCxnSpPr>
          <p:nvPr/>
        </p:nvCxnSpPr>
        <p:spPr>
          <a:xfrm>
            <a:off x="2400300" y="6046470"/>
            <a:ext cx="15544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Conector recto 109">
            <a:extLst>
              <a:ext uri="{FF2B5EF4-FFF2-40B4-BE49-F238E27FC236}">
                <a16:creationId xmlns:a16="http://schemas.microsoft.com/office/drawing/2014/main" id="{0B72B69B-9160-41B5-8F08-DC002ECEC627}"/>
              </a:ext>
            </a:extLst>
          </p:cNvPr>
          <p:cNvCxnSpPr>
            <a:cxnSpLocks/>
          </p:cNvCxnSpPr>
          <p:nvPr/>
        </p:nvCxnSpPr>
        <p:spPr>
          <a:xfrm>
            <a:off x="3954780" y="5825490"/>
            <a:ext cx="0" cy="411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Conector recto 111">
            <a:extLst>
              <a:ext uri="{FF2B5EF4-FFF2-40B4-BE49-F238E27FC236}">
                <a16:creationId xmlns:a16="http://schemas.microsoft.com/office/drawing/2014/main" id="{9C43B0A4-537B-4000-BD68-9CD2FCCDB97F}"/>
              </a:ext>
            </a:extLst>
          </p:cNvPr>
          <p:cNvCxnSpPr>
            <a:cxnSpLocks/>
          </p:cNvCxnSpPr>
          <p:nvPr/>
        </p:nvCxnSpPr>
        <p:spPr>
          <a:xfrm>
            <a:off x="3954780" y="5825490"/>
            <a:ext cx="1874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Conector recto 113">
            <a:extLst>
              <a:ext uri="{FF2B5EF4-FFF2-40B4-BE49-F238E27FC236}">
                <a16:creationId xmlns:a16="http://schemas.microsoft.com/office/drawing/2014/main" id="{0003E73D-506A-46AC-83AC-DA6BC2A0A287}"/>
              </a:ext>
            </a:extLst>
          </p:cNvPr>
          <p:cNvCxnSpPr>
            <a:cxnSpLocks/>
          </p:cNvCxnSpPr>
          <p:nvPr/>
        </p:nvCxnSpPr>
        <p:spPr>
          <a:xfrm>
            <a:off x="3954780" y="6236970"/>
            <a:ext cx="18440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CuadroTexto 114">
            <a:extLst>
              <a:ext uri="{FF2B5EF4-FFF2-40B4-BE49-F238E27FC236}">
                <a16:creationId xmlns:a16="http://schemas.microsoft.com/office/drawing/2014/main" id="{78D984DE-F63B-4E29-A885-5F9085B51F60}"/>
              </a:ext>
            </a:extLst>
          </p:cNvPr>
          <p:cNvSpPr txBox="1"/>
          <p:nvPr/>
        </p:nvSpPr>
        <p:spPr>
          <a:xfrm>
            <a:off x="5765379" y="1189024"/>
            <a:ext cx="2330872" cy="369332"/>
          </a:xfrm>
          <a:prstGeom prst="rect">
            <a:avLst/>
          </a:prstGeom>
          <a:noFill/>
        </p:spPr>
        <p:txBody>
          <a:bodyPr wrap="square" rtlCol="0">
            <a:spAutoFit/>
          </a:bodyPr>
          <a:lstStyle/>
          <a:p>
            <a:r>
              <a:rPr lang="es-ES" i="1" dirty="0"/>
              <a:t>Ostreococcus tauri</a:t>
            </a:r>
          </a:p>
        </p:txBody>
      </p:sp>
      <p:sp>
        <p:nvSpPr>
          <p:cNvPr id="116" name="CuadroTexto 115">
            <a:extLst>
              <a:ext uri="{FF2B5EF4-FFF2-40B4-BE49-F238E27FC236}">
                <a16:creationId xmlns:a16="http://schemas.microsoft.com/office/drawing/2014/main" id="{7C83A2DF-1038-432D-AB69-FEC4F0B62BC6}"/>
              </a:ext>
            </a:extLst>
          </p:cNvPr>
          <p:cNvSpPr txBox="1"/>
          <p:nvPr/>
        </p:nvSpPr>
        <p:spPr>
          <a:xfrm>
            <a:off x="5890683" y="1536692"/>
            <a:ext cx="2330872" cy="369332"/>
          </a:xfrm>
          <a:prstGeom prst="rect">
            <a:avLst/>
          </a:prstGeom>
          <a:noFill/>
        </p:spPr>
        <p:txBody>
          <a:bodyPr wrap="square" rtlCol="0">
            <a:spAutoFit/>
          </a:bodyPr>
          <a:lstStyle/>
          <a:p>
            <a:r>
              <a:rPr lang="es-ES" i="1" dirty="0" err="1"/>
              <a:t>Micromonas</a:t>
            </a:r>
            <a:r>
              <a:rPr lang="es-ES" i="1" dirty="0"/>
              <a:t> </a:t>
            </a:r>
            <a:r>
              <a:rPr lang="es-ES" i="1" dirty="0" err="1"/>
              <a:t>pusilla</a:t>
            </a:r>
            <a:endParaRPr lang="es-ES" i="1" dirty="0"/>
          </a:p>
        </p:txBody>
      </p:sp>
      <p:sp>
        <p:nvSpPr>
          <p:cNvPr id="117" name="CuadroTexto 116">
            <a:extLst>
              <a:ext uri="{FF2B5EF4-FFF2-40B4-BE49-F238E27FC236}">
                <a16:creationId xmlns:a16="http://schemas.microsoft.com/office/drawing/2014/main" id="{7D6E5526-3405-4648-B71B-7B1E26DFD063}"/>
              </a:ext>
            </a:extLst>
          </p:cNvPr>
          <p:cNvSpPr txBox="1"/>
          <p:nvPr/>
        </p:nvSpPr>
        <p:spPr>
          <a:xfrm>
            <a:off x="5387341" y="2315646"/>
            <a:ext cx="2773682" cy="369332"/>
          </a:xfrm>
          <a:prstGeom prst="rect">
            <a:avLst/>
          </a:prstGeom>
          <a:noFill/>
        </p:spPr>
        <p:txBody>
          <a:bodyPr wrap="square" rtlCol="0">
            <a:spAutoFit/>
          </a:bodyPr>
          <a:lstStyle/>
          <a:p>
            <a:r>
              <a:rPr lang="es-ES" i="1" dirty="0" err="1"/>
              <a:t>Coccomyxa</a:t>
            </a:r>
            <a:r>
              <a:rPr lang="es-ES" i="1" dirty="0"/>
              <a:t> </a:t>
            </a:r>
            <a:r>
              <a:rPr lang="es-ES" i="1" dirty="0" err="1"/>
              <a:t>subellipsoidea</a:t>
            </a:r>
            <a:endParaRPr lang="es-ES" i="1" dirty="0"/>
          </a:p>
        </p:txBody>
      </p:sp>
      <p:sp>
        <p:nvSpPr>
          <p:cNvPr id="118" name="CuadroTexto 117">
            <a:extLst>
              <a:ext uri="{FF2B5EF4-FFF2-40B4-BE49-F238E27FC236}">
                <a16:creationId xmlns:a16="http://schemas.microsoft.com/office/drawing/2014/main" id="{F1424022-B3FB-4662-860F-930270218C64}"/>
              </a:ext>
            </a:extLst>
          </p:cNvPr>
          <p:cNvSpPr txBox="1"/>
          <p:nvPr/>
        </p:nvSpPr>
        <p:spPr>
          <a:xfrm>
            <a:off x="4899659" y="2678452"/>
            <a:ext cx="2773682" cy="369332"/>
          </a:xfrm>
          <a:prstGeom prst="rect">
            <a:avLst/>
          </a:prstGeom>
          <a:noFill/>
        </p:spPr>
        <p:txBody>
          <a:bodyPr wrap="square" rtlCol="0">
            <a:spAutoFit/>
          </a:bodyPr>
          <a:lstStyle/>
          <a:p>
            <a:r>
              <a:rPr lang="es-ES" i="1" dirty="0"/>
              <a:t>Chlamydomonas reinhardtii</a:t>
            </a:r>
          </a:p>
        </p:txBody>
      </p:sp>
      <p:sp>
        <p:nvSpPr>
          <p:cNvPr id="119" name="CuadroTexto 118">
            <a:extLst>
              <a:ext uri="{FF2B5EF4-FFF2-40B4-BE49-F238E27FC236}">
                <a16:creationId xmlns:a16="http://schemas.microsoft.com/office/drawing/2014/main" id="{2280F456-AB70-429C-8E73-432DA6E39321}"/>
              </a:ext>
            </a:extLst>
          </p:cNvPr>
          <p:cNvSpPr txBox="1"/>
          <p:nvPr/>
        </p:nvSpPr>
        <p:spPr>
          <a:xfrm>
            <a:off x="4899659" y="3075744"/>
            <a:ext cx="2773682" cy="369332"/>
          </a:xfrm>
          <a:prstGeom prst="rect">
            <a:avLst/>
          </a:prstGeom>
          <a:noFill/>
        </p:spPr>
        <p:txBody>
          <a:bodyPr wrap="square" rtlCol="0">
            <a:spAutoFit/>
          </a:bodyPr>
          <a:lstStyle/>
          <a:p>
            <a:r>
              <a:rPr lang="es-ES" i="1" dirty="0"/>
              <a:t>Volvox </a:t>
            </a:r>
            <a:r>
              <a:rPr lang="es-ES" i="1" dirty="0" err="1"/>
              <a:t>carteri</a:t>
            </a:r>
            <a:endParaRPr lang="es-ES" i="1" dirty="0"/>
          </a:p>
        </p:txBody>
      </p:sp>
      <p:sp>
        <p:nvSpPr>
          <p:cNvPr id="120" name="CuadroTexto 119">
            <a:extLst>
              <a:ext uri="{FF2B5EF4-FFF2-40B4-BE49-F238E27FC236}">
                <a16:creationId xmlns:a16="http://schemas.microsoft.com/office/drawing/2014/main" id="{EF39A022-4E37-40C5-9B81-87FF82500475}"/>
              </a:ext>
            </a:extLst>
          </p:cNvPr>
          <p:cNvSpPr txBox="1"/>
          <p:nvPr/>
        </p:nvSpPr>
        <p:spPr>
          <a:xfrm>
            <a:off x="5543974" y="2003566"/>
            <a:ext cx="2773682" cy="369332"/>
          </a:xfrm>
          <a:prstGeom prst="rect">
            <a:avLst/>
          </a:prstGeom>
          <a:noFill/>
        </p:spPr>
        <p:txBody>
          <a:bodyPr wrap="square" rtlCol="0">
            <a:spAutoFit/>
          </a:bodyPr>
          <a:lstStyle/>
          <a:p>
            <a:r>
              <a:rPr lang="es-ES" i="1" dirty="0" err="1"/>
              <a:t>Bathycoccus</a:t>
            </a:r>
            <a:r>
              <a:rPr lang="es-ES" i="1" dirty="0"/>
              <a:t> </a:t>
            </a:r>
            <a:r>
              <a:rPr lang="es-ES" i="1" dirty="0" err="1"/>
              <a:t>prasinos</a:t>
            </a:r>
            <a:endParaRPr lang="es-ES" i="1" dirty="0"/>
          </a:p>
        </p:txBody>
      </p:sp>
      <p:sp>
        <p:nvSpPr>
          <p:cNvPr id="121" name="CuadroTexto 120">
            <a:extLst>
              <a:ext uri="{FF2B5EF4-FFF2-40B4-BE49-F238E27FC236}">
                <a16:creationId xmlns:a16="http://schemas.microsoft.com/office/drawing/2014/main" id="{8936DF44-C272-45CC-A306-E20B66F3B7AA}"/>
              </a:ext>
            </a:extLst>
          </p:cNvPr>
          <p:cNvSpPr txBox="1"/>
          <p:nvPr/>
        </p:nvSpPr>
        <p:spPr>
          <a:xfrm>
            <a:off x="4983626" y="3438644"/>
            <a:ext cx="2773682" cy="369332"/>
          </a:xfrm>
          <a:prstGeom prst="rect">
            <a:avLst/>
          </a:prstGeom>
          <a:noFill/>
        </p:spPr>
        <p:txBody>
          <a:bodyPr wrap="square" rtlCol="0">
            <a:spAutoFit/>
          </a:bodyPr>
          <a:lstStyle/>
          <a:p>
            <a:r>
              <a:rPr lang="es-ES" i="1" dirty="0" err="1"/>
              <a:t>Dunaliella</a:t>
            </a:r>
            <a:r>
              <a:rPr lang="es-ES" i="1" dirty="0"/>
              <a:t> salina</a:t>
            </a:r>
          </a:p>
        </p:txBody>
      </p:sp>
      <p:sp>
        <p:nvSpPr>
          <p:cNvPr id="122" name="CuadroTexto 121">
            <a:extLst>
              <a:ext uri="{FF2B5EF4-FFF2-40B4-BE49-F238E27FC236}">
                <a16:creationId xmlns:a16="http://schemas.microsoft.com/office/drawing/2014/main" id="{9247FE64-26FF-44EB-A206-37A17276736A}"/>
              </a:ext>
            </a:extLst>
          </p:cNvPr>
          <p:cNvSpPr txBox="1"/>
          <p:nvPr/>
        </p:nvSpPr>
        <p:spPr>
          <a:xfrm>
            <a:off x="5568103" y="3801544"/>
            <a:ext cx="2773682" cy="369332"/>
          </a:xfrm>
          <a:prstGeom prst="rect">
            <a:avLst/>
          </a:prstGeom>
          <a:noFill/>
        </p:spPr>
        <p:txBody>
          <a:bodyPr wrap="square" rtlCol="0">
            <a:spAutoFit/>
          </a:bodyPr>
          <a:lstStyle/>
          <a:p>
            <a:r>
              <a:rPr lang="es-ES" i="1" dirty="0" err="1"/>
              <a:t>Haematococcus</a:t>
            </a:r>
            <a:r>
              <a:rPr lang="es-ES" i="1" dirty="0"/>
              <a:t> </a:t>
            </a:r>
            <a:r>
              <a:rPr lang="es-ES" i="1" dirty="0" err="1"/>
              <a:t>lacustris</a:t>
            </a:r>
            <a:endParaRPr lang="es-ES" i="1" dirty="0"/>
          </a:p>
        </p:txBody>
      </p:sp>
      <p:sp>
        <p:nvSpPr>
          <p:cNvPr id="123" name="CuadroTexto 122">
            <a:extLst>
              <a:ext uri="{FF2B5EF4-FFF2-40B4-BE49-F238E27FC236}">
                <a16:creationId xmlns:a16="http://schemas.microsoft.com/office/drawing/2014/main" id="{86AE8CC4-EF19-4B8C-8F9D-833A0EDC8697}"/>
              </a:ext>
            </a:extLst>
          </p:cNvPr>
          <p:cNvSpPr txBox="1"/>
          <p:nvPr/>
        </p:nvSpPr>
        <p:spPr>
          <a:xfrm>
            <a:off x="5072803" y="4172491"/>
            <a:ext cx="2773682" cy="369332"/>
          </a:xfrm>
          <a:prstGeom prst="rect">
            <a:avLst/>
          </a:prstGeom>
          <a:noFill/>
        </p:spPr>
        <p:txBody>
          <a:bodyPr wrap="square" rtlCol="0">
            <a:spAutoFit/>
          </a:bodyPr>
          <a:lstStyle/>
          <a:p>
            <a:r>
              <a:rPr lang="es-ES" i="1" dirty="0" err="1"/>
              <a:t>Chromochloris</a:t>
            </a:r>
            <a:r>
              <a:rPr lang="es-ES" i="1" dirty="0"/>
              <a:t> </a:t>
            </a:r>
            <a:r>
              <a:rPr lang="es-ES" i="1" dirty="0" err="1"/>
              <a:t>zofingiensis</a:t>
            </a:r>
            <a:endParaRPr lang="es-ES" i="1" dirty="0"/>
          </a:p>
        </p:txBody>
      </p:sp>
      <p:sp>
        <p:nvSpPr>
          <p:cNvPr id="124" name="CuadroTexto 123">
            <a:extLst>
              <a:ext uri="{FF2B5EF4-FFF2-40B4-BE49-F238E27FC236}">
                <a16:creationId xmlns:a16="http://schemas.microsoft.com/office/drawing/2014/main" id="{FA94E98C-9935-438D-8262-84F39E06F9AE}"/>
              </a:ext>
            </a:extLst>
          </p:cNvPr>
          <p:cNvSpPr txBox="1"/>
          <p:nvPr/>
        </p:nvSpPr>
        <p:spPr>
          <a:xfrm>
            <a:off x="5726007" y="4563622"/>
            <a:ext cx="2773682" cy="369332"/>
          </a:xfrm>
          <a:prstGeom prst="rect">
            <a:avLst/>
          </a:prstGeom>
          <a:noFill/>
        </p:spPr>
        <p:txBody>
          <a:bodyPr wrap="square" rtlCol="0">
            <a:spAutoFit/>
          </a:bodyPr>
          <a:lstStyle/>
          <a:p>
            <a:r>
              <a:rPr lang="es-ES" i="1" dirty="0"/>
              <a:t>Klebsormidium nitens</a:t>
            </a:r>
          </a:p>
        </p:txBody>
      </p:sp>
      <p:sp>
        <p:nvSpPr>
          <p:cNvPr id="125" name="CuadroTexto 124">
            <a:extLst>
              <a:ext uri="{FF2B5EF4-FFF2-40B4-BE49-F238E27FC236}">
                <a16:creationId xmlns:a16="http://schemas.microsoft.com/office/drawing/2014/main" id="{D862ED78-9CDB-4252-83F3-4F8AB09F8139}"/>
              </a:ext>
            </a:extLst>
          </p:cNvPr>
          <p:cNvSpPr txBox="1"/>
          <p:nvPr/>
        </p:nvSpPr>
        <p:spPr>
          <a:xfrm>
            <a:off x="5615938" y="4937087"/>
            <a:ext cx="3032757" cy="369332"/>
          </a:xfrm>
          <a:prstGeom prst="rect">
            <a:avLst/>
          </a:prstGeom>
          <a:noFill/>
        </p:spPr>
        <p:txBody>
          <a:bodyPr wrap="square" rtlCol="0">
            <a:spAutoFit/>
          </a:bodyPr>
          <a:lstStyle/>
          <a:p>
            <a:r>
              <a:rPr lang="es-ES" i="1" dirty="0" err="1"/>
              <a:t>Mesoteanium</a:t>
            </a:r>
            <a:r>
              <a:rPr lang="es-ES" i="1" dirty="0"/>
              <a:t> </a:t>
            </a:r>
            <a:r>
              <a:rPr lang="es-ES" i="1" dirty="0" err="1"/>
              <a:t>endlicherianum</a:t>
            </a:r>
            <a:endParaRPr lang="es-ES" i="1" dirty="0"/>
          </a:p>
        </p:txBody>
      </p:sp>
      <p:sp>
        <p:nvSpPr>
          <p:cNvPr id="126" name="CuadroTexto 125">
            <a:extLst>
              <a:ext uri="{FF2B5EF4-FFF2-40B4-BE49-F238E27FC236}">
                <a16:creationId xmlns:a16="http://schemas.microsoft.com/office/drawing/2014/main" id="{1FFDB922-608F-4B1C-9F3A-271E64432E56}"/>
              </a:ext>
            </a:extLst>
          </p:cNvPr>
          <p:cNvSpPr txBox="1"/>
          <p:nvPr/>
        </p:nvSpPr>
        <p:spPr>
          <a:xfrm>
            <a:off x="5615938" y="5303579"/>
            <a:ext cx="3032757" cy="369332"/>
          </a:xfrm>
          <a:prstGeom prst="rect">
            <a:avLst/>
          </a:prstGeom>
          <a:noFill/>
        </p:spPr>
        <p:txBody>
          <a:bodyPr wrap="square" rtlCol="0">
            <a:spAutoFit/>
          </a:bodyPr>
          <a:lstStyle/>
          <a:p>
            <a:r>
              <a:rPr lang="es-ES" i="1" dirty="0" err="1"/>
              <a:t>Spirogloea</a:t>
            </a:r>
            <a:r>
              <a:rPr lang="es-ES" i="1" dirty="0"/>
              <a:t> </a:t>
            </a:r>
            <a:r>
              <a:rPr lang="es-ES" i="1" dirty="0" err="1"/>
              <a:t>muscicola</a:t>
            </a:r>
            <a:endParaRPr lang="es-ES" i="1" dirty="0"/>
          </a:p>
        </p:txBody>
      </p:sp>
      <p:sp>
        <p:nvSpPr>
          <p:cNvPr id="127" name="CuadroTexto 126">
            <a:extLst>
              <a:ext uri="{FF2B5EF4-FFF2-40B4-BE49-F238E27FC236}">
                <a16:creationId xmlns:a16="http://schemas.microsoft.com/office/drawing/2014/main" id="{926A68E2-DFE5-4C08-B618-01AAE81486BD}"/>
              </a:ext>
            </a:extLst>
          </p:cNvPr>
          <p:cNvSpPr txBox="1"/>
          <p:nvPr/>
        </p:nvSpPr>
        <p:spPr>
          <a:xfrm>
            <a:off x="5787807" y="5649846"/>
            <a:ext cx="3032757" cy="369332"/>
          </a:xfrm>
          <a:prstGeom prst="rect">
            <a:avLst/>
          </a:prstGeom>
          <a:noFill/>
        </p:spPr>
        <p:txBody>
          <a:bodyPr wrap="square" rtlCol="0">
            <a:spAutoFit/>
          </a:bodyPr>
          <a:lstStyle/>
          <a:p>
            <a:r>
              <a:rPr lang="es-ES" i="1" dirty="0"/>
              <a:t>Phaeodactylum tricornutum</a:t>
            </a:r>
          </a:p>
        </p:txBody>
      </p:sp>
      <p:sp>
        <p:nvSpPr>
          <p:cNvPr id="128" name="CuadroTexto 127">
            <a:extLst>
              <a:ext uri="{FF2B5EF4-FFF2-40B4-BE49-F238E27FC236}">
                <a16:creationId xmlns:a16="http://schemas.microsoft.com/office/drawing/2014/main" id="{FB3F2B11-41EB-425D-8ABE-BD275633C53A}"/>
              </a:ext>
            </a:extLst>
          </p:cNvPr>
          <p:cNvSpPr txBox="1"/>
          <p:nvPr/>
        </p:nvSpPr>
        <p:spPr>
          <a:xfrm>
            <a:off x="5780193" y="6051565"/>
            <a:ext cx="3032757" cy="369332"/>
          </a:xfrm>
          <a:prstGeom prst="rect">
            <a:avLst/>
          </a:prstGeom>
          <a:noFill/>
        </p:spPr>
        <p:txBody>
          <a:bodyPr wrap="square" rtlCol="0">
            <a:spAutoFit/>
          </a:bodyPr>
          <a:lstStyle/>
          <a:p>
            <a:r>
              <a:rPr lang="es-ES" i="1" dirty="0" err="1"/>
              <a:t>Nannochloropsis</a:t>
            </a:r>
            <a:r>
              <a:rPr lang="es-ES" i="1" dirty="0"/>
              <a:t> gaditana</a:t>
            </a:r>
          </a:p>
        </p:txBody>
      </p:sp>
      <p:sp>
        <p:nvSpPr>
          <p:cNvPr id="61" name="Rectángulo: esquinas redondeadas 60">
            <a:extLst>
              <a:ext uri="{FF2B5EF4-FFF2-40B4-BE49-F238E27FC236}">
                <a16:creationId xmlns:a16="http://schemas.microsoft.com/office/drawing/2014/main" id="{4F346823-5C20-4F24-8EE3-FE622C36D26A}"/>
              </a:ext>
            </a:extLst>
          </p:cNvPr>
          <p:cNvSpPr/>
          <p:nvPr/>
        </p:nvSpPr>
        <p:spPr>
          <a:xfrm>
            <a:off x="3200785" y="1202200"/>
            <a:ext cx="5505094" cy="340068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esquinas redondeadas 62">
            <a:extLst>
              <a:ext uri="{FF2B5EF4-FFF2-40B4-BE49-F238E27FC236}">
                <a16:creationId xmlns:a16="http://schemas.microsoft.com/office/drawing/2014/main" id="{D7008F3F-EFDB-463A-926C-9E7D248AD441}"/>
              </a:ext>
            </a:extLst>
          </p:cNvPr>
          <p:cNvSpPr/>
          <p:nvPr/>
        </p:nvSpPr>
        <p:spPr>
          <a:xfrm>
            <a:off x="3257972" y="4610507"/>
            <a:ext cx="5447907" cy="1059181"/>
          </a:xfrm>
          <a:prstGeom prst="round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CuadroTexto 64">
            <a:extLst>
              <a:ext uri="{FF2B5EF4-FFF2-40B4-BE49-F238E27FC236}">
                <a16:creationId xmlns:a16="http://schemas.microsoft.com/office/drawing/2014/main" id="{D5DE5FA8-A76F-4F84-A656-9452D58885A2}"/>
              </a:ext>
            </a:extLst>
          </p:cNvPr>
          <p:cNvSpPr txBox="1"/>
          <p:nvPr/>
        </p:nvSpPr>
        <p:spPr>
          <a:xfrm>
            <a:off x="8770613" y="2646351"/>
            <a:ext cx="2159000" cy="461665"/>
          </a:xfrm>
          <a:prstGeom prst="rect">
            <a:avLst/>
          </a:prstGeom>
          <a:noFill/>
        </p:spPr>
        <p:txBody>
          <a:bodyPr wrap="square" rtlCol="0">
            <a:spAutoFit/>
          </a:bodyPr>
          <a:lstStyle/>
          <a:p>
            <a:r>
              <a:rPr lang="es-ES" sz="2400" b="1" i="1" dirty="0" err="1">
                <a:solidFill>
                  <a:schemeClr val="accent6">
                    <a:lumMod val="75000"/>
                  </a:schemeClr>
                </a:solidFill>
              </a:rPr>
              <a:t>Chlorophyta</a:t>
            </a:r>
            <a:endParaRPr lang="es-ES" sz="2400" b="1" i="1" dirty="0">
              <a:solidFill>
                <a:schemeClr val="accent6">
                  <a:lumMod val="75000"/>
                </a:schemeClr>
              </a:solidFill>
            </a:endParaRPr>
          </a:p>
        </p:txBody>
      </p:sp>
      <p:sp>
        <p:nvSpPr>
          <p:cNvPr id="67" name="CuadroTexto 66">
            <a:extLst>
              <a:ext uri="{FF2B5EF4-FFF2-40B4-BE49-F238E27FC236}">
                <a16:creationId xmlns:a16="http://schemas.microsoft.com/office/drawing/2014/main" id="{C7F8AC71-D4F5-4352-91B7-C716142E63FE}"/>
              </a:ext>
            </a:extLst>
          </p:cNvPr>
          <p:cNvSpPr txBox="1"/>
          <p:nvPr/>
        </p:nvSpPr>
        <p:spPr>
          <a:xfrm>
            <a:off x="8770613" y="4933665"/>
            <a:ext cx="2159000" cy="461665"/>
          </a:xfrm>
          <a:prstGeom prst="rect">
            <a:avLst/>
          </a:prstGeom>
          <a:noFill/>
        </p:spPr>
        <p:txBody>
          <a:bodyPr wrap="square" rtlCol="0">
            <a:spAutoFit/>
          </a:bodyPr>
          <a:lstStyle/>
          <a:p>
            <a:r>
              <a:rPr lang="es-ES" sz="2400" b="1" i="1" dirty="0" err="1">
                <a:solidFill>
                  <a:schemeClr val="accent6">
                    <a:lumMod val="75000"/>
                  </a:schemeClr>
                </a:solidFill>
              </a:rPr>
              <a:t>Charophyta</a:t>
            </a:r>
            <a:endParaRPr lang="es-ES" sz="2400" b="1" i="1" dirty="0">
              <a:solidFill>
                <a:schemeClr val="accent6">
                  <a:lumMod val="75000"/>
                </a:schemeClr>
              </a:solidFill>
            </a:endParaRPr>
          </a:p>
        </p:txBody>
      </p:sp>
    </p:spTree>
    <p:extLst>
      <p:ext uri="{BB962C8B-B14F-4D97-AF65-F5344CB8AC3E}">
        <p14:creationId xmlns:p14="http://schemas.microsoft.com/office/powerpoint/2010/main" val="720036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660"/>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172"/>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cxnSp>
        <p:nvCxnSpPr>
          <p:cNvPr id="29" name="Conector recto 28">
            <a:extLst>
              <a:ext uri="{FF2B5EF4-FFF2-40B4-BE49-F238E27FC236}">
                <a16:creationId xmlns:a16="http://schemas.microsoft.com/office/drawing/2014/main" id="{BA2F23AD-C0A7-4F8C-8593-A78B43E86EBC}"/>
              </a:ext>
            </a:extLst>
          </p:cNvPr>
          <p:cNvCxnSpPr>
            <a:cxnSpLocks/>
          </p:cNvCxnSpPr>
          <p:nvPr/>
        </p:nvCxnSpPr>
        <p:spPr>
          <a:xfrm>
            <a:off x="3657600" y="3554730"/>
            <a:ext cx="2971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8395A277-AEAF-4E79-9D74-2B0453F52D22}"/>
              </a:ext>
            </a:extLst>
          </p:cNvPr>
          <p:cNvCxnSpPr>
            <a:cxnSpLocks/>
          </p:cNvCxnSpPr>
          <p:nvPr/>
        </p:nvCxnSpPr>
        <p:spPr>
          <a:xfrm>
            <a:off x="3878579" y="1835150"/>
            <a:ext cx="739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38359851-5E1D-4536-9473-F5CE0A6DC00B}"/>
              </a:ext>
            </a:extLst>
          </p:cNvPr>
          <p:cNvCxnSpPr>
            <a:cxnSpLocks/>
          </p:cNvCxnSpPr>
          <p:nvPr/>
        </p:nvCxnSpPr>
        <p:spPr>
          <a:xfrm flipV="1">
            <a:off x="4615181" y="1543050"/>
            <a:ext cx="2539" cy="65659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5" name="Conector recto 34">
            <a:extLst>
              <a:ext uri="{FF2B5EF4-FFF2-40B4-BE49-F238E27FC236}">
                <a16:creationId xmlns:a16="http://schemas.microsoft.com/office/drawing/2014/main" id="{84C67D71-0186-42B1-ADB4-84DF9873BBDC}"/>
              </a:ext>
            </a:extLst>
          </p:cNvPr>
          <p:cNvCxnSpPr>
            <a:cxnSpLocks/>
          </p:cNvCxnSpPr>
          <p:nvPr/>
        </p:nvCxnSpPr>
        <p:spPr>
          <a:xfrm>
            <a:off x="4617720" y="1543050"/>
            <a:ext cx="167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38A00D55-AA49-420D-A4CE-3C482D833F1F}"/>
              </a:ext>
            </a:extLst>
          </p:cNvPr>
          <p:cNvCxnSpPr>
            <a:cxnSpLocks/>
          </p:cNvCxnSpPr>
          <p:nvPr/>
        </p:nvCxnSpPr>
        <p:spPr>
          <a:xfrm>
            <a:off x="4785360" y="1383030"/>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E6C26F6D-1868-45F7-8C0B-D47BF88AA23B}"/>
              </a:ext>
            </a:extLst>
          </p:cNvPr>
          <p:cNvCxnSpPr>
            <a:cxnSpLocks/>
          </p:cNvCxnSpPr>
          <p:nvPr/>
        </p:nvCxnSpPr>
        <p:spPr>
          <a:xfrm>
            <a:off x="4770120" y="1375410"/>
            <a:ext cx="960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506F4086-F040-4125-A9F0-457CA537512D}"/>
              </a:ext>
            </a:extLst>
          </p:cNvPr>
          <p:cNvCxnSpPr>
            <a:cxnSpLocks/>
          </p:cNvCxnSpPr>
          <p:nvPr/>
        </p:nvCxnSpPr>
        <p:spPr>
          <a:xfrm>
            <a:off x="4785360" y="1741170"/>
            <a:ext cx="11277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8742646B-6946-4182-A2E8-B48779819AEE}"/>
              </a:ext>
            </a:extLst>
          </p:cNvPr>
          <p:cNvCxnSpPr>
            <a:cxnSpLocks/>
          </p:cNvCxnSpPr>
          <p:nvPr/>
        </p:nvCxnSpPr>
        <p:spPr>
          <a:xfrm>
            <a:off x="4615182" y="2199639"/>
            <a:ext cx="9550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B8E794CF-5DA4-4564-A51F-5F4724C3450E}"/>
              </a:ext>
            </a:extLst>
          </p:cNvPr>
          <p:cNvCxnSpPr>
            <a:cxnSpLocks/>
          </p:cNvCxnSpPr>
          <p:nvPr/>
        </p:nvCxnSpPr>
        <p:spPr>
          <a:xfrm>
            <a:off x="3878579" y="1835150"/>
            <a:ext cx="0" cy="652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2C2057BC-6ACD-43A7-9F5B-24422B3C9F91}"/>
              </a:ext>
            </a:extLst>
          </p:cNvPr>
          <p:cNvCxnSpPr>
            <a:cxnSpLocks/>
          </p:cNvCxnSpPr>
          <p:nvPr/>
        </p:nvCxnSpPr>
        <p:spPr>
          <a:xfrm>
            <a:off x="3878579" y="2503170"/>
            <a:ext cx="15392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FAA39E51-5A69-4ECD-A294-172D6EDBC231}"/>
              </a:ext>
            </a:extLst>
          </p:cNvPr>
          <p:cNvCxnSpPr>
            <a:cxnSpLocks/>
          </p:cNvCxnSpPr>
          <p:nvPr/>
        </p:nvCxnSpPr>
        <p:spPr>
          <a:xfrm>
            <a:off x="3657600" y="2199639"/>
            <a:ext cx="2209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513A55F7-7BC7-4545-96D5-06838823DB69}"/>
              </a:ext>
            </a:extLst>
          </p:cNvPr>
          <p:cNvCxnSpPr>
            <a:cxnSpLocks/>
          </p:cNvCxnSpPr>
          <p:nvPr/>
        </p:nvCxnSpPr>
        <p:spPr>
          <a:xfrm>
            <a:off x="3657600" y="2199639"/>
            <a:ext cx="0" cy="13550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2B37EE44-8DC5-4C2D-A880-7C30DE0D86A9}"/>
              </a:ext>
            </a:extLst>
          </p:cNvPr>
          <p:cNvCxnSpPr>
            <a:cxnSpLocks/>
          </p:cNvCxnSpPr>
          <p:nvPr/>
        </p:nvCxnSpPr>
        <p:spPr>
          <a:xfrm>
            <a:off x="3954780" y="3059430"/>
            <a:ext cx="0" cy="1005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44A7BAB1-0A89-4149-BEF1-C94D0E4CC0FC}"/>
              </a:ext>
            </a:extLst>
          </p:cNvPr>
          <p:cNvCxnSpPr>
            <a:cxnSpLocks/>
          </p:cNvCxnSpPr>
          <p:nvPr/>
        </p:nvCxnSpPr>
        <p:spPr>
          <a:xfrm>
            <a:off x="3954780" y="3051810"/>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0D2149D8-0C61-4DC7-98F5-E7EE8A567A92}"/>
              </a:ext>
            </a:extLst>
          </p:cNvPr>
          <p:cNvCxnSpPr>
            <a:cxnSpLocks/>
          </p:cNvCxnSpPr>
          <p:nvPr/>
        </p:nvCxnSpPr>
        <p:spPr>
          <a:xfrm>
            <a:off x="4305300" y="2861310"/>
            <a:ext cx="0" cy="388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B12826B7-A5D1-4E3D-8CFF-96280F11BDFB}"/>
              </a:ext>
            </a:extLst>
          </p:cNvPr>
          <p:cNvCxnSpPr>
            <a:cxnSpLocks/>
          </p:cNvCxnSpPr>
          <p:nvPr/>
        </p:nvCxnSpPr>
        <p:spPr>
          <a:xfrm>
            <a:off x="4297680" y="2853690"/>
            <a:ext cx="6324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88C6DAC5-48C1-41CA-99DF-F8BAADDD3D9E}"/>
              </a:ext>
            </a:extLst>
          </p:cNvPr>
          <p:cNvCxnSpPr>
            <a:cxnSpLocks/>
          </p:cNvCxnSpPr>
          <p:nvPr/>
        </p:nvCxnSpPr>
        <p:spPr>
          <a:xfrm>
            <a:off x="4305300" y="3249930"/>
            <a:ext cx="6248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9462911F-4E3D-4AA6-BF2A-949F6861EDA5}"/>
              </a:ext>
            </a:extLst>
          </p:cNvPr>
          <p:cNvCxnSpPr>
            <a:cxnSpLocks/>
          </p:cNvCxnSpPr>
          <p:nvPr/>
        </p:nvCxnSpPr>
        <p:spPr>
          <a:xfrm>
            <a:off x="4107180" y="3608070"/>
            <a:ext cx="9220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2E9E8604-D901-4901-91C1-5F8502CDE293}"/>
              </a:ext>
            </a:extLst>
          </p:cNvPr>
          <p:cNvCxnSpPr>
            <a:cxnSpLocks/>
          </p:cNvCxnSpPr>
          <p:nvPr/>
        </p:nvCxnSpPr>
        <p:spPr>
          <a:xfrm flipV="1">
            <a:off x="4107180" y="3623310"/>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63A6F647-DFA8-44C0-9EF5-FB6649C1C492}"/>
              </a:ext>
            </a:extLst>
          </p:cNvPr>
          <p:cNvCxnSpPr>
            <a:cxnSpLocks/>
          </p:cNvCxnSpPr>
          <p:nvPr/>
        </p:nvCxnSpPr>
        <p:spPr>
          <a:xfrm>
            <a:off x="4107180" y="3806190"/>
            <a:ext cx="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0381811E-3878-4C0D-9605-D141BF3DFAAE}"/>
              </a:ext>
            </a:extLst>
          </p:cNvPr>
          <p:cNvCxnSpPr>
            <a:cxnSpLocks/>
          </p:cNvCxnSpPr>
          <p:nvPr/>
        </p:nvCxnSpPr>
        <p:spPr>
          <a:xfrm>
            <a:off x="4023360" y="3806190"/>
            <a:ext cx="83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E08A5676-ADF0-4F3A-A961-1A4DEEC98EAD}"/>
              </a:ext>
            </a:extLst>
          </p:cNvPr>
          <p:cNvCxnSpPr>
            <a:cxnSpLocks/>
          </p:cNvCxnSpPr>
          <p:nvPr/>
        </p:nvCxnSpPr>
        <p:spPr>
          <a:xfrm>
            <a:off x="4015740" y="3821430"/>
            <a:ext cx="0" cy="541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0D9733B3-5F03-4759-A7D5-9913C7B4D1D0}"/>
              </a:ext>
            </a:extLst>
          </p:cNvPr>
          <p:cNvCxnSpPr>
            <a:cxnSpLocks/>
          </p:cNvCxnSpPr>
          <p:nvPr/>
        </p:nvCxnSpPr>
        <p:spPr>
          <a:xfrm>
            <a:off x="3954780" y="4065270"/>
            <a:ext cx="68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B037DE4B-497C-4DD2-BDEF-804FC6431490}"/>
              </a:ext>
            </a:extLst>
          </p:cNvPr>
          <p:cNvCxnSpPr>
            <a:cxnSpLocks/>
          </p:cNvCxnSpPr>
          <p:nvPr/>
        </p:nvCxnSpPr>
        <p:spPr>
          <a:xfrm>
            <a:off x="4015740" y="4362450"/>
            <a:ext cx="10744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131EE751-BBE2-402D-A136-326D2203AE6A}"/>
              </a:ext>
            </a:extLst>
          </p:cNvPr>
          <p:cNvCxnSpPr>
            <a:cxnSpLocks/>
          </p:cNvCxnSpPr>
          <p:nvPr/>
        </p:nvCxnSpPr>
        <p:spPr>
          <a:xfrm flipV="1">
            <a:off x="4023360" y="3813810"/>
            <a:ext cx="0" cy="7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DD7DB26F-FD3B-4C41-9E07-B60E3572D7AA}"/>
              </a:ext>
            </a:extLst>
          </p:cNvPr>
          <p:cNvCxnSpPr>
            <a:cxnSpLocks/>
          </p:cNvCxnSpPr>
          <p:nvPr/>
        </p:nvCxnSpPr>
        <p:spPr>
          <a:xfrm>
            <a:off x="4107180" y="3981450"/>
            <a:ext cx="152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ector recto 84">
            <a:extLst>
              <a:ext uri="{FF2B5EF4-FFF2-40B4-BE49-F238E27FC236}">
                <a16:creationId xmlns:a16="http://schemas.microsoft.com/office/drawing/2014/main" id="{8097A80D-1A07-449C-B914-50B0A8CE394B}"/>
              </a:ext>
            </a:extLst>
          </p:cNvPr>
          <p:cNvCxnSpPr>
            <a:cxnSpLocks/>
          </p:cNvCxnSpPr>
          <p:nvPr/>
        </p:nvCxnSpPr>
        <p:spPr>
          <a:xfrm flipH="1">
            <a:off x="3535680" y="2861310"/>
            <a:ext cx="121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CB10B2F3-112B-4346-8698-D74B9389B0DC}"/>
              </a:ext>
            </a:extLst>
          </p:cNvPr>
          <p:cNvCxnSpPr>
            <a:cxnSpLocks/>
          </p:cNvCxnSpPr>
          <p:nvPr/>
        </p:nvCxnSpPr>
        <p:spPr>
          <a:xfrm>
            <a:off x="3520440" y="2861310"/>
            <a:ext cx="0" cy="216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35D41B3B-21A3-4FDE-9945-11C056D1A3E5}"/>
              </a:ext>
            </a:extLst>
          </p:cNvPr>
          <p:cNvCxnSpPr>
            <a:cxnSpLocks/>
          </p:cNvCxnSpPr>
          <p:nvPr/>
        </p:nvCxnSpPr>
        <p:spPr>
          <a:xfrm>
            <a:off x="3535680" y="5025390"/>
            <a:ext cx="449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8C1F867A-F071-40A9-9829-797A388A56A8}"/>
              </a:ext>
            </a:extLst>
          </p:cNvPr>
          <p:cNvCxnSpPr>
            <a:cxnSpLocks/>
          </p:cNvCxnSpPr>
          <p:nvPr/>
        </p:nvCxnSpPr>
        <p:spPr>
          <a:xfrm flipH="1">
            <a:off x="3985260" y="4735830"/>
            <a:ext cx="7620" cy="58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3BC740C7-F066-45E0-AD82-51A8DF07FBF3}"/>
              </a:ext>
            </a:extLst>
          </p:cNvPr>
          <p:cNvCxnSpPr>
            <a:cxnSpLocks/>
          </p:cNvCxnSpPr>
          <p:nvPr/>
        </p:nvCxnSpPr>
        <p:spPr>
          <a:xfrm>
            <a:off x="3985260" y="4762334"/>
            <a:ext cx="17449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4E900A4B-CF03-49B4-908D-B22CB57CDE11}"/>
              </a:ext>
            </a:extLst>
          </p:cNvPr>
          <p:cNvCxnSpPr>
            <a:cxnSpLocks/>
          </p:cNvCxnSpPr>
          <p:nvPr/>
        </p:nvCxnSpPr>
        <p:spPr>
          <a:xfrm>
            <a:off x="3985260" y="5322569"/>
            <a:ext cx="38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Conector recto 97">
            <a:extLst>
              <a:ext uri="{FF2B5EF4-FFF2-40B4-BE49-F238E27FC236}">
                <a16:creationId xmlns:a16="http://schemas.microsoft.com/office/drawing/2014/main" id="{B9A16844-ED8C-4912-BAB4-3953DAA8ACC4}"/>
              </a:ext>
            </a:extLst>
          </p:cNvPr>
          <p:cNvCxnSpPr>
            <a:cxnSpLocks/>
          </p:cNvCxnSpPr>
          <p:nvPr/>
        </p:nvCxnSpPr>
        <p:spPr>
          <a:xfrm>
            <a:off x="4023360" y="5101590"/>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ector recto 99">
            <a:extLst>
              <a:ext uri="{FF2B5EF4-FFF2-40B4-BE49-F238E27FC236}">
                <a16:creationId xmlns:a16="http://schemas.microsoft.com/office/drawing/2014/main" id="{1D23DFAF-26DC-46F6-A515-436473ABB395}"/>
              </a:ext>
            </a:extLst>
          </p:cNvPr>
          <p:cNvCxnSpPr>
            <a:cxnSpLocks/>
          </p:cNvCxnSpPr>
          <p:nvPr/>
        </p:nvCxnSpPr>
        <p:spPr>
          <a:xfrm>
            <a:off x="4015740" y="5116830"/>
            <a:ext cx="1615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ector recto 101">
            <a:extLst>
              <a:ext uri="{FF2B5EF4-FFF2-40B4-BE49-F238E27FC236}">
                <a16:creationId xmlns:a16="http://schemas.microsoft.com/office/drawing/2014/main" id="{447778DF-F2D6-4B1F-A196-5BD50E4D747F}"/>
              </a:ext>
            </a:extLst>
          </p:cNvPr>
          <p:cNvCxnSpPr>
            <a:cxnSpLocks/>
          </p:cNvCxnSpPr>
          <p:nvPr/>
        </p:nvCxnSpPr>
        <p:spPr>
          <a:xfrm>
            <a:off x="4023360" y="5482590"/>
            <a:ext cx="1607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E5136CB1-C6C0-4F3A-855A-5BB9C586A38A}"/>
              </a:ext>
            </a:extLst>
          </p:cNvPr>
          <p:cNvCxnSpPr>
            <a:cxnSpLocks/>
          </p:cNvCxnSpPr>
          <p:nvPr/>
        </p:nvCxnSpPr>
        <p:spPr>
          <a:xfrm>
            <a:off x="2400300" y="3981450"/>
            <a:ext cx="11353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737AA8D4-1C1E-42FB-91E8-F1F751BE9406}"/>
              </a:ext>
            </a:extLst>
          </p:cNvPr>
          <p:cNvCxnSpPr>
            <a:cxnSpLocks/>
          </p:cNvCxnSpPr>
          <p:nvPr/>
        </p:nvCxnSpPr>
        <p:spPr>
          <a:xfrm>
            <a:off x="2400300" y="3989070"/>
            <a:ext cx="0" cy="20421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BB5F2F64-020C-4B79-94C3-79C01E4A4F59}"/>
              </a:ext>
            </a:extLst>
          </p:cNvPr>
          <p:cNvCxnSpPr>
            <a:cxnSpLocks/>
          </p:cNvCxnSpPr>
          <p:nvPr/>
        </p:nvCxnSpPr>
        <p:spPr>
          <a:xfrm>
            <a:off x="2400300" y="6046470"/>
            <a:ext cx="15544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Conector recto 109">
            <a:extLst>
              <a:ext uri="{FF2B5EF4-FFF2-40B4-BE49-F238E27FC236}">
                <a16:creationId xmlns:a16="http://schemas.microsoft.com/office/drawing/2014/main" id="{0B72B69B-9160-41B5-8F08-DC002ECEC627}"/>
              </a:ext>
            </a:extLst>
          </p:cNvPr>
          <p:cNvCxnSpPr>
            <a:cxnSpLocks/>
          </p:cNvCxnSpPr>
          <p:nvPr/>
        </p:nvCxnSpPr>
        <p:spPr>
          <a:xfrm>
            <a:off x="3954780" y="5825490"/>
            <a:ext cx="0" cy="411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Conector recto 111">
            <a:extLst>
              <a:ext uri="{FF2B5EF4-FFF2-40B4-BE49-F238E27FC236}">
                <a16:creationId xmlns:a16="http://schemas.microsoft.com/office/drawing/2014/main" id="{9C43B0A4-537B-4000-BD68-9CD2FCCDB97F}"/>
              </a:ext>
            </a:extLst>
          </p:cNvPr>
          <p:cNvCxnSpPr>
            <a:cxnSpLocks/>
          </p:cNvCxnSpPr>
          <p:nvPr/>
        </p:nvCxnSpPr>
        <p:spPr>
          <a:xfrm>
            <a:off x="3954780" y="5825490"/>
            <a:ext cx="1874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Conector recto 113">
            <a:extLst>
              <a:ext uri="{FF2B5EF4-FFF2-40B4-BE49-F238E27FC236}">
                <a16:creationId xmlns:a16="http://schemas.microsoft.com/office/drawing/2014/main" id="{0003E73D-506A-46AC-83AC-DA6BC2A0A287}"/>
              </a:ext>
            </a:extLst>
          </p:cNvPr>
          <p:cNvCxnSpPr>
            <a:cxnSpLocks/>
          </p:cNvCxnSpPr>
          <p:nvPr/>
        </p:nvCxnSpPr>
        <p:spPr>
          <a:xfrm>
            <a:off x="3954780" y="6236970"/>
            <a:ext cx="18440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CuadroTexto 114">
            <a:extLst>
              <a:ext uri="{FF2B5EF4-FFF2-40B4-BE49-F238E27FC236}">
                <a16:creationId xmlns:a16="http://schemas.microsoft.com/office/drawing/2014/main" id="{78D984DE-F63B-4E29-A885-5F9085B51F60}"/>
              </a:ext>
            </a:extLst>
          </p:cNvPr>
          <p:cNvSpPr txBox="1"/>
          <p:nvPr/>
        </p:nvSpPr>
        <p:spPr>
          <a:xfrm>
            <a:off x="5765379" y="1189024"/>
            <a:ext cx="2330872" cy="369332"/>
          </a:xfrm>
          <a:prstGeom prst="rect">
            <a:avLst/>
          </a:prstGeom>
          <a:noFill/>
        </p:spPr>
        <p:txBody>
          <a:bodyPr wrap="square" rtlCol="0">
            <a:spAutoFit/>
          </a:bodyPr>
          <a:lstStyle/>
          <a:p>
            <a:r>
              <a:rPr lang="es-ES" i="1" dirty="0"/>
              <a:t>Ostreococcus tauri</a:t>
            </a:r>
          </a:p>
        </p:txBody>
      </p:sp>
      <p:sp>
        <p:nvSpPr>
          <p:cNvPr id="116" name="CuadroTexto 115">
            <a:extLst>
              <a:ext uri="{FF2B5EF4-FFF2-40B4-BE49-F238E27FC236}">
                <a16:creationId xmlns:a16="http://schemas.microsoft.com/office/drawing/2014/main" id="{7C83A2DF-1038-432D-AB69-FEC4F0B62BC6}"/>
              </a:ext>
            </a:extLst>
          </p:cNvPr>
          <p:cNvSpPr txBox="1"/>
          <p:nvPr/>
        </p:nvSpPr>
        <p:spPr>
          <a:xfrm>
            <a:off x="5890683" y="1536692"/>
            <a:ext cx="2330872" cy="369332"/>
          </a:xfrm>
          <a:prstGeom prst="rect">
            <a:avLst/>
          </a:prstGeom>
          <a:noFill/>
        </p:spPr>
        <p:txBody>
          <a:bodyPr wrap="square" rtlCol="0">
            <a:spAutoFit/>
          </a:bodyPr>
          <a:lstStyle/>
          <a:p>
            <a:r>
              <a:rPr lang="es-ES" i="1" dirty="0" err="1"/>
              <a:t>Micromonas</a:t>
            </a:r>
            <a:r>
              <a:rPr lang="es-ES" i="1" dirty="0"/>
              <a:t> </a:t>
            </a:r>
            <a:r>
              <a:rPr lang="es-ES" i="1" dirty="0" err="1"/>
              <a:t>pusilla</a:t>
            </a:r>
            <a:endParaRPr lang="es-ES" i="1" dirty="0"/>
          </a:p>
        </p:txBody>
      </p:sp>
      <p:sp>
        <p:nvSpPr>
          <p:cNvPr id="117" name="CuadroTexto 116">
            <a:extLst>
              <a:ext uri="{FF2B5EF4-FFF2-40B4-BE49-F238E27FC236}">
                <a16:creationId xmlns:a16="http://schemas.microsoft.com/office/drawing/2014/main" id="{7D6E5526-3405-4648-B71B-7B1E26DFD063}"/>
              </a:ext>
            </a:extLst>
          </p:cNvPr>
          <p:cNvSpPr txBox="1"/>
          <p:nvPr/>
        </p:nvSpPr>
        <p:spPr>
          <a:xfrm>
            <a:off x="5387341" y="2315646"/>
            <a:ext cx="2773682" cy="369332"/>
          </a:xfrm>
          <a:prstGeom prst="rect">
            <a:avLst/>
          </a:prstGeom>
          <a:noFill/>
        </p:spPr>
        <p:txBody>
          <a:bodyPr wrap="square" rtlCol="0">
            <a:spAutoFit/>
          </a:bodyPr>
          <a:lstStyle/>
          <a:p>
            <a:r>
              <a:rPr lang="es-ES" i="1" dirty="0" err="1"/>
              <a:t>Coccomyxa</a:t>
            </a:r>
            <a:r>
              <a:rPr lang="es-ES" i="1" dirty="0"/>
              <a:t> </a:t>
            </a:r>
            <a:r>
              <a:rPr lang="es-ES" i="1" dirty="0" err="1"/>
              <a:t>subellipsoidea</a:t>
            </a:r>
            <a:endParaRPr lang="es-ES" i="1" dirty="0"/>
          </a:p>
        </p:txBody>
      </p:sp>
      <p:sp>
        <p:nvSpPr>
          <p:cNvPr id="118" name="CuadroTexto 117">
            <a:extLst>
              <a:ext uri="{FF2B5EF4-FFF2-40B4-BE49-F238E27FC236}">
                <a16:creationId xmlns:a16="http://schemas.microsoft.com/office/drawing/2014/main" id="{F1424022-B3FB-4662-860F-930270218C64}"/>
              </a:ext>
            </a:extLst>
          </p:cNvPr>
          <p:cNvSpPr txBox="1"/>
          <p:nvPr/>
        </p:nvSpPr>
        <p:spPr>
          <a:xfrm>
            <a:off x="4899659" y="2678452"/>
            <a:ext cx="2773682" cy="369332"/>
          </a:xfrm>
          <a:prstGeom prst="rect">
            <a:avLst/>
          </a:prstGeom>
          <a:noFill/>
        </p:spPr>
        <p:txBody>
          <a:bodyPr wrap="square" rtlCol="0">
            <a:spAutoFit/>
          </a:bodyPr>
          <a:lstStyle/>
          <a:p>
            <a:r>
              <a:rPr lang="es-ES" i="1" dirty="0"/>
              <a:t>Chlamydomonas reinhardtii</a:t>
            </a:r>
          </a:p>
        </p:txBody>
      </p:sp>
      <p:sp>
        <p:nvSpPr>
          <p:cNvPr id="119" name="CuadroTexto 118">
            <a:extLst>
              <a:ext uri="{FF2B5EF4-FFF2-40B4-BE49-F238E27FC236}">
                <a16:creationId xmlns:a16="http://schemas.microsoft.com/office/drawing/2014/main" id="{2280F456-AB70-429C-8E73-432DA6E39321}"/>
              </a:ext>
            </a:extLst>
          </p:cNvPr>
          <p:cNvSpPr txBox="1"/>
          <p:nvPr/>
        </p:nvSpPr>
        <p:spPr>
          <a:xfrm>
            <a:off x="4899659" y="3075744"/>
            <a:ext cx="2773682" cy="369332"/>
          </a:xfrm>
          <a:prstGeom prst="rect">
            <a:avLst/>
          </a:prstGeom>
          <a:noFill/>
        </p:spPr>
        <p:txBody>
          <a:bodyPr wrap="square" rtlCol="0">
            <a:spAutoFit/>
          </a:bodyPr>
          <a:lstStyle/>
          <a:p>
            <a:r>
              <a:rPr lang="es-ES" i="1" dirty="0"/>
              <a:t>Volvox </a:t>
            </a:r>
            <a:r>
              <a:rPr lang="es-ES" i="1" dirty="0" err="1"/>
              <a:t>carteri</a:t>
            </a:r>
            <a:endParaRPr lang="es-ES" i="1" dirty="0"/>
          </a:p>
        </p:txBody>
      </p:sp>
      <p:sp>
        <p:nvSpPr>
          <p:cNvPr id="120" name="CuadroTexto 119">
            <a:extLst>
              <a:ext uri="{FF2B5EF4-FFF2-40B4-BE49-F238E27FC236}">
                <a16:creationId xmlns:a16="http://schemas.microsoft.com/office/drawing/2014/main" id="{EF39A022-4E37-40C5-9B81-87FF82500475}"/>
              </a:ext>
            </a:extLst>
          </p:cNvPr>
          <p:cNvSpPr txBox="1"/>
          <p:nvPr/>
        </p:nvSpPr>
        <p:spPr>
          <a:xfrm>
            <a:off x="5543974" y="2003566"/>
            <a:ext cx="2773682" cy="369332"/>
          </a:xfrm>
          <a:prstGeom prst="rect">
            <a:avLst/>
          </a:prstGeom>
          <a:noFill/>
        </p:spPr>
        <p:txBody>
          <a:bodyPr wrap="square" rtlCol="0">
            <a:spAutoFit/>
          </a:bodyPr>
          <a:lstStyle/>
          <a:p>
            <a:r>
              <a:rPr lang="es-ES" i="1" dirty="0" err="1"/>
              <a:t>Bathycoccus</a:t>
            </a:r>
            <a:r>
              <a:rPr lang="es-ES" i="1" dirty="0"/>
              <a:t> </a:t>
            </a:r>
            <a:r>
              <a:rPr lang="es-ES" i="1" dirty="0" err="1"/>
              <a:t>prasinos</a:t>
            </a:r>
            <a:endParaRPr lang="es-ES" i="1" dirty="0"/>
          </a:p>
        </p:txBody>
      </p:sp>
      <p:sp>
        <p:nvSpPr>
          <p:cNvPr id="121" name="CuadroTexto 120">
            <a:extLst>
              <a:ext uri="{FF2B5EF4-FFF2-40B4-BE49-F238E27FC236}">
                <a16:creationId xmlns:a16="http://schemas.microsoft.com/office/drawing/2014/main" id="{8936DF44-C272-45CC-A306-E20B66F3B7AA}"/>
              </a:ext>
            </a:extLst>
          </p:cNvPr>
          <p:cNvSpPr txBox="1"/>
          <p:nvPr/>
        </p:nvSpPr>
        <p:spPr>
          <a:xfrm>
            <a:off x="4983626" y="3438644"/>
            <a:ext cx="2773682" cy="369332"/>
          </a:xfrm>
          <a:prstGeom prst="rect">
            <a:avLst/>
          </a:prstGeom>
          <a:noFill/>
        </p:spPr>
        <p:txBody>
          <a:bodyPr wrap="square" rtlCol="0">
            <a:spAutoFit/>
          </a:bodyPr>
          <a:lstStyle/>
          <a:p>
            <a:r>
              <a:rPr lang="es-ES" i="1" dirty="0" err="1"/>
              <a:t>Dunaliella</a:t>
            </a:r>
            <a:r>
              <a:rPr lang="es-ES" i="1" dirty="0"/>
              <a:t> salina</a:t>
            </a:r>
          </a:p>
        </p:txBody>
      </p:sp>
      <p:sp>
        <p:nvSpPr>
          <p:cNvPr id="122" name="CuadroTexto 121">
            <a:extLst>
              <a:ext uri="{FF2B5EF4-FFF2-40B4-BE49-F238E27FC236}">
                <a16:creationId xmlns:a16="http://schemas.microsoft.com/office/drawing/2014/main" id="{9247FE64-26FF-44EB-A206-37A17276736A}"/>
              </a:ext>
            </a:extLst>
          </p:cNvPr>
          <p:cNvSpPr txBox="1"/>
          <p:nvPr/>
        </p:nvSpPr>
        <p:spPr>
          <a:xfrm>
            <a:off x="5568103" y="3801544"/>
            <a:ext cx="2773682" cy="369332"/>
          </a:xfrm>
          <a:prstGeom prst="rect">
            <a:avLst/>
          </a:prstGeom>
          <a:noFill/>
        </p:spPr>
        <p:txBody>
          <a:bodyPr wrap="square" rtlCol="0">
            <a:spAutoFit/>
          </a:bodyPr>
          <a:lstStyle/>
          <a:p>
            <a:r>
              <a:rPr lang="es-ES" i="1" dirty="0" err="1"/>
              <a:t>Haematococcus</a:t>
            </a:r>
            <a:r>
              <a:rPr lang="es-ES" i="1" dirty="0"/>
              <a:t> </a:t>
            </a:r>
            <a:r>
              <a:rPr lang="es-ES" i="1" dirty="0" err="1"/>
              <a:t>lacustris</a:t>
            </a:r>
            <a:endParaRPr lang="es-ES" i="1" dirty="0"/>
          </a:p>
        </p:txBody>
      </p:sp>
      <p:sp>
        <p:nvSpPr>
          <p:cNvPr id="123" name="CuadroTexto 122">
            <a:extLst>
              <a:ext uri="{FF2B5EF4-FFF2-40B4-BE49-F238E27FC236}">
                <a16:creationId xmlns:a16="http://schemas.microsoft.com/office/drawing/2014/main" id="{86AE8CC4-EF19-4B8C-8F9D-833A0EDC8697}"/>
              </a:ext>
            </a:extLst>
          </p:cNvPr>
          <p:cNvSpPr txBox="1"/>
          <p:nvPr/>
        </p:nvSpPr>
        <p:spPr>
          <a:xfrm>
            <a:off x="5072803" y="4172491"/>
            <a:ext cx="2773682" cy="369332"/>
          </a:xfrm>
          <a:prstGeom prst="rect">
            <a:avLst/>
          </a:prstGeom>
          <a:noFill/>
        </p:spPr>
        <p:txBody>
          <a:bodyPr wrap="square" rtlCol="0">
            <a:spAutoFit/>
          </a:bodyPr>
          <a:lstStyle/>
          <a:p>
            <a:r>
              <a:rPr lang="es-ES" i="1" dirty="0" err="1"/>
              <a:t>Chromochloris</a:t>
            </a:r>
            <a:r>
              <a:rPr lang="es-ES" i="1" dirty="0"/>
              <a:t> </a:t>
            </a:r>
            <a:r>
              <a:rPr lang="es-ES" i="1" dirty="0" err="1"/>
              <a:t>zofingiensis</a:t>
            </a:r>
            <a:endParaRPr lang="es-ES" i="1" dirty="0"/>
          </a:p>
        </p:txBody>
      </p:sp>
      <p:sp>
        <p:nvSpPr>
          <p:cNvPr id="124" name="CuadroTexto 123">
            <a:extLst>
              <a:ext uri="{FF2B5EF4-FFF2-40B4-BE49-F238E27FC236}">
                <a16:creationId xmlns:a16="http://schemas.microsoft.com/office/drawing/2014/main" id="{FA94E98C-9935-438D-8262-84F39E06F9AE}"/>
              </a:ext>
            </a:extLst>
          </p:cNvPr>
          <p:cNvSpPr txBox="1"/>
          <p:nvPr/>
        </p:nvSpPr>
        <p:spPr>
          <a:xfrm>
            <a:off x="5726007" y="4563622"/>
            <a:ext cx="2773682" cy="369332"/>
          </a:xfrm>
          <a:prstGeom prst="rect">
            <a:avLst/>
          </a:prstGeom>
          <a:noFill/>
        </p:spPr>
        <p:txBody>
          <a:bodyPr wrap="square" rtlCol="0">
            <a:spAutoFit/>
          </a:bodyPr>
          <a:lstStyle/>
          <a:p>
            <a:r>
              <a:rPr lang="es-ES" i="1" dirty="0"/>
              <a:t>Klebsormidium nitens</a:t>
            </a:r>
          </a:p>
        </p:txBody>
      </p:sp>
      <p:sp>
        <p:nvSpPr>
          <p:cNvPr id="125" name="CuadroTexto 124">
            <a:extLst>
              <a:ext uri="{FF2B5EF4-FFF2-40B4-BE49-F238E27FC236}">
                <a16:creationId xmlns:a16="http://schemas.microsoft.com/office/drawing/2014/main" id="{D862ED78-9CDB-4252-83F3-4F8AB09F8139}"/>
              </a:ext>
            </a:extLst>
          </p:cNvPr>
          <p:cNvSpPr txBox="1"/>
          <p:nvPr/>
        </p:nvSpPr>
        <p:spPr>
          <a:xfrm>
            <a:off x="5615938" y="4937087"/>
            <a:ext cx="3032757" cy="369332"/>
          </a:xfrm>
          <a:prstGeom prst="rect">
            <a:avLst/>
          </a:prstGeom>
          <a:noFill/>
        </p:spPr>
        <p:txBody>
          <a:bodyPr wrap="square" rtlCol="0">
            <a:spAutoFit/>
          </a:bodyPr>
          <a:lstStyle/>
          <a:p>
            <a:r>
              <a:rPr lang="es-ES" i="1" dirty="0" err="1"/>
              <a:t>Mesoteanium</a:t>
            </a:r>
            <a:r>
              <a:rPr lang="es-ES" i="1" dirty="0"/>
              <a:t> </a:t>
            </a:r>
            <a:r>
              <a:rPr lang="es-ES" i="1" dirty="0" err="1"/>
              <a:t>endlicherianum</a:t>
            </a:r>
            <a:endParaRPr lang="es-ES" i="1" dirty="0"/>
          </a:p>
        </p:txBody>
      </p:sp>
      <p:sp>
        <p:nvSpPr>
          <p:cNvPr id="126" name="CuadroTexto 125">
            <a:extLst>
              <a:ext uri="{FF2B5EF4-FFF2-40B4-BE49-F238E27FC236}">
                <a16:creationId xmlns:a16="http://schemas.microsoft.com/office/drawing/2014/main" id="{1FFDB922-608F-4B1C-9F3A-271E64432E56}"/>
              </a:ext>
            </a:extLst>
          </p:cNvPr>
          <p:cNvSpPr txBox="1"/>
          <p:nvPr/>
        </p:nvSpPr>
        <p:spPr>
          <a:xfrm>
            <a:off x="5615938" y="5303579"/>
            <a:ext cx="3032757" cy="369332"/>
          </a:xfrm>
          <a:prstGeom prst="rect">
            <a:avLst/>
          </a:prstGeom>
          <a:noFill/>
        </p:spPr>
        <p:txBody>
          <a:bodyPr wrap="square" rtlCol="0">
            <a:spAutoFit/>
          </a:bodyPr>
          <a:lstStyle/>
          <a:p>
            <a:r>
              <a:rPr lang="es-ES" i="1" dirty="0" err="1"/>
              <a:t>Spirogloea</a:t>
            </a:r>
            <a:r>
              <a:rPr lang="es-ES" i="1" dirty="0"/>
              <a:t> </a:t>
            </a:r>
            <a:r>
              <a:rPr lang="es-ES" i="1" dirty="0" err="1"/>
              <a:t>muscicola</a:t>
            </a:r>
            <a:endParaRPr lang="es-ES" i="1" dirty="0"/>
          </a:p>
        </p:txBody>
      </p:sp>
      <p:sp>
        <p:nvSpPr>
          <p:cNvPr id="127" name="CuadroTexto 126">
            <a:extLst>
              <a:ext uri="{FF2B5EF4-FFF2-40B4-BE49-F238E27FC236}">
                <a16:creationId xmlns:a16="http://schemas.microsoft.com/office/drawing/2014/main" id="{926A68E2-DFE5-4C08-B618-01AAE81486BD}"/>
              </a:ext>
            </a:extLst>
          </p:cNvPr>
          <p:cNvSpPr txBox="1"/>
          <p:nvPr/>
        </p:nvSpPr>
        <p:spPr>
          <a:xfrm>
            <a:off x="5787807" y="5649846"/>
            <a:ext cx="3032757" cy="369332"/>
          </a:xfrm>
          <a:prstGeom prst="rect">
            <a:avLst/>
          </a:prstGeom>
          <a:noFill/>
        </p:spPr>
        <p:txBody>
          <a:bodyPr wrap="square" rtlCol="0">
            <a:spAutoFit/>
          </a:bodyPr>
          <a:lstStyle/>
          <a:p>
            <a:r>
              <a:rPr lang="es-ES" i="1" dirty="0"/>
              <a:t>Phaeodactylum tricornutum</a:t>
            </a:r>
          </a:p>
        </p:txBody>
      </p:sp>
      <p:sp>
        <p:nvSpPr>
          <p:cNvPr id="128" name="CuadroTexto 127">
            <a:extLst>
              <a:ext uri="{FF2B5EF4-FFF2-40B4-BE49-F238E27FC236}">
                <a16:creationId xmlns:a16="http://schemas.microsoft.com/office/drawing/2014/main" id="{FB3F2B11-41EB-425D-8ABE-BD275633C53A}"/>
              </a:ext>
            </a:extLst>
          </p:cNvPr>
          <p:cNvSpPr txBox="1"/>
          <p:nvPr/>
        </p:nvSpPr>
        <p:spPr>
          <a:xfrm>
            <a:off x="5780193" y="6051565"/>
            <a:ext cx="3032757" cy="369332"/>
          </a:xfrm>
          <a:prstGeom prst="rect">
            <a:avLst/>
          </a:prstGeom>
          <a:noFill/>
        </p:spPr>
        <p:txBody>
          <a:bodyPr wrap="square" rtlCol="0">
            <a:spAutoFit/>
          </a:bodyPr>
          <a:lstStyle/>
          <a:p>
            <a:r>
              <a:rPr lang="es-ES" i="1" dirty="0" err="1"/>
              <a:t>Nannochloropsis</a:t>
            </a:r>
            <a:r>
              <a:rPr lang="es-ES" i="1" dirty="0"/>
              <a:t> gaditana</a:t>
            </a:r>
          </a:p>
        </p:txBody>
      </p:sp>
      <p:sp>
        <p:nvSpPr>
          <p:cNvPr id="61" name="Rectángulo: esquinas redondeadas 60">
            <a:extLst>
              <a:ext uri="{FF2B5EF4-FFF2-40B4-BE49-F238E27FC236}">
                <a16:creationId xmlns:a16="http://schemas.microsoft.com/office/drawing/2014/main" id="{4F346823-5C20-4F24-8EE3-FE622C36D26A}"/>
              </a:ext>
            </a:extLst>
          </p:cNvPr>
          <p:cNvSpPr/>
          <p:nvPr/>
        </p:nvSpPr>
        <p:spPr>
          <a:xfrm>
            <a:off x="3200785" y="1202200"/>
            <a:ext cx="5505094" cy="340068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esquinas redondeadas 62">
            <a:extLst>
              <a:ext uri="{FF2B5EF4-FFF2-40B4-BE49-F238E27FC236}">
                <a16:creationId xmlns:a16="http://schemas.microsoft.com/office/drawing/2014/main" id="{D7008F3F-EFDB-463A-926C-9E7D248AD441}"/>
              </a:ext>
            </a:extLst>
          </p:cNvPr>
          <p:cNvSpPr/>
          <p:nvPr/>
        </p:nvSpPr>
        <p:spPr>
          <a:xfrm>
            <a:off x="3257972" y="4610507"/>
            <a:ext cx="5447907" cy="1059181"/>
          </a:xfrm>
          <a:prstGeom prst="round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CuadroTexto 64">
            <a:extLst>
              <a:ext uri="{FF2B5EF4-FFF2-40B4-BE49-F238E27FC236}">
                <a16:creationId xmlns:a16="http://schemas.microsoft.com/office/drawing/2014/main" id="{D5DE5FA8-A76F-4F84-A656-9452D58885A2}"/>
              </a:ext>
            </a:extLst>
          </p:cNvPr>
          <p:cNvSpPr txBox="1"/>
          <p:nvPr/>
        </p:nvSpPr>
        <p:spPr>
          <a:xfrm>
            <a:off x="8770613" y="2646351"/>
            <a:ext cx="2159000" cy="461665"/>
          </a:xfrm>
          <a:prstGeom prst="rect">
            <a:avLst/>
          </a:prstGeom>
          <a:noFill/>
        </p:spPr>
        <p:txBody>
          <a:bodyPr wrap="square" rtlCol="0">
            <a:spAutoFit/>
          </a:bodyPr>
          <a:lstStyle/>
          <a:p>
            <a:r>
              <a:rPr lang="es-ES" sz="2400" b="1" i="1" dirty="0" err="1">
                <a:solidFill>
                  <a:schemeClr val="accent6">
                    <a:lumMod val="75000"/>
                  </a:schemeClr>
                </a:solidFill>
              </a:rPr>
              <a:t>Chlorophyta</a:t>
            </a:r>
            <a:endParaRPr lang="es-ES" sz="2400" b="1" i="1" dirty="0">
              <a:solidFill>
                <a:schemeClr val="accent6">
                  <a:lumMod val="75000"/>
                </a:schemeClr>
              </a:solidFill>
            </a:endParaRPr>
          </a:p>
        </p:txBody>
      </p:sp>
      <p:sp>
        <p:nvSpPr>
          <p:cNvPr id="67" name="CuadroTexto 66">
            <a:extLst>
              <a:ext uri="{FF2B5EF4-FFF2-40B4-BE49-F238E27FC236}">
                <a16:creationId xmlns:a16="http://schemas.microsoft.com/office/drawing/2014/main" id="{C7F8AC71-D4F5-4352-91B7-C716142E63FE}"/>
              </a:ext>
            </a:extLst>
          </p:cNvPr>
          <p:cNvSpPr txBox="1"/>
          <p:nvPr/>
        </p:nvSpPr>
        <p:spPr>
          <a:xfrm>
            <a:off x="8770613" y="4933665"/>
            <a:ext cx="2159000" cy="461665"/>
          </a:xfrm>
          <a:prstGeom prst="rect">
            <a:avLst/>
          </a:prstGeom>
          <a:noFill/>
        </p:spPr>
        <p:txBody>
          <a:bodyPr wrap="square" rtlCol="0">
            <a:spAutoFit/>
          </a:bodyPr>
          <a:lstStyle/>
          <a:p>
            <a:r>
              <a:rPr lang="es-ES" sz="2400" b="1" i="1" dirty="0" err="1">
                <a:solidFill>
                  <a:schemeClr val="accent6">
                    <a:lumMod val="75000"/>
                  </a:schemeClr>
                </a:solidFill>
              </a:rPr>
              <a:t>Charophyta</a:t>
            </a:r>
            <a:endParaRPr lang="es-ES" sz="2400" b="1" i="1" dirty="0">
              <a:solidFill>
                <a:schemeClr val="accent6">
                  <a:lumMod val="75000"/>
                </a:schemeClr>
              </a:solidFill>
            </a:endParaRPr>
          </a:p>
        </p:txBody>
      </p:sp>
      <p:sp>
        <p:nvSpPr>
          <p:cNvPr id="69" name="Rectángulo: esquinas redondeadas 68">
            <a:extLst>
              <a:ext uri="{FF2B5EF4-FFF2-40B4-BE49-F238E27FC236}">
                <a16:creationId xmlns:a16="http://schemas.microsoft.com/office/drawing/2014/main" id="{8178F7BA-1F48-49D8-8F05-B1ACD31B1894}"/>
              </a:ext>
            </a:extLst>
          </p:cNvPr>
          <p:cNvSpPr/>
          <p:nvPr/>
        </p:nvSpPr>
        <p:spPr>
          <a:xfrm>
            <a:off x="3257970" y="5706168"/>
            <a:ext cx="5447905" cy="732898"/>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CuadroTexto 69">
            <a:extLst>
              <a:ext uri="{FF2B5EF4-FFF2-40B4-BE49-F238E27FC236}">
                <a16:creationId xmlns:a16="http://schemas.microsoft.com/office/drawing/2014/main" id="{77B95979-61C9-4433-BA87-8144DE737AE2}"/>
              </a:ext>
            </a:extLst>
          </p:cNvPr>
          <p:cNvSpPr txBox="1"/>
          <p:nvPr/>
        </p:nvSpPr>
        <p:spPr>
          <a:xfrm>
            <a:off x="8787547" y="5841784"/>
            <a:ext cx="2159000" cy="461665"/>
          </a:xfrm>
          <a:prstGeom prst="rect">
            <a:avLst/>
          </a:prstGeom>
          <a:noFill/>
        </p:spPr>
        <p:txBody>
          <a:bodyPr wrap="square" rtlCol="0">
            <a:spAutoFit/>
          </a:bodyPr>
          <a:lstStyle/>
          <a:p>
            <a:r>
              <a:rPr lang="es-ES" sz="2400" b="1" i="1" dirty="0" err="1">
                <a:solidFill>
                  <a:srgbClr val="FFC000"/>
                </a:solidFill>
              </a:rPr>
              <a:t>Stramenopiles</a:t>
            </a:r>
            <a:endParaRPr lang="es-ES" sz="2400" b="1" i="1" dirty="0">
              <a:solidFill>
                <a:srgbClr val="FFC000"/>
              </a:solidFill>
            </a:endParaRPr>
          </a:p>
        </p:txBody>
      </p:sp>
    </p:spTree>
    <p:extLst>
      <p:ext uri="{BB962C8B-B14F-4D97-AF65-F5344CB8AC3E}">
        <p14:creationId xmlns:p14="http://schemas.microsoft.com/office/powerpoint/2010/main" val="24581635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50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327"/>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cxnSp>
        <p:nvCxnSpPr>
          <p:cNvPr id="29" name="Conector recto 28">
            <a:extLst>
              <a:ext uri="{FF2B5EF4-FFF2-40B4-BE49-F238E27FC236}">
                <a16:creationId xmlns:a16="http://schemas.microsoft.com/office/drawing/2014/main" id="{BA2F23AD-C0A7-4F8C-8593-A78B43E86EBC}"/>
              </a:ext>
            </a:extLst>
          </p:cNvPr>
          <p:cNvCxnSpPr>
            <a:cxnSpLocks/>
          </p:cNvCxnSpPr>
          <p:nvPr/>
        </p:nvCxnSpPr>
        <p:spPr>
          <a:xfrm>
            <a:off x="3657600" y="3554730"/>
            <a:ext cx="2971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8395A277-AEAF-4E79-9D74-2B0453F52D22}"/>
              </a:ext>
            </a:extLst>
          </p:cNvPr>
          <p:cNvCxnSpPr>
            <a:cxnSpLocks/>
          </p:cNvCxnSpPr>
          <p:nvPr/>
        </p:nvCxnSpPr>
        <p:spPr>
          <a:xfrm>
            <a:off x="3878579" y="1835150"/>
            <a:ext cx="739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38359851-5E1D-4536-9473-F5CE0A6DC00B}"/>
              </a:ext>
            </a:extLst>
          </p:cNvPr>
          <p:cNvCxnSpPr>
            <a:cxnSpLocks/>
          </p:cNvCxnSpPr>
          <p:nvPr/>
        </p:nvCxnSpPr>
        <p:spPr>
          <a:xfrm flipV="1">
            <a:off x="4615181" y="1543050"/>
            <a:ext cx="2539" cy="65659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5" name="Conector recto 34">
            <a:extLst>
              <a:ext uri="{FF2B5EF4-FFF2-40B4-BE49-F238E27FC236}">
                <a16:creationId xmlns:a16="http://schemas.microsoft.com/office/drawing/2014/main" id="{84C67D71-0186-42B1-ADB4-84DF9873BBDC}"/>
              </a:ext>
            </a:extLst>
          </p:cNvPr>
          <p:cNvCxnSpPr>
            <a:cxnSpLocks/>
          </p:cNvCxnSpPr>
          <p:nvPr/>
        </p:nvCxnSpPr>
        <p:spPr>
          <a:xfrm>
            <a:off x="4617720" y="1543050"/>
            <a:ext cx="167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38A00D55-AA49-420D-A4CE-3C482D833F1F}"/>
              </a:ext>
            </a:extLst>
          </p:cNvPr>
          <p:cNvCxnSpPr>
            <a:cxnSpLocks/>
          </p:cNvCxnSpPr>
          <p:nvPr/>
        </p:nvCxnSpPr>
        <p:spPr>
          <a:xfrm>
            <a:off x="4785360" y="1383030"/>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E6C26F6D-1868-45F7-8C0B-D47BF88AA23B}"/>
              </a:ext>
            </a:extLst>
          </p:cNvPr>
          <p:cNvCxnSpPr>
            <a:cxnSpLocks/>
          </p:cNvCxnSpPr>
          <p:nvPr/>
        </p:nvCxnSpPr>
        <p:spPr>
          <a:xfrm>
            <a:off x="4770120" y="1375410"/>
            <a:ext cx="960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506F4086-F040-4125-A9F0-457CA537512D}"/>
              </a:ext>
            </a:extLst>
          </p:cNvPr>
          <p:cNvCxnSpPr>
            <a:cxnSpLocks/>
          </p:cNvCxnSpPr>
          <p:nvPr/>
        </p:nvCxnSpPr>
        <p:spPr>
          <a:xfrm>
            <a:off x="4785360" y="1741170"/>
            <a:ext cx="11277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8742646B-6946-4182-A2E8-B48779819AEE}"/>
              </a:ext>
            </a:extLst>
          </p:cNvPr>
          <p:cNvCxnSpPr>
            <a:cxnSpLocks/>
          </p:cNvCxnSpPr>
          <p:nvPr/>
        </p:nvCxnSpPr>
        <p:spPr>
          <a:xfrm>
            <a:off x="4615182" y="2199639"/>
            <a:ext cx="9550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B8E794CF-5DA4-4564-A51F-5F4724C3450E}"/>
              </a:ext>
            </a:extLst>
          </p:cNvPr>
          <p:cNvCxnSpPr>
            <a:cxnSpLocks/>
          </p:cNvCxnSpPr>
          <p:nvPr/>
        </p:nvCxnSpPr>
        <p:spPr>
          <a:xfrm>
            <a:off x="3878579" y="1835150"/>
            <a:ext cx="0" cy="652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2C2057BC-6ACD-43A7-9F5B-24422B3C9F91}"/>
              </a:ext>
            </a:extLst>
          </p:cNvPr>
          <p:cNvCxnSpPr>
            <a:cxnSpLocks/>
          </p:cNvCxnSpPr>
          <p:nvPr/>
        </p:nvCxnSpPr>
        <p:spPr>
          <a:xfrm>
            <a:off x="3878579" y="2503170"/>
            <a:ext cx="15392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FAA39E51-5A69-4ECD-A294-172D6EDBC231}"/>
              </a:ext>
            </a:extLst>
          </p:cNvPr>
          <p:cNvCxnSpPr>
            <a:cxnSpLocks/>
          </p:cNvCxnSpPr>
          <p:nvPr/>
        </p:nvCxnSpPr>
        <p:spPr>
          <a:xfrm>
            <a:off x="3657600" y="2199639"/>
            <a:ext cx="2209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513A55F7-7BC7-4545-96D5-06838823DB69}"/>
              </a:ext>
            </a:extLst>
          </p:cNvPr>
          <p:cNvCxnSpPr>
            <a:cxnSpLocks/>
          </p:cNvCxnSpPr>
          <p:nvPr/>
        </p:nvCxnSpPr>
        <p:spPr>
          <a:xfrm>
            <a:off x="3657600" y="2199639"/>
            <a:ext cx="0" cy="13550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2B37EE44-8DC5-4C2D-A880-7C30DE0D86A9}"/>
              </a:ext>
            </a:extLst>
          </p:cNvPr>
          <p:cNvCxnSpPr>
            <a:cxnSpLocks/>
          </p:cNvCxnSpPr>
          <p:nvPr/>
        </p:nvCxnSpPr>
        <p:spPr>
          <a:xfrm>
            <a:off x="3954780" y="3059430"/>
            <a:ext cx="0" cy="1005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44A7BAB1-0A89-4149-BEF1-C94D0E4CC0FC}"/>
              </a:ext>
            </a:extLst>
          </p:cNvPr>
          <p:cNvCxnSpPr>
            <a:cxnSpLocks/>
          </p:cNvCxnSpPr>
          <p:nvPr/>
        </p:nvCxnSpPr>
        <p:spPr>
          <a:xfrm>
            <a:off x="3954780" y="3051810"/>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0D2149D8-0C61-4DC7-98F5-E7EE8A567A92}"/>
              </a:ext>
            </a:extLst>
          </p:cNvPr>
          <p:cNvCxnSpPr>
            <a:cxnSpLocks/>
          </p:cNvCxnSpPr>
          <p:nvPr/>
        </p:nvCxnSpPr>
        <p:spPr>
          <a:xfrm>
            <a:off x="4305300" y="2861310"/>
            <a:ext cx="0" cy="388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B12826B7-A5D1-4E3D-8CFF-96280F11BDFB}"/>
              </a:ext>
            </a:extLst>
          </p:cNvPr>
          <p:cNvCxnSpPr>
            <a:cxnSpLocks/>
          </p:cNvCxnSpPr>
          <p:nvPr/>
        </p:nvCxnSpPr>
        <p:spPr>
          <a:xfrm>
            <a:off x="4297680" y="2853690"/>
            <a:ext cx="6324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88C6DAC5-48C1-41CA-99DF-F8BAADDD3D9E}"/>
              </a:ext>
            </a:extLst>
          </p:cNvPr>
          <p:cNvCxnSpPr>
            <a:cxnSpLocks/>
          </p:cNvCxnSpPr>
          <p:nvPr/>
        </p:nvCxnSpPr>
        <p:spPr>
          <a:xfrm>
            <a:off x="4305300" y="3249930"/>
            <a:ext cx="6248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9462911F-4E3D-4AA6-BF2A-949F6861EDA5}"/>
              </a:ext>
            </a:extLst>
          </p:cNvPr>
          <p:cNvCxnSpPr>
            <a:cxnSpLocks/>
          </p:cNvCxnSpPr>
          <p:nvPr/>
        </p:nvCxnSpPr>
        <p:spPr>
          <a:xfrm>
            <a:off x="4107180" y="3608070"/>
            <a:ext cx="9220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2E9E8604-D901-4901-91C1-5F8502CDE293}"/>
              </a:ext>
            </a:extLst>
          </p:cNvPr>
          <p:cNvCxnSpPr>
            <a:cxnSpLocks/>
          </p:cNvCxnSpPr>
          <p:nvPr/>
        </p:nvCxnSpPr>
        <p:spPr>
          <a:xfrm flipV="1">
            <a:off x="4107180" y="3623310"/>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63A6F647-DFA8-44C0-9EF5-FB6649C1C492}"/>
              </a:ext>
            </a:extLst>
          </p:cNvPr>
          <p:cNvCxnSpPr>
            <a:cxnSpLocks/>
          </p:cNvCxnSpPr>
          <p:nvPr/>
        </p:nvCxnSpPr>
        <p:spPr>
          <a:xfrm>
            <a:off x="4107180" y="3806190"/>
            <a:ext cx="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0381811E-3878-4C0D-9605-D141BF3DFAAE}"/>
              </a:ext>
            </a:extLst>
          </p:cNvPr>
          <p:cNvCxnSpPr>
            <a:cxnSpLocks/>
          </p:cNvCxnSpPr>
          <p:nvPr/>
        </p:nvCxnSpPr>
        <p:spPr>
          <a:xfrm>
            <a:off x="4023360" y="3806190"/>
            <a:ext cx="83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E08A5676-ADF0-4F3A-A961-1A4DEEC98EAD}"/>
              </a:ext>
            </a:extLst>
          </p:cNvPr>
          <p:cNvCxnSpPr>
            <a:cxnSpLocks/>
          </p:cNvCxnSpPr>
          <p:nvPr/>
        </p:nvCxnSpPr>
        <p:spPr>
          <a:xfrm>
            <a:off x="4015740" y="3821430"/>
            <a:ext cx="0" cy="541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0D9733B3-5F03-4759-A7D5-9913C7B4D1D0}"/>
              </a:ext>
            </a:extLst>
          </p:cNvPr>
          <p:cNvCxnSpPr>
            <a:cxnSpLocks/>
          </p:cNvCxnSpPr>
          <p:nvPr/>
        </p:nvCxnSpPr>
        <p:spPr>
          <a:xfrm>
            <a:off x="3954780" y="4065270"/>
            <a:ext cx="68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B037DE4B-497C-4DD2-BDEF-804FC6431490}"/>
              </a:ext>
            </a:extLst>
          </p:cNvPr>
          <p:cNvCxnSpPr>
            <a:cxnSpLocks/>
          </p:cNvCxnSpPr>
          <p:nvPr/>
        </p:nvCxnSpPr>
        <p:spPr>
          <a:xfrm>
            <a:off x="4015740" y="4362450"/>
            <a:ext cx="10744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131EE751-BBE2-402D-A136-326D2203AE6A}"/>
              </a:ext>
            </a:extLst>
          </p:cNvPr>
          <p:cNvCxnSpPr>
            <a:cxnSpLocks/>
          </p:cNvCxnSpPr>
          <p:nvPr/>
        </p:nvCxnSpPr>
        <p:spPr>
          <a:xfrm flipV="1">
            <a:off x="4023360" y="3813810"/>
            <a:ext cx="0" cy="7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DD7DB26F-FD3B-4C41-9E07-B60E3572D7AA}"/>
              </a:ext>
            </a:extLst>
          </p:cNvPr>
          <p:cNvCxnSpPr>
            <a:cxnSpLocks/>
          </p:cNvCxnSpPr>
          <p:nvPr/>
        </p:nvCxnSpPr>
        <p:spPr>
          <a:xfrm>
            <a:off x="4107180" y="3981450"/>
            <a:ext cx="152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ector recto 84">
            <a:extLst>
              <a:ext uri="{FF2B5EF4-FFF2-40B4-BE49-F238E27FC236}">
                <a16:creationId xmlns:a16="http://schemas.microsoft.com/office/drawing/2014/main" id="{8097A80D-1A07-449C-B914-50B0A8CE394B}"/>
              </a:ext>
            </a:extLst>
          </p:cNvPr>
          <p:cNvCxnSpPr>
            <a:cxnSpLocks/>
          </p:cNvCxnSpPr>
          <p:nvPr/>
        </p:nvCxnSpPr>
        <p:spPr>
          <a:xfrm flipH="1">
            <a:off x="3535680" y="2861310"/>
            <a:ext cx="121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CB10B2F3-112B-4346-8698-D74B9389B0DC}"/>
              </a:ext>
            </a:extLst>
          </p:cNvPr>
          <p:cNvCxnSpPr>
            <a:cxnSpLocks/>
          </p:cNvCxnSpPr>
          <p:nvPr/>
        </p:nvCxnSpPr>
        <p:spPr>
          <a:xfrm>
            <a:off x="3520440" y="2861310"/>
            <a:ext cx="0" cy="216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35D41B3B-21A3-4FDE-9945-11C056D1A3E5}"/>
              </a:ext>
            </a:extLst>
          </p:cNvPr>
          <p:cNvCxnSpPr>
            <a:cxnSpLocks/>
          </p:cNvCxnSpPr>
          <p:nvPr/>
        </p:nvCxnSpPr>
        <p:spPr>
          <a:xfrm>
            <a:off x="3535680" y="5025390"/>
            <a:ext cx="449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8C1F867A-F071-40A9-9829-797A388A56A8}"/>
              </a:ext>
            </a:extLst>
          </p:cNvPr>
          <p:cNvCxnSpPr>
            <a:cxnSpLocks/>
          </p:cNvCxnSpPr>
          <p:nvPr/>
        </p:nvCxnSpPr>
        <p:spPr>
          <a:xfrm flipH="1">
            <a:off x="3985260" y="4735830"/>
            <a:ext cx="7620" cy="58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3BC740C7-F066-45E0-AD82-51A8DF07FBF3}"/>
              </a:ext>
            </a:extLst>
          </p:cNvPr>
          <p:cNvCxnSpPr>
            <a:cxnSpLocks/>
          </p:cNvCxnSpPr>
          <p:nvPr/>
        </p:nvCxnSpPr>
        <p:spPr>
          <a:xfrm>
            <a:off x="3985260" y="4762334"/>
            <a:ext cx="17449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4E900A4B-CF03-49B4-908D-B22CB57CDE11}"/>
              </a:ext>
            </a:extLst>
          </p:cNvPr>
          <p:cNvCxnSpPr>
            <a:cxnSpLocks/>
          </p:cNvCxnSpPr>
          <p:nvPr/>
        </p:nvCxnSpPr>
        <p:spPr>
          <a:xfrm>
            <a:off x="3985260" y="5322569"/>
            <a:ext cx="38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Conector recto 97">
            <a:extLst>
              <a:ext uri="{FF2B5EF4-FFF2-40B4-BE49-F238E27FC236}">
                <a16:creationId xmlns:a16="http://schemas.microsoft.com/office/drawing/2014/main" id="{B9A16844-ED8C-4912-BAB4-3953DAA8ACC4}"/>
              </a:ext>
            </a:extLst>
          </p:cNvPr>
          <p:cNvCxnSpPr>
            <a:cxnSpLocks/>
          </p:cNvCxnSpPr>
          <p:nvPr/>
        </p:nvCxnSpPr>
        <p:spPr>
          <a:xfrm>
            <a:off x="4023360" y="5101590"/>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ector recto 99">
            <a:extLst>
              <a:ext uri="{FF2B5EF4-FFF2-40B4-BE49-F238E27FC236}">
                <a16:creationId xmlns:a16="http://schemas.microsoft.com/office/drawing/2014/main" id="{1D23DFAF-26DC-46F6-A515-436473ABB395}"/>
              </a:ext>
            </a:extLst>
          </p:cNvPr>
          <p:cNvCxnSpPr>
            <a:cxnSpLocks/>
          </p:cNvCxnSpPr>
          <p:nvPr/>
        </p:nvCxnSpPr>
        <p:spPr>
          <a:xfrm>
            <a:off x="4015740" y="5116830"/>
            <a:ext cx="1615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ector recto 101">
            <a:extLst>
              <a:ext uri="{FF2B5EF4-FFF2-40B4-BE49-F238E27FC236}">
                <a16:creationId xmlns:a16="http://schemas.microsoft.com/office/drawing/2014/main" id="{447778DF-F2D6-4B1F-A196-5BD50E4D747F}"/>
              </a:ext>
            </a:extLst>
          </p:cNvPr>
          <p:cNvCxnSpPr>
            <a:cxnSpLocks/>
          </p:cNvCxnSpPr>
          <p:nvPr/>
        </p:nvCxnSpPr>
        <p:spPr>
          <a:xfrm>
            <a:off x="4023360" y="5482590"/>
            <a:ext cx="1607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E5136CB1-C6C0-4F3A-855A-5BB9C586A38A}"/>
              </a:ext>
            </a:extLst>
          </p:cNvPr>
          <p:cNvCxnSpPr>
            <a:cxnSpLocks/>
          </p:cNvCxnSpPr>
          <p:nvPr/>
        </p:nvCxnSpPr>
        <p:spPr>
          <a:xfrm>
            <a:off x="2400300" y="3981450"/>
            <a:ext cx="11353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737AA8D4-1C1E-42FB-91E8-F1F751BE9406}"/>
              </a:ext>
            </a:extLst>
          </p:cNvPr>
          <p:cNvCxnSpPr>
            <a:cxnSpLocks/>
          </p:cNvCxnSpPr>
          <p:nvPr/>
        </p:nvCxnSpPr>
        <p:spPr>
          <a:xfrm>
            <a:off x="2400300" y="3989070"/>
            <a:ext cx="0" cy="20421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BB5F2F64-020C-4B79-94C3-79C01E4A4F59}"/>
              </a:ext>
            </a:extLst>
          </p:cNvPr>
          <p:cNvCxnSpPr>
            <a:cxnSpLocks/>
          </p:cNvCxnSpPr>
          <p:nvPr/>
        </p:nvCxnSpPr>
        <p:spPr>
          <a:xfrm>
            <a:off x="2400300" y="6046470"/>
            <a:ext cx="15544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Conector recto 109">
            <a:extLst>
              <a:ext uri="{FF2B5EF4-FFF2-40B4-BE49-F238E27FC236}">
                <a16:creationId xmlns:a16="http://schemas.microsoft.com/office/drawing/2014/main" id="{0B72B69B-9160-41B5-8F08-DC002ECEC627}"/>
              </a:ext>
            </a:extLst>
          </p:cNvPr>
          <p:cNvCxnSpPr>
            <a:cxnSpLocks/>
          </p:cNvCxnSpPr>
          <p:nvPr/>
        </p:nvCxnSpPr>
        <p:spPr>
          <a:xfrm>
            <a:off x="3954780" y="5825490"/>
            <a:ext cx="0" cy="411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Conector recto 111">
            <a:extLst>
              <a:ext uri="{FF2B5EF4-FFF2-40B4-BE49-F238E27FC236}">
                <a16:creationId xmlns:a16="http://schemas.microsoft.com/office/drawing/2014/main" id="{9C43B0A4-537B-4000-BD68-9CD2FCCDB97F}"/>
              </a:ext>
            </a:extLst>
          </p:cNvPr>
          <p:cNvCxnSpPr>
            <a:cxnSpLocks/>
          </p:cNvCxnSpPr>
          <p:nvPr/>
        </p:nvCxnSpPr>
        <p:spPr>
          <a:xfrm>
            <a:off x="3954780" y="5825490"/>
            <a:ext cx="1874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Conector recto 113">
            <a:extLst>
              <a:ext uri="{FF2B5EF4-FFF2-40B4-BE49-F238E27FC236}">
                <a16:creationId xmlns:a16="http://schemas.microsoft.com/office/drawing/2014/main" id="{0003E73D-506A-46AC-83AC-DA6BC2A0A287}"/>
              </a:ext>
            </a:extLst>
          </p:cNvPr>
          <p:cNvCxnSpPr>
            <a:cxnSpLocks/>
          </p:cNvCxnSpPr>
          <p:nvPr/>
        </p:nvCxnSpPr>
        <p:spPr>
          <a:xfrm>
            <a:off x="3954780" y="6236970"/>
            <a:ext cx="18440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CuadroTexto 114">
            <a:extLst>
              <a:ext uri="{FF2B5EF4-FFF2-40B4-BE49-F238E27FC236}">
                <a16:creationId xmlns:a16="http://schemas.microsoft.com/office/drawing/2014/main" id="{78D984DE-F63B-4E29-A885-5F9085B51F60}"/>
              </a:ext>
            </a:extLst>
          </p:cNvPr>
          <p:cNvSpPr txBox="1"/>
          <p:nvPr/>
        </p:nvSpPr>
        <p:spPr>
          <a:xfrm>
            <a:off x="5752252" y="1188959"/>
            <a:ext cx="2330872" cy="369332"/>
          </a:xfrm>
          <a:prstGeom prst="rect">
            <a:avLst/>
          </a:prstGeom>
          <a:noFill/>
        </p:spPr>
        <p:txBody>
          <a:bodyPr wrap="square" rtlCol="0">
            <a:spAutoFit/>
          </a:bodyPr>
          <a:lstStyle/>
          <a:p>
            <a:r>
              <a:rPr lang="es-ES" i="1" dirty="0"/>
              <a:t>Ostreococcus tauri</a:t>
            </a:r>
          </a:p>
        </p:txBody>
      </p:sp>
      <p:sp>
        <p:nvSpPr>
          <p:cNvPr id="116" name="CuadroTexto 115">
            <a:extLst>
              <a:ext uri="{FF2B5EF4-FFF2-40B4-BE49-F238E27FC236}">
                <a16:creationId xmlns:a16="http://schemas.microsoft.com/office/drawing/2014/main" id="{7C83A2DF-1038-432D-AB69-FEC4F0B62BC6}"/>
              </a:ext>
            </a:extLst>
          </p:cNvPr>
          <p:cNvSpPr txBox="1"/>
          <p:nvPr/>
        </p:nvSpPr>
        <p:spPr>
          <a:xfrm>
            <a:off x="5890683" y="1536692"/>
            <a:ext cx="2330872" cy="369332"/>
          </a:xfrm>
          <a:prstGeom prst="rect">
            <a:avLst/>
          </a:prstGeom>
          <a:noFill/>
        </p:spPr>
        <p:txBody>
          <a:bodyPr wrap="square" rtlCol="0">
            <a:spAutoFit/>
          </a:bodyPr>
          <a:lstStyle/>
          <a:p>
            <a:r>
              <a:rPr lang="es-ES" i="1" dirty="0" err="1"/>
              <a:t>Micromonas</a:t>
            </a:r>
            <a:r>
              <a:rPr lang="es-ES" i="1" dirty="0"/>
              <a:t> </a:t>
            </a:r>
            <a:r>
              <a:rPr lang="es-ES" i="1" dirty="0" err="1"/>
              <a:t>pusilla</a:t>
            </a:r>
            <a:endParaRPr lang="es-ES" i="1" dirty="0"/>
          </a:p>
        </p:txBody>
      </p:sp>
      <p:sp>
        <p:nvSpPr>
          <p:cNvPr id="117" name="CuadroTexto 116">
            <a:extLst>
              <a:ext uri="{FF2B5EF4-FFF2-40B4-BE49-F238E27FC236}">
                <a16:creationId xmlns:a16="http://schemas.microsoft.com/office/drawing/2014/main" id="{7D6E5526-3405-4648-B71B-7B1E26DFD063}"/>
              </a:ext>
            </a:extLst>
          </p:cNvPr>
          <p:cNvSpPr txBox="1"/>
          <p:nvPr/>
        </p:nvSpPr>
        <p:spPr>
          <a:xfrm>
            <a:off x="5387341" y="2315646"/>
            <a:ext cx="2773682" cy="369332"/>
          </a:xfrm>
          <a:prstGeom prst="rect">
            <a:avLst/>
          </a:prstGeom>
          <a:noFill/>
        </p:spPr>
        <p:txBody>
          <a:bodyPr wrap="square" rtlCol="0">
            <a:spAutoFit/>
          </a:bodyPr>
          <a:lstStyle/>
          <a:p>
            <a:r>
              <a:rPr lang="es-ES" i="1" dirty="0" err="1"/>
              <a:t>Coccomyxa</a:t>
            </a:r>
            <a:r>
              <a:rPr lang="es-ES" i="1" dirty="0"/>
              <a:t> </a:t>
            </a:r>
            <a:r>
              <a:rPr lang="es-ES" i="1" dirty="0" err="1"/>
              <a:t>subellipsoidea</a:t>
            </a:r>
            <a:endParaRPr lang="es-ES" i="1" dirty="0"/>
          </a:p>
        </p:txBody>
      </p:sp>
      <p:sp>
        <p:nvSpPr>
          <p:cNvPr id="118" name="CuadroTexto 117">
            <a:extLst>
              <a:ext uri="{FF2B5EF4-FFF2-40B4-BE49-F238E27FC236}">
                <a16:creationId xmlns:a16="http://schemas.microsoft.com/office/drawing/2014/main" id="{F1424022-B3FB-4662-860F-930270218C64}"/>
              </a:ext>
            </a:extLst>
          </p:cNvPr>
          <p:cNvSpPr txBox="1"/>
          <p:nvPr/>
        </p:nvSpPr>
        <p:spPr>
          <a:xfrm>
            <a:off x="4899659" y="2678452"/>
            <a:ext cx="2773682" cy="369332"/>
          </a:xfrm>
          <a:prstGeom prst="rect">
            <a:avLst/>
          </a:prstGeom>
          <a:noFill/>
        </p:spPr>
        <p:txBody>
          <a:bodyPr wrap="square" rtlCol="0">
            <a:spAutoFit/>
          </a:bodyPr>
          <a:lstStyle/>
          <a:p>
            <a:r>
              <a:rPr lang="es-ES" i="1" dirty="0"/>
              <a:t>Chlamydomonas reinhardtii</a:t>
            </a:r>
          </a:p>
        </p:txBody>
      </p:sp>
      <p:sp>
        <p:nvSpPr>
          <p:cNvPr id="119" name="CuadroTexto 118">
            <a:extLst>
              <a:ext uri="{FF2B5EF4-FFF2-40B4-BE49-F238E27FC236}">
                <a16:creationId xmlns:a16="http://schemas.microsoft.com/office/drawing/2014/main" id="{2280F456-AB70-429C-8E73-432DA6E39321}"/>
              </a:ext>
            </a:extLst>
          </p:cNvPr>
          <p:cNvSpPr txBox="1"/>
          <p:nvPr/>
        </p:nvSpPr>
        <p:spPr>
          <a:xfrm>
            <a:off x="4899659" y="3075744"/>
            <a:ext cx="2773682" cy="369332"/>
          </a:xfrm>
          <a:prstGeom prst="rect">
            <a:avLst/>
          </a:prstGeom>
          <a:noFill/>
        </p:spPr>
        <p:txBody>
          <a:bodyPr wrap="square" rtlCol="0">
            <a:spAutoFit/>
          </a:bodyPr>
          <a:lstStyle/>
          <a:p>
            <a:r>
              <a:rPr lang="es-ES" i="1" dirty="0"/>
              <a:t>Volvox </a:t>
            </a:r>
            <a:r>
              <a:rPr lang="es-ES" i="1" dirty="0" err="1"/>
              <a:t>carteri</a:t>
            </a:r>
            <a:endParaRPr lang="es-ES" i="1" dirty="0"/>
          </a:p>
        </p:txBody>
      </p:sp>
      <p:sp>
        <p:nvSpPr>
          <p:cNvPr id="120" name="CuadroTexto 119">
            <a:extLst>
              <a:ext uri="{FF2B5EF4-FFF2-40B4-BE49-F238E27FC236}">
                <a16:creationId xmlns:a16="http://schemas.microsoft.com/office/drawing/2014/main" id="{EF39A022-4E37-40C5-9B81-87FF82500475}"/>
              </a:ext>
            </a:extLst>
          </p:cNvPr>
          <p:cNvSpPr txBox="1"/>
          <p:nvPr/>
        </p:nvSpPr>
        <p:spPr>
          <a:xfrm>
            <a:off x="5543974" y="2003566"/>
            <a:ext cx="2773682" cy="369332"/>
          </a:xfrm>
          <a:prstGeom prst="rect">
            <a:avLst/>
          </a:prstGeom>
          <a:noFill/>
        </p:spPr>
        <p:txBody>
          <a:bodyPr wrap="square" rtlCol="0">
            <a:spAutoFit/>
          </a:bodyPr>
          <a:lstStyle/>
          <a:p>
            <a:r>
              <a:rPr lang="es-ES" i="1" dirty="0" err="1"/>
              <a:t>Bathycoccus</a:t>
            </a:r>
            <a:r>
              <a:rPr lang="es-ES" i="1" dirty="0"/>
              <a:t> </a:t>
            </a:r>
            <a:r>
              <a:rPr lang="es-ES" i="1" dirty="0" err="1"/>
              <a:t>prasinos</a:t>
            </a:r>
            <a:endParaRPr lang="es-ES" i="1" dirty="0"/>
          </a:p>
        </p:txBody>
      </p:sp>
      <p:sp>
        <p:nvSpPr>
          <p:cNvPr id="121" name="CuadroTexto 120">
            <a:extLst>
              <a:ext uri="{FF2B5EF4-FFF2-40B4-BE49-F238E27FC236}">
                <a16:creationId xmlns:a16="http://schemas.microsoft.com/office/drawing/2014/main" id="{8936DF44-C272-45CC-A306-E20B66F3B7AA}"/>
              </a:ext>
            </a:extLst>
          </p:cNvPr>
          <p:cNvSpPr txBox="1"/>
          <p:nvPr/>
        </p:nvSpPr>
        <p:spPr>
          <a:xfrm>
            <a:off x="4983626" y="3438644"/>
            <a:ext cx="2773682" cy="369332"/>
          </a:xfrm>
          <a:prstGeom prst="rect">
            <a:avLst/>
          </a:prstGeom>
          <a:noFill/>
        </p:spPr>
        <p:txBody>
          <a:bodyPr wrap="square" rtlCol="0">
            <a:spAutoFit/>
          </a:bodyPr>
          <a:lstStyle/>
          <a:p>
            <a:r>
              <a:rPr lang="es-ES" i="1" dirty="0" err="1"/>
              <a:t>Dunaliella</a:t>
            </a:r>
            <a:r>
              <a:rPr lang="es-ES" i="1" dirty="0"/>
              <a:t> salina</a:t>
            </a:r>
          </a:p>
        </p:txBody>
      </p:sp>
      <p:sp>
        <p:nvSpPr>
          <p:cNvPr id="122" name="CuadroTexto 121">
            <a:extLst>
              <a:ext uri="{FF2B5EF4-FFF2-40B4-BE49-F238E27FC236}">
                <a16:creationId xmlns:a16="http://schemas.microsoft.com/office/drawing/2014/main" id="{9247FE64-26FF-44EB-A206-37A17276736A}"/>
              </a:ext>
            </a:extLst>
          </p:cNvPr>
          <p:cNvSpPr txBox="1"/>
          <p:nvPr/>
        </p:nvSpPr>
        <p:spPr>
          <a:xfrm>
            <a:off x="5568103" y="3801544"/>
            <a:ext cx="2773682" cy="369332"/>
          </a:xfrm>
          <a:prstGeom prst="rect">
            <a:avLst/>
          </a:prstGeom>
          <a:noFill/>
        </p:spPr>
        <p:txBody>
          <a:bodyPr wrap="square" rtlCol="0">
            <a:spAutoFit/>
          </a:bodyPr>
          <a:lstStyle/>
          <a:p>
            <a:r>
              <a:rPr lang="es-ES" i="1" dirty="0" err="1"/>
              <a:t>Haematococcus</a:t>
            </a:r>
            <a:r>
              <a:rPr lang="es-ES" i="1" dirty="0"/>
              <a:t> </a:t>
            </a:r>
            <a:r>
              <a:rPr lang="es-ES" i="1" dirty="0" err="1"/>
              <a:t>lacustris</a:t>
            </a:r>
            <a:endParaRPr lang="es-ES" i="1" dirty="0"/>
          </a:p>
        </p:txBody>
      </p:sp>
      <p:sp>
        <p:nvSpPr>
          <p:cNvPr id="123" name="CuadroTexto 122">
            <a:extLst>
              <a:ext uri="{FF2B5EF4-FFF2-40B4-BE49-F238E27FC236}">
                <a16:creationId xmlns:a16="http://schemas.microsoft.com/office/drawing/2014/main" id="{86AE8CC4-EF19-4B8C-8F9D-833A0EDC8697}"/>
              </a:ext>
            </a:extLst>
          </p:cNvPr>
          <p:cNvSpPr txBox="1"/>
          <p:nvPr/>
        </p:nvSpPr>
        <p:spPr>
          <a:xfrm>
            <a:off x="5072803" y="4172491"/>
            <a:ext cx="2773682" cy="369332"/>
          </a:xfrm>
          <a:prstGeom prst="rect">
            <a:avLst/>
          </a:prstGeom>
          <a:noFill/>
        </p:spPr>
        <p:txBody>
          <a:bodyPr wrap="square" rtlCol="0">
            <a:spAutoFit/>
          </a:bodyPr>
          <a:lstStyle/>
          <a:p>
            <a:r>
              <a:rPr lang="es-ES" i="1" dirty="0" err="1"/>
              <a:t>Chromochloris</a:t>
            </a:r>
            <a:r>
              <a:rPr lang="es-ES" i="1" dirty="0"/>
              <a:t> </a:t>
            </a:r>
            <a:r>
              <a:rPr lang="es-ES" i="1" dirty="0" err="1"/>
              <a:t>zofingiensis</a:t>
            </a:r>
            <a:endParaRPr lang="es-ES" i="1" dirty="0"/>
          </a:p>
        </p:txBody>
      </p:sp>
      <p:sp>
        <p:nvSpPr>
          <p:cNvPr id="124" name="CuadroTexto 123">
            <a:extLst>
              <a:ext uri="{FF2B5EF4-FFF2-40B4-BE49-F238E27FC236}">
                <a16:creationId xmlns:a16="http://schemas.microsoft.com/office/drawing/2014/main" id="{FA94E98C-9935-438D-8262-84F39E06F9AE}"/>
              </a:ext>
            </a:extLst>
          </p:cNvPr>
          <p:cNvSpPr txBox="1"/>
          <p:nvPr/>
        </p:nvSpPr>
        <p:spPr>
          <a:xfrm>
            <a:off x="5726007" y="4563622"/>
            <a:ext cx="2773682" cy="369332"/>
          </a:xfrm>
          <a:prstGeom prst="rect">
            <a:avLst/>
          </a:prstGeom>
          <a:noFill/>
        </p:spPr>
        <p:txBody>
          <a:bodyPr wrap="square" rtlCol="0">
            <a:spAutoFit/>
          </a:bodyPr>
          <a:lstStyle/>
          <a:p>
            <a:r>
              <a:rPr lang="es-ES" i="1" dirty="0"/>
              <a:t>Klebsormidium nitens</a:t>
            </a:r>
          </a:p>
        </p:txBody>
      </p:sp>
      <p:sp>
        <p:nvSpPr>
          <p:cNvPr id="125" name="CuadroTexto 124">
            <a:extLst>
              <a:ext uri="{FF2B5EF4-FFF2-40B4-BE49-F238E27FC236}">
                <a16:creationId xmlns:a16="http://schemas.microsoft.com/office/drawing/2014/main" id="{D862ED78-9CDB-4252-83F3-4F8AB09F8139}"/>
              </a:ext>
            </a:extLst>
          </p:cNvPr>
          <p:cNvSpPr txBox="1"/>
          <p:nvPr/>
        </p:nvSpPr>
        <p:spPr>
          <a:xfrm>
            <a:off x="5615938" y="4937087"/>
            <a:ext cx="3032757" cy="369332"/>
          </a:xfrm>
          <a:prstGeom prst="rect">
            <a:avLst/>
          </a:prstGeom>
          <a:noFill/>
        </p:spPr>
        <p:txBody>
          <a:bodyPr wrap="square" rtlCol="0">
            <a:spAutoFit/>
          </a:bodyPr>
          <a:lstStyle/>
          <a:p>
            <a:r>
              <a:rPr lang="es-ES" i="1" dirty="0" err="1"/>
              <a:t>Mesoteanium</a:t>
            </a:r>
            <a:r>
              <a:rPr lang="es-ES" i="1" dirty="0"/>
              <a:t> </a:t>
            </a:r>
            <a:r>
              <a:rPr lang="es-ES" i="1" dirty="0" err="1"/>
              <a:t>endlicherianum</a:t>
            </a:r>
            <a:endParaRPr lang="es-ES" i="1" dirty="0"/>
          </a:p>
        </p:txBody>
      </p:sp>
      <p:sp>
        <p:nvSpPr>
          <p:cNvPr id="126" name="CuadroTexto 125">
            <a:extLst>
              <a:ext uri="{FF2B5EF4-FFF2-40B4-BE49-F238E27FC236}">
                <a16:creationId xmlns:a16="http://schemas.microsoft.com/office/drawing/2014/main" id="{1FFDB922-608F-4B1C-9F3A-271E64432E56}"/>
              </a:ext>
            </a:extLst>
          </p:cNvPr>
          <p:cNvSpPr txBox="1"/>
          <p:nvPr/>
        </p:nvSpPr>
        <p:spPr>
          <a:xfrm>
            <a:off x="5615938" y="5303579"/>
            <a:ext cx="3032757" cy="369332"/>
          </a:xfrm>
          <a:prstGeom prst="rect">
            <a:avLst/>
          </a:prstGeom>
          <a:noFill/>
        </p:spPr>
        <p:txBody>
          <a:bodyPr wrap="square" rtlCol="0">
            <a:spAutoFit/>
          </a:bodyPr>
          <a:lstStyle/>
          <a:p>
            <a:r>
              <a:rPr lang="es-ES" i="1" dirty="0" err="1"/>
              <a:t>Spirogloea</a:t>
            </a:r>
            <a:r>
              <a:rPr lang="es-ES" i="1" dirty="0"/>
              <a:t> </a:t>
            </a:r>
            <a:r>
              <a:rPr lang="es-ES" i="1" dirty="0" err="1"/>
              <a:t>muscicola</a:t>
            </a:r>
            <a:endParaRPr lang="es-ES" i="1" dirty="0"/>
          </a:p>
        </p:txBody>
      </p:sp>
      <p:sp>
        <p:nvSpPr>
          <p:cNvPr id="127" name="CuadroTexto 126">
            <a:extLst>
              <a:ext uri="{FF2B5EF4-FFF2-40B4-BE49-F238E27FC236}">
                <a16:creationId xmlns:a16="http://schemas.microsoft.com/office/drawing/2014/main" id="{926A68E2-DFE5-4C08-B618-01AAE81486BD}"/>
              </a:ext>
            </a:extLst>
          </p:cNvPr>
          <p:cNvSpPr txBox="1"/>
          <p:nvPr/>
        </p:nvSpPr>
        <p:spPr>
          <a:xfrm>
            <a:off x="5787807" y="5649846"/>
            <a:ext cx="3032757" cy="369332"/>
          </a:xfrm>
          <a:prstGeom prst="rect">
            <a:avLst/>
          </a:prstGeom>
          <a:noFill/>
        </p:spPr>
        <p:txBody>
          <a:bodyPr wrap="square" rtlCol="0">
            <a:spAutoFit/>
          </a:bodyPr>
          <a:lstStyle/>
          <a:p>
            <a:r>
              <a:rPr lang="es-ES" i="1" dirty="0"/>
              <a:t>Phaeodactylum tricornutum</a:t>
            </a:r>
          </a:p>
        </p:txBody>
      </p:sp>
      <p:sp>
        <p:nvSpPr>
          <p:cNvPr id="128" name="CuadroTexto 127">
            <a:extLst>
              <a:ext uri="{FF2B5EF4-FFF2-40B4-BE49-F238E27FC236}">
                <a16:creationId xmlns:a16="http://schemas.microsoft.com/office/drawing/2014/main" id="{FB3F2B11-41EB-425D-8ABE-BD275633C53A}"/>
              </a:ext>
            </a:extLst>
          </p:cNvPr>
          <p:cNvSpPr txBox="1"/>
          <p:nvPr/>
        </p:nvSpPr>
        <p:spPr>
          <a:xfrm>
            <a:off x="5780193" y="6051565"/>
            <a:ext cx="3032757" cy="369332"/>
          </a:xfrm>
          <a:prstGeom prst="rect">
            <a:avLst/>
          </a:prstGeom>
          <a:noFill/>
        </p:spPr>
        <p:txBody>
          <a:bodyPr wrap="square" rtlCol="0">
            <a:spAutoFit/>
          </a:bodyPr>
          <a:lstStyle/>
          <a:p>
            <a:r>
              <a:rPr lang="es-ES" i="1" dirty="0" err="1"/>
              <a:t>Nannochloropsis</a:t>
            </a:r>
            <a:r>
              <a:rPr lang="es-ES" i="1" dirty="0"/>
              <a:t> gaditana</a:t>
            </a:r>
          </a:p>
        </p:txBody>
      </p:sp>
      <p:sp>
        <p:nvSpPr>
          <p:cNvPr id="129" name="Rectángulo: esquinas redondeadas 128">
            <a:extLst>
              <a:ext uri="{FF2B5EF4-FFF2-40B4-BE49-F238E27FC236}">
                <a16:creationId xmlns:a16="http://schemas.microsoft.com/office/drawing/2014/main" id="{064C3603-EC95-4131-BD98-94F21712013E}"/>
              </a:ext>
            </a:extLst>
          </p:cNvPr>
          <p:cNvSpPr/>
          <p:nvPr/>
        </p:nvSpPr>
        <p:spPr>
          <a:xfrm>
            <a:off x="3200785" y="1202200"/>
            <a:ext cx="5505094" cy="340068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0" name="Rectángulo: esquinas redondeadas 129">
            <a:extLst>
              <a:ext uri="{FF2B5EF4-FFF2-40B4-BE49-F238E27FC236}">
                <a16:creationId xmlns:a16="http://schemas.microsoft.com/office/drawing/2014/main" id="{F7805D82-64BA-48CF-8D25-F1CDD756344C}"/>
              </a:ext>
            </a:extLst>
          </p:cNvPr>
          <p:cNvSpPr/>
          <p:nvPr/>
        </p:nvSpPr>
        <p:spPr>
          <a:xfrm>
            <a:off x="3257972" y="4610507"/>
            <a:ext cx="5447907" cy="1059181"/>
          </a:xfrm>
          <a:prstGeom prst="round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1" name="CuadroTexto 130">
            <a:extLst>
              <a:ext uri="{FF2B5EF4-FFF2-40B4-BE49-F238E27FC236}">
                <a16:creationId xmlns:a16="http://schemas.microsoft.com/office/drawing/2014/main" id="{0C91CDC6-2B7A-49F6-AD6A-31FE18B9FC71}"/>
              </a:ext>
            </a:extLst>
          </p:cNvPr>
          <p:cNvSpPr txBox="1"/>
          <p:nvPr/>
        </p:nvSpPr>
        <p:spPr>
          <a:xfrm>
            <a:off x="8770613" y="2646351"/>
            <a:ext cx="2159000" cy="461665"/>
          </a:xfrm>
          <a:prstGeom prst="rect">
            <a:avLst/>
          </a:prstGeom>
          <a:noFill/>
        </p:spPr>
        <p:txBody>
          <a:bodyPr wrap="square" rtlCol="0">
            <a:spAutoFit/>
          </a:bodyPr>
          <a:lstStyle/>
          <a:p>
            <a:r>
              <a:rPr lang="es-ES" sz="2400" b="1" i="1" dirty="0" err="1">
                <a:solidFill>
                  <a:schemeClr val="accent6">
                    <a:lumMod val="75000"/>
                  </a:schemeClr>
                </a:solidFill>
              </a:rPr>
              <a:t>Chlorophyta</a:t>
            </a:r>
            <a:endParaRPr lang="es-ES" sz="2400" b="1" i="1" dirty="0">
              <a:solidFill>
                <a:schemeClr val="accent6">
                  <a:lumMod val="75000"/>
                </a:schemeClr>
              </a:solidFill>
            </a:endParaRPr>
          </a:p>
        </p:txBody>
      </p:sp>
      <p:sp>
        <p:nvSpPr>
          <p:cNvPr id="132" name="CuadroTexto 131">
            <a:extLst>
              <a:ext uri="{FF2B5EF4-FFF2-40B4-BE49-F238E27FC236}">
                <a16:creationId xmlns:a16="http://schemas.microsoft.com/office/drawing/2014/main" id="{02FE21BF-6443-4590-A06D-030DAEE3B6F2}"/>
              </a:ext>
            </a:extLst>
          </p:cNvPr>
          <p:cNvSpPr txBox="1"/>
          <p:nvPr/>
        </p:nvSpPr>
        <p:spPr>
          <a:xfrm>
            <a:off x="8770613" y="4933665"/>
            <a:ext cx="2159000" cy="461665"/>
          </a:xfrm>
          <a:prstGeom prst="rect">
            <a:avLst/>
          </a:prstGeom>
          <a:noFill/>
        </p:spPr>
        <p:txBody>
          <a:bodyPr wrap="square" rtlCol="0">
            <a:spAutoFit/>
          </a:bodyPr>
          <a:lstStyle/>
          <a:p>
            <a:r>
              <a:rPr lang="es-ES" sz="2400" b="1" i="1" dirty="0" err="1">
                <a:solidFill>
                  <a:schemeClr val="accent6">
                    <a:lumMod val="75000"/>
                  </a:schemeClr>
                </a:solidFill>
              </a:rPr>
              <a:t>Charophyta</a:t>
            </a:r>
            <a:endParaRPr lang="es-ES" sz="2400" b="1" i="1" dirty="0">
              <a:solidFill>
                <a:schemeClr val="accent6">
                  <a:lumMod val="75000"/>
                </a:schemeClr>
              </a:solidFill>
            </a:endParaRPr>
          </a:p>
        </p:txBody>
      </p:sp>
      <p:sp>
        <p:nvSpPr>
          <p:cNvPr id="133" name="Rectángulo: esquinas redondeadas 132">
            <a:extLst>
              <a:ext uri="{FF2B5EF4-FFF2-40B4-BE49-F238E27FC236}">
                <a16:creationId xmlns:a16="http://schemas.microsoft.com/office/drawing/2014/main" id="{FAD47C9E-A852-4EDE-B779-0EBE270F7762}"/>
              </a:ext>
            </a:extLst>
          </p:cNvPr>
          <p:cNvSpPr/>
          <p:nvPr/>
        </p:nvSpPr>
        <p:spPr>
          <a:xfrm>
            <a:off x="3257970" y="5706168"/>
            <a:ext cx="5447905" cy="732898"/>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4" name="CuadroTexto 133">
            <a:extLst>
              <a:ext uri="{FF2B5EF4-FFF2-40B4-BE49-F238E27FC236}">
                <a16:creationId xmlns:a16="http://schemas.microsoft.com/office/drawing/2014/main" id="{D3611038-E175-4CD2-80C6-474DB1505A83}"/>
              </a:ext>
            </a:extLst>
          </p:cNvPr>
          <p:cNvSpPr txBox="1"/>
          <p:nvPr/>
        </p:nvSpPr>
        <p:spPr>
          <a:xfrm>
            <a:off x="8787547" y="5841784"/>
            <a:ext cx="2159000" cy="461665"/>
          </a:xfrm>
          <a:prstGeom prst="rect">
            <a:avLst/>
          </a:prstGeom>
          <a:noFill/>
        </p:spPr>
        <p:txBody>
          <a:bodyPr wrap="square" rtlCol="0">
            <a:spAutoFit/>
          </a:bodyPr>
          <a:lstStyle/>
          <a:p>
            <a:r>
              <a:rPr lang="es-ES" sz="2400" b="1" i="1" dirty="0" err="1">
                <a:solidFill>
                  <a:srgbClr val="FFC000"/>
                </a:solidFill>
              </a:rPr>
              <a:t>Stramenopiles</a:t>
            </a:r>
            <a:endParaRPr lang="es-ES" sz="2400" b="1" i="1" dirty="0">
              <a:solidFill>
                <a:srgbClr val="FFC000"/>
              </a:solidFill>
            </a:endParaRPr>
          </a:p>
        </p:txBody>
      </p:sp>
      <p:sp>
        <p:nvSpPr>
          <p:cNvPr id="135" name="Estrella: 5 puntas 134">
            <a:extLst>
              <a:ext uri="{FF2B5EF4-FFF2-40B4-BE49-F238E27FC236}">
                <a16:creationId xmlns:a16="http://schemas.microsoft.com/office/drawing/2014/main" id="{8732C642-CC6F-438B-9D43-9D6DC32C4043}"/>
              </a:ext>
            </a:extLst>
          </p:cNvPr>
          <p:cNvSpPr/>
          <p:nvPr/>
        </p:nvSpPr>
        <p:spPr>
          <a:xfrm>
            <a:off x="7673341" y="1289685"/>
            <a:ext cx="148443" cy="151961"/>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6" name="Estrella: 5 puntas 135">
            <a:extLst>
              <a:ext uri="{FF2B5EF4-FFF2-40B4-BE49-F238E27FC236}">
                <a16:creationId xmlns:a16="http://schemas.microsoft.com/office/drawing/2014/main" id="{3D4418B6-4F48-4EC3-8E8C-D9513A2805D0}"/>
              </a:ext>
            </a:extLst>
          </p:cNvPr>
          <p:cNvSpPr/>
          <p:nvPr/>
        </p:nvSpPr>
        <p:spPr>
          <a:xfrm>
            <a:off x="7890934" y="1655422"/>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7" name="Estrella: 5 puntas 136">
            <a:extLst>
              <a:ext uri="{FF2B5EF4-FFF2-40B4-BE49-F238E27FC236}">
                <a16:creationId xmlns:a16="http://schemas.microsoft.com/office/drawing/2014/main" id="{BF04F33C-B8B6-48FE-8F00-0C447D0E670A}"/>
              </a:ext>
            </a:extLst>
          </p:cNvPr>
          <p:cNvSpPr/>
          <p:nvPr/>
        </p:nvSpPr>
        <p:spPr>
          <a:xfrm>
            <a:off x="7730065" y="2104684"/>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8" name="Estrella: 5 puntas 137">
            <a:extLst>
              <a:ext uri="{FF2B5EF4-FFF2-40B4-BE49-F238E27FC236}">
                <a16:creationId xmlns:a16="http://schemas.microsoft.com/office/drawing/2014/main" id="{1ABEFDF3-5842-41B3-A720-3C80C50ED33B}"/>
              </a:ext>
            </a:extLst>
          </p:cNvPr>
          <p:cNvSpPr/>
          <p:nvPr/>
        </p:nvSpPr>
        <p:spPr>
          <a:xfrm>
            <a:off x="7936653" y="2418110"/>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9" name="Estrella: 5 puntas 138">
            <a:extLst>
              <a:ext uri="{FF2B5EF4-FFF2-40B4-BE49-F238E27FC236}">
                <a16:creationId xmlns:a16="http://schemas.microsoft.com/office/drawing/2014/main" id="{2490ADD8-C9E3-4163-ABB7-DB66102A72BD}"/>
              </a:ext>
            </a:extLst>
          </p:cNvPr>
          <p:cNvSpPr/>
          <p:nvPr/>
        </p:nvSpPr>
        <p:spPr>
          <a:xfrm>
            <a:off x="7658946" y="2784634"/>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0" name="Estrella: 5 puntas 139">
            <a:extLst>
              <a:ext uri="{FF2B5EF4-FFF2-40B4-BE49-F238E27FC236}">
                <a16:creationId xmlns:a16="http://schemas.microsoft.com/office/drawing/2014/main" id="{77BC738F-2D4C-4D36-90D7-0AB25B830497}"/>
              </a:ext>
            </a:extLst>
          </p:cNvPr>
          <p:cNvSpPr/>
          <p:nvPr/>
        </p:nvSpPr>
        <p:spPr>
          <a:xfrm>
            <a:off x="6347607" y="3191314"/>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1" name="Estrella: 5 puntas 140">
            <a:extLst>
              <a:ext uri="{FF2B5EF4-FFF2-40B4-BE49-F238E27FC236}">
                <a16:creationId xmlns:a16="http://schemas.microsoft.com/office/drawing/2014/main" id="{80930C21-3EC7-40F5-BBE2-C43D0A31ADAB}"/>
              </a:ext>
            </a:extLst>
          </p:cNvPr>
          <p:cNvSpPr/>
          <p:nvPr/>
        </p:nvSpPr>
        <p:spPr>
          <a:xfrm>
            <a:off x="7868074" y="4662484"/>
            <a:ext cx="148443" cy="151961"/>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2" name="Estrella: 5 puntas 141">
            <a:extLst>
              <a:ext uri="{FF2B5EF4-FFF2-40B4-BE49-F238E27FC236}">
                <a16:creationId xmlns:a16="http://schemas.microsoft.com/office/drawing/2014/main" id="{40B29D55-A34B-4189-B171-DF7AFCF6CD25}"/>
              </a:ext>
            </a:extLst>
          </p:cNvPr>
          <p:cNvSpPr/>
          <p:nvPr/>
        </p:nvSpPr>
        <p:spPr>
          <a:xfrm>
            <a:off x="8520011" y="5051108"/>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9" name="Estrella: 5 puntas 148">
            <a:extLst>
              <a:ext uri="{FF2B5EF4-FFF2-40B4-BE49-F238E27FC236}">
                <a16:creationId xmlns:a16="http://schemas.microsoft.com/office/drawing/2014/main" id="{69113CDA-4999-400C-8C67-B138FFEA958C}"/>
              </a:ext>
            </a:extLst>
          </p:cNvPr>
          <p:cNvSpPr/>
          <p:nvPr/>
        </p:nvSpPr>
        <p:spPr>
          <a:xfrm>
            <a:off x="7752924" y="5414004"/>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Estrella: 5 puntas 75">
            <a:extLst>
              <a:ext uri="{FF2B5EF4-FFF2-40B4-BE49-F238E27FC236}">
                <a16:creationId xmlns:a16="http://schemas.microsoft.com/office/drawing/2014/main" id="{F05218B0-1F16-4E73-9A2E-1AA822EEBDBB}"/>
              </a:ext>
            </a:extLst>
          </p:cNvPr>
          <p:cNvSpPr/>
          <p:nvPr/>
        </p:nvSpPr>
        <p:spPr>
          <a:xfrm>
            <a:off x="9544079" y="1166653"/>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E9A8E4EB-69DD-42FD-91A0-AD1DFC2B4459}"/>
              </a:ext>
            </a:extLst>
          </p:cNvPr>
          <p:cNvSpPr txBox="1"/>
          <p:nvPr/>
        </p:nvSpPr>
        <p:spPr>
          <a:xfrm>
            <a:off x="9699413" y="1057967"/>
            <a:ext cx="2778907" cy="369332"/>
          </a:xfrm>
          <a:prstGeom prst="rect">
            <a:avLst/>
          </a:prstGeom>
          <a:noFill/>
        </p:spPr>
        <p:txBody>
          <a:bodyPr wrap="square" rtlCol="0">
            <a:spAutoFit/>
          </a:bodyPr>
          <a:lstStyle/>
          <a:p>
            <a:r>
              <a:rPr lang="es-ES" dirty="0"/>
              <a:t>Basic </a:t>
            </a:r>
            <a:r>
              <a:rPr lang="es-ES" dirty="0" err="1"/>
              <a:t>Biological</a:t>
            </a:r>
            <a:r>
              <a:rPr lang="es-ES" dirty="0"/>
              <a:t> </a:t>
            </a:r>
            <a:r>
              <a:rPr lang="es-ES" dirty="0" err="1"/>
              <a:t>Sciences</a:t>
            </a:r>
            <a:endParaRPr lang="es-ES" dirty="0"/>
          </a:p>
        </p:txBody>
      </p:sp>
    </p:spTree>
    <p:extLst>
      <p:ext uri="{BB962C8B-B14F-4D97-AF65-F5344CB8AC3E}">
        <p14:creationId xmlns:p14="http://schemas.microsoft.com/office/powerpoint/2010/main" val="32240525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5505"/>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2327"/>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cxnSp>
        <p:nvCxnSpPr>
          <p:cNvPr id="29" name="Conector recto 28">
            <a:extLst>
              <a:ext uri="{FF2B5EF4-FFF2-40B4-BE49-F238E27FC236}">
                <a16:creationId xmlns:a16="http://schemas.microsoft.com/office/drawing/2014/main" id="{BA2F23AD-C0A7-4F8C-8593-A78B43E86EBC}"/>
              </a:ext>
            </a:extLst>
          </p:cNvPr>
          <p:cNvCxnSpPr>
            <a:cxnSpLocks/>
          </p:cNvCxnSpPr>
          <p:nvPr/>
        </p:nvCxnSpPr>
        <p:spPr>
          <a:xfrm>
            <a:off x="3657600" y="3554730"/>
            <a:ext cx="2971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8395A277-AEAF-4E79-9D74-2B0453F52D22}"/>
              </a:ext>
            </a:extLst>
          </p:cNvPr>
          <p:cNvCxnSpPr>
            <a:cxnSpLocks/>
          </p:cNvCxnSpPr>
          <p:nvPr/>
        </p:nvCxnSpPr>
        <p:spPr>
          <a:xfrm>
            <a:off x="3878579" y="1835150"/>
            <a:ext cx="739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38359851-5E1D-4536-9473-F5CE0A6DC00B}"/>
              </a:ext>
            </a:extLst>
          </p:cNvPr>
          <p:cNvCxnSpPr>
            <a:cxnSpLocks/>
          </p:cNvCxnSpPr>
          <p:nvPr/>
        </p:nvCxnSpPr>
        <p:spPr>
          <a:xfrm flipV="1">
            <a:off x="4615181" y="1543050"/>
            <a:ext cx="2539" cy="65659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5" name="Conector recto 34">
            <a:extLst>
              <a:ext uri="{FF2B5EF4-FFF2-40B4-BE49-F238E27FC236}">
                <a16:creationId xmlns:a16="http://schemas.microsoft.com/office/drawing/2014/main" id="{84C67D71-0186-42B1-ADB4-84DF9873BBDC}"/>
              </a:ext>
            </a:extLst>
          </p:cNvPr>
          <p:cNvCxnSpPr>
            <a:cxnSpLocks/>
          </p:cNvCxnSpPr>
          <p:nvPr/>
        </p:nvCxnSpPr>
        <p:spPr>
          <a:xfrm>
            <a:off x="4617720" y="1543050"/>
            <a:ext cx="167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38A00D55-AA49-420D-A4CE-3C482D833F1F}"/>
              </a:ext>
            </a:extLst>
          </p:cNvPr>
          <p:cNvCxnSpPr>
            <a:cxnSpLocks/>
          </p:cNvCxnSpPr>
          <p:nvPr/>
        </p:nvCxnSpPr>
        <p:spPr>
          <a:xfrm>
            <a:off x="4785360" y="1383030"/>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E6C26F6D-1868-45F7-8C0B-D47BF88AA23B}"/>
              </a:ext>
            </a:extLst>
          </p:cNvPr>
          <p:cNvCxnSpPr>
            <a:cxnSpLocks/>
          </p:cNvCxnSpPr>
          <p:nvPr/>
        </p:nvCxnSpPr>
        <p:spPr>
          <a:xfrm>
            <a:off x="4770120" y="1375410"/>
            <a:ext cx="960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506F4086-F040-4125-A9F0-457CA537512D}"/>
              </a:ext>
            </a:extLst>
          </p:cNvPr>
          <p:cNvCxnSpPr>
            <a:cxnSpLocks/>
          </p:cNvCxnSpPr>
          <p:nvPr/>
        </p:nvCxnSpPr>
        <p:spPr>
          <a:xfrm>
            <a:off x="4785360" y="1741170"/>
            <a:ext cx="11277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8742646B-6946-4182-A2E8-B48779819AEE}"/>
              </a:ext>
            </a:extLst>
          </p:cNvPr>
          <p:cNvCxnSpPr>
            <a:cxnSpLocks/>
          </p:cNvCxnSpPr>
          <p:nvPr/>
        </p:nvCxnSpPr>
        <p:spPr>
          <a:xfrm>
            <a:off x="4615182" y="2199639"/>
            <a:ext cx="9550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B8E794CF-5DA4-4564-A51F-5F4724C3450E}"/>
              </a:ext>
            </a:extLst>
          </p:cNvPr>
          <p:cNvCxnSpPr>
            <a:cxnSpLocks/>
          </p:cNvCxnSpPr>
          <p:nvPr/>
        </p:nvCxnSpPr>
        <p:spPr>
          <a:xfrm>
            <a:off x="3878579" y="1835150"/>
            <a:ext cx="0" cy="652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2C2057BC-6ACD-43A7-9F5B-24422B3C9F91}"/>
              </a:ext>
            </a:extLst>
          </p:cNvPr>
          <p:cNvCxnSpPr>
            <a:cxnSpLocks/>
          </p:cNvCxnSpPr>
          <p:nvPr/>
        </p:nvCxnSpPr>
        <p:spPr>
          <a:xfrm>
            <a:off x="3878579" y="2503170"/>
            <a:ext cx="15392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FAA39E51-5A69-4ECD-A294-172D6EDBC231}"/>
              </a:ext>
            </a:extLst>
          </p:cNvPr>
          <p:cNvCxnSpPr>
            <a:cxnSpLocks/>
          </p:cNvCxnSpPr>
          <p:nvPr/>
        </p:nvCxnSpPr>
        <p:spPr>
          <a:xfrm>
            <a:off x="3657600" y="2199639"/>
            <a:ext cx="2209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513A55F7-7BC7-4545-96D5-06838823DB69}"/>
              </a:ext>
            </a:extLst>
          </p:cNvPr>
          <p:cNvCxnSpPr>
            <a:cxnSpLocks/>
          </p:cNvCxnSpPr>
          <p:nvPr/>
        </p:nvCxnSpPr>
        <p:spPr>
          <a:xfrm>
            <a:off x="3657600" y="2199639"/>
            <a:ext cx="0" cy="13550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2B37EE44-8DC5-4C2D-A880-7C30DE0D86A9}"/>
              </a:ext>
            </a:extLst>
          </p:cNvPr>
          <p:cNvCxnSpPr>
            <a:cxnSpLocks/>
          </p:cNvCxnSpPr>
          <p:nvPr/>
        </p:nvCxnSpPr>
        <p:spPr>
          <a:xfrm>
            <a:off x="3954780" y="3059430"/>
            <a:ext cx="0" cy="1005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44A7BAB1-0A89-4149-BEF1-C94D0E4CC0FC}"/>
              </a:ext>
            </a:extLst>
          </p:cNvPr>
          <p:cNvCxnSpPr>
            <a:cxnSpLocks/>
          </p:cNvCxnSpPr>
          <p:nvPr/>
        </p:nvCxnSpPr>
        <p:spPr>
          <a:xfrm>
            <a:off x="3954780" y="3051810"/>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0D2149D8-0C61-4DC7-98F5-E7EE8A567A92}"/>
              </a:ext>
            </a:extLst>
          </p:cNvPr>
          <p:cNvCxnSpPr>
            <a:cxnSpLocks/>
          </p:cNvCxnSpPr>
          <p:nvPr/>
        </p:nvCxnSpPr>
        <p:spPr>
          <a:xfrm>
            <a:off x="4305300" y="2861310"/>
            <a:ext cx="0" cy="388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B12826B7-A5D1-4E3D-8CFF-96280F11BDFB}"/>
              </a:ext>
            </a:extLst>
          </p:cNvPr>
          <p:cNvCxnSpPr>
            <a:cxnSpLocks/>
          </p:cNvCxnSpPr>
          <p:nvPr/>
        </p:nvCxnSpPr>
        <p:spPr>
          <a:xfrm>
            <a:off x="4297680" y="2853690"/>
            <a:ext cx="6324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88C6DAC5-48C1-41CA-99DF-F8BAADDD3D9E}"/>
              </a:ext>
            </a:extLst>
          </p:cNvPr>
          <p:cNvCxnSpPr>
            <a:cxnSpLocks/>
          </p:cNvCxnSpPr>
          <p:nvPr/>
        </p:nvCxnSpPr>
        <p:spPr>
          <a:xfrm>
            <a:off x="4305300" y="3249930"/>
            <a:ext cx="6248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9462911F-4E3D-4AA6-BF2A-949F6861EDA5}"/>
              </a:ext>
            </a:extLst>
          </p:cNvPr>
          <p:cNvCxnSpPr>
            <a:cxnSpLocks/>
          </p:cNvCxnSpPr>
          <p:nvPr/>
        </p:nvCxnSpPr>
        <p:spPr>
          <a:xfrm>
            <a:off x="4107180" y="3608070"/>
            <a:ext cx="9220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2E9E8604-D901-4901-91C1-5F8502CDE293}"/>
              </a:ext>
            </a:extLst>
          </p:cNvPr>
          <p:cNvCxnSpPr>
            <a:cxnSpLocks/>
          </p:cNvCxnSpPr>
          <p:nvPr/>
        </p:nvCxnSpPr>
        <p:spPr>
          <a:xfrm flipV="1">
            <a:off x="4107180" y="3623310"/>
            <a:ext cx="0" cy="36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63A6F647-DFA8-44C0-9EF5-FB6649C1C492}"/>
              </a:ext>
            </a:extLst>
          </p:cNvPr>
          <p:cNvCxnSpPr>
            <a:cxnSpLocks/>
          </p:cNvCxnSpPr>
          <p:nvPr/>
        </p:nvCxnSpPr>
        <p:spPr>
          <a:xfrm>
            <a:off x="4107180" y="3806190"/>
            <a:ext cx="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0381811E-3878-4C0D-9605-D141BF3DFAAE}"/>
              </a:ext>
            </a:extLst>
          </p:cNvPr>
          <p:cNvCxnSpPr>
            <a:cxnSpLocks/>
          </p:cNvCxnSpPr>
          <p:nvPr/>
        </p:nvCxnSpPr>
        <p:spPr>
          <a:xfrm>
            <a:off x="4023360" y="3806190"/>
            <a:ext cx="83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E08A5676-ADF0-4F3A-A961-1A4DEEC98EAD}"/>
              </a:ext>
            </a:extLst>
          </p:cNvPr>
          <p:cNvCxnSpPr>
            <a:cxnSpLocks/>
          </p:cNvCxnSpPr>
          <p:nvPr/>
        </p:nvCxnSpPr>
        <p:spPr>
          <a:xfrm>
            <a:off x="4015740" y="3821430"/>
            <a:ext cx="0" cy="541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0D9733B3-5F03-4759-A7D5-9913C7B4D1D0}"/>
              </a:ext>
            </a:extLst>
          </p:cNvPr>
          <p:cNvCxnSpPr>
            <a:cxnSpLocks/>
          </p:cNvCxnSpPr>
          <p:nvPr/>
        </p:nvCxnSpPr>
        <p:spPr>
          <a:xfrm>
            <a:off x="3954780" y="4065270"/>
            <a:ext cx="68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B037DE4B-497C-4DD2-BDEF-804FC6431490}"/>
              </a:ext>
            </a:extLst>
          </p:cNvPr>
          <p:cNvCxnSpPr>
            <a:cxnSpLocks/>
          </p:cNvCxnSpPr>
          <p:nvPr/>
        </p:nvCxnSpPr>
        <p:spPr>
          <a:xfrm>
            <a:off x="4015740" y="4362450"/>
            <a:ext cx="10744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131EE751-BBE2-402D-A136-326D2203AE6A}"/>
              </a:ext>
            </a:extLst>
          </p:cNvPr>
          <p:cNvCxnSpPr>
            <a:cxnSpLocks/>
          </p:cNvCxnSpPr>
          <p:nvPr/>
        </p:nvCxnSpPr>
        <p:spPr>
          <a:xfrm flipV="1">
            <a:off x="4023360" y="3813810"/>
            <a:ext cx="0" cy="7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DD7DB26F-FD3B-4C41-9E07-B60E3572D7AA}"/>
              </a:ext>
            </a:extLst>
          </p:cNvPr>
          <p:cNvCxnSpPr>
            <a:cxnSpLocks/>
          </p:cNvCxnSpPr>
          <p:nvPr/>
        </p:nvCxnSpPr>
        <p:spPr>
          <a:xfrm>
            <a:off x="4107180" y="3981450"/>
            <a:ext cx="152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ector recto 84">
            <a:extLst>
              <a:ext uri="{FF2B5EF4-FFF2-40B4-BE49-F238E27FC236}">
                <a16:creationId xmlns:a16="http://schemas.microsoft.com/office/drawing/2014/main" id="{8097A80D-1A07-449C-B914-50B0A8CE394B}"/>
              </a:ext>
            </a:extLst>
          </p:cNvPr>
          <p:cNvCxnSpPr>
            <a:cxnSpLocks/>
          </p:cNvCxnSpPr>
          <p:nvPr/>
        </p:nvCxnSpPr>
        <p:spPr>
          <a:xfrm flipH="1">
            <a:off x="3535680" y="2861310"/>
            <a:ext cx="121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CB10B2F3-112B-4346-8698-D74B9389B0DC}"/>
              </a:ext>
            </a:extLst>
          </p:cNvPr>
          <p:cNvCxnSpPr>
            <a:cxnSpLocks/>
          </p:cNvCxnSpPr>
          <p:nvPr/>
        </p:nvCxnSpPr>
        <p:spPr>
          <a:xfrm>
            <a:off x="3520440" y="2861310"/>
            <a:ext cx="0" cy="216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35D41B3B-21A3-4FDE-9945-11C056D1A3E5}"/>
              </a:ext>
            </a:extLst>
          </p:cNvPr>
          <p:cNvCxnSpPr>
            <a:cxnSpLocks/>
          </p:cNvCxnSpPr>
          <p:nvPr/>
        </p:nvCxnSpPr>
        <p:spPr>
          <a:xfrm>
            <a:off x="3535680" y="5025390"/>
            <a:ext cx="4495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8C1F867A-F071-40A9-9829-797A388A56A8}"/>
              </a:ext>
            </a:extLst>
          </p:cNvPr>
          <p:cNvCxnSpPr>
            <a:cxnSpLocks/>
          </p:cNvCxnSpPr>
          <p:nvPr/>
        </p:nvCxnSpPr>
        <p:spPr>
          <a:xfrm flipH="1">
            <a:off x="3985260" y="4735830"/>
            <a:ext cx="7620" cy="58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3BC740C7-F066-45E0-AD82-51A8DF07FBF3}"/>
              </a:ext>
            </a:extLst>
          </p:cNvPr>
          <p:cNvCxnSpPr>
            <a:cxnSpLocks/>
          </p:cNvCxnSpPr>
          <p:nvPr/>
        </p:nvCxnSpPr>
        <p:spPr>
          <a:xfrm>
            <a:off x="3985260" y="4762334"/>
            <a:ext cx="17449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4E900A4B-CF03-49B4-908D-B22CB57CDE11}"/>
              </a:ext>
            </a:extLst>
          </p:cNvPr>
          <p:cNvCxnSpPr>
            <a:cxnSpLocks/>
          </p:cNvCxnSpPr>
          <p:nvPr/>
        </p:nvCxnSpPr>
        <p:spPr>
          <a:xfrm>
            <a:off x="3985260" y="5322569"/>
            <a:ext cx="38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Conector recto 97">
            <a:extLst>
              <a:ext uri="{FF2B5EF4-FFF2-40B4-BE49-F238E27FC236}">
                <a16:creationId xmlns:a16="http://schemas.microsoft.com/office/drawing/2014/main" id="{B9A16844-ED8C-4912-BAB4-3953DAA8ACC4}"/>
              </a:ext>
            </a:extLst>
          </p:cNvPr>
          <p:cNvCxnSpPr>
            <a:cxnSpLocks/>
          </p:cNvCxnSpPr>
          <p:nvPr/>
        </p:nvCxnSpPr>
        <p:spPr>
          <a:xfrm>
            <a:off x="4023360" y="5101590"/>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ector recto 99">
            <a:extLst>
              <a:ext uri="{FF2B5EF4-FFF2-40B4-BE49-F238E27FC236}">
                <a16:creationId xmlns:a16="http://schemas.microsoft.com/office/drawing/2014/main" id="{1D23DFAF-26DC-46F6-A515-436473ABB395}"/>
              </a:ext>
            </a:extLst>
          </p:cNvPr>
          <p:cNvCxnSpPr>
            <a:cxnSpLocks/>
          </p:cNvCxnSpPr>
          <p:nvPr/>
        </p:nvCxnSpPr>
        <p:spPr>
          <a:xfrm>
            <a:off x="4015740" y="5116830"/>
            <a:ext cx="1615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ector recto 101">
            <a:extLst>
              <a:ext uri="{FF2B5EF4-FFF2-40B4-BE49-F238E27FC236}">
                <a16:creationId xmlns:a16="http://schemas.microsoft.com/office/drawing/2014/main" id="{447778DF-F2D6-4B1F-A196-5BD50E4D747F}"/>
              </a:ext>
            </a:extLst>
          </p:cNvPr>
          <p:cNvCxnSpPr>
            <a:cxnSpLocks/>
          </p:cNvCxnSpPr>
          <p:nvPr/>
        </p:nvCxnSpPr>
        <p:spPr>
          <a:xfrm>
            <a:off x="4023360" y="5482590"/>
            <a:ext cx="1607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E5136CB1-C6C0-4F3A-855A-5BB9C586A38A}"/>
              </a:ext>
            </a:extLst>
          </p:cNvPr>
          <p:cNvCxnSpPr>
            <a:cxnSpLocks/>
          </p:cNvCxnSpPr>
          <p:nvPr/>
        </p:nvCxnSpPr>
        <p:spPr>
          <a:xfrm>
            <a:off x="2400300" y="3981450"/>
            <a:ext cx="11353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737AA8D4-1C1E-42FB-91E8-F1F751BE9406}"/>
              </a:ext>
            </a:extLst>
          </p:cNvPr>
          <p:cNvCxnSpPr>
            <a:cxnSpLocks/>
          </p:cNvCxnSpPr>
          <p:nvPr/>
        </p:nvCxnSpPr>
        <p:spPr>
          <a:xfrm>
            <a:off x="2400300" y="3989070"/>
            <a:ext cx="0" cy="20421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BB5F2F64-020C-4B79-94C3-79C01E4A4F59}"/>
              </a:ext>
            </a:extLst>
          </p:cNvPr>
          <p:cNvCxnSpPr>
            <a:cxnSpLocks/>
          </p:cNvCxnSpPr>
          <p:nvPr/>
        </p:nvCxnSpPr>
        <p:spPr>
          <a:xfrm>
            <a:off x="2400300" y="6046470"/>
            <a:ext cx="15544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Conector recto 109">
            <a:extLst>
              <a:ext uri="{FF2B5EF4-FFF2-40B4-BE49-F238E27FC236}">
                <a16:creationId xmlns:a16="http://schemas.microsoft.com/office/drawing/2014/main" id="{0B72B69B-9160-41B5-8F08-DC002ECEC627}"/>
              </a:ext>
            </a:extLst>
          </p:cNvPr>
          <p:cNvCxnSpPr>
            <a:cxnSpLocks/>
          </p:cNvCxnSpPr>
          <p:nvPr/>
        </p:nvCxnSpPr>
        <p:spPr>
          <a:xfrm>
            <a:off x="3954780" y="5825490"/>
            <a:ext cx="0" cy="411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Conector recto 111">
            <a:extLst>
              <a:ext uri="{FF2B5EF4-FFF2-40B4-BE49-F238E27FC236}">
                <a16:creationId xmlns:a16="http://schemas.microsoft.com/office/drawing/2014/main" id="{9C43B0A4-537B-4000-BD68-9CD2FCCDB97F}"/>
              </a:ext>
            </a:extLst>
          </p:cNvPr>
          <p:cNvCxnSpPr>
            <a:cxnSpLocks/>
          </p:cNvCxnSpPr>
          <p:nvPr/>
        </p:nvCxnSpPr>
        <p:spPr>
          <a:xfrm>
            <a:off x="3954780" y="5825490"/>
            <a:ext cx="1874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Conector recto 113">
            <a:extLst>
              <a:ext uri="{FF2B5EF4-FFF2-40B4-BE49-F238E27FC236}">
                <a16:creationId xmlns:a16="http://schemas.microsoft.com/office/drawing/2014/main" id="{0003E73D-506A-46AC-83AC-DA6BC2A0A287}"/>
              </a:ext>
            </a:extLst>
          </p:cNvPr>
          <p:cNvCxnSpPr>
            <a:cxnSpLocks/>
          </p:cNvCxnSpPr>
          <p:nvPr/>
        </p:nvCxnSpPr>
        <p:spPr>
          <a:xfrm>
            <a:off x="3954780" y="6236970"/>
            <a:ext cx="18440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CuadroTexto 114">
            <a:extLst>
              <a:ext uri="{FF2B5EF4-FFF2-40B4-BE49-F238E27FC236}">
                <a16:creationId xmlns:a16="http://schemas.microsoft.com/office/drawing/2014/main" id="{78D984DE-F63B-4E29-A885-5F9085B51F60}"/>
              </a:ext>
            </a:extLst>
          </p:cNvPr>
          <p:cNvSpPr txBox="1"/>
          <p:nvPr/>
        </p:nvSpPr>
        <p:spPr>
          <a:xfrm>
            <a:off x="5752252" y="1188959"/>
            <a:ext cx="2330872" cy="369332"/>
          </a:xfrm>
          <a:prstGeom prst="rect">
            <a:avLst/>
          </a:prstGeom>
          <a:noFill/>
        </p:spPr>
        <p:txBody>
          <a:bodyPr wrap="square" rtlCol="0">
            <a:spAutoFit/>
          </a:bodyPr>
          <a:lstStyle/>
          <a:p>
            <a:r>
              <a:rPr lang="es-ES" i="1" dirty="0"/>
              <a:t>Ostreococcus tauri</a:t>
            </a:r>
          </a:p>
        </p:txBody>
      </p:sp>
      <p:sp>
        <p:nvSpPr>
          <p:cNvPr id="116" name="CuadroTexto 115">
            <a:extLst>
              <a:ext uri="{FF2B5EF4-FFF2-40B4-BE49-F238E27FC236}">
                <a16:creationId xmlns:a16="http://schemas.microsoft.com/office/drawing/2014/main" id="{7C83A2DF-1038-432D-AB69-FEC4F0B62BC6}"/>
              </a:ext>
            </a:extLst>
          </p:cNvPr>
          <p:cNvSpPr txBox="1"/>
          <p:nvPr/>
        </p:nvSpPr>
        <p:spPr>
          <a:xfrm>
            <a:off x="5890683" y="1536692"/>
            <a:ext cx="2330872" cy="369332"/>
          </a:xfrm>
          <a:prstGeom prst="rect">
            <a:avLst/>
          </a:prstGeom>
          <a:noFill/>
        </p:spPr>
        <p:txBody>
          <a:bodyPr wrap="square" rtlCol="0">
            <a:spAutoFit/>
          </a:bodyPr>
          <a:lstStyle/>
          <a:p>
            <a:r>
              <a:rPr lang="es-ES" i="1" dirty="0" err="1"/>
              <a:t>Micromonas</a:t>
            </a:r>
            <a:r>
              <a:rPr lang="es-ES" i="1" dirty="0"/>
              <a:t> </a:t>
            </a:r>
            <a:r>
              <a:rPr lang="es-ES" i="1" dirty="0" err="1"/>
              <a:t>pusilla</a:t>
            </a:r>
            <a:endParaRPr lang="es-ES" i="1" dirty="0"/>
          </a:p>
        </p:txBody>
      </p:sp>
      <p:sp>
        <p:nvSpPr>
          <p:cNvPr id="117" name="CuadroTexto 116">
            <a:extLst>
              <a:ext uri="{FF2B5EF4-FFF2-40B4-BE49-F238E27FC236}">
                <a16:creationId xmlns:a16="http://schemas.microsoft.com/office/drawing/2014/main" id="{7D6E5526-3405-4648-B71B-7B1E26DFD063}"/>
              </a:ext>
            </a:extLst>
          </p:cNvPr>
          <p:cNvSpPr txBox="1"/>
          <p:nvPr/>
        </p:nvSpPr>
        <p:spPr>
          <a:xfrm>
            <a:off x="5387341" y="2315646"/>
            <a:ext cx="2773682" cy="369332"/>
          </a:xfrm>
          <a:prstGeom prst="rect">
            <a:avLst/>
          </a:prstGeom>
          <a:noFill/>
        </p:spPr>
        <p:txBody>
          <a:bodyPr wrap="square" rtlCol="0">
            <a:spAutoFit/>
          </a:bodyPr>
          <a:lstStyle/>
          <a:p>
            <a:r>
              <a:rPr lang="es-ES" i="1" dirty="0" err="1"/>
              <a:t>Coccomyxa</a:t>
            </a:r>
            <a:r>
              <a:rPr lang="es-ES" i="1" dirty="0"/>
              <a:t> </a:t>
            </a:r>
            <a:r>
              <a:rPr lang="es-ES" i="1" dirty="0" err="1"/>
              <a:t>subellipsoidea</a:t>
            </a:r>
            <a:endParaRPr lang="es-ES" i="1" dirty="0"/>
          </a:p>
        </p:txBody>
      </p:sp>
      <p:sp>
        <p:nvSpPr>
          <p:cNvPr id="118" name="CuadroTexto 117">
            <a:extLst>
              <a:ext uri="{FF2B5EF4-FFF2-40B4-BE49-F238E27FC236}">
                <a16:creationId xmlns:a16="http://schemas.microsoft.com/office/drawing/2014/main" id="{F1424022-B3FB-4662-860F-930270218C64}"/>
              </a:ext>
            </a:extLst>
          </p:cNvPr>
          <p:cNvSpPr txBox="1"/>
          <p:nvPr/>
        </p:nvSpPr>
        <p:spPr>
          <a:xfrm>
            <a:off x="4899659" y="2678452"/>
            <a:ext cx="2773682" cy="369332"/>
          </a:xfrm>
          <a:prstGeom prst="rect">
            <a:avLst/>
          </a:prstGeom>
          <a:noFill/>
        </p:spPr>
        <p:txBody>
          <a:bodyPr wrap="square" rtlCol="0">
            <a:spAutoFit/>
          </a:bodyPr>
          <a:lstStyle/>
          <a:p>
            <a:r>
              <a:rPr lang="es-ES" i="1" dirty="0"/>
              <a:t>Chlamydomonas reinhardtii</a:t>
            </a:r>
          </a:p>
        </p:txBody>
      </p:sp>
      <p:sp>
        <p:nvSpPr>
          <p:cNvPr id="119" name="CuadroTexto 118">
            <a:extLst>
              <a:ext uri="{FF2B5EF4-FFF2-40B4-BE49-F238E27FC236}">
                <a16:creationId xmlns:a16="http://schemas.microsoft.com/office/drawing/2014/main" id="{2280F456-AB70-429C-8E73-432DA6E39321}"/>
              </a:ext>
            </a:extLst>
          </p:cNvPr>
          <p:cNvSpPr txBox="1"/>
          <p:nvPr/>
        </p:nvSpPr>
        <p:spPr>
          <a:xfrm>
            <a:off x="4899659" y="3075744"/>
            <a:ext cx="2773682" cy="369332"/>
          </a:xfrm>
          <a:prstGeom prst="rect">
            <a:avLst/>
          </a:prstGeom>
          <a:noFill/>
        </p:spPr>
        <p:txBody>
          <a:bodyPr wrap="square" rtlCol="0">
            <a:spAutoFit/>
          </a:bodyPr>
          <a:lstStyle/>
          <a:p>
            <a:r>
              <a:rPr lang="es-ES" i="1" dirty="0"/>
              <a:t>Volvox </a:t>
            </a:r>
            <a:r>
              <a:rPr lang="es-ES" i="1" dirty="0" err="1"/>
              <a:t>carteri</a:t>
            </a:r>
            <a:endParaRPr lang="es-ES" i="1" dirty="0"/>
          </a:p>
        </p:txBody>
      </p:sp>
      <p:sp>
        <p:nvSpPr>
          <p:cNvPr id="120" name="CuadroTexto 119">
            <a:extLst>
              <a:ext uri="{FF2B5EF4-FFF2-40B4-BE49-F238E27FC236}">
                <a16:creationId xmlns:a16="http://schemas.microsoft.com/office/drawing/2014/main" id="{EF39A022-4E37-40C5-9B81-87FF82500475}"/>
              </a:ext>
            </a:extLst>
          </p:cNvPr>
          <p:cNvSpPr txBox="1"/>
          <p:nvPr/>
        </p:nvSpPr>
        <p:spPr>
          <a:xfrm>
            <a:off x="5543974" y="2003566"/>
            <a:ext cx="2773682" cy="369332"/>
          </a:xfrm>
          <a:prstGeom prst="rect">
            <a:avLst/>
          </a:prstGeom>
          <a:noFill/>
        </p:spPr>
        <p:txBody>
          <a:bodyPr wrap="square" rtlCol="0">
            <a:spAutoFit/>
          </a:bodyPr>
          <a:lstStyle/>
          <a:p>
            <a:r>
              <a:rPr lang="es-ES" i="1" dirty="0" err="1"/>
              <a:t>Bathycoccus</a:t>
            </a:r>
            <a:r>
              <a:rPr lang="es-ES" i="1" dirty="0"/>
              <a:t> </a:t>
            </a:r>
            <a:r>
              <a:rPr lang="es-ES" i="1" dirty="0" err="1"/>
              <a:t>prasinos</a:t>
            </a:r>
            <a:endParaRPr lang="es-ES" i="1" dirty="0"/>
          </a:p>
        </p:txBody>
      </p:sp>
      <p:sp>
        <p:nvSpPr>
          <p:cNvPr id="121" name="CuadroTexto 120">
            <a:extLst>
              <a:ext uri="{FF2B5EF4-FFF2-40B4-BE49-F238E27FC236}">
                <a16:creationId xmlns:a16="http://schemas.microsoft.com/office/drawing/2014/main" id="{8936DF44-C272-45CC-A306-E20B66F3B7AA}"/>
              </a:ext>
            </a:extLst>
          </p:cNvPr>
          <p:cNvSpPr txBox="1"/>
          <p:nvPr/>
        </p:nvSpPr>
        <p:spPr>
          <a:xfrm>
            <a:off x="4983626" y="3438644"/>
            <a:ext cx="2773682" cy="369332"/>
          </a:xfrm>
          <a:prstGeom prst="rect">
            <a:avLst/>
          </a:prstGeom>
          <a:noFill/>
        </p:spPr>
        <p:txBody>
          <a:bodyPr wrap="square" rtlCol="0">
            <a:spAutoFit/>
          </a:bodyPr>
          <a:lstStyle/>
          <a:p>
            <a:r>
              <a:rPr lang="es-ES" i="1" dirty="0" err="1"/>
              <a:t>Dunaliella</a:t>
            </a:r>
            <a:r>
              <a:rPr lang="es-ES" i="1" dirty="0"/>
              <a:t> salina</a:t>
            </a:r>
          </a:p>
        </p:txBody>
      </p:sp>
      <p:sp>
        <p:nvSpPr>
          <p:cNvPr id="122" name="CuadroTexto 121">
            <a:extLst>
              <a:ext uri="{FF2B5EF4-FFF2-40B4-BE49-F238E27FC236}">
                <a16:creationId xmlns:a16="http://schemas.microsoft.com/office/drawing/2014/main" id="{9247FE64-26FF-44EB-A206-37A17276736A}"/>
              </a:ext>
            </a:extLst>
          </p:cNvPr>
          <p:cNvSpPr txBox="1"/>
          <p:nvPr/>
        </p:nvSpPr>
        <p:spPr>
          <a:xfrm>
            <a:off x="5568103" y="3801544"/>
            <a:ext cx="2773682" cy="369332"/>
          </a:xfrm>
          <a:prstGeom prst="rect">
            <a:avLst/>
          </a:prstGeom>
          <a:noFill/>
        </p:spPr>
        <p:txBody>
          <a:bodyPr wrap="square" rtlCol="0">
            <a:spAutoFit/>
          </a:bodyPr>
          <a:lstStyle/>
          <a:p>
            <a:r>
              <a:rPr lang="es-ES" i="1" dirty="0" err="1"/>
              <a:t>Haematococcus</a:t>
            </a:r>
            <a:r>
              <a:rPr lang="es-ES" i="1" dirty="0"/>
              <a:t> </a:t>
            </a:r>
            <a:r>
              <a:rPr lang="es-ES" i="1" dirty="0" err="1"/>
              <a:t>lacustris</a:t>
            </a:r>
            <a:endParaRPr lang="es-ES" i="1" dirty="0"/>
          </a:p>
        </p:txBody>
      </p:sp>
      <p:sp>
        <p:nvSpPr>
          <p:cNvPr id="123" name="CuadroTexto 122">
            <a:extLst>
              <a:ext uri="{FF2B5EF4-FFF2-40B4-BE49-F238E27FC236}">
                <a16:creationId xmlns:a16="http://schemas.microsoft.com/office/drawing/2014/main" id="{86AE8CC4-EF19-4B8C-8F9D-833A0EDC8697}"/>
              </a:ext>
            </a:extLst>
          </p:cNvPr>
          <p:cNvSpPr txBox="1"/>
          <p:nvPr/>
        </p:nvSpPr>
        <p:spPr>
          <a:xfrm>
            <a:off x="5072803" y="4172491"/>
            <a:ext cx="2773682" cy="369332"/>
          </a:xfrm>
          <a:prstGeom prst="rect">
            <a:avLst/>
          </a:prstGeom>
          <a:noFill/>
        </p:spPr>
        <p:txBody>
          <a:bodyPr wrap="square" rtlCol="0">
            <a:spAutoFit/>
          </a:bodyPr>
          <a:lstStyle/>
          <a:p>
            <a:r>
              <a:rPr lang="es-ES" i="1" dirty="0" err="1"/>
              <a:t>Chromochloris</a:t>
            </a:r>
            <a:r>
              <a:rPr lang="es-ES" i="1" dirty="0"/>
              <a:t> </a:t>
            </a:r>
            <a:r>
              <a:rPr lang="es-ES" i="1" dirty="0" err="1"/>
              <a:t>zofingiensis</a:t>
            </a:r>
            <a:endParaRPr lang="es-ES" i="1" dirty="0"/>
          </a:p>
        </p:txBody>
      </p:sp>
      <p:sp>
        <p:nvSpPr>
          <p:cNvPr id="124" name="CuadroTexto 123">
            <a:extLst>
              <a:ext uri="{FF2B5EF4-FFF2-40B4-BE49-F238E27FC236}">
                <a16:creationId xmlns:a16="http://schemas.microsoft.com/office/drawing/2014/main" id="{FA94E98C-9935-438D-8262-84F39E06F9AE}"/>
              </a:ext>
            </a:extLst>
          </p:cNvPr>
          <p:cNvSpPr txBox="1"/>
          <p:nvPr/>
        </p:nvSpPr>
        <p:spPr>
          <a:xfrm>
            <a:off x="5726007" y="4563622"/>
            <a:ext cx="2773682" cy="369332"/>
          </a:xfrm>
          <a:prstGeom prst="rect">
            <a:avLst/>
          </a:prstGeom>
          <a:noFill/>
        </p:spPr>
        <p:txBody>
          <a:bodyPr wrap="square" rtlCol="0">
            <a:spAutoFit/>
          </a:bodyPr>
          <a:lstStyle/>
          <a:p>
            <a:r>
              <a:rPr lang="es-ES" i="1" dirty="0"/>
              <a:t>Klebsormidium nitens</a:t>
            </a:r>
          </a:p>
        </p:txBody>
      </p:sp>
      <p:sp>
        <p:nvSpPr>
          <p:cNvPr id="125" name="CuadroTexto 124">
            <a:extLst>
              <a:ext uri="{FF2B5EF4-FFF2-40B4-BE49-F238E27FC236}">
                <a16:creationId xmlns:a16="http://schemas.microsoft.com/office/drawing/2014/main" id="{D862ED78-9CDB-4252-83F3-4F8AB09F8139}"/>
              </a:ext>
            </a:extLst>
          </p:cNvPr>
          <p:cNvSpPr txBox="1"/>
          <p:nvPr/>
        </p:nvSpPr>
        <p:spPr>
          <a:xfrm>
            <a:off x="5615938" y="4937087"/>
            <a:ext cx="3032757" cy="369332"/>
          </a:xfrm>
          <a:prstGeom prst="rect">
            <a:avLst/>
          </a:prstGeom>
          <a:noFill/>
        </p:spPr>
        <p:txBody>
          <a:bodyPr wrap="square" rtlCol="0">
            <a:spAutoFit/>
          </a:bodyPr>
          <a:lstStyle/>
          <a:p>
            <a:r>
              <a:rPr lang="es-ES" i="1" dirty="0" err="1"/>
              <a:t>Mesoteanium</a:t>
            </a:r>
            <a:r>
              <a:rPr lang="es-ES" i="1" dirty="0"/>
              <a:t> </a:t>
            </a:r>
            <a:r>
              <a:rPr lang="es-ES" i="1" dirty="0" err="1"/>
              <a:t>endlicherianum</a:t>
            </a:r>
            <a:endParaRPr lang="es-ES" i="1" dirty="0"/>
          </a:p>
        </p:txBody>
      </p:sp>
      <p:sp>
        <p:nvSpPr>
          <p:cNvPr id="126" name="CuadroTexto 125">
            <a:extLst>
              <a:ext uri="{FF2B5EF4-FFF2-40B4-BE49-F238E27FC236}">
                <a16:creationId xmlns:a16="http://schemas.microsoft.com/office/drawing/2014/main" id="{1FFDB922-608F-4B1C-9F3A-271E64432E56}"/>
              </a:ext>
            </a:extLst>
          </p:cNvPr>
          <p:cNvSpPr txBox="1"/>
          <p:nvPr/>
        </p:nvSpPr>
        <p:spPr>
          <a:xfrm>
            <a:off x="5615938" y="5303579"/>
            <a:ext cx="3032757" cy="369332"/>
          </a:xfrm>
          <a:prstGeom prst="rect">
            <a:avLst/>
          </a:prstGeom>
          <a:noFill/>
        </p:spPr>
        <p:txBody>
          <a:bodyPr wrap="square" rtlCol="0">
            <a:spAutoFit/>
          </a:bodyPr>
          <a:lstStyle/>
          <a:p>
            <a:r>
              <a:rPr lang="es-ES" i="1" dirty="0" err="1"/>
              <a:t>Spirogloea</a:t>
            </a:r>
            <a:r>
              <a:rPr lang="es-ES" i="1" dirty="0"/>
              <a:t> </a:t>
            </a:r>
            <a:r>
              <a:rPr lang="es-ES" i="1" dirty="0" err="1"/>
              <a:t>muscicola</a:t>
            </a:r>
            <a:endParaRPr lang="es-ES" i="1" dirty="0"/>
          </a:p>
        </p:txBody>
      </p:sp>
      <p:sp>
        <p:nvSpPr>
          <p:cNvPr id="127" name="CuadroTexto 126">
            <a:extLst>
              <a:ext uri="{FF2B5EF4-FFF2-40B4-BE49-F238E27FC236}">
                <a16:creationId xmlns:a16="http://schemas.microsoft.com/office/drawing/2014/main" id="{926A68E2-DFE5-4C08-B618-01AAE81486BD}"/>
              </a:ext>
            </a:extLst>
          </p:cNvPr>
          <p:cNvSpPr txBox="1"/>
          <p:nvPr/>
        </p:nvSpPr>
        <p:spPr>
          <a:xfrm>
            <a:off x="5787807" y="5649846"/>
            <a:ext cx="3032757" cy="369332"/>
          </a:xfrm>
          <a:prstGeom prst="rect">
            <a:avLst/>
          </a:prstGeom>
          <a:noFill/>
        </p:spPr>
        <p:txBody>
          <a:bodyPr wrap="square" rtlCol="0">
            <a:spAutoFit/>
          </a:bodyPr>
          <a:lstStyle/>
          <a:p>
            <a:r>
              <a:rPr lang="es-ES" i="1" dirty="0"/>
              <a:t>Phaeodactylum tricornutum</a:t>
            </a:r>
          </a:p>
        </p:txBody>
      </p:sp>
      <p:sp>
        <p:nvSpPr>
          <p:cNvPr id="128" name="CuadroTexto 127">
            <a:extLst>
              <a:ext uri="{FF2B5EF4-FFF2-40B4-BE49-F238E27FC236}">
                <a16:creationId xmlns:a16="http://schemas.microsoft.com/office/drawing/2014/main" id="{FB3F2B11-41EB-425D-8ABE-BD275633C53A}"/>
              </a:ext>
            </a:extLst>
          </p:cNvPr>
          <p:cNvSpPr txBox="1"/>
          <p:nvPr/>
        </p:nvSpPr>
        <p:spPr>
          <a:xfrm>
            <a:off x="5780193" y="6051565"/>
            <a:ext cx="3032757" cy="369332"/>
          </a:xfrm>
          <a:prstGeom prst="rect">
            <a:avLst/>
          </a:prstGeom>
          <a:noFill/>
        </p:spPr>
        <p:txBody>
          <a:bodyPr wrap="square" rtlCol="0">
            <a:spAutoFit/>
          </a:bodyPr>
          <a:lstStyle/>
          <a:p>
            <a:r>
              <a:rPr lang="es-ES" i="1" dirty="0" err="1"/>
              <a:t>Nannochloropsis</a:t>
            </a:r>
            <a:r>
              <a:rPr lang="es-ES" i="1" dirty="0"/>
              <a:t> gaditana</a:t>
            </a:r>
          </a:p>
        </p:txBody>
      </p:sp>
      <p:sp>
        <p:nvSpPr>
          <p:cNvPr id="129" name="Rectángulo: esquinas redondeadas 128">
            <a:extLst>
              <a:ext uri="{FF2B5EF4-FFF2-40B4-BE49-F238E27FC236}">
                <a16:creationId xmlns:a16="http://schemas.microsoft.com/office/drawing/2014/main" id="{064C3603-EC95-4131-BD98-94F21712013E}"/>
              </a:ext>
            </a:extLst>
          </p:cNvPr>
          <p:cNvSpPr/>
          <p:nvPr/>
        </p:nvSpPr>
        <p:spPr>
          <a:xfrm>
            <a:off x="3200785" y="1202200"/>
            <a:ext cx="5505094" cy="340068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0" name="Rectángulo: esquinas redondeadas 129">
            <a:extLst>
              <a:ext uri="{FF2B5EF4-FFF2-40B4-BE49-F238E27FC236}">
                <a16:creationId xmlns:a16="http://schemas.microsoft.com/office/drawing/2014/main" id="{F7805D82-64BA-48CF-8D25-F1CDD756344C}"/>
              </a:ext>
            </a:extLst>
          </p:cNvPr>
          <p:cNvSpPr/>
          <p:nvPr/>
        </p:nvSpPr>
        <p:spPr>
          <a:xfrm>
            <a:off x="3257972" y="4610507"/>
            <a:ext cx="5447907" cy="1059181"/>
          </a:xfrm>
          <a:prstGeom prst="round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1" name="CuadroTexto 130">
            <a:extLst>
              <a:ext uri="{FF2B5EF4-FFF2-40B4-BE49-F238E27FC236}">
                <a16:creationId xmlns:a16="http://schemas.microsoft.com/office/drawing/2014/main" id="{0C91CDC6-2B7A-49F6-AD6A-31FE18B9FC71}"/>
              </a:ext>
            </a:extLst>
          </p:cNvPr>
          <p:cNvSpPr txBox="1"/>
          <p:nvPr/>
        </p:nvSpPr>
        <p:spPr>
          <a:xfrm>
            <a:off x="8770613" y="2646351"/>
            <a:ext cx="2159000" cy="461665"/>
          </a:xfrm>
          <a:prstGeom prst="rect">
            <a:avLst/>
          </a:prstGeom>
          <a:noFill/>
        </p:spPr>
        <p:txBody>
          <a:bodyPr wrap="square" rtlCol="0">
            <a:spAutoFit/>
          </a:bodyPr>
          <a:lstStyle/>
          <a:p>
            <a:r>
              <a:rPr lang="es-ES" sz="2400" b="1" i="1" dirty="0" err="1">
                <a:solidFill>
                  <a:schemeClr val="accent6">
                    <a:lumMod val="75000"/>
                  </a:schemeClr>
                </a:solidFill>
              </a:rPr>
              <a:t>Chlorophyta</a:t>
            </a:r>
            <a:endParaRPr lang="es-ES" sz="2400" b="1" i="1" dirty="0">
              <a:solidFill>
                <a:schemeClr val="accent6">
                  <a:lumMod val="75000"/>
                </a:schemeClr>
              </a:solidFill>
            </a:endParaRPr>
          </a:p>
        </p:txBody>
      </p:sp>
      <p:sp>
        <p:nvSpPr>
          <p:cNvPr id="132" name="CuadroTexto 131">
            <a:extLst>
              <a:ext uri="{FF2B5EF4-FFF2-40B4-BE49-F238E27FC236}">
                <a16:creationId xmlns:a16="http://schemas.microsoft.com/office/drawing/2014/main" id="{02FE21BF-6443-4590-A06D-030DAEE3B6F2}"/>
              </a:ext>
            </a:extLst>
          </p:cNvPr>
          <p:cNvSpPr txBox="1"/>
          <p:nvPr/>
        </p:nvSpPr>
        <p:spPr>
          <a:xfrm>
            <a:off x="8770613" y="4933665"/>
            <a:ext cx="2159000" cy="461665"/>
          </a:xfrm>
          <a:prstGeom prst="rect">
            <a:avLst/>
          </a:prstGeom>
          <a:noFill/>
        </p:spPr>
        <p:txBody>
          <a:bodyPr wrap="square" rtlCol="0">
            <a:spAutoFit/>
          </a:bodyPr>
          <a:lstStyle/>
          <a:p>
            <a:r>
              <a:rPr lang="es-ES" sz="2400" b="1" i="1" dirty="0" err="1">
                <a:solidFill>
                  <a:schemeClr val="accent6">
                    <a:lumMod val="75000"/>
                  </a:schemeClr>
                </a:solidFill>
              </a:rPr>
              <a:t>Charophyta</a:t>
            </a:r>
            <a:endParaRPr lang="es-ES" sz="2400" b="1" i="1" dirty="0">
              <a:solidFill>
                <a:schemeClr val="accent6">
                  <a:lumMod val="75000"/>
                </a:schemeClr>
              </a:solidFill>
            </a:endParaRPr>
          </a:p>
        </p:txBody>
      </p:sp>
      <p:sp>
        <p:nvSpPr>
          <p:cNvPr id="133" name="Rectángulo: esquinas redondeadas 132">
            <a:extLst>
              <a:ext uri="{FF2B5EF4-FFF2-40B4-BE49-F238E27FC236}">
                <a16:creationId xmlns:a16="http://schemas.microsoft.com/office/drawing/2014/main" id="{FAD47C9E-A852-4EDE-B779-0EBE270F7762}"/>
              </a:ext>
            </a:extLst>
          </p:cNvPr>
          <p:cNvSpPr/>
          <p:nvPr/>
        </p:nvSpPr>
        <p:spPr>
          <a:xfrm>
            <a:off x="3257970" y="5706168"/>
            <a:ext cx="5447905" cy="732898"/>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4" name="CuadroTexto 133">
            <a:extLst>
              <a:ext uri="{FF2B5EF4-FFF2-40B4-BE49-F238E27FC236}">
                <a16:creationId xmlns:a16="http://schemas.microsoft.com/office/drawing/2014/main" id="{D3611038-E175-4CD2-80C6-474DB1505A83}"/>
              </a:ext>
            </a:extLst>
          </p:cNvPr>
          <p:cNvSpPr txBox="1"/>
          <p:nvPr/>
        </p:nvSpPr>
        <p:spPr>
          <a:xfrm>
            <a:off x="8787547" y="5841784"/>
            <a:ext cx="2159000" cy="461665"/>
          </a:xfrm>
          <a:prstGeom prst="rect">
            <a:avLst/>
          </a:prstGeom>
          <a:noFill/>
        </p:spPr>
        <p:txBody>
          <a:bodyPr wrap="square" rtlCol="0">
            <a:spAutoFit/>
          </a:bodyPr>
          <a:lstStyle/>
          <a:p>
            <a:r>
              <a:rPr lang="es-ES" sz="2400" b="1" i="1" dirty="0" err="1">
                <a:solidFill>
                  <a:srgbClr val="FFC000"/>
                </a:solidFill>
              </a:rPr>
              <a:t>Stramenopiles</a:t>
            </a:r>
            <a:endParaRPr lang="es-ES" sz="2400" b="1" i="1" dirty="0">
              <a:solidFill>
                <a:srgbClr val="FFC000"/>
              </a:solidFill>
            </a:endParaRPr>
          </a:p>
        </p:txBody>
      </p:sp>
      <p:sp>
        <p:nvSpPr>
          <p:cNvPr id="135" name="Estrella: 5 puntas 134">
            <a:extLst>
              <a:ext uri="{FF2B5EF4-FFF2-40B4-BE49-F238E27FC236}">
                <a16:creationId xmlns:a16="http://schemas.microsoft.com/office/drawing/2014/main" id="{8732C642-CC6F-438B-9D43-9D6DC32C4043}"/>
              </a:ext>
            </a:extLst>
          </p:cNvPr>
          <p:cNvSpPr/>
          <p:nvPr/>
        </p:nvSpPr>
        <p:spPr>
          <a:xfrm>
            <a:off x="7673341" y="1289685"/>
            <a:ext cx="148443" cy="151961"/>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6" name="Estrella: 5 puntas 135">
            <a:extLst>
              <a:ext uri="{FF2B5EF4-FFF2-40B4-BE49-F238E27FC236}">
                <a16:creationId xmlns:a16="http://schemas.microsoft.com/office/drawing/2014/main" id="{3D4418B6-4F48-4EC3-8E8C-D9513A2805D0}"/>
              </a:ext>
            </a:extLst>
          </p:cNvPr>
          <p:cNvSpPr/>
          <p:nvPr/>
        </p:nvSpPr>
        <p:spPr>
          <a:xfrm>
            <a:off x="7890934" y="1655422"/>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7" name="Estrella: 5 puntas 136">
            <a:extLst>
              <a:ext uri="{FF2B5EF4-FFF2-40B4-BE49-F238E27FC236}">
                <a16:creationId xmlns:a16="http://schemas.microsoft.com/office/drawing/2014/main" id="{BF04F33C-B8B6-48FE-8F00-0C447D0E670A}"/>
              </a:ext>
            </a:extLst>
          </p:cNvPr>
          <p:cNvSpPr/>
          <p:nvPr/>
        </p:nvSpPr>
        <p:spPr>
          <a:xfrm>
            <a:off x="7730065" y="2104684"/>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8" name="Estrella: 5 puntas 137">
            <a:extLst>
              <a:ext uri="{FF2B5EF4-FFF2-40B4-BE49-F238E27FC236}">
                <a16:creationId xmlns:a16="http://schemas.microsoft.com/office/drawing/2014/main" id="{1ABEFDF3-5842-41B3-A720-3C80C50ED33B}"/>
              </a:ext>
            </a:extLst>
          </p:cNvPr>
          <p:cNvSpPr/>
          <p:nvPr/>
        </p:nvSpPr>
        <p:spPr>
          <a:xfrm>
            <a:off x="7936653" y="2418110"/>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9" name="Estrella: 5 puntas 138">
            <a:extLst>
              <a:ext uri="{FF2B5EF4-FFF2-40B4-BE49-F238E27FC236}">
                <a16:creationId xmlns:a16="http://schemas.microsoft.com/office/drawing/2014/main" id="{2490ADD8-C9E3-4163-ABB7-DB66102A72BD}"/>
              </a:ext>
            </a:extLst>
          </p:cNvPr>
          <p:cNvSpPr/>
          <p:nvPr/>
        </p:nvSpPr>
        <p:spPr>
          <a:xfrm>
            <a:off x="7658946" y="2784634"/>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0" name="Estrella: 5 puntas 139">
            <a:extLst>
              <a:ext uri="{FF2B5EF4-FFF2-40B4-BE49-F238E27FC236}">
                <a16:creationId xmlns:a16="http://schemas.microsoft.com/office/drawing/2014/main" id="{77BC738F-2D4C-4D36-90D7-0AB25B830497}"/>
              </a:ext>
            </a:extLst>
          </p:cNvPr>
          <p:cNvSpPr/>
          <p:nvPr/>
        </p:nvSpPr>
        <p:spPr>
          <a:xfrm>
            <a:off x="6347607" y="3191314"/>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1" name="Estrella: 5 puntas 140">
            <a:extLst>
              <a:ext uri="{FF2B5EF4-FFF2-40B4-BE49-F238E27FC236}">
                <a16:creationId xmlns:a16="http://schemas.microsoft.com/office/drawing/2014/main" id="{80930C21-3EC7-40F5-BBE2-C43D0A31ADAB}"/>
              </a:ext>
            </a:extLst>
          </p:cNvPr>
          <p:cNvSpPr/>
          <p:nvPr/>
        </p:nvSpPr>
        <p:spPr>
          <a:xfrm>
            <a:off x="7868074" y="4662484"/>
            <a:ext cx="148443" cy="151961"/>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2" name="Estrella: 5 puntas 141">
            <a:extLst>
              <a:ext uri="{FF2B5EF4-FFF2-40B4-BE49-F238E27FC236}">
                <a16:creationId xmlns:a16="http://schemas.microsoft.com/office/drawing/2014/main" id="{40B29D55-A34B-4189-B171-DF7AFCF6CD25}"/>
              </a:ext>
            </a:extLst>
          </p:cNvPr>
          <p:cNvSpPr/>
          <p:nvPr/>
        </p:nvSpPr>
        <p:spPr>
          <a:xfrm>
            <a:off x="8520011" y="5051108"/>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9" name="Estrella: 5 puntas 148">
            <a:extLst>
              <a:ext uri="{FF2B5EF4-FFF2-40B4-BE49-F238E27FC236}">
                <a16:creationId xmlns:a16="http://schemas.microsoft.com/office/drawing/2014/main" id="{69113CDA-4999-400C-8C67-B138FFEA958C}"/>
              </a:ext>
            </a:extLst>
          </p:cNvPr>
          <p:cNvSpPr/>
          <p:nvPr/>
        </p:nvSpPr>
        <p:spPr>
          <a:xfrm>
            <a:off x="7752924" y="5414004"/>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Estrella: 5 puntas 75">
            <a:extLst>
              <a:ext uri="{FF2B5EF4-FFF2-40B4-BE49-F238E27FC236}">
                <a16:creationId xmlns:a16="http://schemas.microsoft.com/office/drawing/2014/main" id="{F05218B0-1F16-4E73-9A2E-1AA822EEBDBB}"/>
              </a:ext>
            </a:extLst>
          </p:cNvPr>
          <p:cNvSpPr/>
          <p:nvPr/>
        </p:nvSpPr>
        <p:spPr>
          <a:xfrm>
            <a:off x="9544079" y="1166653"/>
            <a:ext cx="148443" cy="151961"/>
          </a:xfrm>
          <a:prstGeom prst="star5">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E9A8E4EB-69DD-42FD-91A0-AD1DFC2B4459}"/>
              </a:ext>
            </a:extLst>
          </p:cNvPr>
          <p:cNvSpPr txBox="1"/>
          <p:nvPr/>
        </p:nvSpPr>
        <p:spPr>
          <a:xfrm>
            <a:off x="9699413" y="1057967"/>
            <a:ext cx="2778907" cy="369332"/>
          </a:xfrm>
          <a:prstGeom prst="rect">
            <a:avLst/>
          </a:prstGeom>
          <a:noFill/>
        </p:spPr>
        <p:txBody>
          <a:bodyPr wrap="square" rtlCol="0">
            <a:spAutoFit/>
          </a:bodyPr>
          <a:lstStyle/>
          <a:p>
            <a:r>
              <a:rPr lang="es-ES" dirty="0"/>
              <a:t>Basic </a:t>
            </a:r>
            <a:r>
              <a:rPr lang="es-ES" dirty="0" err="1"/>
              <a:t>Biological</a:t>
            </a:r>
            <a:r>
              <a:rPr lang="es-ES" dirty="0"/>
              <a:t> </a:t>
            </a:r>
            <a:r>
              <a:rPr lang="es-ES" dirty="0" err="1"/>
              <a:t>Sciences</a:t>
            </a:r>
            <a:endParaRPr lang="es-ES" dirty="0"/>
          </a:p>
        </p:txBody>
      </p:sp>
      <p:sp>
        <p:nvSpPr>
          <p:cNvPr id="78" name="Estrella: 4 puntas 77">
            <a:extLst>
              <a:ext uri="{FF2B5EF4-FFF2-40B4-BE49-F238E27FC236}">
                <a16:creationId xmlns:a16="http://schemas.microsoft.com/office/drawing/2014/main" id="{6C6DD60B-BD00-4930-84A9-B54480E11BFF}"/>
              </a:ext>
            </a:extLst>
          </p:cNvPr>
          <p:cNvSpPr/>
          <p:nvPr/>
        </p:nvSpPr>
        <p:spPr>
          <a:xfrm>
            <a:off x="6645952" y="3555052"/>
            <a:ext cx="155129" cy="136516"/>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Estrella: 4 puntas 79">
            <a:extLst>
              <a:ext uri="{FF2B5EF4-FFF2-40B4-BE49-F238E27FC236}">
                <a16:creationId xmlns:a16="http://schemas.microsoft.com/office/drawing/2014/main" id="{67891965-0C78-488F-A15F-B8355EAB512D}"/>
              </a:ext>
            </a:extLst>
          </p:cNvPr>
          <p:cNvSpPr/>
          <p:nvPr/>
        </p:nvSpPr>
        <p:spPr>
          <a:xfrm>
            <a:off x="7983256" y="3926283"/>
            <a:ext cx="155129" cy="136516"/>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Estrella: 4 puntas 81">
            <a:extLst>
              <a:ext uri="{FF2B5EF4-FFF2-40B4-BE49-F238E27FC236}">
                <a16:creationId xmlns:a16="http://schemas.microsoft.com/office/drawing/2014/main" id="{F60353D9-3639-4582-B062-53FD6CCB5EEC}"/>
              </a:ext>
            </a:extLst>
          </p:cNvPr>
          <p:cNvSpPr/>
          <p:nvPr/>
        </p:nvSpPr>
        <p:spPr>
          <a:xfrm>
            <a:off x="7662796" y="4315484"/>
            <a:ext cx="155129" cy="136516"/>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Estrella: 4 puntas 83">
            <a:extLst>
              <a:ext uri="{FF2B5EF4-FFF2-40B4-BE49-F238E27FC236}">
                <a16:creationId xmlns:a16="http://schemas.microsoft.com/office/drawing/2014/main" id="{E05D6F13-817B-404E-A4CD-0BB4FF1D59FD}"/>
              </a:ext>
            </a:extLst>
          </p:cNvPr>
          <p:cNvSpPr/>
          <p:nvPr/>
        </p:nvSpPr>
        <p:spPr>
          <a:xfrm>
            <a:off x="8507723" y="5773526"/>
            <a:ext cx="155129" cy="136516"/>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6" name="Estrella: 4 puntas 85">
            <a:extLst>
              <a:ext uri="{FF2B5EF4-FFF2-40B4-BE49-F238E27FC236}">
                <a16:creationId xmlns:a16="http://schemas.microsoft.com/office/drawing/2014/main" id="{B64A4FDC-CEFC-41DB-81AD-657AC14A6096}"/>
              </a:ext>
            </a:extLst>
          </p:cNvPr>
          <p:cNvSpPr/>
          <p:nvPr/>
        </p:nvSpPr>
        <p:spPr>
          <a:xfrm>
            <a:off x="8331241" y="6181064"/>
            <a:ext cx="155129" cy="136516"/>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Estrella: 4 puntas 87">
            <a:extLst>
              <a:ext uri="{FF2B5EF4-FFF2-40B4-BE49-F238E27FC236}">
                <a16:creationId xmlns:a16="http://schemas.microsoft.com/office/drawing/2014/main" id="{4B003705-EB9E-4E37-A4D1-3BF078D012DF}"/>
              </a:ext>
            </a:extLst>
          </p:cNvPr>
          <p:cNvSpPr/>
          <p:nvPr/>
        </p:nvSpPr>
        <p:spPr>
          <a:xfrm>
            <a:off x="9544283" y="1476809"/>
            <a:ext cx="155129" cy="136516"/>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0" name="CuadroTexto 89">
            <a:extLst>
              <a:ext uri="{FF2B5EF4-FFF2-40B4-BE49-F238E27FC236}">
                <a16:creationId xmlns:a16="http://schemas.microsoft.com/office/drawing/2014/main" id="{B065008D-DEF6-47F4-908D-A0DFE2062C15}"/>
              </a:ext>
            </a:extLst>
          </p:cNvPr>
          <p:cNvSpPr txBox="1"/>
          <p:nvPr/>
        </p:nvSpPr>
        <p:spPr>
          <a:xfrm>
            <a:off x="9699413" y="1371838"/>
            <a:ext cx="2778907" cy="369332"/>
          </a:xfrm>
          <a:prstGeom prst="rect">
            <a:avLst/>
          </a:prstGeom>
          <a:noFill/>
        </p:spPr>
        <p:txBody>
          <a:bodyPr wrap="square" rtlCol="0">
            <a:spAutoFit/>
          </a:bodyPr>
          <a:lstStyle/>
          <a:p>
            <a:r>
              <a:rPr lang="es-ES" dirty="0" err="1"/>
              <a:t>Biotechnology</a:t>
            </a:r>
            <a:endParaRPr lang="es-ES" dirty="0"/>
          </a:p>
        </p:txBody>
      </p:sp>
    </p:spTree>
    <p:extLst>
      <p:ext uri="{BB962C8B-B14F-4D97-AF65-F5344CB8AC3E}">
        <p14:creationId xmlns:p14="http://schemas.microsoft.com/office/powerpoint/2010/main" val="75554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4AEB7B5-4178-456F-A146-4BAC75C6937E}"/>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0" name="CuadroTexto 9">
            <a:extLst>
              <a:ext uri="{FF2B5EF4-FFF2-40B4-BE49-F238E27FC236}">
                <a16:creationId xmlns:a16="http://schemas.microsoft.com/office/drawing/2014/main" id="{7D5640FA-9C63-4161-8D39-4A2069560470}"/>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26" name="CuadroTexto 25">
            <a:extLst>
              <a:ext uri="{FF2B5EF4-FFF2-40B4-BE49-F238E27FC236}">
                <a16:creationId xmlns:a16="http://schemas.microsoft.com/office/drawing/2014/main" id="{1257A893-56C2-4A20-AB02-A52C113F44B4}"/>
              </a:ext>
            </a:extLst>
          </p:cNvPr>
          <p:cNvSpPr txBox="1"/>
          <p:nvPr/>
        </p:nvSpPr>
        <p:spPr>
          <a:xfrm>
            <a:off x="701335" y="882344"/>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ALGAEFUN with MARACAS a web based tool that consists in two different functions:</a:t>
            </a:r>
            <a:endParaRPr lang="es-ES" sz="2000" dirty="0">
              <a:latin typeface="LiberationSerif-Regular"/>
            </a:endParaRPr>
          </a:p>
        </p:txBody>
      </p:sp>
    </p:spTree>
    <p:extLst>
      <p:ext uri="{BB962C8B-B14F-4D97-AF65-F5344CB8AC3E}">
        <p14:creationId xmlns:p14="http://schemas.microsoft.com/office/powerpoint/2010/main" val="706507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25" name="CuadroTexto 24">
            <a:extLst>
              <a:ext uri="{FF2B5EF4-FFF2-40B4-BE49-F238E27FC236}">
                <a16:creationId xmlns:a16="http://schemas.microsoft.com/office/drawing/2014/main" id="{1E5418E7-04F3-488C-8DBD-85A6F9D97E6B}"/>
              </a:ext>
            </a:extLst>
          </p:cNvPr>
          <p:cNvSpPr txBox="1"/>
          <p:nvPr/>
        </p:nvSpPr>
        <p:spPr>
          <a:xfrm>
            <a:off x="701335" y="1206825"/>
            <a:ext cx="10515600" cy="707886"/>
          </a:xfrm>
          <a:prstGeom prst="rect">
            <a:avLst/>
          </a:prstGeom>
          <a:noFill/>
        </p:spPr>
        <p:txBody>
          <a:bodyPr wrap="square" rtlCol="0">
            <a:spAutoFit/>
          </a:bodyPr>
          <a:lstStyle/>
          <a:p>
            <a:pPr algn="l"/>
            <a:r>
              <a:rPr lang="es-ES" sz="2000" dirty="0">
                <a:latin typeface="LiberationSerif-Regular"/>
              </a:rPr>
              <a:t>     </a:t>
            </a:r>
            <a:r>
              <a:rPr lang="es-ES" sz="2000" b="1" dirty="0">
                <a:latin typeface="LiberationSerif-Regular"/>
              </a:rPr>
              <a:t>MARACAS</a:t>
            </a:r>
            <a:r>
              <a:rPr lang="es-ES" sz="2000" dirty="0">
                <a:latin typeface="LiberationSerif-Regular"/>
              </a:rPr>
              <a:t> </a:t>
            </a:r>
            <a:r>
              <a:rPr lang="pt-BR" sz="2000" b="0" i="0" u="none" strike="noStrike" baseline="0" dirty="0">
                <a:solidFill>
                  <a:srgbClr val="000000"/>
                </a:solidFill>
                <a:latin typeface="LiberationSerif-Regular"/>
              </a:rPr>
              <a:t>(</a:t>
            </a:r>
            <a:r>
              <a:rPr lang="pt-BR" sz="2000" b="1" i="0" u="none" strike="noStrike" baseline="0" dirty="0" err="1">
                <a:solidFill>
                  <a:srgbClr val="000000"/>
                </a:solidFill>
                <a:latin typeface="LiberationSerif-Regular"/>
              </a:rPr>
              <a:t>M</a:t>
            </a:r>
            <a:r>
              <a:rPr lang="pt-BR" sz="2000" b="0" i="0" u="none" strike="noStrike" baseline="0" dirty="0" err="1">
                <a:solidFill>
                  <a:srgbClr val="000000"/>
                </a:solidFill>
                <a:latin typeface="LiberationSerif-Regular"/>
              </a:rPr>
              <a:t>icro</a:t>
            </a:r>
            <a:r>
              <a:rPr lang="pt-BR" sz="2000" b="1" i="0" u="none" strike="noStrike" baseline="0" dirty="0" err="1">
                <a:solidFill>
                  <a:srgbClr val="000000"/>
                </a:solidFill>
                <a:latin typeface="LiberationSerif-Regular"/>
              </a:rPr>
              <a:t>A</a:t>
            </a:r>
            <a:r>
              <a:rPr lang="pt-BR" sz="2000" b="0" i="0" u="none" strike="noStrike" baseline="0" dirty="0" err="1">
                <a:solidFill>
                  <a:srgbClr val="000000"/>
                </a:solidFill>
                <a:latin typeface="LiberationSerif-Regular"/>
              </a:rPr>
              <a:t>lgae</a:t>
            </a:r>
            <a:r>
              <a:rPr lang="pt-BR" sz="2000" b="0" i="0" u="none" strike="noStrike" baseline="0" dirty="0">
                <a:solidFill>
                  <a:srgbClr val="000000"/>
                </a:solidFill>
                <a:latin typeface="LiberationSerif-Regular"/>
              </a:rPr>
              <a:t> </a:t>
            </a:r>
            <a:r>
              <a:rPr lang="pt-BR" sz="2000" b="1" i="0" u="none" strike="noStrike" baseline="0" dirty="0" err="1">
                <a:solidFill>
                  <a:srgbClr val="000000"/>
                </a:solidFill>
                <a:latin typeface="LiberationSerif-Regular"/>
              </a:rPr>
              <a:t>R</a:t>
            </a:r>
            <a:r>
              <a:rPr lang="pt-BR" sz="2000" b="0" i="0" u="none" strike="noStrike" baseline="0" dirty="0" err="1">
                <a:solidFill>
                  <a:srgbClr val="000000"/>
                </a:solidFill>
                <a:latin typeface="LiberationSerif-Regular"/>
              </a:rPr>
              <a:t>n</a:t>
            </a:r>
            <a:r>
              <a:rPr lang="pt-BR" sz="2000" b="1" i="0" u="none" strike="noStrike" baseline="0" dirty="0" err="1">
                <a:solidFill>
                  <a:srgbClr val="000000"/>
                </a:solidFill>
                <a:latin typeface="LiberationSerif-Regular"/>
              </a:rPr>
              <a:t>A</a:t>
            </a:r>
            <a:r>
              <a:rPr lang="pt-BR" sz="2000" b="0" i="0" u="none" strike="noStrike" baseline="0" dirty="0" err="1">
                <a:solidFill>
                  <a:srgbClr val="000000"/>
                </a:solidFill>
                <a:latin typeface="LiberationSerif-Regular"/>
              </a:rPr>
              <a:t>-seq</a:t>
            </a:r>
            <a:r>
              <a:rPr lang="pt-BR" sz="2000" b="0" i="0" u="none" strike="noStrike" baseline="0" dirty="0">
                <a:solidFill>
                  <a:srgbClr val="000000"/>
                </a:solidFill>
                <a:latin typeface="LiberationSerif-Regular"/>
              </a:rPr>
              <a:t> </a:t>
            </a:r>
            <a:r>
              <a:rPr lang="pt-BR" sz="2000" b="0" i="0" u="none" strike="noStrike" baseline="0" dirty="0" err="1">
                <a:solidFill>
                  <a:srgbClr val="000000"/>
                </a:solidFill>
                <a:latin typeface="LiberationSerif-Regular"/>
              </a:rPr>
              <a:t>and</a:t>
            </a:r>
            <a:r>
              <a:rPr lang="pt-BR" sz="2000" b="0" i="0" u="none" strike="noStrike" baseline="0" dirty="0">
                <a:solidFill>
                  <a:srgbClr val="000000"/>
                </a:solidFill>
                <a:latin typeface="LiberationSerif-Regular"/>
              </a:rPr>
              <a:t> </a:t>
            </a:r>
            <a:r>
              <a:rPr lang="en-US" sz="2000" b="1" i="0" u="none" strike="noStrike" baseline="0" dirty="0">
                <a:solidFill>
                  <a:srgbClr val="000000"/>
                </a:solidFill>
                <a:latin typeface="LiberationSerif-Regular"/>
              </a:rPr>
              <a:t>C</a:t>
            </a:r>
            <a:r>
              <a:rPr lang="en-US" sz="2000" b="0" i="0" u="none" strike="noStrike" baseline="0" dirty="0">
                <a:solidFill>
                  <a:srgbClr val="000000"/>
                </a:solidFill>
                <a:latin typeface="LiberationSerif-Regular"/>
              </a:rPr>
              <a:t>hip-seq </a:t>
            </a:r>
            <a:r>
              <a:rPr lang="en-US" sz="2000" b="1" i="0" u="none" strike="noStrike" baseline="0" dirty="0" err="1">
                <a:solidFill>
                  <a:srgbClr val="000000"/>
                </a:solidFill>
                <a:latin typeface="LiberationSerif-Regular"/>
              </a:rPr>
              <a:t>A</a:t>
            </a:r>
            <a:r>
              <a:rPr lang="en-US" sz="2000" b="0" i="0" u="none" strike="noStrike" baseline="0" dirty="0" err="1">
                <a:solidFill>
                  <a:srgbClr val="000000"/>
                </a:solidFill>
                <a:latin typeface="LiberationSerif-Regular"/>
              </a:rPr>
              <a:t>nalysi</a:t>
            </a:r>
            <a:r>
              <a:rPr lang="en-US" sz="2000" b="1" i="0" u="none" strike="noStrike" baseline="0" dirty="0" err="1">
                <a:solidFill>
                  <a:srgbClr val="000000"/>
                </a:solidFill>
                <a:latin typeface="LiberationSerif-Regular"/>
              </a:rPr>
              <a:t>S</a:t>
            </a:r>
            <a:r>
              <a:rPr lang="en-US" sz="2000" b="0" i="0" u="none" strike="noStrike" baseline="0" dirty="0">
                <a:solidFill>
                  <a:srgbClr val="000000"/>
                </a:solidFill>
                <a:latin typeface="LiberationSerif-Regular"/>
              </a:rPr>
              <a:t>) </a:t>
            </a:r>
            <a:endParaRPr lang="es-ES" sz="2000" dirty="0">
              <a:latin typeface="LiberationSerif-Regular"/>
            </a:endParaRPr>
          </a:p>
          <a:p>
            <a:pPr algn="l"/>
            <a:r>
              <a:rPr lang="es-ES" sz="2000" dirty="0">
                <a:latin typeface="LiberationSerif-Regular"/>
              </a:rPr>
              <a:t>     can </a:t>
            </a:r>
            <a:r>
              <a:rPr lang="es-ES" sz="2000" dirty="0" err="1">
                <a:latin typeface="LiberationSerif-Regular"/>
              </a:rPr>
              <a:t>analyse</a:t>
            </a:r>
            <a:r>
              <a:rPr lang="es-ES" sz="2000" dirty="0">
                <a:latin typeface="LiberationSerif-Regular"/>
              </a:rPr>
              <a:t> </a:t>
            </a:r>
            <a:r>
              <a:rPr lang="es-ES" sz="2000" dirty="0" err="1">
                <a:latin typeface="LiberationSerif-Regular"/>
              </a:rPr>
              <a:t>ChIP-seq</a:t>
            </a:r>
            <a:r>
              <a:rPr lang="es-ES" sz="2000" dirty="0">
                <a:latin typeface="LiberationSerif-Regular"/>
              </a:rPr>
              <a:t> (</a:t>
            </a:r>
            <a:r>
              <a:rPr lang="es-ES" sz="2000" dirty="0" err="1">
                <a:latin typeface="LiberationSerif-Regular"/>
              </a:rPr>
              <a:t>epigenetics</a:t>
            </a:r>
            <a:r>
              <a:rPr lang="es-ES" sz="2000" dirty="0">
                <a:latin typeface="LiberationSerif-Regular"/>
              </a:rPr>
              <a:t>) and RNA-</a:t>
            </a:r>
            <a:r>
              <a:rPr lang="es-ES" sz="2000" dirty="0" err="1">
                <a:latin typeface="LiberationSerif-Regular"/>
              </a:rPr>
              <a:t>seq</a:t>
            </a:r>
            <a:r>
              <a:rPr lang="es-ES" sz="2000" dirty="0">
                <a:latin typeface="LiberationSerif-Regular"/>
              </a:rPr>
              <a:t> (</a:t>
            </a:r>
            <a:r>
              <a:rPr lang="es-ES" sz="2000" dirty="0" err="1">
                <a:latin typeface="LiberationSerif-Regular"/>
              </a:rPr>
              <a:t>transcriptomics</a:t>
            </a:r>
            <a:r>
              <a:rPr lang="es-ES" sz="2000" dirty="0">
                <a:latin typeface="LiberationSerif-Regular"/>
              </a:rPr>
              <a:t>) raw </a:t>
            </a:r>
            <a:r>
              <a:rPr lang="es-ES" sz="2000" dirty="0" err="1">
                <a:latin typeface="LiberationSerif-Regular"/>
              </a:rPr>
              <a:t>sequencing</a:t>
            </a:r>
            <a:endParaRPr lang="es-ES" sz="2000" dirty="0">
              <a:latin typeface="LiberationSerif-Regular"/>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8" name="CuadroTexto 17">
            <a:extLst>
              <a:ext uri="{FF2B5EF4-FFF2-40B4-BE49-F238E27FC236}">
                <a16:creationId xmlns:a16="http://schemas.microsoft.com/office/drawing/2014/main" id="{C2807627-40DC-4A21-901E-D06FA3E55804}"/>
              </a:ext>
            </a:extLst>
          </p:cNvPr>
          <p:cNvSpPr txBox="1"/>
          <p:nvPr/>
        </p:nvSpPr>
        <p:spPr>
          <a:xfrm>
            <a:off x="701335" y="895599"/>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ALGAEFUN with MARACAS a web based tool that consists in two different functions:</a:t>
            </a:r>
            <a:endParaRPr lang="es-ES" sz="2000" dirty="0">
              <a:latin typeface="LiberationSerif-Regular"/>
            </a:endParaRPr>
          </a:p>
        </p:txBody>
      </p:sp>
    </p:spTree>
    <p:extLst>
      <p:ext uri="{BB962C8B-B14F-4D97-AF65-F5344CB8AC3E}">
        <p14:creationId xmlns:p14="http://schemas.microsoft.com/office/powerpoint/2010/main" val="1300831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2" name="CuadroTexto 11">
            <a:extLst>
              <a:ext uri="{FF2B5EF4-FFF2-40B4-BE49-F238E27FC236}">
                <a16:creationId xmlns:a16="http://schemas.microsoft.com/office/drawing/2014/main" id="{5E90E9C7-2D5C-411E-962D-0302046FC890}"/>
              </a:ext>
            </a:extLst>
          </p:cNvPr>
          <p:cNvSpPr txBox="1"/>
          <p:nvPr/>
        </p:nvSpPr>
        <p:spPr>
          <a:xfrm>
            <a:off x="7095041" y="5897207"/>
            <a:ext cx="3222666" cy="954107"/>
          </a:xfrm>
          <a:prstGeom prst="rect">
            <a:avLst/>
          </a:prstGeom>
          <a:noFill/>
        </p:spPr>
        <p:txBody>
          <a:bodyPr wrap="square" rtlCol="0">
            <a:spAutoFit/>
          </a:bodyPr>
          <a:lstStyle/>
          <a:p>
            <a:pPr algn="ctr"/>
            <a:r>
              <a:rPr lang="es-ES" sz="2800" dirty="0" err="1"/>
              <a:t>Seasonal</a:t>
            </a:r>
            <a:r>
              <a:rPr lang="es-ES" sz="2800" dirty="0"/>
              <a:t> </a:t>
            </a:r>
            <a:r>
              <a:rPr lang="es-ES" sz="2800" dirty="0" err="1"/>
              <a:t>cycle</a:t>
            </a:r>
            <a:r>
              <a:rPr lang="es-ES" sz="2800" dirty="0"/>
              <a:t> (</a:t>
            </a:r>
            <a:r>
              <a:rPr lang="es-ES" sz="2800" dirty="0" err="1"/>
              <a:t>change</a:t>
            </a:r>
            <a:r>
              <a:rPr lang="es-ES" sz="2800" dirty="0"/>
              <a:t> of </a:t>
            </a:r>
            <a:r>
              <a:rPr lang="es-ES" sz="2800" dirty="0" err="1"/>
              <a:t>seasons</a:t>
            </a:r>
            <a:r>
              <a:rPr lang="es-ES" sz="2800" dirty="0"/>
              <a:t>)</a:t>
            </a:r>
          </a:p>
        </p:txBody>
      </p:sp>
      <p:pic>
        <p:nvPicPr>
          <p:cNvPr id="1028" name="Picture 4" descr="1.3. Earth's Tilted Axis and the Seasons | EME 811: Solar Thermal Energy  for Utilities and Industry">
            <a:extLst>
              <a:ext uri="{FF2B5EF4-FFF2-40B4-BE49-F238E27FC236}">
                <a16:creationId xmlns:a16="http://schemas.microsoft.com/office/drawing/2014/main" id="{0DA30355-DB46-4C81-B25E-564BA92D446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44191" y="1566900"/>
            <a:ext cx="7011353" cy="43470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7CE3B064-0A07-4004-9FFB-8268C18F3B4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0619" y="1564598"/>
            <a:ext cx="4347039" cy="4347039"/>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1A22FCE-E3D3-4CFF-B9DC-661ABDE42F80}"/>
              </a:ext>
            </a:extLst>
          </p:cNvPr>
          <p:cNvSpPr txBox="1"/>
          <p:nvPr/>
        </p:nvSpPr>
        <p:spPr>
          <a:xfrm>
            <a:off x="697152" y="5903893"/>
            <a:ext cx="3893972" cy="954107"/>
          </a:xfrm>
          <a:prstGeom prst="rect">
            <a:avLst/>
          </a:prstGeom>
          <a:noFill/>
        </p:spPr>
        <p:txBody>
          <a:bodyPr wrap="square" rtlCol="0">
            <a:spAutoFit/>
          </a:bodyPr>
          <a:lstStyle/>
          <a:p>
            <a:pPr algn="ctr"/>
            <a:r>
              <a:rPr lang="es-ES" sz="2800" dirty="0" err="1"/>
              <a:t>Diel</a:t>
            </a:r>
            <a:r>
              <a:rPr lang="es-ES" sz="2800" dirty="0"/>
              <a:t> </a:t>
            </a:r>
            <a:r>
              <a:rPr lang="es-ES" sz="2800" dirty="0" err="1"/>
              <a:t>cycle</a:t>
            </a:r>
            <a:endParaRPr lang="es-ES" sz="2800" dirty="0"/>
          </a:p>
          <a:p>
            <a:pPr algn="ctr"/>
            <a:r>
              <a:rPr lang="es-ES" sz="2800" dirty="0"/>
              <a:t>(</a:t>
            </a:r>
            <a:r>
              <a:rPr lang="es-ES" sz="2800" dirty="0" err="1"/>
              <a:t>days</a:t>
            </a:r>
            <a:r>
              <a:rPr lang="es-ES" sz="2800" dirty="0"/>
              <a:t>)</a:t>
            </a:r>
          </a:p>
        </p:txBody>
      </p:sp>
      <p:sp>
        <p:nvSpPr>
          <p:cNvPr id="17" name="Rectángulo 16">
            <a:extLst>
              <a:ext uri="{FF2B5EF4-FFF2-40B4-BE49-F238E27FC236}">
                <a16:creationId xmlns:a16="http://schemas.microsoft.com/office/drawing/2014/main" id="{D574770B-4E03-4B27-BB53-D6649B344EDE}"/>
              </a:ext>
            </a:extLst>
          </p:cNvPr>
          <p:cNvSpPr/>
          <p:nvPr/>
        </p:nvSpPr>
        <p:spPr>
          <a:xfrm>
            <a:off x="0" y="-167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F25ED39E-2A8C-400D-BC53-FBABD116EBFE}"/>
              </a:ext>
            </a:extLst>
          </p:cNvPr>
          <p:cNvSpPr txBox="1"/>
          <p:nvPr/>
        </p:nvSpPr>
        <p:spPr>
          <a:xfrm>
            <a:off x="360141" y="-15327"/>
            <a:ext cx="7093259" cy="769441"/>
          </a:xfrm>
          <a:prstGeom prst="rect">
            <a:avLst/>
          </a:prstGeom>
          <a:noFill/>
        </p:spPr>
        <p:txBody>
          <a:bodyPr wrap="square" rtlCol="0">
            <a:spAutoFit/>
          </a:bodyPr>
          <a:lstStyle/>
          <a:p>
            <a:r>
              <a:rPr lang="es-ES" sz="4400" b="1" dirty="0">
                <a:solidFill>
                  <a:schemeClr val="bg1"/>
                </a:solidFill>
                <a:latin typeface="+mj-lt"/>
              </a:rPr>
              <a:t>Introduction</a:t>
            </a:r>
            <a:r>
              <a:rPr lang="es-ES" sz="4400" b="1" dirty="0">
                <a:solidFill>
                  <a:schemeClr val="bg1"/>
                </a:solidFill>
              </a:rPr>
              <a:t>: </a:t>
            </a:r>
            <a:r>
              <a:rPr lang="es-ES" sz="4400" b="1" dirty="0">
                <a:solidFill>
                  <a:schemeClr val="bg1"/>
                </a:solidFill>
                <a:latin typeface="+mj-lt"/>
              </a:rPr>
              <a:t>Chronobiology</a:t>
            </a:r>
          </a:p>
        </p:txBody>
      </p:sp>
      <p:sp>
        <p:nvSpPr>
          <p:cNvPr id="20" name="CuadroTexto 19">
            <a:extLst>
              <a:ext uri="{FF2B5EF4-FFF2-40B4-BE49-F238E27FC236}">
                <a16:creationId xmlns:a16="http://schemas.microsoft.com/office/drawing/2014/main" id="{9C633E1B-ECE1-4440-B28F-4B014AF5015B}"/>
              </a:ext>
            </a:extLst>
          </p:cNvPr>
          <p:cNvSpPr txBox="1"/>
          <p:nvPr/>
        </p:nvSpPr>
        <p:spPr>
          <a:xfrm>
            <a:off x="360140" y="714749"/>
            <a:ext cx="11244031" cy="830997"/>
          </a:xfrm>
          <a:prstGeom prst="rect">
            <a:avLst/>
          </a:prstGeom>
          <a:noFill/>
        </p:spPr>
        <p:txBody>
          <a:bodyPr wrap="square" rtlCol="0">
            <a:spAutoFit/>
          </a:bodyPr>
          <a:lstStyle/>
          <a:p>
            <a:pPr marL="285750" indent="-285750">
              <a:buFont typeface="Arial" panose="020B0604020202020204" pitchFamily="34" charset="0"/>
              <a:buChar char="•"/>
            </a:pPr>
            <a:r>
              <a:rPr lang="en-US" sz="2400" b="0" i="0" u="none" strike="noStrike" baseline="0" dirty="0">
                <a:latin typeface="LiberationSerif-Regular"/>
              </a:rPr>
              <a:t>Gravitational forces exerted by the Sun </a:t>
            </a:r>
            <a:r>
              <a:rPr lang="es-ES" sz="2400" b="0" i="0" u="none" strike="noStrike" baseline="0" dirty="0" err="1">
                <a:latin typeface="LiberationSerif-Regular"/>
              </a:rPr>
              <a:t>over</a:t>
            </a:r>
            <a:r>
              <a:rPr lang="es-ES" sz="2400" b="0" i="0" u="none" strike="noStrike" baseline="0" dirty="0">
                <a:latin typeface="LiberationSerif-Regular"/>
              </a:rPr>
              <a:t> </a:t>
            </a:r>
            <a:r>
              <a:rPr lang="es-ES" sz="2400" b="0" i="0" u="none" strike="noStrike" baseline="0" dirty="0" err="1">
                <a:latin typeface="LiberationSerif-Regular"/>
              </a:rPr>
              <a:t>our</a:t>
            </a:r>
            <a:r>
              <a:rPr lang="es-ES" sz="2400" b="0" i="0" u="none" strike="noStrike" baseline="0" dirty="0">
                <a:latin typeface="LiberationSerif-Regular"/>
              </a:rPr>
              <a:t> </a:t>
            </a:r>
            <a:r>
              <a:rPr lang="es-ES" sz="2400" b="0" i="0" u="none" strike="noStrike" baseline="0" dirty="0" err="1">
                <a:latin typeface="LiberationSerif-Regular"/>
              </a:rPr>
              <a:t>planet</a:t>
            </a:r>
            <a:r>
              <a:rPr lang="es-ES" sz="2400" b="0" i="0" u="none" strike="noStrike" baseline="0" dirty="0">
                <a:latin typeface="LiberationSerif-Regular"/>
              </a:rPr>
              <a:t> </a:t>
            </a:r>
            <a:r>
              <a:rPr lang="es-ES" sz="2400" b="0" i="0" u="none" strike="noStrike" baseline="0" dirty="0" err="1">
                <a:latin typeface="LiberationSerif-Regular"/>
              </a:rPr>
              <a:t>generate</a:t>
            </a:r>
            <a:r>
              <a:rPr lang="es-ES" sz="2400" b="0" i="0" u="none" strike="noStrike" baseline="0" dirty="0">
                <a:latin typeface="LiberationSerif-Regular"/>
              </a:rPr>
              <a:t> </a:t>
            </a:r>
            <a:r>
              <a:rPr lang="es-ES" sz="2400" b="0" i="0" u="none" strike="noStrike" baseline="0" dirty="0" err="1">
                <a:latin typeface="LiberationSerif-Regular"/>
              </a:rPr>
              <a:t>cyclic</a:t>
            </a:r>
            <a:r>
              <a:rPr lang="es-ES" sz="2400" b="0" i="0" u="none" strike="noStrike" baseline="0" dirty="0">
                <a:latin typeface="LiberationSerif-Regular"/>
              </a:rPr>
              <a:t> </a:t>
            </a:r>
            <a:r>
              <a:rPr lang="es-ES" sz="2400" b="0" i="0" u="none" strike="noStrike" baseline="0" dirty="0" err="1">
                <a:latin typeface="LiberationSerif-Regular"/>
              </a:rPr>
              <a:t>enviromental</a:t>
            </a:r>
            <a:r>
              <a:rPr lang="es-ES" sz="2400" b="0" i="0" u="none" strike="noStrike" baseline="0" dirty="0">
                <a:latin typeface="LiberationSerif-Regular"/>
              </a:rPr>
              <a:t> </a:t>
            </a:r>
            <a:r>
              <a:rPr lang="es-ES" sz="2400" b="0" i="0" u="none" strike="noStrike" baseline="0" dirty="0" err="1">
                <a:latin typeface="LiberationSerif-Regular"/>
              </a:rPr>
              <a:t>signals</a:t>
            </a:r>
            <a:r>
              <a:rPr lang="es-ES" sz="2400" b="0" i="0" u="none" strike="noStrike" baseline="0" dirty="0">
                <a:latin typeface="LiberationSerif-Regular"/>
              </a:rPr>
              <a:t> </a:t>
            </a:r>
            <a:r>
              <a:rPr lang="es-ES" sz="2400" b="0" i="0" u="none" strike="noStrike" baseline="0" dirty="0" err="1">
                <a:latin typeface="LiberationSerif-Regular"/>
              </a:rPr>
              <a:t>like</a:t>
            </a:r>
            <a:r>
              <a:rPr lang="es-ES" sz="2400" b="0" i="0" u="none" strike="noStrike" baseline="0" dirty="0">
                <a:latin typeface="LiberationSerif-Regular"/>
              </a:rPr>
              <a:t> </a:t>
            </a:r>
            <a:r>
              <a:rPr lang="es-ES" sz="2400" b="0" i="0" u="none" strike="noStrike" baseline="0" dirty="0" err="1">
                <a:latin typeface="LiberationSerif-Regular"/>
              </a:rPr>
              <a:t>diel</a:t>
            </a:r>
            <a:r>
              <a:rPr lang="es-ES" sz="2400" b="0" i="0" u="none" strike="noStrike" baseline="0" dirty="0">
                <a:latin typeface="LiberationSerif-Regular"/>
              </a:rPr>
              <a:t> and </a:t>
            </a:r>
            <a:r>
              <a:rPr lang="es-ES" sz="2400" b="0" i="0" u="none" strike="noStrike" baseline="0" dirty="0" err="1">
                <a:latin typeface="LiberationSerif-Regular"/>
              </a:rPr>
              <a:t>seasonal</a:t>
            </a:r>
            <a:r>
              <a:rPr lang="es-ES" sz="2400" b="0" i="0" u="none" strike="noStrike" baseline="0" dirty="0">
                <a:latin typeface="LiberationSerif-Regular"/>
              </a:rPr>
              <a:t> </a:t>
            </a:r>
            <a:r>
              <a:rPr lang="es-ES" sz="2400" b="0" i="0" u="none" strike="noStrike" baseline="0" dirty="0" err="1">
                <a:latin typeface="LiberationSerif-Regular"/>
              </a:rPr>
              <a:t>cycles</a:t>
            </a:r>
            <a:r>
              <a:rPr lang="es-ES" sz="2400" b="0" i="0" u="none" strike="noStrike" baseline="0" dirty="0">
                <a:latin typeface="LiberationSerif-Regular"/>
              </a:rPr>
              <a:t>.</a:t>
            </a:r>
            <a:endParaRPr lang="es-ES" sz="2400" dirty="0"/>
          </a:p>
        </p:txBody>
      </p:sp>
    </p:spTree>
    <p:extLst>
      <p:ext uri="{BB962C8B-B14F-4D97-AF65-F5344CB8AC3E}">
        <p14:creationId xmlns:p14="http://schemas.microsoft.com/office/powerpoint/2010/main" val="8069782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3E214CB6-20F9-465A-8B11-04AE2575DB42}"/>
              </a:ext>
            </a:extLst>
          </p:cNvPr>
          <p:cNvSpPr/>
          <p:nvPr/>
        </p:nvSpPr>
        <p:spPr>
          <a:xfrm>
            <a:off x="4156402" y="2664726"/>
            <a:ext cx="1457790"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3" name="CuadroTexto 12">
            <a:extLst>
              <a:ext uri="{FF2B5EF4-FFF2-40B4-BE49-F238E27FC236}">
                <a16:creationId xmlns:a16="http://schemas.microsoft.com/office/drawing/2014/main" id="{88487830-6ECB-4CEC-A45D-B5BD0F7EE08A}"/>
              </a:ext>
            </a:extLst>
          </p:cNvPr>
          <p:cNvSpPr txBox="1"/>
          <p:nvPr/>
        </p:nvSpPr>
        <p:spPr>
          <a:xfrm>
            <a:off x="4308039" y="2937187"/>
            <a:ext cx="1746250" cy="830997"/>
          </a:xfrm>
          <a:prstGeom prst="rect">
            <a:avLst/>
          </a:prstGeom>
          <a:noFill/>
        </p:spPr>
        <p:txBody>
          <a:bodyPr wrap="square" rtlCol="0">
            <a:spAutoFit/>
          </a:bodyPr>
          <a:lstStyle/>
          <a:p>
            <a:r>
              <a:rPr lang="es-ES" sz="2400" b="1" dirty="0">
                <a:solidFill>
                  <a:schemeClr val="bg1"/>
                </a:solidFill>
              </a:rPr>
              <a:t>RNA-</a:t>
            </a:r>
            <a:r>
              <a:rPr lang="es-ES" sz="2400" b="1" dirty="0" err="1">
                <a:solidFill>
                  <a:schemeClr val="bg1"/>
                </a:solidFill>
              </a:rPr>
              <a:t>seq</a:t>
            </a:r>
            <a:r>
              <a:rPr lang="es-ES" sz="2400" b="1" dirty="0">
                <a:solidFill>
                  <a:schemeClr val="bg1"/>
                </a:solidFill>
              </a:rPr>
              <a:t> pipeline</a:t>
            </a:r>
          </a:p>
        </p:txBody>
      </p:sp>
      <p:sp>
        <p:nvSpPr>
          <p:cNvPr id="14" name="CuadroTexto 13">
            <a:extLst>
              <a:ext uri="{FF2B5EF4-FFF2-40B4-BE49-F238E27FC236}">
                <a16:creationId xmlns:a16="http://schemas.microsoft.com/office/drawing/2014/main" id="{98D28B13-5AFE-41AA-A14A-D4631132F46D}"/>
              </a:ext>
            </a:extLst>
          </p:cNvPr>
          <p:cNvSpPr txBox="1"/>
          <p:nvPr/>
        </p:nvSpPr>
        <p:spPr>
          <a:xfrm>
            <a:off x="4308039" y="5381194"/>
            <a:ext cx="1746250" cy="830997"/>
          </a:xfrm>
          <a:prstGeom prst="rect">
            <a:avLst/>
          </a:prstGeom>
          <a:noFill/>
        </p:spPr>
        <p:txBody>
          <a:bodyPr wrap="square" rtlCol="0">
            <a:spAutoFit/>
          </a:bodyPr>
          <a:lstStyle/>
          <a:p>
            <a:r>
              <a:rPr lang="es-ES" sz="2400" b="1" dirty="0" err="1">
                <a:solidFill>
                  <a:schemeClr val="bg1"/>
                </a:solidFill>
              </a:rPr>
              <a:t>ChIP-seq</a:t>
            </a:r>
            <a:r>
              <a:rPr lang="es-ES" sz="2400" b="1" dirty="0">
                <a:solidFill>
                  <a:schemeClr val="bg1"/>
                </a:solidFill>
              </a:rPr>
              <a:t> pipeline</a:t>
            </a:r>
          </a:p>
        </p:txBody>
      </p:sp>
      <p:sp>
        <p:nvSpPr>
          <p:cNvPr id="23" name="CuadroTexto 22">
            <a:extLst>
              <a:ext uri="{FF2B5EF4-FFF2-40B4-BE49-F238E27FC236}">
                <a16:creationId xmlns:a16="http://schemas.microsoft.com/office/drawing/2014/main" id="{E29C11AB-4EDA-4C06-AA40-FCBA02E634F5}"/>
              </a:ext>
            </a:extLst>
          </p:cNvPr>
          <p:cNvSpPr txBox="1"/>
          <p:nvPr/>
        </p:nvSpPr>
        <p:spPr>
          <a:xfrm>
            <a:off x="4012172" y="2141506"/>
            <a:ext cx="1746250" cy="523220"/>
          </a:xfrm>
          <a:prstGeom prst="rect">
            <a:avLst/>
          </a:prstGeom>
          <a:noFill/>
        </p:spPr>
        <p:txBody>
          <a:bodyPr wrap="square" rtlCol="0">
            <a:spAutoFit/>
          </a:bodyPr>
          <a:lstStyle/>
          <a:p>
            <a:r>
              <a:rPr lang="es-ES" sz="2800" b="1" dirty="0"/>
              <a:t>MARACAS</a:t>
            </a:r>
          </a:p>
        </p:txBody>
      </p:sp>
      <p:sp>
        <p:nvSpPr>
          <p:cNvPr id="25" name="CuadroTexto 24">
            <a:extLst>
              <a:ext uri="{FF2B5EF4-FFF2-40B4-BE49-F238E27FC236}">
                <a16:creationId xmlns:a16="http://schemas.microsoft.com/office/drawing/2014/main" id="{1E5418E7-04F3-488C-8DBD-85A6F9D97E6B}"/>
              </a:ext>
            </a:extLst>
          </p:cNvPr>
          <p:cNvSpPr txBox="1"/>
          <p:nvPr/>
        </p:nvSpPr>
        <p:spPr>
          <a:xfrm>
            <a:off x="701335" y="1206825"/>
            <a:ext cx="10515600" cy="707886"/>
          </a:xfrm>
          <a:prstGeom prst="rect">
            <a:avLst/>
          </a:prstGeom>
          <a:noFill/>
        </p:spPr>
        <p:txBody>
          <a:bodyPr wrap="square" rtlCol="0">
            <a:spAutoFit/>
          </a:bodyPr>
          <a:lstStyle/>
          <a:p>
            <a:pPr algn="l"/>
            <a:r>
              <a:rPr lang="es-ES" sz="2000" dirty="0">
                <a:latin typeface="LiberationSerif-Regular"/>
              </a:rPr>
              <a:t>     </a:t>
            </a:r>
            <a:r>
              <a:rPr lang="es-ES" sz="2000" b="1" dirty="0">
                <a:latin typeface="LiberationSerif-Regular"/>
              </a:rPr>
              <a:t>MARACAS</a:t>
            </a:r>
            <a:r>
              <a:rPr lang="es-ES" sz="2000" dirty="0">
                <a:latin typeface="LiberationSerif-Regular"/>
              </a:rPr>
              <a:t> </a:t>
            </a:r>
            <a:r>
              <a:rPr lang="pt-BR" sz="2000" b="0" i="0" u="none" strike="noStrike" baseline="0" dirty="0">
                <a:solidFill>
                  <a:srgbClr val="000000"/>
                </a:solidFill>
                <a:latin typeface="LiberationSerif-Regular"/>
              </a:rPr>
              <a:t>(</a:t>
            </a:r>
            <a:r>
              <a:rPr lang="pt-BR" sz="2000" b="1" i="0" u="none" strike="noStrike" baseline="0" dirty="0" err="1">
                <a:solidFill>
                  <a:srgbClr val="000000"/>
                </a:solidFill>
                <a:latin typeface="LiberationSerif-Regular"/>
              </a:rPr>
              <a:t>M</a:t>
            </a:r>
            <a:r>
              <a:rPr lang="pt-BR" sz="2000" b="0" i="0" u="none" strike="noStrike" baseline="0" dirty="0" err="1">
                <a:solidFill>
                  <a:srgbClr val="000000"/>
                </a:solidFill>
                <a:latin typeface="LiberationSerif-Regular"/>
              </a:rPr>
              <a:t>icro</a:t>
            </a:r>
            <a:r>
              <a:rPr lang="pt-BR" sz="2000" b="1" i="0" u="none" strike="noStrike" baseline="0" dirty="0" err="1">
                <a:solidFill>
                  <a:srgbClr val="000000"/>
                </a:solidFill>
                <a:latin typeface="LiberationSerif-Regular"/>
              </a:rPr>
              <a:t>A</a:t>
            </a:r>
            <a:r>
              <a:rPr lang="pt-BR" sz="2000" b="0" i="0" u="none" strike="noStrike" baseline="0" dirty="0" err="1">
                <a:solidFill>
                  <a:srgbClr val="000000"/>
                </a:solidFill>
                <a:latin typeface="LiberationSerif-Regular"/>
              </a:rPr>
              <a:t>lgae</a:t>
            </a:r>
            <a:r>
              <a:rPr lang="pt-BR" sz="2000" b="0" i="0" u="none" strike="noStrike" baseline="0" dirty="0">
                <a:solidFill>
                  <a:srgbClr val="000000"/>
                </a:solidFill>
                <a:latin typeface="LiberationSerif-Regular"/>
              </a:rPr>
              <a:t> </a:t>
            </a:r>
            <a:r>
              <a:rPr lang="pt-BR" sz="2000" b="1" i="0" u="none" strike="noStrike" baseline="0" dirty="0" err="1">
                <a:solidFill>
                  <a:srgbClr val="000000"/>
                </a:solidFill>
                <a:latin typeface="LiberationSerif-Regular"/>
              </a:rPr>
              <a:t>R</a:t>
            </a:r>
            <a:r>
              <a:rPr lang="pt-BR" sz="2000" b="0" i="0" u="none" strike="noStrike" baseline="0" dirty="0" err="1">
                <a:solidFill>
                  <a:srgbClr val="000000"/>
                </a:solidFill>
                <a:latin typeface="LiberationSerif-Regular"/>
              </a:rPr>
              <a:t>n</a:t>
            </a:r>
            <a:r>
              <a:rPr lang="pt-BR" sz="2000" b="1" i="0" u="none" strike="noStrike" baseline="0" dirty="0" err="1">
                <a:solidFill>
                  <a:srgbClr val="000000"/>
                </a:solidFill>
                <a:latin typeface="LiberationSerif-Regular"/>
              </a:rPr>
              <a:t>A</a:t>
            </a:r>
            <a:r>
              <a:rPr lang="pt-BR" sz="2000" b="0" i="0" u="none" strike="noStrike" baseline="0" dirty="0" err="1">
                <a:solidFill>
                  <a:srgbClr val="000000"/>
                </a:solidFill>
                <a:latin typeface="LiberationSerif-Regular"/>
              </a:rPr>
              <a:t>-seq</a:t>
            </a:r>
            <a:r>
              <a:rPr lang="pt-BR" sz="2000" b="0" i="0" u="none" strike="noStrike" baseline="0" dirty="0">
                <a:solidFill>
                  <a:srgbClr val="000000"/>
                </a:solidFill>
                <a:latin typeface="LiberationSerif-Regular"/>
              </a:rPr>
              <a:t> </a:t>
            </a:r>
            <a:r>
              <a:rPr lang="pt-BR" sz="2000" b="0" i="0" u="none" strike="noStrike" baseline="0" dirty="0" err="1">
                <a:solidFill>
                  <a:srgbClr val="000000"/>
                </a:solidFill>
                <a:latin typeface="LiberationSerif-Regular"/>
              </a:rPr>
              <a:t>and</a:t>
            </a:r>
            <a:r>
              <a:rPr lang="pt-BR" sz="2000" b="0" i="0" u="none" strike="noStrike" baseline="0" dirty="0">
                <a:solidFill>
                  <a:srgbClr val="000000"/>
                </a:solidFill>
                <a:latin typeface="LiberationSerif-Regular"/>
              </a:rPr>
              <a:t> </a:t>
            </a:r>
            <a:r>
              <a:rPr lang="en-US" sz="2000" b="1" i="0" u="none" strike="noStrike" baseline="0" dirty="0">
                <a:solidFill>
                  <a:srgbClr val="000000"/>
                </a:solidFill>
                <a:latin typeface="LiberationSerif-Regular"/>
              </a:rPr>
              <a:t>C</a:t>
            </a:r>
            <a:r>
              <a:rPr lang="en-US" sz="2000" b="0" i="0" u="none" strike="noStrike" baseline="0" dirty="0">
                <a:solidFill>
                  <a:srgbClr val="000000"/>
                </a:solidFill>
                <a:latin typeface="LiberationSerif-Regular"/>
              </a:rPr>
              <a:t>hip-seq </a:t>
            </a:r>
            <a:r>
              <a:rPr lang="en-US" sz="2000" b="1" i="0" u="none" strike="noStrike" baseline="0" dirty="0" err="1">
                <a:solidFill>
                  <a:srgbClr val="000000"/>
                </a:solidFill>
                <a:latin typeface="LiberationSerif-Regular"/>
              </a:rPr>
              <a:t>A</a:t>
            </a:r>
            <a:r>
              <a:rPr lang="en-US" sz="2000" b="0" i="0" u="none" strike="noStrike" baseline="0" dirty="0" err="1">
                <a:solidFill>
                  <a:srgbClr val="000000"/>
                </a:solidFill>
                <a:latin typeface="LiberationSerif-Regular"/>
              </a:rPr>
              <a:t>nalysi</a:t>
            </a:r>
            <a:r>
              <a:rPr lang="en-US" sz="2000" b="1" i="0" u="none" strike="noStrike" baseline="0" dirty="0" err="1">
                <a:solidFill>
                  <a:srgbClr val="000000"/>
                </a:solidFill>
                <a:latin typeface="LiberationSerif-Regular"/>
              </a:rPr>
              <a:t>S</a:t>
            </a:r>
            <a:r>
              <a:rPr lang="en-US" sz="2000" b="0" i="0" u="none" strike="noStrike" baseline="0" dirty="0">
                <a:solidFill>
                  <a:srgbClr val="000000"/>
                </a:solidFill>
                <a:latin typeface="LiberationSerif-Regular"/>
              </a:rPr>
              <a:t>) </a:t>
            </a:r>
            <a:endParaRPr lang="es-ES" sz="2000" dirty="0">
              <a:latin typeface="LiberationSerif-Regular"/>
            </a:endParaRPr>
          </a:p>
          <a:p>
            <a:pPr algn="l"/>
            <a:r>
              <a:rPr lang="es-ES" sz="2000" dirty="0">
                <a:latin typeface="LiberationSerif-Regular"/>
              </a:rPr>
              <a:t>     can </a:t>
            </a:r>
            <a:r>
              <a:rPr lang="es-ES" sz="2000" dirty="0" err="1">
                <a:latin typeface="LiberationSerif-Regular"/>
              </a:rPr>
              <a:t>analyse</a:t>
            </a:r>
            <a:r>
              <a:rPr lang="es-ES" sz="2000" dirty="0">
                <a:latin typeface="LiberationSerif-Regular"/>
              </a:rPr>
              <a:t> </a:t>
            </a:r>
            <a:r>
              <a:rPr lang="es-ES" sz="2000" dirty="0" err="1">
                <a:latin typeface="LiberationSerif-Regular"/>
              </a:rPr>
              <a:t>ChIP-seq</a:t>
            </a:r>
            <a:r>
              <a:rPr lang="es-ES" sz="2000" dirty="0">
                <a:latin typeface="LiberationSerif-Regular"/>
              </a:rPr>
              <a:t> (</a:t>
            </a:r>
            <a:r>
              <a:rPr lang="es-ES" sz="2000" dirty="0" err="1">
                <a:latin typeface="LiberationSerif-Regular"/>
              </a:rPr>
              <a:t>epigenetics</a:t>
            </a:r>
            <a:r>
              <a:rPr lang="es-ES" sz="2000" dirty="0">
                <a:latin typeface="LiberationSerif-Regular"/>
              </a:rPr>
              <a:t>) and RNA-</a:t>
            </a:r>
            <a:r>
              <a:rPr lang="es-ES" sz="2000" dirty="0" err="1">
                <a:latin typeface="LiberationSerif-Regular"/>
              </a:rPr>
              <a:t>seq</a:t>
            </a:r>
            <a:r>
              <a:rPr lang="es-ES" sz="2000" dirty="0">
                <a:latin typeface="LiberationSerif-Regular"/>
              </a:rPr>
              <a:t> (</a:t>
            </a:r>
            <a:r>
              <a:rPr lang="es-ES" sz="2000" dirty="0" err="1">
                <a:latin typeface="LiberationSerif-Regular"/>
              </a:rPr>
              <a:t>transcriptomics</a:t>
            </a:r>
            <a:r>
              <a:rPr lang="es-ES" sz="2000" dirty="0">
                <a:latin typeface="LiberationSerif-Regular"/>
              </a:rPr>
              <a:t>) raw </a:t>
            </a:r>
            <a:r>
              <a:rPr lang="es-ES" sz="2000" dirty="0" err="1">
                <a:latin typeface="LiberationSerif-Regular"/>
              </a:rPr>
              <a:t>sequencing</a:t>
            </a:r>
            <a:endParaRPr lang="es-ES" sz="2000" dirty="0">
              <a:latin typeface="LiberationSerif-Regular"/>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8" name="CuadroTexto 17">
            <a:extLst>
              <a:ext uri="{FF2B5EF4-FFF2-40B4-BE49-F238E27FC236}">
                <a16:creationId xmlns:a16="http://schemas.microsoft.com/office/drawing/2014/main" id="{C2807627-40DC-4A21-901E-D06FA3E55804}"/>
              </a:ext>
            </a:extLst>
          </p:cNvPr>
          <p:cNvSpPr txBox="1"/>
          <p:nvPr/>
        </p:nvSpPr>
        <p:spPr>
          <a:xfrm>
            <a:off x="701335" y="895599"/>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ALGAEFUN with MARACAS a web based tool that consists in two different functions:</a:t>
            </a:r>
            <a:endParaRPr lang="es-ES" sz="2000" dirty="0">
              <a:latin typeface="LiberationSerif-Regular"/>
            </a:endParaRPr>
          </a:p>
        </p:txBody>
      </p:sp>
    </p:spTree>
    <p:extLst>
      <p:ext uri="{BB962C8B-B14F-4D97-AF65-F5344CB8AC3E}">
        <p14:creationId xmlns:p14="http://schemas.microsoft.com/office/powerpoint/2010/main" val="465831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3E214CB6-20F9-465A-8B11-04AE2575DB42}"/>
              </a:ext>
            </a:extLst>
          </p:cNvPr>
          <p:cNvSpPr/>
          <p:nvPr/>
        </p:nvSpPr>
        <p:spPr>
          <a:xfrm>
            <a:off x="4156402" y="2664726"/>
            <a:ext cx="1457790"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3" name="CuadroTexto 12">
            <a:extLst>
              <a:ext uri="{FF2B5EF4-FFF2-40B4-BE49-F238E27FC236}">
                <a16:creationId xmlns:a16="http://schemas.microsoft.com/office/drawing/2014/main" id="{88487830-6ECB-4CEC-A45D-B5BD0F7EE08A}"/>
              </a:ext>
            </a:extLst>
          </p:cNvPr>
          <p:cNvSpPr txBox="1"/>
          <p:nvPr/>
        </p:nvSpPr>
        <p:spPr>
          <a:xfrm>
            <a:off x="4308039" y="2937187"/>
            <a:ext cx="1746250" cy="830997"/>
          </a:xfrm>
          <a:prstGeom prst="rect">
            <a:avLst/>
          </a:prstGeom>
          <a:noFill/>
        </p:spPr>
        <p:txBody>
          <a:bodyPr wrap="square" rtlCol="0">
            <a:spAutoFit/>
          </a:bodyPr>
          <a:lstStyle/>
          <a:p>
            <a:r>
              <a:rPr lang="es-ES" sz="2400" b="1" dirty="0">
                <a:solidFill>
                  <a:schemeClr val="bg1"/>
                </a:solidFill>
              </a:rPr>
              <a:t>RNA-</a:t>
            </a:r>
            <a:r>
              <a:rPr lang="es-ES" sz="2400" b="1" dirty="0" err="1">
                <a:solidFill>
                  <a:schemeClr val="bg1"/>
                </a:solidFill>
              </a:rPr>
              <a:t>seq</a:t>
            </a:r>
            <a:r>
              <a:rPr lang="es-ES" sz="2400" b="1" dirty="0">
                <a:solidFill>
                  <a:schemeClr val="bg1"/>
                </a:solidFill>
              </a:rPr>
              <a:t> pipeline</a:t>
            </a:r>
          </a:p>
        </p:txBody>
      </p:sp>
      <p:sp>
        <p:nvSpPr>
          <p:cNvPr id="14" name="CuadroTexto 13">
            <a:extLst>
              <a:ext uri="{FF2B5EF4-FFF2-40B4-BE49-F238E27FC236}">
                <a16:creationId xmlns:a16="http://schemas.microsoft.com/office/drawing/2014/main" id="{98D28B13-5AFE-41AA-A14A-D4631132F46D}"/>
              </a:ext>
            </a:extLst>
          </p:cNvPr>
          <p:cNvSpPr txBox="1"/>
          <p:nvPr/>
        </p:nvSpPr>
        <p:spPr>
          <a:xfrm>
            <a:off x="4308039" y="5381194"/>
            <a:ext cx="1746250" cy="830997"/>
          </a:xfrm>
          <a:prstGeom prst="rect">
            <a:avLst/>
          </a:prstGeom>
          <a:noFill/>
        </p:spPr>
        <p:txBody>
          <a:bodyPr wrap="square" rtlCol="0">
            <a:spAutoFit/>
          </a:bodyPr>
          <a:lstStyle/>
          <a:p>
            <a:r>
              <a:rPr lang="es-ES" sz="2400" b="1" dirty="0" err="1">
                <a:solidFill>
                  <a:schemeClr val="bg1"/>
                </a:solidFill>
              </a:rPr>
              <a:t>ChIP-seq</a:t>
            </a:r>
            <a:r>
              <a:rPr lang="es-ES" sz="2400" b="1" dirty="0">
                <a:solidFill>
                  <a:schemeClr val="bg1"/>
                </a:solidFill>
              </a:rPr>
              <a:t> pipeline</a:t>
            </a:r>
          </a:p>
        </p:txBody>
      </p:sp>
      <p:sp>
        <p:nvSpPr>
          <p:cNvPr id="6" name="Flecha: a la derecha 5">
            <a:extLst>
              <a:ext uri="{FF2B5EF4-FFF2-40B4-BE49-F238E27FC236}">
                <a16:creationId xmlns:a16="http://schemas.microsoft.com/office/drawing/2014/main" id="{692E4004-2813-45A5-BF4D-38C4334E56CF}"/>
              </a:ext>
            </a:extLst>
          </p:cNvPr>
          <p:cNvSpPr/>
          <p:nvPr/>
        </p:nvSpPr>
        <p:spPr>
          <a:xfrm>
            <a:off x="1447800" y="2905590"/>
            <a:ext cx="2860239" cy="3090338"/>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479C7ACF-B99E-4CAA-85EE-74D8029C1166}"/>
              </a:ext>
            </a:extLst>
          </p:cNvPr>
          <p:cNvSpPr txBox="1"/>
          <p:nvPr/>
        </p:nvSpPr>
        <p:spPr>
          <a:xfrm>
            <a:off x="1447800" y="3789039"/>
            <a:ext cx="2227943" cy="1323439"/>
          </a:xfrm>
          <a:prstGeom prst="rect">
            <a:avLst/>
          </a:prstGeom>
          <a:noFill/>
        </p:spPr>
        <p:txBody>
          <a:bodyPr wrap="square" rtlCol="0">
            <a:spAutoFit/>
          </a:bodyPr>
          <a:lstStyle/>
          <a:p>
            <a:pPr algn="ctr"/>
            <a:r>
              <a:rPr lang="es-ES" sz="2000" dirty="0">
                <a:solidFill>
                  <a:schemeClr val="bg1"/>
                </a:solidFill>
              </a:rPr>
              <a:t>Raw </a:t>
            </a:r>
            <a:r>
              <a:rPr lang="es-ES" sz="2000" dirty="0" err="1">
                <a:solidFill>
                  <a:schemeClr val="bg1"/>
                </a:solidFill>
              </a:rPr>
              <a:t>sequencing</a:t>
            </a:r>
            <a:r>
              <a:rPr lang="es-ES" sz="2000" dirty="0">
                <a:solidFill>
                  <a:schemeClr val="bg1"/>
                </a:solidFill>
              </a:rPr>
              <a:t> data </a:t>
            </a:r>
            <a:r>
              <a:rPr lang="es-ES" sz="2000" dirty="0" err="1">
                <a:solidFill>
                  <a:schemeClr val="bg1"/>
                </a:solidFill>
              </a:rPr>
              <a:t>from</a:t>
            </a:r>
            <a:r>
              <a:rPr lang="es-ES" sz="2000" dirty="0">
                <a:solidFill>
                  <a:schemeClr val="bg1"/>
                </a:solidFill>
              </a:rPr>
              <a:t> </a:t>
            </a:r>
          </a:p>
          <a:p>
            <a:pPr algn="ctr"/>
            <a:r>
              <a:rPr lang="es-ES" sz="2000" dirty="0">
                <a:solidFill>
                  <a:schemeClr val="bg1"/>
                </a:solidFill>
              </a:rPr>
              <a:t>RNA-</a:t>
            </a:r>
            <a:r>
              <a:rPr lang="es-ES" sz="2000" dirty="0" err="1">
                <a:solidFill>
                  <a:schemeClr val="bg1"/>
                </a:solidFill>
              </a:rPr>
              <a:t>seq</a:t>
            </a:r>
            <a:r>
              <a:rPr lang="es-ES" sz="2000" dirty="0">
                <a:solidFill>
                  <a:schemeClr val="bg1"/>
                </a:solidFill>
              </a:rPr>
              <a:t> </a:t>
            </a:r>
            <a:r>
              <a:rPr lang="es-ES" sz="2000" dirty="0" err="1">
                <a:solidFill>
                  <a:schemeClr val="bg1"/>
                </a:solidFill>
              </a:rPr>
              <a:t>or</a:t>
            </a:r>
            <a:r>
              <a:rPr lang="es-ES" sz="2000" dirty="0">
                <a:solidFill>
                  <a:schemeClr val="bg1"/>
                </a:solidFill>
              </a:rPr>
              <a:t> </a:t>
            </a:r>
          </a:p>
          <a:p>
            <a:pPr algn="ctr"/>
            <a:r>
              <a:rPr lang="es-ES" sz="2000" dirty="0" err="1">
                <a:solidFill>
                  <a:schemeClr val="bg1"/>
                </a:solidFill>
              </a:rPr>
              <a:t>ChIP-seq</a:t>
            </a:r>
            <a:r>
              <a:rPr lang="es-ES" sz="2000" dirty="0">
                <a:solidFill>
                  <a:schemeClr val="bg1"/>
                </a:solidFill>
              </a:rPr>
              <a:t> </a:t>
            </a:r>
          </a:p>
        </p:txBody>
      </p:sp>
      <p:sp>
        <p:nvSpPr>
          <p:cNvPr id="23" name="CuadroTexto 22">
            <a:extLst>
              <a:ext uri="{FF2B5EF4-FFF2-40B4-BE49-F238E27FC236}">
                <a16:creationId xmlns:a16="http://schemas.microsoft.com/office/drawing/2014/main" id="{E29C11AB-4EDA-4C06-AA40-FCBA02E634F5}"/>
              </a:ext>
            </a:extLst>
          </p:cNvPr>
          <p:cNvSpPr txBox="1"/>
          <p:nvPr/>
        </p:nvSpPr>
        <p:spPr>
          <a:xfrm>
            <a:off x="4012172" y="2141506"/>
            <a:ext cx="1746250" cy="523220"/>
          </a:xfrm>
          <a:prstGeom prst="rect">
            <a:avLst/>
          </a:prstGeom>
          <a:noFill/>
        </p:spPr>
        <p:txBody>
          <a:bodyPr wrap="square" rtlCol="0">
            <a:spAutoFit/>
          </a:bodyPr>
          <a:lstStyle/>
          <a:p>
            <a:r>
              <a:rPr lang="es-ES" sz="2800" b="1" dirty="0"/>
              <a:t>MARACAS</a:t>
            </a:r>
          </a:p>
        </p:txBody>
      </p:sp>
      <p:sp>
        <p:nvSpPr>
          <p:cNvPr id="25" name="CuadroTexto 24">
            <a:extLst>
              <a:ext uri="{FF2B5EF4-FFF2-40B4-BE49-F238E27FC236}">
                <a16:creationId xmlns:a16="http://schemas.microsoft.com/office/drawing/2014/main" id="{1E5418E7-04F3-488C-8DBD-85A6F9D97E6B}"/>
              </a:ext>
            </a:extLst>
          </p:cNvPr>
          <p:cNvSpPr txBox="1"/>
          <p:nvPr/>
        </p:nvSpPr>
        <p:spPr>
          <a:xfrm>
            <a:off x="701335" y="1206825"/>
            <a:ext cx="10515600" cy="707886"/>
          </a:xfrm>
          <a:prstGeom prst="rect">
            <a:avLst/>
          </a:prstGeom>
          <a:noFill/>
        </p:spPr>
        <p:txBody>
          <a:bodyPr wrap="square" rtlCol="0">
            <a:spAutoFit/>
          </a:bodyPr>
          <a:lstStyle/>
          <a:p>
            <a:pPr algn="l"/>
            <a:r>
              <a:rPr lang="es-ES" sz="2000" dirty="0">
                <a:latin typeface="LiberationSerif-Regular"/>
              </a:rPr>
              <a:t>     </a:t>
            </a:r>
            <a:r>
              <a:rPr lang="es-ES" sz="2000" b="1" dirty="0">
                <a:latin typeface="LiberationSerif-Regular"/>
              </a:rPr>
              <a:t>MARACAS</a:t>
            </a:r>
            <a:r>
              <a:rPr lang="es-ES" sz="2000" dirty="0">
                <a:latin typeface="LiberationSerif-Regular"/>
              </a:rPr>
              <a:t> </a:t>
            </a:r>
            <a:r>
              <a:rPr lang="pt-BR" sz="2000" b="0" i="0" u="none" strike="noStrike" baseline="0" dirty="0">
                <a:solidFill>
                  <a:srgbClr val="000000"/>
                </a:solidFill>
                <a:latin typeface="LiberationSerif-Regular"/>
              </a:rPr>
              <a:t>(</a:t>
            </a:r>
            <a:r>
              <a:rPr lang="pt-BR" sz="2000" b="1" i="0" u="none" strike="noStrike" baseline="0" dirty="0" err="1">
                <a:solidFill>
                  <a:srgbClr val="000000"/>
                </a:solidFill>
                <a:latin typeface="LiberationSerif-Regular"/>
              </a:rPr>
              <a:t>M</a:t>
            </a:r>
            <a:r>
              <a:rPr lang="pt-BR" sz="2000" b="0" i="0" u="none" strike="noStrike" baseline="0" dirty="0" err="1">
                <a:solidFill>
                  <a:srgbClr val="000000"/>
                </a:solidFill>
                <a:latin typeface="LiberationSerif-Regular"/>
              </a:rPr>
              <a:t>icro</a:t>
            </a:r>
            <a:r>
              <a:rPr lang="pt-BR" sz="2000" b="1" i="0" u="none" strike="noStrike" baseline="0" dirty="0" err="1">
                <a:solidFill>
                  <a:srgbClr val="000000"/>
                </a:solidFill>
                <a:latin typeface="LiberationSerif-Regular"/>
              </a:rPr>
              <a:t>A</a:t>
            </a:r>
            <a:r>
              <a:rPr lang="pt-BR" sz="2000" b="0" i="0" u="none" strike="noStrike" baseline="0" dirty="0" err="1">
                <a:solidFill>
                  <a:srgbClr val="000000"/>
                </a:solidFill>
                <a:latin typeface="LiberationSerif-Regular"/>
              </a:rPr>
              <a:t>lgae</a:t>
            </a:r>
            <a:r>
              <a:rPr lang="pt-BR" sz="2000" b="0" i="0" u="none" strike="noStrike" baseline="0" dirty="0">
                <a:solidFill>
                  <a:srgbClr val="000000"/>
                </a:solidFill>
                <a:latin typeface="LiberationSerif-Regular"/>
              </a:rPr>
              <a:t> </a:t>
            </a:r>
            <a:r>
              <a:rPr lang="pt-BR" sz="2000" b="1" i="0" u="none" strike="noStrike" baseline="0" dirty="0" err="1">
                <a:solidFill>
                  <a:srgbClr val="000000"/>
                </a:solidFill>
                <a:latin typeface="LiberationSerif-Regular"/>
              </a:rPr>
              <a:t>R</a:t>
            </a:r>
            <a:r>
              <a:rPr lang="pt-BR" sz="2000" b="0" i="0" u="none" strike="noStrike" baseline="0" dirty="0" err="1">
                <a:solidFill>
                  <a:srgbClr val="000000"/>
                </a:solidFill>
                <a:latin typeface="LiberationSerif-Regular"/>
              </a:rPr>
              <a:t>n</a:t>
            </a:r>
            <a:r>
              <a:rPr lang="pt-BR" sz="2000" b="1" i="0" u="none" strike="noStrike" baseline="0" dirty="0" err="1">
                <a:solidFill>
                  <a:srgbClr val="000000"/>
                </a:solidFill>
                <a:latin typeface="LiberationSerif-Regular"/>
              </a:rPr>
              <a:t>A</a:t>
            </a:r>
            <a:r>
              <a:rPr lang="pt-BR" sz="2000" b="0" i="0" u="none" strike="noStrike" baseline="0" dirty="0" err="1">
                <a:solidFill>
                  <a:srgbClr val="000000"/>
                </a:solidFill>
                <a:latin typeface="LiberationSerif-Regular"/>
              </a:rPr>
              <a:t>-seq</a:t>
            </a:r>
            <a:r>
              <a:rPr lang="pt-BR" sz="2000" b="0" i="0" u="none" strike="noStrike" baseline="0" dirty="0">
                <a:solidFill>
                  <a:srgbClr val="000000"/>
                </a:solidFill>
                <a:latin typeface="LiberationSerif-Regular"/>
              </a:rPr>
              <a:t> </a:t>
            </a:r>
            <a:r>
              <a:rPr lang="pt-BR" sz="2000" b="0" i="0" u="none" strike="noStrike" baseline="0" dirty="0" err="1">
                <a:solidFill>
                  <a:srgbClr val="000000"/>
                </a:solidFill>
                <a:latin typeface="LiberationSerif-Regular"/>
              </a:rPr>
              <a:t>and</a:t>
            </a:r>
            <a:r>
              <a:rPr lang="pt-BR" sz="2000" b="0" i="0" u="none" strike="noStrike" baseline="0" dirty="0">
                <a:solidFill>
                  <a:srgbClr val="000000"/>
                </a:solidFill>
                <a:latin typeface="LiberationSerif-Regular"/>
              </a:rPr>
              <a:t> </a:t>
            </a:r>
            <a:r>
              <a:rPr lang="en-US" sz="2000" b="1" i="0" u="none" strike="noStrike" baseline="0" dirty="0">
                <a:solidFill>
                  <a:srgbClr val="000000"/>
                </a:solidFill>
                <a:latin typeface="LiberationSerif-Regular"/>
              </a:rPr>
              <a:t>C</a:t>
            </a:r>
            <a:r>
              <a:rPr lang="en-US" sz="2000" b="0" i="0" u="none" strike="noStrike" baseline="0" dirty="0">
                <a:solidFill>
                  <a:srgbClr val="000000"/>
                </a:solidFill>
                <a:latin typeface="LiberationSerif-Regular"/>
              </a:rPr>
              <a:t>hip-seq </a:t>
            </a:r>
            <a:r>
              <a:rPr lang="en-US" sz="2000" b="1" i="0" u="none" strike="noStrike" baseline="0" dirty="0" err="1">
                <a:solidFill>
                  <a:srgbClr val="000000"/>
                </a:solidFill>
                <a:latin typeface="LiberationSerif-Regular"/>
              </a:rPr>
              <a:t>A</a:t>
            </a:r>
            <a:r>
              <a:rPr lang="en-US" sz="2000" b="0" i="0" u="none" strike="noStrike" baseline="0" dirty="0" err="1">
                <a:solidFill>
                  <a:srgbClr val="000000"/>
                </a:solidFill>
                <a:latin typeface="LiberationSerif-Regular"/>
              </a:rPr>
              <a:t>nalysi</a:t>
            </a:r>
            <a:r>
              <a:rPr lang="en-US" sz="2000" b="1" i="0" u="none" strike="noStrike" baseline="0" dirty="0" err="1">
                <a:solidFill>
                  <a:srgbClr val="000000"/>
                </a:solidFill>
                <a:latin typeface="LiberationSerif-Regular"/>
              </a:rPr>
              <a:t>S</a:t>
            </a:r>
            <a:r>
              <a:rPr lang="en-US" sz="2000" b="0" i="0" u="none" strike="noStrike" baseline="0" dirty="0">
                <a:solidFill>
                  <a:srgbClr val="000000"/>
                </a:solidFill>
                <a:latin typeface="LiberationSerif-Regular"/>
              </a:rPr>
              <a:t>) </a:t>
            </a:r>
            <a:endParaRPr lang="es-ES" sz="2000" dirty="0">
              <a:latin typeface="LiberationSerif-Regular"/>
            </a:endParaRPr>
          </a:p>
          <a:p>
            <a:pPr algn="l"/>
            <a:r>
              <a:rPr lang="es-ES" sz="2000" dirty="0">
                <a:latin typeface="LiberationSerif-Regular"/>
              </a:rPr>
              <a:t>     can </a:t>
            </a:r>
            <a:r>
              <a:rPr lang="es-ES" sz="2000" dirty="0" err="1">
                <a:latin typeface="LiberationSerif-Regular"/>
              </a:rPr>
              <a:t>analyse</a:t>
            </a:r>
            <a:r>
              <a:rPr lang="es-ES" sz="2000" dirty="0">
                <a:latin typeface="LiberationSerif-Regular"/>
              </a:rPr>
              <a:t> </a:t>
            </a:r>
            <a:r>
              <a:rPr lang="es-ES" sz="2000" dirty="0" err="1">
                <a:latin typeface="LiberationSerif-Regular"/>
              </a:rPr>
              <a:t>ChIP-seq</a:t>
            </a:r>
            <a:r>
              <a:rPr lang="es-ES" sz="2000" dirty="0">
                <a:latin typeface="LiberationSerif-Regular"/>
              </a:rPr>
              <a:t> (</a:t>
            </a:r>
            <a:r>
              <a:rPr lang="es-ES" sz="2000" dirty="0" err="1">
                <a:latin typeface="LiberationSerif-Regular"/>
              </a:rPr>
              <a:t>epigenetics</a:t>
            </a:r>
            <a:r>
              <a:rPr lang="es-ES" sz="2000" dirty="0">
                <a:latin typeface="LiberationSerif-Regular"/>
              </a:rPr>
              <a:t>) and RNA-</a:t>
            </a:r>
            <a:r>
              <a:rPr lang="es-ES" sz="2000" dirty="0" err="1">
                <a:latin typeface="LiberationSerif-Regular"/>
              </a:rPr>
              <a:t>seq</a:t>
            </a:r>
            <a:r>
              <a:rPr lang="es-ES" sz="2000" dirty="0">
                <a:latin typeface="LiberationSerif-Regular"/>
              </a:rPr>
              <a:t> (</a:t>
            </a:r>
            <a:r>
              <a:rPr lang="es-ES" sz="2000" dirty="0" err="1">
                <a:latin typeface="LiberationSerif-Regular"/>
              </a:rPr>
              <a:t>transcriptomics</a:t>
            </a:r>
            <a:r>
              <a:rPr lang="es-ES" sz="2000" dirty="0">
                <a:latin typeface="LiberationSerif-Regular"/>
              </a:rPr>
              <a:t>) raw </a:t>
            </a:r>
            <a:r>
              <a:rPr lang="es-ES" sz="2000" dirty="0" err="1">
                <a:latin typeface="LiberationSerif-Regular"/>
              </a:rPr>
              <a:t>sequencing</a:t>
            </a:r>
            <a:endParaRPr lang="es-ES" sz="2000" dirty="0">
              <a:latin typeface="LiberationSerif-Regular"/>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8" name="CuadroTexto 17">
            <a:extLst>
              <a:ext uri="{FF2B5EF4-FFF2-40B4-BE49-F238E27FC236}">
                <a16:creationId xmlns:a16="http://schemas.microsoft.com/office/drawing/2014/main" id="{C2807627-40DC-4A21-901E-D06FA3E55804}"/>
              </a:ext>
            </a:extLst>
          </p:cNvPr>
          <p:cNvSpPr txBox="1"/>
          <p:nvPr/>
        </p:nvSpPr>
        <p:spPr>
          <a:xfrm>
            <a:off x="701335" y="895599"/>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ALGAEFUN with MARACAS a web based tool that consists in two different functions:</a:t>
            </a:r>
            <a:endParaRPr lang="es-ES" sz="2000" dirty="0">
              <a:latin typeface="LiberationSerif-Regular"/>
            </a:endParaRPr>
          </a:p>
        </p:txBody>
      </p:sp>
    </p:spTree>
    <p:extLst>
      <p:ext uri="{BB962C8B-B14F-4D97-AF65-F5344CB8AC3E}">
        <p14:creationId xmlns:p14="http://schemas.microsoft.com/office/powerpoint/2010/main" val="25801824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3E214CB6-20F9-465A-8B11-04AE2575DB42}"/>
              </a:ext>
            </a:extLst>
          </p:cNvPr>
          <p:cNvSpPr/>
          <p:nvPr/>
        </p:nvSpPr>
        <p:spPr>
          <a:xfrm>
            <a:off x="4156402" y="2664726"/>
            <a:ext cx="1457790"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3" name="CuadroTexto 12">
            <a:extLst>
              <a:ext uri="{FF2B5EF4-FFF2-40B4-BE49-F238E27FC236}">
                <a16:creationId xmlns:a16="http://schemas.microsoft.com/office/drawing/2014/main" id="{88487830-6ECB-4CEC-A45D-B5BD0F7EE08A}"/>
              </a:ext>
            </a:extLst>
          </p:cNvPr>
          <p:cNvSpPr txBox="1"/>
          <p:nvPr/>
        </p:nvSpPr>
        <p:spPr>
          <a:xfrm>
            <a:off x="4308039" y="2937187"/>
            <a:ext cx="1746250" cy="830997"/>
          </a:xfrm>
          <a:prstGeom prst="rect">
            <a:avLst/>
          </a:prstGeom>
          <a:noFill/>
        </p:spPr>
        <p:txBody>
          <a:bodyPr wrap="square" rtlCol="0">
            <a:spAutoFit/>
          </a:bodyPr>
          <a:lstStyle/>
          <a:p>
            <a:r>
              <a:rPr lang="es-ES" sz="2400" b="1" dirty="0">
                <a:solidFill>
                  <a:schemeClr val="bg1"/>
                </a:solidFill>
              </a:rPr>
              <a:t>RNA-</a:t>
            </a:r>
            <a:r>
              <a:rPr lang="es-ES" sz="2400" b="1" dirty="0" err="1">
                <a:solidFill>
                  <a:schemeClr val="bg1"/>
                </a:solidFill>
              </a:rPr>
              <a:t>seq</a:t>
            </a:r>
            <a:r>
              <a:rPr lang="es-ES" sz="2400" b="1" dirty="0">
                <a:solidFill>
                  <a:schemeClr val="bg1"/>
                </a:solidFill>
              </a:rPr>
              <a:t> pipeline</a:t>
            </a:r>
          </a:p>
        </p:txBody>
      </p:sp>
      <p:sp>
        <p:nvSpPr>
          <p:cNvPr id="14" name="CuadroTexto 13">
            <a:extLst>
              <a:ext uri="{FF2B5EF4-FFF2-40B4-BE49-F238E27FC236}">
                <a16:creationId xmlns:a16="http://schemas.microsoft.com/office/drawing/2014/main" id="{98D28B13-5AFE-41AA-A14A-D4631132F46D}"/>
              </a:ext>
            </a:extLst>
          </p:cNvPr>
          <p:cNvSpPr txBox="1"/>
          <p:nvPr/>
        </p:nvSpPr>
        <p:spPr>
          <a:xfrm>
            <a:off x="4308039" y="5381194"/>
            <a:ext cx="1746250" cy="830997"/>
          </a:xfrm>
          <a:prstGeom prst="rect">
            <a:avLst/>
          </a:prstGeom>
          <a:noFill/>
        </p:spPr>
        <p:txBody>
          <a:bodyPr wrap="square" rtlCol="0">
            <a:spAutoFit/>
          </a:bodyPr>
          <a:lstStyle/>
          <a:p>
            <a:r>
              <a:rPr lang="es-ES" sz="2400" b="1" dirty="0" err="1">
                <a:solidFill>
                  <a:schemeClr val="bg1"/>
                </a:solidFill>
              </a:rPr>
              <a:t>ChIP-seq</a:t>
            </a:r>
            <a:r>
              <a:rPr lang="es-ES" sz="2400" b="1" dirty="0">
                <a:solidFill>
                  <a:schemeClr val="bg1"/>
                </a:solidFill>
              </a:rPr>
              <a:t> pipeline</a:t>
            </a:r>
          </a:p>
        </p:txBody>
      </p:sp>
      <p:sp>
        <p:nvSpPr>
          <p:cNvPr id="6" name="Flecha: a la derecha 5">
            <a:extLst>
              <a:ext uri="{FF2B5EF4-FFF2-40B4-BE49-F238E27FC236}">
                <a16:creationId xmlns:a16="http://schemas.microsoft.com/office/drawing/2014/main" id="{692E4004-2813-45A5-BF4D-38C4334E56CF}"/>
              </a:ext>
            </a:extLst>
          </p:cNvPr>
          <p:cNvSpPr/>
          <p:nvPr/>
        </p:nvSpPr>
        <p:spPr>
          <a:xfrm>
            <a:off x="1447800" y="2905590"/>
            <a:ext cx="2860239" cy="3090338"/>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479C7ACF-B99E-4CAA-85EE-74D8029C1166}"/>
              </a:ext>
            </a:extLst>
          </p:cNvPr>
          <p:cNvSpPr txBox="1"/>
          <p:nvPr/>
        </p:nvSpPr>
        <p:spPr>
          <a:xfrm>
            <a:off x="1447800" y="3789039"/>
            <a:ext cx="2227943" cy="1323439"/>
          </a:xfrm>
          <a:prstGeom prst="rect">
            <a:avLst/>
          </a:prstGeom>
          <a:noFill/>
        </p:spPr>
        <p:txBody>
          <a:bodyPr wrap="square" rtlCol="0">
            <a:spAutoFit/>
          </a:bodyPr>
          <a:lstStyle/>
          <a:p>
            <a:pPr algn="ctr"/>
            <a:r>
              <a:rPr lang="es-ES" sz="2000" dirty="0">
                <a:solidFill>
                  <a:schemeClr val="bg1"/>
                </a:solidFill>
              </a:rPr>
              <a:t>Raw </a:t>
            </a:r>
            <a:r>
              <a:rPr lang="es-ES" sz="2000" dirty="0" err="1">
                <a:solidFill>
                  <a:schemeClr val="bg1"/>
                </a:solidFill>
              </a:rPr>
              <a:t>sequencing</a:t>
            </a:r>
            <a:r>
              <a:rPr lang="es-ES" sz="2000" dirty="0">
                <a:solidFill>
                  <a:schemeClr val="bg1"/>
                </a:solidFill>
              </a:rPr>
              <a:t> data </a:t>
            </a:r>
            <a:r>
              <a:rPr lang="es-ES" sz="2000" dirty="0" err="1">
                <a:solidFill>
                  <a:schemeClr val="bg1"/>
                </a:solidFill>
              </a:rPr>
              <a:t>from</a:t>
            </a:r>
            <a:r>
              <a:rPr lang="es-ES" sz="2000" dirty="0">
                <a:solidFill>
                  <a:schemeClr val="bg1"/>
                </a:solidFill>
              </a:rPr>
              <a:t> </a:t>
            </a:r>
          </a:p>
          <a:p>
            <a:pPr algn="ctr"/>
            <a:r>
              <a:rPr lang="es-ES" sz="2000" dirty="0">
                <a:solidFill>
                  <a:schemeClr val="bg1"/>
                </a:solidFill>
              </a:rPr>
              <a:t>RNA-</a:t>
            </a:r>
            <a:r>
              <a:rPr lang="es-ES" sz="2000" dirty="0" err="1">
                <a:solidFill>
                  <a:schemeClr val="bg1"/>
                </a:solidFill>
              </a:rPr>
              <a:t>seq</a:t>
            </a:r>
            <a:r>
              <a:rPr lang="es-ES" sz="2000" dirty="0">
                <a:solidFill>
                  <a:schemeClr val="bg1"/>
                </a:solidFill>
              </a:rPr>
              <a:t> </a:t>
            </a:r>
            <a:r>
              <a:rPr lang="es-ES" sz="2000" dirty="0" err="1">
                <a:solidFill>
                  <a:schemeClr val="bg1"/>
                </a:solidFill>
              </a:rPr>
              <a:t>or</a:t>
            </a:r>
            <a:r>
              <a:rPr lang="es-ES" sz="2000" dirty="0">
                <a:solidFill>
                  <a:schemeClr val="bg1"/>
                </a:solidFill>
              </a:rPr>
              <a:t> </a:t>
            </a:r>
          </a:p>
          <a:p>
            <a:pPr algn="ctr"/>
            <a:r>
              <a:rPr lang="es-ES" sz="2000" dirty="0" err="1">
                <a:solidFill>
                  <a:schemeClr val="bg1"/>
                </a:solidFill>
              </a:rPr>
              <a:t>ChIP-seq</a:t>
            </a:r>
            <a:r>
              <a:rPr lang="es-ES" sz="2000" dirty="0">
                <a:solidFill>
                  <a:schemeClr val="bg1"/>
                </a:solidFill>
              </a:rPr>
              <a:t> </a:t>
            </a:r>
          </a:p>
        </p:txBody>
      </p:sp>
      <p:sp>
        <p:nvSpPr>
          <p:cNvPr id="23" name="CuadroTexto 22">
            <a:extLst>
              <a:ext uri="{FF2B5EF4-FFF2-40B4-BE49-F238E27FC236}">
                <a16:creationId xmlns:a16="http://schemas.microsoft.com/office/drawing/2014/main" id="{E29C11AB-4EDA-4C06-AA40-FCBA02E634F5}"/>
              </a:ext>
            </a:extLst>
          </p:cNvPr>
          <p:cNvSpPr txBox="1"/>
          <p:nvPr/>
        </p:nvSpPr>
        <p:spPr>
          <a:xfrm>
            <a:off x="4012172" y="2141506"/>
            <a:ext cx="1746250" cy="523220"/>
          </a:xfrm>
          <a:prstGeom prst="rect">
            <a:avLst/>
          </a:prstGeom>
          <a:noFill/>
        </p:spPr>
        <p:txBody>
          <a:bodyPr wrap="square" rtlCol="0">
            <a:spAutoFit/>
          </a:bodyPr>
          <a:lstStyle/>
          <a:p>
            <a:r>
              <a:rPr lang="es-ES" sz="2800" b="1" dirty="0"/>
              <a:t>MARACAS</a:t>
            </a:r>
          </a:p>
        </p:txBody>
      </p:sp>
      <p:sp>
        <p:nvSpPr>
          <p:cNvPr id="25" name="CuadroTexto 24">
            <a:extLst>
              <a:ext uri="{FF2B5EF4-FFF2-40B4-BE49-F238E27FC236}">
                <a16:creationId xmlns:a16="http://schemas.microsoft.com/office/drawing/2014/main" id="{1E5418E7-04F3-488C-8DBD-85A6F9D97E6B}"/>
              </a:ext>
            </a:extLst>
          </p:cNvPr>
          <p:cNvSpPr txBox="1"/>
          <p:nvPr/>
        </p:nvSpPr>
        <p:spPr>
          <a:xfrm>
            <a:off x="701335" y="1206825"/>
            <a:ext cx="10515600" cy="707886"/>
          </a:xfrm>
          <a:prstGeom prst="rect">
            <a:avLst/>
          </a:prstGeom>
          <a:noFill/>
        </p:spPr>
        <p:txBody>
          <a:bodyPr wrap="square" rtlCol="0">
            <a:spAutoFit/>
          </a:bodyPr>
          <a:lstStyle/>
          <a:p>
            <a:pPr algn="l"/>
            <a:r>
              <a:rPr lang="es-ES" sz="2000" dirty="0">
                <a:latin typeface="LiberationSerif-Regular"/>
              </a:rPr>
              <a:t>     </a:t>
            </a:r>
            <a:r>
              <a:rPr lang="es-ES" sz="2000" b="1" dirty="0">
                <a:latin typeface="LiberationSerif-Regular"/>
              </a:rPr>
              <a:t>MARACAS</a:t>
            </a:r>
            <a:r>
              <a:rPr lang="es-ES" sz="2000" dirty="0">
                <a:latin typeface="LiberationSerif-Regular"/>
              </a:rPr>
              <a:t> </a:t>
            </a:r>
            <a:r>
              <a:rPr lang="pt-BR" sz="2000" b="0" i="0" u="none" strike="noStrike" baseline="0" dirty="0">
                <a:solidFill>
                  <a:srgbClr val="000000"/>
                </a:solidFill>
                <a:latin typeface="LiberationSerif-Regular"/>
              </a:rPr>
              <a:t>(</a:t>
            </a:r>
            <a:r>
              <a:rPr lang="pt-BR" sz="2000" b="1" i="0" u="none" strike="noStrike" baseline="0" dirty="0" err="1">
                <a:solidFill>
                  <a:srgbClr val="000000"/>
                </a:solidFill>
                <a:latin typeface="LiberationSerif-Regular"/>
              </a:rPr>
              <a:t>M</a:t>
            </a:r>
            <a:r>
              <a:rPr lang="pt-BR" sz="2000" b="0" i="0" u="none" strike="noStrike" baseline="0" dirty="0" err="1">
                <a:solidFill>
                  <a:srgbClr val="000000"/>
                </a:solidFill>
                <a:latin typeface="LiberationSerif-Regular"/>
              </a:rPr>
              <a:t>icro</a:t>
            </a:r>
            <a:r>
              <a:rPr lang="pt-BR" sz="2000" b="1" i="0" u="none" strike="noStrike" baseline="0" dirty="0" err="1">
                <a:solidFill>
                  <a:srgbClr val="000000"/>
                </a:solidFill>
                <a:latin typeface="LiberationSerif-Regular"/>
              </a:rPr>
              <a:t>A</a:t>
            </a:r>
            <a:r>
              <a:rPr lang="pt-BR" sz="2000" b="0" i="0" u="none" strike="noStrike" baseline="0" dirty="0" err="1">
                <a:solidFill>
                  <a:srgbClr val="000000"/>
                </a:solidFill>
                <a:latin typeface="LiberationSerif-Regular"/>
              </a:rPr>
              <a:t>lgae</a:t>
            </a:r>
            <a:r>
              <a:rPr lang="pt-BR" sz="2000" b="0" i="0" u="none" strike="noStrike" baseline="0" dirty="0">
                <a:solidFill>
                  <a:srgbClr val="000000"/>
                </a:solidFill>
                <a:latin typeface="LiberationSerif-Regular"/>
              </a:rPr>
              <a:t> </a:t>
            </a:r>
            <a:r>
              <a:rPr lang="pt-BR" sz="2000" b="1" i="0" u="none" strike="noStrike" baseline="0" dirty="0" err="1">
                <a:solidFill>
                  <a:srgbClr val="000000"/>
                </a:solidFill>
                <a:latin typeface="LiberationSerif-Regular"/>
              </a:rPr>
              <a:t>R</a:t>
            </a:r>
            <a:r>
              <a:rPr lang="pt-BR" sz="2000" b="0" i="0" u="none" strike="noStrike" baseline="0" dirty="0" err="1">
                <a:solidFill>
                  <a:srgbClr val="000000"/>
                </a:solidFill>
                <a:latin typeface="LiberationSerif-Regular"/>
              </a:rPr>
              <a:t>n</a:t>
            </a:r>
            <a:r>
              <a:rPr lang="pt-BR" sz="2000" b="1" i="0" u="none" strike="noStrike" baseline="0" dirty="0" err="1">
                <a:solidFill>
                  <a:srgbClr val="000000"/>
                </a:solidFill>
                <a:latin typeface="LiberationSerif-Regular"/>
              </a:rPr>
              <a:t>A</a:t>
            </a:r>
            <a:r>
              <a:rPr lang="pt-BR" sz="2000" b="0" i="0" u="none" strike="noStrike" baseline="0" dirty="0" err="1">
                <a:solidFill>
                  <a:srgbClr val="000000"/>
                </a:solidFill>
                <a:latin typeface="LiberationSerif-Regular"/>
              </a:rPr>
              <a:t>-seq</a:t>
            </a:r>
            <a:r>
              <a:rPr lang="pt-BR" sz="2000" b="0" i="0" u="none" strike="noStrike" baseline="0" dirty="0">
                <a:solidFill>
                  <a:srgbClr val="000000"/>
                </a:solidFill>
                <a:latin typeface="LiberationSerif-Regular"/>
              </a:rPr>
              <a:t> </a:t>
            </a:r>
            <a:r>
              <a:rPr lang="pt-BR" sz="2000" b="0" i="0" u="none" strike="noStrike" baseline="0" dirty="0" err="1">
                <a:solidFill>
                  <a:srgbClr val="000000"/>
                </a:solidFill>
                <a:latin typeface="LiberationSerif-Regular"/>
              </a:rPr>
              <a:t>and</a:t>
            </a:r>
            <a:r>
              <a:rPr lang="pt-BR" sz="2000" b="0" i="0" u="none" strike="noStrike" baseline="0" dirty="0">
                <a:solidFill>
                  <a:srgbClr val="000000"/>
                </a:solidFill>
                <a:latin typeface="LiberationSerif-Regular"/>
              </a:rPr>
              <a:t> </a:t>
            </a:r>
            <a:r>
              <a:rPr lang="en-US" sz="2000" b="1" i="0" u="none" strike="noStrike" baseline="0" dirty="0">
                <a:solidFill>
                  <a:srgbClr val="000000"/>
                </a:solidFill>
                <a:latin typeface="LiberationSerif-Regular"/>
              </a:rPr>
              <a:t>C</a:t>
            </a:r>
            <a:r>
              <a:rPr lang="en-US" sz="2000" b="0" i="0" u="none" strike="noStrike" baseline="0" dirty="0">
                <a:solidFill>
                  <a:srgbClr val="000000"/>
                </a:solidFill>
                <a:latin typeface="LiberationSerif-Regular"/>
              </a:rPr>
              <a:t>hip-seq </a:t>
            </a:r>
            <a:r>
              <a:rPr lang="en-US" sz="2000" b="1" i="0" u="none" strike="noStrike" baseline="0" dirty="0" err="1">
                <a:solidFill>
                  <a:srgbClr val="000000"/>
                </a:solidFill>
                <a:latin typeface="LiberationSerif-Regular"/>
              </a:rPr>
              <a:t>A</a:t>
            </a:r>
            <a:r>
              <a:rPr lang="en-US" sz="2000" b="0" i="0" u="none" strike="noStrike" baseline="0" dirty="0" err="1">
                <a:solidFill>
                  <a:srgbClr val="000000"/>
                </a:solidFill>
                <a:latin typeface="LiberationSerif-Regular"/>
              </a:rPr>
              <a:t>nalysi</a:t>
            </a:r>
            <a:r>
              <a:rPr lang="en-US" sz="2000" b="1" i="0" u="none" strike="noStrike" baseline="0" dirty="0" err="1">
                <a:solidFill>
                  <a:srgbClr val="000000"/>
                </a:solidFill>
                <a:latin typeface="LiberationSerif-Regular"/>
              </a:rPr>
              <a:t>S</a:t>
            </a:r>
            <a:r>
              <a:rPr lang="en-US" sz="2000" b="0" i="0" u="none" strike="noStrike" baseline="0" dirty="0">
                <a:solidFill>
                  <a:srgbClr val="000000"/>
                </a:solidFill>
                <a:latin typeface="LiberationSerif-Regular"/>
              </a:rPr>
              <a:t>) </a:t>
            </a:r>
            <a:endParaRPr lang="es-ES" sz="2000" dirty="0">
              <a:latin typeface="LiberationSerif-Regular"/>
            </a:endParaRPr>
          </a:p>
          <a:p>
            <a:pPr algn="l"/>
            <a:r>
              <a:rPr lang="es-ES" sz="2000" dirty="0">
                <a:latin typeface="LiberationSerif-Regular"/>
              </a:rPr>
              <a:t>     can </a:t>
            </a:r>
            <a:r>
              <a:rPr lang="es-ES" sz="2000" dirty="0" err="1">
                <a:latin typeface="LiberationSerif-Regular"/>
              </a:rPr>
              <a:t>analyse</a:t>
            </a:r>
            <a:r>
              <a:rPr lang="es-ES" sz="2000" dirty="0">
                <a:latin typeface="LiberationSerif-Regular"/>
              </a:rPr>
              <a:t> </a:t>
            </a:r>
            <a:r>
              <a:rPr lang="es-ES" sz="2000" dirty="0" err="1">
                <a:latin typeface="LiberationSerif-Regular"/>
              </a:rPr>
              <a:t>ChIP-seq</a:t>
            </a:r>
            <a:r>
              <a:rPr lang="es-ES" sz="2000" dirty="0">
                <a:latin typeface="LiberationSerif-Regular"/>
              </a:rPr>
              <a:t> (</a:t>
            </a:r>
            <a:r>
              <a:rPr lang="es-ES" sz="2000" dirty="0" err="1">
                <a:latin typeface="LiberationSerif-Regular"/>
              </a:rPr>
              <a:t>epigenetics</a:t>
            </a:r>
            <a:r>
              <a:rPr lang="es-ES" sz="2000" dirty="0">
                <a:latin typeface="LiberationSerif-Regular"/>
              </a:rPr>
              <a:t>) and RNA-</a:t>
            </a:r>
            <a:r>
              <a:rPr lang="es-ES" sz="2000" dirty="0" err="1">
                <a:latin typeface="LiberationSerif-Regular"/>
              </a:rPr>
              <a:t>seq</a:t>
            </a:r>
            <a:r>
              <a:rPr lang="es-ES" sz="2000" dirty="0">
                <a:latin typeface="LiberationSerif-Regular"/>
              </a:rPr>
              <a:t> (</a:t>
            </a:r>
            <a:r>
              <a:rPr lang="es-ES" sz="2000" dirty="0" err="1">
                <a:latin typeface="LiberationSerif-Regular"/>
              </a:rPr>
              <a:t>transcriptomics</a:t>
            </a:r>
            <a:r>
              <a:rPr lang="es-ES" sz="2000" dirty="0">
                <a:latin typeface="LiberationSerif-Regular"/>
              </a:rPr>
              <a:t>) raw </a:t>
            </a:r>
            <a:r>
              <a:rPr lang="es-ES" sz="2000" dirty="0" err="1">
                <a:latin typeface="LiberationSerif-Regular"/>
              </a:rPr>
              <a:t>sequencing</a:t>
            </a:r>
            <a:endParaRPr lang="es-ES" sz="2000" dirty="0">
              <a:latin typeface="LiberationSerif-Regular"/>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8" name="CuadroTexto 17">
            <a:extLst>
              <a:ext uri="{FF2B5EF4-FFF2-40B4-BE49-F238E27FC236}">
                <a16:creationId xmlns:a16="http://schemas.microsoft.com/office/drawing/2014/main" id="{C2807627-40DC-4A21-901E-D06FA3E55804}"/>
              </a:ext>
            </a:extLst>
          </p:cNvPr>
          <p:cNvSpPr txBox="1"/>
          <p:nvPr/>
        </p:nvSpPr>
        <p:spPr>
          <a:xfrm>
            <a:off x="701335" y="895599"/>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ALGAEFUN with MARACAS a web based tool that consists in two different functions:</a:t>
            </a:r>
            <a:endParaRPr lang="es-ES" sz="2000" dirty="0">
              <a:latin typeface="LiberationSerif-Regular"/>
            </a:endParaRPr>
          </a:p>
        </p:txBody>
      </p:sp>
      <p:sp>
        <p:nvSpPr>
          <p:cNvPr id="20" name="Flecha: a la derecha 19">
            <a:extLst>
              <a:ext uri="{FF2B5EF4-FFF2-40B4-BE49-F238E27FC236}">
                <a16:creationId xmlns:a16="http://schemas.microsoft.com/office/drawing/2014/main" id="{95F44894-20B6-46BA-A30C-DBFE0FC3B126}"/>
              </a:ext>
            </a:extLst>
          </p:cNvPr>
          <p:cNvSpPr/>
          <p:nvPr/>
        </p:nvSpPr>
        <p:spPr>
          <a:xfrm>
            <a:off x="5620796" y="2647803"/>
            <a:ext cx="2630451"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711262" y="3126031"/>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a:t>
            </a:r>
            <a:r>
              <a:rPr lang="es-ES" sz="2000" dirty="0" err="1">
                <a:solidFill>
                  <a:schemeClr val="bg1"/>
                </a:solidFill>
              </a:rPr>
              <a:t>of</a:t>
            </a:r>
            <a:r>
              <a:rPr lang="es-ES" sz="2000" dirty="0">
                <a:solidFill>
                  <a:schemeClr val="bg1"/>
                </a:solidFill>
              </a:rPr>
              <a:t>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Tree>
    <p:extLst>
      <p:ext uri="{BB962C8B-B14F-4D97-AF65-F5344CB8AC3E}">
        <p14:creationId xmlns:p14="http://schemas.microsoft.com/office/powerpoint/2010/main" val="4680558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3E214CB6-20F9-465A-8B11-04AE2575DB42}"/>
              </a:ext>
            </a:extLst>
          </p:cNvPr>
          <p:cNvSpPr/>
          <p:nvPr/>
        </p:nvSpPr>
        <p:spPr>
          <a:xfrm>
            <a:off x="4156402" y="2664726"/>
            <a:ext cx="1457790"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3" name="CuadroTexto 12">
            <a:extLst>
              <a:ext uri="{FF2B5EF4-FFF2-40B4-BE49-F238E27FC236}">
                <a16:creationId xmlns:a16="http://schemas.microsoft.com/office/drawing/2014/main" id="{88487830-6ECB-4CEC-A45D-B5BD0F7EE08A}"/>
              </a:ext>
            </a:extLst>
          </p:cNvPr>
          <p:cNvSpPr txBox="1"/>
          <p:nvPr/>
        </p:nvSpPr>
        <p:spPr>
          <a:xfrm>
            <a:off x="4308039" y="2937187"/>
            <a:ext cx="1746250" cy="830997"/>
          </a:xfrm>
          <a:prstGeom prst="rect">
            <a:avLst/>
          </a:prstGeom>
          <a:noFill/>
        </p:spPr>
        <p:txBody>
          <a:bodyPr wrap="square" rtlCol="0">
            <a:spAutoFit/>
          </a:bodyPr>
          <a:lstStyle/>
          <a:p>
            <a:r>
              <a:rPr lang="es-ES" sz="2400" b="1" dirty="0">
                <a:solidFill>
                  <a:schemeClr val="bg1"/>
                </a:solidFill>
              </a:rPr>
              <a:t>RNA-</a:t>
            </a:r>
            <a:r>
              <a:rPr lang="es-ES" sz="2400" b="1" dirty="0" err="1">
                <a:solidFill>
                  <a:schemeClr val="bg1"/>
                </a:solidFill>
              </a:rPr>
              <a:t>seq</a:t>
            </a:r>
            <a:r>
              <a:rPr lang="es-ES" sz="2400" b="1" dirty="0">
                <a:solidFill>
                  <a:schemeClr val="bg1"/>
                </a:solidFill>
              </a:rPr>
              <a:t> pipeline</a:t>
            </a:r>
          </a:p>
        </p:txBody>
      </p:sp>
      <p:sp>
        <p:nvSpPr>
          <p:cNvPr id="14" name="CuadroTexto 13">
            <a:extLst>
              <a:ext uri="{FF2B5EF4-FFF2-40B4-BE49-F238E27FC236}">
                <a16:creationId xmlns:a16="http://schemas.microsoft.com/office/drawing/2014/main" id="{98D28B13-5AFE-41AA-A14A-D4631132F46D}"/>
              </a:ext>
            </a:extLst>
          </p:cNvPr>
          <p:cNvSpPr txBox="1"/>
          <p:nvPr/>
        </p:nvSpPr>
        <p:spPr>
          <a:xfrm>
            <a:off x="4308039" y="5381194"/>
            <a:ext cx="1746250" cy="830997"/>
          </a:xfrm>
          <a:prstGeom prst="rect">
            <a:avLst/>
          </a:prstGeom>
          <a:noFill/>
        </p:spPr>
        <p:txBody>
          <a:bodyPr wrap="square" rtlCol="0">
            <a:spAutoFit/>
          </a:bodyPr>
          <a:lstStyle/>
          <a:p>
            <a:r>
              <a:rPr lang="es-ES" sz="2400" b="1" dirty="0" err="1">
                <a:solidFill>
                  <a:schemeClr val="bg1"/>
                </a:solidFill>
              </a:rPr>
              <a:t>ChIP-seq</a:t>
            </a:r>
            <a:r>
              <a:rPr lang="es-ES" sz="2400" b="1" dirty="0">
                <a:solidFill>
                  <a:schemeClr val="bg1"/>
                </a:solidFill>
              </a:rPr>
              <a:t> pipeline</a:t>
            </a:r>
          </a:p>
        </p:txBody>
      </p:sp>
      <p:sp>
        <p:nvSpPr>
          <p:cNvPr id="6" name="Flecha: a la derecha 5">
            <a:extLst>
              <a:ext uri="{FF2B5EF4-FFF2-40B4-BE49-F238E27FC236}">
                <a16:creationId xmlns:a16="http://schemas.microsoft.com/office/drawing/2014/main" id="{692E4004-2813-45A5-BF4D-38C4334E56CF}"/>
              </a:ext>
            </a:extLst>
          </p:cNvPr>
          <p:cNvSpPr/>
          <p:nvPr/>
        </p:nvSpPr>
        <p:spPr>
          <a:xfrm>
            <a:off x="1447800" y="2905590"/>
            <a:ext cx="2860239" cy="3090338"/>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479C7ACF-B99E-4CAA-85EE-74D8029C1166}"/>
              </a:ext>
            </a:extLst>
          </p:cNvPr>
          <p:cNvSpPr txBox="1"/>
          <p:nvPr/>
        </p:nvSpPr>
        <p:spPr>
          <a:xfrm>
            <a:off x="1447800" y="3789039"/>
            <a:ext cx="2227943" cy="1323439"/>
          </a:xfrm>
          <a:prstGeom prst="rect">
            <a:avLst/>
          </a:prstGeom>
          <a:noFill/>
        </p:spPr>
        <p:txBody>
          <a:bodyPr wrap="square" rtlCol="0">
            <a:spAutoFit/>
          </a:bodyPr>
          <a:lstStyle/>
          <a:p>
            <a:pPr algn="ctr"/>
            <a:r>
              <a:rPr lang="es-ES" sz="2000" dirty="0">
                <a:solidFill>
                  <a:schemeClr val="bg1"/>
                </a:solidFill>
              </a:rPr>
              <a:t>Raw </a:t>
            </a:r>
            <a:r>
              <a:rPr lang="es-ES" sz="2000" dirty="0" err="1">
                <a:solidFill>
                  <a:schemeClr val="bg1"/>
                </a:solidFill>
              </a:rPr>
              <a:t>sequencing</a:t>
            </a:r>
            <a:r>
              <a:rPr lang="es-ES" sz="2000" dirty="0">
                <a:solidFill>
                  <a:schemeClr val="bg1"/>
                </a:solidFill>
              </a:rPr>
              <a:t> data </a:t>
            </a:r>
            <a:r>
              <a:rPr lang="es-ES" sz="2000" dirty="0" err="1">
                <a:solidFill>
                  <a:schemeClr val="bg1"/>
                </a:solidFill>
              </a:rPr>
              <a:t>from</a:t>
            </a:r>
            <a:r>
              <a:rPr lang="es-ES" sz="2000" dirty="0">
                <a:solidFill>
                  <a:schemeClr val="bg1"/>
                </a:solidFill>
              </a:rPr>
              <a:t> </a:t>
            </a:r>
          </a:p>
          <a:p>
            <a:pPr algn="ctr"/>
            <a:r>
              <a:rPr lang="es-ES" sz="2000" dirty="0">
                <a:solidFill>
                  <a:schemeClr val="bg1"/>
                </a:solidFill>
              </a:rPr>
              <a:t>RNA-</a:t>
            </a:r>
            <a:r>
              <a:rPr lang="es-ES" sz="2000" dirty="0" err="1">
                <a:solidFill>
                  <a:schemeClr val="bg1"/>
                </a:solidFill>
              </a:rPr>
              <a:t>seq</a:t>
            </a:r>
            <a:r>
              <a:rPr lang="es-ES" sz="2000" dirty="0">
                <a:solidFill>
                  <a:schemeClr val="bg1"/>
                </a:solidFill>
              </a:rPr>
              <a:t> </a:t>
            </a:r>
            <a:r>
              <a:rPr lang="es-ES" sz="2000" dirty="0" err="1">
                <a:solidFill>
                  <a:schemeClr val="bg1"/>
                </a:solidFill>
              </a:rPr>
              <a:t>or</a:t>
            </a:r>
            <a:r>
              <a:rPr lang="es-ES" sz="2000" dirty="0">
                <a:solidFill>
                  <a:schemeClr val="bg1"/>
                </a:solidFill>
              </a:rPr>
              <a:t> </a:t>
            </a:r>
          </a:p>
          <a:p>
            <a:pPr algn="ctr"/>
            <a:r>
              <a:rPr lang="es-ES" sz="2000" dirty="0" err="1">
                <a:solidFill>
                  <a:schemeClr val="bg1"/>
                </a:solidFill>
              </a:rPr>
              <a:t>ChIP-seq</a:t>
            </a:r>
            <a:r>
              <a:rPr lang="es-ES" sz="2000" dirty="0">
                <a:solidFill>
                  <a:schemeClr val="bg1"/>
                </a:solidFill>
              </a:rPr>
              <a:t> </a:t>
            </a:r>
          </a:p>
        </p:txBody>
      </p:sp>
      <p:sp>
        <p:nvSpPr>
          <p:cNvPr id="23" name="CuadroTexto 22">
            <a:extLst>
              <a:ext uri="{FF2B5EF4-FFF2-40B4-BE49-F238E27FC236}">
                <a16:creationId xmlns:a16="http://schemas.microsoft.com/office/drawing/2014/main" id="{E29C11AB-4EDA-4C06-AA40-FCBA02E634F5}"/>
              </a:ext>
            </a:extLst>
          </p:cNvPr>
          <p:cNvSpPr txBox="1"/>
          <p:nvPr/>
        </p:nvSpPr>
        <p:spPr>
          <a:xfrm>
            <a:off x="4012172" y="2141506"/>
            <a:ext cx="1746250" cy="523220"/>
          </a:xfrm>
          <a:prstGeom prst="rect">
            <a:avLst/>
          </a:prstGeom>
          <a:noFill/>
        </p:spPr>
        <p:txBody>
          <a:bodyPr wrap="square" rtlCol="0">
            <a:spAutoFit/>
          </a:bodyPr>
          <a:lstStyle/>
          <a:p>
            <a:r>
              <a:rPr lang="es-ES" sz="2800" b="1" dirty="0"/>
              <a:t>MARACAS</a:t>
            </a:r>
          </a:p>
        </p:txBody>
      </p:sp>
      <p:sp>
        <p:nvSpPr>
          <p:cNvPr id="25" name="CuadroTexto 24">
            <a:extLst>
              <a:ext uri="{FF2B5EF4-FFF2-40B4-BE49-F238E27FC236}">
                <a16:creationId xmlns:a16="http://schemas.microsoft.com/office/drawing/2014/main" id="{1E5418E7-04F3-488C-8DBD-85A6F9D97E6B}"/>
              </a:ext>
            </a:extLst>
          </p:cNvPr>
          <p:cNvSpPr txBox="1"/>
          <p:nvPr/>
        </p:nvSpPr>
        <p:spPr>
          <a:xfrm>
            <a:off x="701335" y="1206825"/>
            <a:ext cx="10515600" cy="707886"/>
          </a:xfrm>
          <a:prstGeom prst="rect">
            <a:avLst/>
          </a:prstGeom>
          <a:noFill/>
        </p:spPr>
        <p:txBody>
          <a:bodyPr wrap="square" rtlCol="0">
            <a:spAutoFit/>
          </a:bodyPr>
          <a:lstStyle/>
          <a:p>
            <a:pPr algn="l"/>
            <a:r>
              <a:rPr lang="es-ES" sz="2000" dirty="0">
                <a:latin typeface="LiberationSerif-Regular"/>
              </a:rPr>
              <a:t>     </a:t>
            </a:r>
            <a:r>
              <a:rPr lang="es-ES" sz="2000" b="1" dirty="0">
                <a:latin typeface="LiberationSerif-Regular"/>
              </a:rPr>
              <a:t>MARACAS</a:t>
            </a:r>
            <a:r>
              <a:rPr lang="es-ES" sz="2000" dirty="0">
                <a:latin typeface="LiberationSerif-Regular"/>
              </a:rPr>
              <a:t> </a:t>
            </a:r>
            <a:r>
              <a:rPr lang="pt-BR" sz="2000" b="0" i="0" u="none" strike="noStrike" baseline="0" dirty="0">
                <a:solidFill>
                  <a:srgbClr val="000000"/>
                </a:solidFill>
                <a:latin typeface="LiberationSerif-Regular"/>
              </a:rPr>
              <a:t>(</a:t>
            </a:r>
            <a:r>
              <a:rPr lang="pt-BR" sz="2000" b="1" i="0" u="none" strike="noStrike" baseline="0" dirty="0" err="1">
                <a:solidFill>
                  <a:srgbClr val="000000"/>
                </a:solidFill>
                <a:latin typeface="LiberationSerif-Regular"/>
              </a:rPr>
              <a:t>M</a:t>
            </a:r>
            <a:r>
              <a:rPr lang="pt-BR" sz="2000" b="0" i="0" u="none" strike="noStrike" baseline="0" dirty="0" err="1">
                <a:solidFill>
                  <a:srgbClr val="000000"/>
                </a:solidFill>
                <a:latin typeface="LiberationSerif-Regular"/>
              </a:rPr>
              <a:t>icro</a:t>
            </a:r>
            <a:r>
              <a:rPr lang="pt-BR" sz="2000" b="1" i="0" u="none" strike="noStrike" baseline="0" dirty="0" err="1">
                <a:solidFill>
                  <a:srgbClr val="000000"/>
                </a:solidFill>
                <a:latin typeface="LiberationSerif-Regular"/>
              </a:rPr>
              <a:t>A</a:t>
            </a:r>
            <a:r>
              <a:rPr lang="pt-BR" sz="2000" b="0" i="0" u="none" strike="noStrike" baseline="0" dirty="0" err="1">
                <a:solidFill>
                  <a:srgbClr val="000000"/>
                </a:solidFill>
                <a:latin typeface="LiberationSerif-Regular"/>
              </a:rPr>
              <a:t>lgae</a:t>
            </a:r>
            <a:r>
              <a:rPr lang="pt-BR" sz="2000" b="0" i="0" u="none" strike="noStrike" baseline="0" dirty="0">
                <a:solidFill>
                  <a:srgbClr val="000000"/>
                </a:solidFill>
                <a:latin typeface="LiberationSerif-Regular"/>
              </a:rPr>
              <a:t> </a:t>
            </a:r>
            <a:r>
              <a:rPr lang="pt-BR" sz="2000" b="1" i="0" u="none" strike="noStrike" baseline="0" dirty="0" err="1">
                <a:solidFill>
                  <a:srgbClr val="000000"/>
                </a:solidFill>
                <a:latin typeface="LiberationSerif-Regular"/>
              </a:rPr>
              <a:t>R</a:t>
            </a:r>
            <a:r>
              <a:rPr lang="pt-BR" sz="2000" b="0" i="0" u="none" strike="noStrike" baseline="0" dirty="0" err="1">
                <a:solidFill>
                  <a:srgbClr val="000000"/>
                </a:solidFill>
                <a:latin typeface="LiberationSerif-Regular"/>
              </a:rPr>
              <a:t>n</a:t>
            </a:r>
            <a:r>
              <a:rPr lang="pt-BR" sz="2000" b="1" i="0" u="none" strike="noStrike" baseline="0" dirty="0" err="1">
                <a:solidFill>
                  <a:srgbClr val="000000"/>
                </a:solidFill>
                <a:latin typeface="LiberationSerif-Regular"/>
              </a:rPr>
              <a:t>A</a:t>
            </a:r>
            <a:r>
              <a:rPr lang="pt-BR" sz="2000" b="0" i="0" u="none" strike="noStrike" baseline="0" dirty="0" err="1">
                <a:solidFill>
                  <a:srgbClr val="000000"/>
                </a:solidFill>
                <a:latin typeface="LiberationSerif-Regular"/>
              </a:rPr>
              <a:t>-seq</a:t>
            </a:r>
            <a:r>
              <a:rPr lang="pt-BR" sz="2000" b="0" i="0" u="none" strike="noStrike" baseline="0" dirty="0">
                <a:solidFill>
                  <a:srgbClr val="000000"/>
                </a:solidFill>
                <a:latin typeface="LiberationSerif-Regular"/>
              </a:rPr>
              <a:t> </a:t>
            </a:r>
            <a:r>
              <a:rPr lang="pt-BR" sz="2000" b="0" i="0" u="none" strike="noStrike" baseline="0" dirty="0" err="1">
                <a:solidFill>
                  <a:srgbClr val="000000"/>
                </a:solidFill>
                <a:latin typeface="LiberationSerif-Regular"/>
              </a:rPr>
              <a:t>and</a:t>
            </a:r>
            <a:r>
              <a:rPr lang="pt-BR" sz="2000" b="0" i="0" u="none" strike="noStrike" baseline="0" dirty="0">
                <a:solidFill>
                  <a:srgbClr val="000000"/>
                </a:solidFill>
                <a:latin typeface="LiberationSerif-Regular"/>
              </a:rPr>
              <a:t> </a:t>
            </a:r>
            <a:r>
              <a:rPr lang="en-US" sz="2000" b="1" i="0" u="none" strike="noStrike" baseline="0" dirty="0">
                <a:solidFill>
                  <a:srgbClr val="000000"/>
                </a:solidFill>
                <a:latin typeface="LiberationSerif-Regular"/>
              </a:rPr>
              <a:t>C</a:t>
            </a:r>
            <a:r>
              <a:rPr lang="en-US" sz="2000" b="0" i="0" u="none" strike="noStrike" baseline="0" dirty="0">
                <a:solidFill>
                  <a:srgbClr val="000000"/>
                </a:solidFill>
                <a:latin typeface="LiberationSerif-Regular"/>
              </a:rPr>
              <a:t>hip-seq </a:t>
            </a:r>
            <a:r>
              <a:rPr lang="en-US" sz="2000" b="1" i="0" u="none" strike="noStrike" baseline="0" dirty="0" err="1">
                <a:solidFill>
                  <a:srgbClr val="000000"/>
                </a:solidFill>
                <a:latin typeface="LiberationSerif-Regular"/>
              </a:rPr>
              <a:t>A</a:t>
            </a:r>
            <a:r>
              <a:rPr lang="en-US" sz="2000" b="0" i="0" u="none" strike="noStrike" baseline="0" dirty="0" err="1">
                <a:solidFill>
                  <a:srgbClr val="000000"/>
                </a:solidFill>
                <a:latin typeface="LiberationSerif-Regular"/>
              </a:rPr>
              <a:t>nalysi</a:t>
            </a:r>
            <a:r>
              <a:rPr lang="en-US" sz="2000" b="1" i="0" u="none" strike="noStrike" baseline="0" dirty="0" err="1">
                <a:solidFill>
                  <a:srgbClr val="000000"/>
                </a:solidFill>
                <a:latin typeface="LiberationSerif-Regular"/>
              </a:rPr>
              <a:t>S</a:t>
            </a:r>
            <a:r>
              <a:rPr lang="en-US" sz="2000" b="0" i="0" u="none" strike="noStrike" baseline="0" dirty="0">
                <a:solidFill>
                  <a:srgbClr val="000000"/>
                </a:solidFill>
                <a:latin typeface="LiberationSerif-Regular"/>
              </a:rPr>
              <a:t>) </a:t>
            </a:r>
            <a:endParaRPr lang="es-ES" sz="2000" dirty="0">
              <a:latin typeface="LiberationSerif-Regular"/>
            </a:endParaRPr>
          </a:p>
          <a:p>
            <a:pPr algn="l"/>
            <a:r>
              <a:rPr lang="es-ES" sz="2000" dirty="0">
                <a:latin typeface="LiberationSerif-Regular"/>
              </a:rPr>
              <a:t>     can </a:t>
            </a:r>
            <a:r>
              <a:rPr lang="es-ES" sz="2000" dirty="0" err="1">
                <a:latin typeface="LiberationSerif-Regular"/>
              </a:rPr>
              <a:t>analyse</a:t>
            </a:r>
            <a:r>
              <a:rPr lang="es-ES" sz="2000" dirty="0">
                <a:latin typeface="LiberationSerif-Regular"/>
              </a:rPr>
              <a:t> </a:t>
            </a:r>
            <a:r>
              <a:rPr lang="es-ES" sz="2000" dirty="0" err="1">
                <a:latin typeface="LiberationSerif-Regular"/>
              </a:rPr>
              <a:t>ChIP-seq</a:t>
            </a:r>
            <a:r>
              <a:rPr lang="es-ES" sz="2000" dirty="0">
                <a:latin typeface="LiberationSerif-Regular"/>
              </a:rPr>
              <a:t> (</a:t>
            </a:r>
            <a:r>
              <a:rPr lang="es-ES" sz="2000" dirty="0" err="1">
                <a:latin typeface="LiberationSerif-Regular"/>
              </a:rPr>
              <a:t>epigenetics</a:t>
            </a:r>
            <a:r>
              <a:rPr lang="es-ES" sz="2000" dirty="0">
                <a:latin typeface="LiberationSerif-Regular"/>
              </a:rPr>
              <a:t>) and RNA-</a:t>
            </a:r>
            <a:r>
              <a:rPr lang="es-ES" sz="2000" dirty="0" err="1">
                <a:latin typeface="LiberationSerif-Regular"/>
              </a:rPr>
              <a:t>seq</a:t>
            </a:r>
            <a:r>
              <a:rPr lang="es-ES" sz="2000" dirty="0">
                <a:latin typeface="LiberationSerif-Regular"/>
              </a:rPr>
              <a:t> (</a:t>
            </a:r>
            <a:r>
              <a:rPr lang="es-ES" sz="2000" dirty="0" err="1">
                <a:latin typeface="LiberationSerif-Regular"/>
              </a:rPr>
              <a:t>transcriptomics</a:t>
            </a:r>
            <a:r>
              <a:rPr lang="es-ES" sz="2000" dirty="0">
                <a:latin typeface="LiberationSerif-Regular"/>
              </a:rPr>
              <a:t>) raw </a:t>
            </a:r>
            <a:r>
              <a:rPr lang="es-ES" sz="2000" dirty="0" err="1">
                <a:latin typeface="LiberationSerif-Regular"/>
              </a:rPr>
              <a:t>sequencing</a:t>
            </a:r>
            <a:endParaRPr lang="es-ES" sz="2000" dirty="0">
              <a:latin typeface="LiberationSerif-Regular"/>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8" name="CuadroTexto 17">
            <a:extLst>
              <a:ext uri="{FF2B5EF4-FFF2-40B4-BE49-F238E27FC236}">
                <a16:creationId xmlns:a16="http://schemas.microsoft.com/office/drawing/2014/main" id="{C2807627-40DC-4A21-901E-D06FA3E55804}"/>
              </a:ext>
            </a:extLst>
          </p:cNvPr>
          <p:cNvSpPr txBox="1"/>
          <p:nvPr/>
        </p:nvSpPr>
        <p:spPr>
          <a:xfrm>
            <a:off x="701335" y="895599"/>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ALGAEFUN with MARACAS a web based tool that consists in two different functions:</a:t>
            </a:r>
            <a:endParaRPr lang="es-ES" sz="2000" dirty="0">
              <a:latin typeface="LiberationSerif-Regular"/>
            </a:endParaRP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5620796" y="5010870"/>
            <a:ext cx="2630451"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5620796" y="2647803"/>
            <a:ext cx="2630451"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711262" y="3126031"/>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5683686" y="5466802"/>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Tree>
    <p:extLst>
      <p:ext uri="{BB962C8B-B14F-4D97-AF65-F5344CB8AC3E}">
        <p14:creationId xmlns:p14="http://schemas.microsoft.com/office/powerpoint/2010/main" val="2598346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7999323" y="2694872"/>
            <a:ext cx="3217612"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8219497" y="2962793"/>
            <a:ext cx="2869264" cy="1200329"/>
          </a:xfrm>
          <a:prstGeom prst="rect">
            <a:avLst/>
          </a:prstGeom>
          <a:noFill/>
        </p:spPr>
        <p:txBody>
          <a:bodyPr wrap="square" rtlCol="0">
            <a:spAutoFit/>
          </a:bodyPr>
          <a:lstStyle/>
          <a:p>
            <a:r>
              <a:rPr lang="es-ES" sz="2400" b="1" dirty="0" err="1">
                <a:solidFill>
                  <a:schemeClr val="bg1"/>
                </a:solidFill>
              </a:rPr>
              <a:t>Functional</a:t>
            </a:r>
            <a:r>
              <a:rPr lang="es-ES" sz="2400" b="1" dirty="0">
                <a:solidFill>
                  <a:schemeClr val="bg1"/>
                </a:solidFill>
              </a:rPr>
              <a:t> </a:t>
            </a:r>
            <a:r>
              <a:rPr lang="es-ES" sz="2400" b="1" dirty="0" err="1">
                <a:solidFill>
                  <a:schemeClr val="bg1"/>
                </a:solidFill>
              </a:rPr>
              <a:t>annotation</a:t>
            </a:r>
            <a:r>
              <a:rPr lang="es-ES" sz="2400" b="1" dirty="0">
                <a:solidFill>
                  <a:schemeClr val="bg1"/>
                </a:solidFill>
              </a:rPr>
              <a:t> </a:t>
            </a:r>
            <a:r>
              <a:rPr lang="es-ES" sz="2400" b="1" dirty="0" err="1">
                <a:solidFill>
                  <a:schemeClr val="bg1"/>
                </a:solidFill>
              </a:rPr>
              <a:t>analysis</a:t>
            </a:r>
            <a:r>
              <a:rPr lang="es-ES" sz="24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8194097" y="5281546"/>
            <a:ext cx="2869264" cy="830997"/>
          </a:xfrm>
          <a:prstGeom prst="rect">
            <a:avLst/>
          </a:prstGeom>
          <a:noFill/>
        </p:spPr>
        <p:txBody>
          <a:bodyPr wrap="square" rtlCol="0">
            <a:spAutoFit/>
          </a:bodyPr>
          <a:lstStyle/>
          <a:p>
            <a:r>
              <a:rPr lang="es-ES" sz="2400" b="1" dirty="0" err="1">
                <a:solidFill>
                  <a:schemeClr val="bg1"/>
                </a:solidFill>
              </a:rPr>
              <a:t>Annotation</a:t>
            </a:r>
            <a:r>
              <a:rPr lang="es-ES" sz="2400" b="1" dirty="0">
                <a:solidFill>
                  <a:schemeClr val="bg1"/>
                </a:solidFill>
              </a:rPr>
              <a:t> </a:t>
            </a:r>
            <a:r>
              <a:rPr lang="es-ES" sz="2400" b="1" dirty="0" err="1">
                <a:solidFill>
                  <a:schemeClr val="bg1"/>
                </a:solidFill>
              </a:rPr>
              <a:t>analysis</a:t>
            </a:r>
            <a:r>
              <a:rPr lang="es-ES" sz="2400" b="1" dirty="0">
                <a:solidFill>
                  <a:schemeClr val="bg1"/>
                </a:solidFill>
              </a:rPr>
              <a:t> of </a:t>
            </a:r>
            <a:r>
              <a:rPr lang="es-ES" sz="2400" b="1" dirty="0" err="1">
                <a:solidFill>
                  <a:schemeClr val="bg1"/>
                </a:solidFill>
              </a:rPr>
              <a:t>genomic</a:t>
            </a:r>
            <a:r>
              <a:rPr lang="es-ES" sz="2400" b="1" dirty="0">
                <a:solidFill>
                  <a:schemeClr val="bg1"/>
                </a:solidFill>
              </a:rPr>
              <a:t> loci</a:t>
            </a:r>
          </a:p>
        </p:txBody>
      </p:sp>
      <p:sp>
        <p:nvSpPr>
          <p:cNvPr id="3" name="Rectángulo: esquinas redondeadas 2">
            <a:extLst>
              <a:ext uri="{FF2B5EF4-FFF2-40B4-BE49-F238E27FC236}">
                <a16:creationId xmlns:a16="http://schemas.microsoft.com/office/drawing/2014/main" id="{3E214CB6-20F9-465A-8B11-04AE2575DB42}"/>
              </a:ext>
            </a:extLst>
          </p:cNvPr>
          <p:cNvSpPr/>
          <p:nvPr/>
        </p:nvSpPr>
        <p:spPr>
          <a:xfrm>
            <a:off x="4156402" y="2664726"/>
            <a:ext cx="1457790"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3" name="CuadroTexto 12">
            <a:extLst>
              <a:ext uri="{FF2B5EF4-FFF2-40B4-BE49-F238E27FC236}">
                <a16:creationId xmlns:a16="http://schemas.microsoft.com/office/drawing/2014/main" id="{88487830-6ECB-4CEC-A45D-B5BD0F7EE08A}"/>
              </a:ext>
            </a:extLst>
          </p:cNvPr>
          <p:cNvSpPr txBox="1"/>
          <p:nvPr/>
        </p:nvSpPr>
        <p:spPr>
          <a:xfrm>
            <a:off x="4308039" y="2937187"/>
            <a:ext cx="1746250" cy="830997"/>
          </a:xfrm>
          <a:prstGeom prst="rect">
            <a:avLst/>
          </a:prstGeom>
          <a:noFill/>
        </p:spPr>
        <p:txBody>
          <a:bodyPr wrap="square" rtlCol="0">
            <a:spAutoFit/>
          </a:bodyPr>
          <a:lstStyle/>
          <a:p>
            <a:r>
              <a:rPr lang="es-ES" sz="2400" b="1" dirty="0">
                <a:solidFill>
                  <a:schemeClr val="bg1"/>
                </a:solidFill>
              </a:rPr>
              <a:t>RNA-</a:t>
            </a:r>
            <a:r>
              <a:rPr lang="es-ES" sz="2400" b="1" dirty="0" err="1">
                <a:solidFill>
                  <a:schemeClr val="bg1"/>
                </a:solidFill>
              </a:rPr>
              <a:t>seq</a:t>
            </a:r>
            <a:r>
              <a:rPr lang="es-ES" sz="2400" b="1" dirty="0">
                <a:solidFill>
                  <a:schemeClr val="bg1"/>
                </a:solidFill>
              </a:rPr>
              <a:t> pipeline</a:t>
            </a:r>
          </a:p>
        </p:txBody>
      </p:sp>
      <p:sp>
        <p:nvSpPr>
          <p:cNvPr id="14" name="CuadroTexto 13">
            <a:extLst>
              <a:ext uri="{FF2B5EF4-FFF2-40B4-BE49-F238E27FC236}">
                <a16:creationId xmlns:a16="http://schemas.microsoft.com/office/drawing/2014/main" id="{98D28B13-5AFE-41AA-A14A-D4631132F46D}"/>
              </a:ext>
            </a:extLst>
          </p:cNvPr>
          <p:cNvSpPr txBox="1"/>
          <p:nvPr/>
        </p:nvSpPr>
        <p:spPr>
          <a:xfrm>
            <a:off x="4308039" y="5381194"/>
            <a:ext cx="1746250" cy="830997"/>
          </a:xfrm>
          <a:prstGeom prst="rect">
            <a:avLst/>
          </a:prstGeom>
          <a:noFill/>
        </p:spPr>
        <p:txBody>
          <a:bodyPr wrap="square" rtlCol="0">
            <a:spAutoFit/>
          </a:bodyPr>
          <a:lstStyle/>
          <a:p>
            <a:r>
              <a:rPr lang="es-ES" sz="2400" b="1" dirty="0" err="1">
                <a:solidFill>
                  <a:schemeClr val="bg1"/>
                </a:solidFill>
              </a:rPr>
              <a:t>ChIP-seq</a:t>
            </a:r>
            <a:r>
              <a:rPr lang="es-ES" sz="2400" b="1" dirty="0">
                <a:solidFill>
                  <a:schemeClr val="bg1"/>
                </a:solidFill>
              </a:rPr>
              <a:t> pipeline</a:t>
            </a:r>
          </a:p>
        </p:txBody>
      </p:sp>
      <p:sp>
        <p:nvSpPr>
          <p:cNvPr id="6" name="Flecha: a la derecha 5">
            <a:extLst>
              <a:ext uri="{FF2B5EF4-FFF2-40B4-BE49-F238E27FC236}">
                <a16:creationId xmlns:a16="http://schemas.microsoft.com/office/drawing/2014/main" id="{692E4004-2813-45A5-BF4D-38C4334E56CF}"/>
              </a:ext>
            </a:extLst>
          </p:cNvPr>
          <p:cNvSpPr/>
          <p:nvPr/>
        </p:nvSpPr>
        <p:spPr>
          <a:xfrm>
            <a:off x="1447800" y="2905590"/>
            <a:ext cx="2860239" cy="3090338"/>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479C7ACF-B99E-4CAA-85EE-74D8029C1166}"/>
              </a:ext>
            </a:extLst>
          </p:cNvPr>
          <p:cNvSpPr txBox="1"/>
          <p:nvPr/>
        </p:nvSpPr>
        <p:spPr>
          <a:xfrm>
            <a:off x="1447800" y="3789039"/>
            <a:ext cx="2227943" cy="1323439"/>
          </a:xfrm>
          <a:prstGeom prst="rect">
            <a:avLst/>
          </a:prstGeom>
          <a:noFill/>
        </p:spPr>
        <p:txBody>
          <a:bodyPr wrap="square" rtlCol="0">
            <a:spAutoFit/>
          </a:bodyPr>
          <a:lstStyle/>
          <a:p>
            <a:pPr algn="ctr"/>
            <a:r>
              <a:rPr lang="es-ES" sz="2000" dirty="0">
                <a:solidFill>
                  <a:schemeClr val="bg1"/>
                </a:solidFill>
              </a:rPr>
              <a:t>Raw </a:t>
            </a:r>
            <a:r>
              <a:rPr lang="es-ES" sz="2000" dirty="0" err="1">
                <a:solidFill>
                  <a:schemeClr val="bg1"/>
                </a:solidFill>
              </a:rPr>
              <a:t>sequencing</a:t>
            </a:r>
            <a:r>
              <a:rPr lang="es-ES" sz="2000" dirty="0">
                <a:solidFill>
                  <a:schemeClr val="bg1"/>
                </a:solidFill>
              </a:rPr>
              <a:t> data </a:t>
            </a:r>
            <a:r>
              <a:rPr lang="es-ES" sz="2000" dirty="0" err="1">
                <a:solidFill>
                  <a:schemeClr val="bg1"/>
                </a:solidFill>
              </a:rPr>
              <a:t>from</a:t>
            </a:r>
            <a:r>
              <a:rPr lang="es-ES" sz="2000" dirty="0">
                <a:solidFill>
                  <a:schemeClr val="bg1"/>
                </a:solidFill>
              </a:rPr>
              <a:t> </a:t>
            </a:r>
          </a:p>
          <a:p>
            <a:pPr algn="ctr"/>
            <a:r>
              <a:rPr lang="es-ES" sz="2000" dirty="0">
                <a:solidFill>
                  <a:schemeClr val="bg1"/>
                </a:solidFill>
              </a:rPr>
              <a:t>RNA-</a:t>
            </a:r>
            <a:r>
              <a:rPr lang="es-ES" sz="2000" dirty="0" err="1">
                <a:solidFill>
                  <a:schemeClr val="bg1"/>
                </a:solidFill>
              </a:rPr>
              <a:t>seq</a:t>
            </a:r>
            <a:r>
              <a:rPr lang="es-ES" sz="2000" dirty="0">
                <a:solidFill>
                  <a:schemeClr val="bg1"/>
                </a:solidFill>
              </a:rPr>
              <a:t> </a:t>
            </a:r>
            <a:r>
              <a:rPr lang="es-ES" sz="2000" dirty="0" err="1">
                <a:solidFill>
                  <a:schemeClr val="bg1"/>
                </a:solidFill>
              </a:rPr>
              <a:t>or</a:t>
            </a:r>
            <a:r>
              <a:rPr lang="es-ES" sz="2000" dirty="0">
                <a:solidFill>
                  <a:schemeClr val="bg1"/>
                </a:solidFill>
              </a:rPr>
              <a:t> </a:t>
            </a:r>
          </a:p>
          <a:p>
            <a:pPr algn="ctr"/>
            <a:r>
              <a:rPr lang="es-ES" sz="2000" dirty="0" err="1">
                <a:solidFill>
                  <a:schemeClr val="bg1"/>
                </a:solidFill>
              </a:rPr>
              <a:t>ChIP-seq</a:t>
            </a:r>
            <a:r>
              <a:rPr lang="es-ES" sz="2000" dirty="0">
                <a:solidFill>
                  <a:schemeClr val="bg1"/>
                </a:solidFill>
              </a:rPr>
              <a:t> </a:t>
            </a:r>
          </a:p>
        </p:txBody>
      </p:sp>
      <p:sp>
        <p:nvSpPr>
          <p:cNvPr id="23" name="CuadroTexto 22">
            <a:extLst>
              <a:ext uri="{FF2B5EF4-FFF2-40B4-BE49-F238E27FC236}">
                <a16:creationId xmlns:a16="http://schemas.microsoft.com/office/drawing/2014/main" id="{E29C11AB-4EDA-4C06-AA40-FCBA02E634F5}"/>
              </a:ext>
            </a:extLst>
          </p:cNvPr>
          <p:cNvSpPr txBox="1"/>
          <p:nvPr/>
        </p:nvSpPr>
        <p:spPr>
          <a:xfrm>
            <a:off x="4012172" y="2141506"/>
            <a:ext cx="1746250" cy="523220"/>
          </a:xfrm>
          <a:prstGeom prst="rect">
            <a:avLst/>
          </a:prstGeom>
          <a:noFill/>
        </p:spPr>
        <p:txBody>
          <a:bodyPr wrap="square" rtlCol="0">
            <a:spAutoFit/>
          </a:bodyPr>
          <a:lstStyle/>
          <a:p>
            <a:r>
              <a:rPr lang="es-ES" sz="2800" b="1" dirty="0"/>
              <a:t>MARACAS</a:t>
            </a: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8" name="CuadroTexto 17">
            <a:extLst>
              <a:ext uri="{FF2B5EF4-FFF2-40B4-BE49-F238E27FC236}">
                <a16:creationId xmlns:a16="http://schemas.microsoft.com/office/drawing/2014/main" id="{C2807627-40DC-4A21-901E-D06FA3E55804}"/>
              </a:ext>
            </a:extLst>
          </p:cNvPr>
          <p:cNvSpPr txBox="1"/>
          <p:nvPr/>
        </p:nvSpPr>
        <p:spPr>
          <a:xfrm>
            <a:off x="701335" y="895599"/>
            <a:ext cx="10515600"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baseline="0" dirty="0">
                <a:latin typeface="LiberationSerif-Regular"/>
              </a:rPr>
              <a:t>ALGAEFUN with MARACAS a web based tool that consists in two different functions:</a:t>
            </a:r>
            <a:endParaRPr lang="es-ES" sz="2000" dirty="0">
              <a:latin typeface="LiberationSerif-Regular"/>
            </a:endParaRP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5620796" y="5010870"/>
            <a:ext cx="2630451"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5620796" y="2647803"/>
            <a:ext cx="2630451"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711262" y="3126031"/>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5683686" y="5466802"/>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4" name="CuadroTexto 23">
            <a:extLst>
              <a:ext uri="{FF2B5EF4-FFF2-40B4-BE49-F238E27FC236}">
                <a16:creationId xmlns:a16="http://schemas.microsoft.com/office/drawing/2014/main" id="{7B53991D-FE68-489F-A34B-FA0932BFB44B}"/>
              </a:ext>
            </a:extLst>
          </p:cNvPr>
          <p:cNvSpPr txBox="1"/>
          <p:nvPr/>
        </p:nvSpPr>
        <p:spPr>
          <a:xfrm>
            <a:off x="701335" y="1191933"/>
            <a:ext cx="10515600" cy="707886"/>
          </a:xfrm>
          <a:prstGeom prst="rect">
            <a:avLst/>
          </a:prstGeom>
          <a:noFill/>
        </p:spPr>
        <p:txBody>
          <a:bodyPr wrap="square" rtlCol="0">
            <a:spAutoFit/>
          </a:bodyPr>
          <a:lstStyle/>
          <a:p>
            <a:pPr algn="l"/>
            <a:r>
              <a:rPr lang="es-ES" sz="2000" dirty="0">
                <a:latin typeface="LiberationSerif-Regular"/>
              </a:rPr>
              <a:t>     </a:t>
            </a:r>
            <a:r>
              <a:rPr lang="es-ES" sz="2000" b="1" dirty="0">
                <a:latin typeface="LiberationSerif-Regular"/>
              </a:rPr>
              <a:t>ALGAEFUN</a:t>
            </a:r>
            <a:r>
              <a:rPr lang="es-ES" sz="2000" dirty="0">
                <a:latin typeface="LiberationSerif-Regular"/>
              </a:rPr>
              <a:t> </a:t>
            </a:r>
            <a:r>
              <a:rPr lang="en-US" sz="2000" b="0" i="0" u="none" strike="noStrike" baseline="0" dirty="0">
                <a:solidFill>
                  <a:srgbClr val="000000"/>
                </a:solidFill>
                <a:latin typeface="LiberationSerif-Regular"/>
              </a:rPr>
              <a:t>(</a:t>
            </a:r>
            <a:r>
              <a:rPr lang="en-US" sz="2000" b="0" i="0" u="none" strike="noStrike" baseline="0" dirty="0" err="1">
                <a:solidFill>
                  <a:srgbClr val="000000"/>
                </a:solidFill>
                <a:latin typeface="LiberationSerif-Regular"/>
              </a:rPr>
              <a:t>micro</a:t>
            </a:r>
            <a:r>
              <a:rPr lang="en-US" sz="2000" b="1" i="0" u="none" strike="noStrike" baseline="0" dirty="0" err="1">
                <a:solidFill>
                  <a:srgbClr val="000000"/>
                </a:solidFill>
                <a:latin typeface="LiberationSerif-Regular"/>
              </a:rPr>
              <a:t>ALGAE</a:t>
            </a:r>
            <a:r>
              <a:rPr lang="en-US" sz="2000" b="0" i="0" u="none" strike="noStrike" baseline="0" dirty="0">
                <a:solidFill>
                  <a:srgbClr val="000000"/>
                </a:solidFill>
                <a:latin typeface="LiberationSerif-Regular"/>
              </a:rPr>
              <a:t> </a:t>
            </a:r>
            <a:r>
              <a:rPr lang="en-US" sz="2000" b="1" i="0" u="none" strike="noStrike" baseline="0" dirty="0" err="1">
                <a:solidFill>
                  <a:srgbClr val="000000"/>
                </a:solidFill>
                <a:latin typeface="LiberationSerif-Regular"/>
              </a:rPr>
              <a:t>FUN</a:t>
            </a:r>
            <a:r>
              <a:rPr lang="en-US" sz="2000" b="0" i="0" u="none" strike="noStrike" baseline="0" dirty="0" err="1">
                <a:solidFill>
                  <a:srgbClr val="000000"/>
                </a:solidFill>
                <a:latin typeface="LiberationSerif-Regular"/>
              </a:rPr>
              <a:t>ctional</a:t>
            </a:r>
            <a:r>
              <a:rPr lang="en-US" sz="2000" b="0" i="0" u="none" strike="noStrike" baseline="0" dirty="0">
                <a:solidFill>
                  <a:srgbClr val="000000"/>
                </a:solidFill>
                <a:latin typeface="LiberationSerif-Regular"/>
              </a:rPr>
              <a:t> enrichment tool)</a:t>
            </a:r>
            <a:endParaRPr lang="es-ES" sz="2000" dirty="0">
              <a:latin typeface="LiberationSerif-Regular"/>
            </a:endParaRPr>
          </a:p>
          <a:p>
            <a:pPr algn="l"/>
            <a:r>
              <a:rPr lang="es-ES" sz="2000" dirty="0">
                <a:latin typeface="LiberationSerif-Regular"/>
              </a:rPr>
              <a:t>     can </a:t>
            </a:r>
            <a:r>
              <a:rPr lang="es-ES" sz="2000" dirty="0" err="1">
                <a:latin typeface="LiberationSerif-Regular"/>
              </a:rPr>
              <a:t>execute</a:t>
            </a:r>
            <a:r>
              <a:rPr lang="es-ES" sz="2000" dirty="0">
                <a:latin typeface="LiberationSerif-Regular"/>
              </a:rPr>
              <a:t> </a:t>
            </a:r>
            <a:r>
              <a:rPr lang="es-ES" sz="2000" dirty="0" err="1">
                <a:latin typeface="LiberationSerif-Regular"/>
              </a:rPr>
              <a:t>functional</a:t>
            </a:r>
            <a:r>
              <a:rPr lang="es-ES" sz="2000" dirty="0">
                <a:latin typeface="LiberationSerif-Regular"/>
              </a:rPr>
              <a:t> </a:t>
            </a:r>
            <a:r>
              <a:rPr lang="es-ES" sz="2000" dirty="0" err="1">
                <a:latin typeface="LiberationSerif-Regular"/>
              </a:rPr>
              <a:t>annotation</a:t>
            </a:r>
            <a:r>
              <a:rPr lang="es-ES" sz="2000" dirty="0">
                <a:latin typeface="LiberationSerif-Regular"/>
              </a:rPr>
              <a:t> </a:t>
            </a:r>
            <a:r>
              <a:rPr lang="es-ES" sz="2000" dirty="0" err="1">
                <a:latin typeface="LiberationSerif-Regular"/>
              </a:rPr>
              <a:t>analysis</a:t>
            </a:r>
            <a:r>
              <a:rPr lang="es-ES" sz="2000" dirty="0">
                <a:latin typeface="LiberationSerif-Regular"/>
              </a:rPr>
              <a:t> of gene sets and </a:t>
            </a:r>
            <a:r>
              <a:rPr lang="es-ES" sz="2000" dirty="0" err="1">
                <a:latin typeface="LiberationSerif-Regular"/>
              </a:rPr>
              <a:t>annotation</a:t>
            </a:r>
            <a:r>
              <a:rPr lang="es-ES" sz="2000" dirty="0">
                <a:latin typeface="LiberationSerif-Regular"/>
              </a:rPr>
              <a:t> </a:t>
            </a:r>
            <a:r>
              <a:rPr lang="es-ES" sz="2000" dirty="0" err="1">
                <a:latin typeface="LiberationSerif-Regular"/>
              </a:rPr>
              <a:t>analysis</a:t>
            </a:r>
            <a:r>
              <a:rPr lang="es-ES" sz="2000" dirty="0">
                <a:latin typeface="LiberationSerif-Regular"/>
              </a:rPr>
              <a:t> of </a:t>
            </a:r>
            <a:r>
              <a:rPr lang="es-ES" sz="2000" dirty="0" err="1">
                <a:latin typeface="LiberationSerif-Regular"/>
              </a:rPr>
              <a:t>genomic</a:t>
            </a:r>
            <a:r>
              <a:rPr lang="es-ES" sz="2000" dirty="0">
                <a:latin typeface="LiberationSerif-Regular"/>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8730458" y="2171652"/>
            <a:ext cx="1847342" cy="523220"/>
          </a:xfrm>
          <a:prstGeom prst="rect">
            <a:avLst/>
          </a:prstGeom>
          <a:noFill/>
        </p:spPr>
        <p:txBody>
          <a:bodyPr wrap="square" rtlCol="0">
            <a:spAutoFit/>
          </a:bodyPr>
          <a:lstStyle/>
          <a:p>
            <a:r>
              <a:rPr lang="es-ES" sz="2800" b="1" dirty="0"/>
              <a:t>ALGAEFUN</a:t>
            </a:r>
          </a:p>
        </p:txBody>
      </p:sp>
    </p:spTree>
    <p:extLst>
      <p:ext uri="{BB962C8B-B14F-4D97-AF65-F5344CB8AC3E}">
        <p14:creationId xmlns:p14="http://schemas.microsoft.com/office/powerpoint/2010/main" val="35257159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25" name="Imagen 24">
            <a:extLst>
              <a:ext uri="{FF2B5EF4-FFF2-40B4-BE49-F238E27FC236}">
                <a16:creationId xmlns:a16="http://schemas.microsoft.com/office/drawing/2014/main" id="{0AD52439-82BE-4658-964B-F7B5DE51BB26}"/>
              </a:ext>
            </a:extLst>
          </p:cNvPr>
          <p:cNvPicPr>
            <a:picLocks noChangeAspect="1"/>
          </p:cNvPicPr>
          <p:nvPr/>
        </p:nvPicPr>
        <p:blipFill rotWithShape="1">
          <a:blip r:embed="rId3"/>
          <a:srcRect b="6348"/>
          <a:stretch/>
        </p:blipFill>
        <p:spPr>
          <a:xfrm>
            <a:off x="4708400" y="777185"/>
            <a:ext cx="7463098" cy="6088442"/>
          </a:xfrm>
          <a:prstGeom prst="rect">
            <a:avLst/>
          </a:prstGeom>
        </p:spPr>
      </p:pic>
    </p:spTree>
    <p:extLst>
      <p:ext uri="{BB962C8B-B14F-4D97-AF65-F5344CB8AC3E}">
        <p14:creationId xmlns:p14="http://schemas.microsoft.com/office/powerpoint/2010/main" val="2804302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550878" y="1857954"/>
            <a:ext cx="1847342" cy="523220"/>
          </a:xfrm>
          <a:prstGeom prst="rect">
            <a:avLst/>
          </a:prstGeom>
          <a:noFill/>
        </p:spPr>
        <p:txBody>
          <a:bodyPr wrap="square" rtlCol="0">
            <a:spAutoFit/>
          </a:bodyPr>
          <a:lstStyle/>
          <a:p>
            <a:r>
              <a:rPr lang="es-ES" sz="2800" b="1" dirty="0"/>
              <a:t>ALGAEFUN</a:t>
            </a:r>
          </a:p>
        </p:txBody>
      </p:sp>
      <p:sp>
        <p:nvSpPr>
          <p:cNvPr id="23" name="Arco 22">
            <a:extLst>
              <a:ext uri="{FF2B5EF4-FFF2-40B4-BE49-F238E27FC236}">
                <a16:creationId xmlns:a16="http://schemas.microsoft.com/office/drawing/2014/main" id="{994C508F-19F1-470A-9299-B12684DFED5E}"/>
              </a:ext>
            </a:extLst>
          </p:cNvPr>
          <p:cNvSpPr/>
          <p:nvPr/>
        </p:nvSpPr>
        <p:spPr>
          <a:xfrm flipV="1">
            <a:off x="4030651" y="2316873"/>
            <a:ext cx="1372251" cy="567061"/>
          </a:xfrm>
          <a:prstGeom prst="arc">
            <a:avLst/>
          </a:prstGeom>
          <a:ln w="47625">
            <a:gradFill flip="none" rotWithShape="1">
              <a:gsLst>
                <a:gs pos="0">
                  <a:srgbClr val="ABBAA6"/>
                </a:gs>
                <a:gs pos="45000">
                  <a:srgbClr val="4E5859"/>
                </a:gs>
                <a:gs pos="100000">
                  <a:srgbClr val="222A35"/>
                </a:gs>
              </a:gsLst>
              <a:lin ang="0" scaled="1"/>
              <a:tileRect/>
            </a:gra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24" name="CuadroTexto 23">
            <a:extLst>
              <a:ext uri="{FF2B5EF4-FFF2-40B4-BE49-F238E27FC236}">
                <a16:creationId xmlns:a16="http://schemas.microsoft.com/office/drawing/2014/main" id="{E5579AFE-B61C-4D44-AE72-E004F6F58AA7}"/>
              </a:ext>
            </a:extLst>
          </p:cNvPr>
          <p:cNvSpPr txBox="1"/>
          <p:nvPr/>
        </p:nvSpPr>
        <p:spPr>
          <a:xfrm>
            <a:off x="4660770" y="2164848"/>
            <a:ext cx="2118805" cy="461665"/>
          </a:xfrm>
          <a:prstGeom prst="rect">
            <a:avLst/>
          </a:prstGeom>
          <a:noFill/>
        </p:spPr>
        <p:txBody>
          <a:bodyPr wrap="square" rtlCol="0">
            <a:spAutoFit/>
          </a:bodyPr>
          <a:lstStyle/>
          <a:p>
            <a:r>
              <a:rPr lang="es-ES" sz="2400" b="1" dirty="0"/>
              <a:t>GO </a:t>
            </a:r>
            <a:r>
              <a:rPr lang="es-ES" sz="2400" b="1" dirty="0" err="1"/>
              <a:t>enrichment</a:t>
            </a:r>
            <a:endParaRPr lang="es-ES" sz="2400" b="1" dirty="0"/>
          </a:p>
        </p:txBody>
      </p:sp>
      <p:sp>
        <p:nvSpPr>
          <p:cNvPr id="31" name="CuadroTexto 30">
            <a:extLst>
              <a:ext uri="{FF2B5EF4-FFF2-40B4-BE49-F238E27FC236}">
                <a16:creationId xmlns:a16="http://schemas.microsoft.com/office/drawing/2014/main" id="{DBEA7FEF-D441-4519-8A57-A42D0A32A79E}"/>
              </a:ext>
            </a:extLst>
          </p:cNvPr>
          <p:cNvSpPr txBox="1"/>
          <p:nvPr/>
        </p:nvSpPr>
        <p:spPr>
          <a:xfrm>
            <a:off x="18050" y="2274153"/>
            <a:ext cx="2175833" cy="400110"/>
          </a:xfrm>
          <a:prstGeom prst="rect">
            <a:avLst/>
          </a:prstGeom>
          <a:noFill/>
        </p:spPr>
        <p:txBody>
          <a:bodyPr wrap="square" rtlCol="0">
            <a:spAutoFit/>
          </a:bodyPr>
          <a:lstStyle/>
          <a:p>
            <a:r>
              <a:rPr lang="es-ES" sz="2000" dirty="0">
                <a:solidFill>
                  <a:srgbClr val="222A35"/>
                </a:solidFill>
              </a:rPr>
              <a:t>RNA-</a:t>
            </a:r>
            <a:r>
              <a:rPr lang="es-ES" sz="2000" dirty="0" err="1">
                <a:solidFill>
                  <a:srgbClr val="222A35"/>
                </a:solidFill>
              </a:rPr>
              <a:t>seq</a:t>
            </a:r>
            <a:endParaRPr lang="es-ES" sz="2000" dirty="0">
              <a:solidFill>
                <a:srgbClr val="222A35"/>
              </a:solidFill>
            </a:endParaRPr>
          </a:p>
        </p:txBody>
      </p:sp>
      <p:sp>
        <p:nvSpPr>
          <p:cNvPr id="32" name="CuadroTexto 31">
            <a:extLst>
              <a:ext uri="{FF2B5EF4-FFF2-40B4-BE49-F238E27FC236}">
                <a16:creationId xmlns:a16="http://schemas.microsoft.com/office/drawing/2014/main" id="{7D1DD18D-EDA2-4DE8-B8FB-FAB3DE5EF180}"/>
              </a:ext>
            </a:extLst>
          </p:cNvPr>
          <p:cNvSpPr txBox="1"/>
          <p:nvPr/>
        </p:nvSpPr>
        <p:spPr>
          <a:xfrm>
            <a:off x="0" y="4686756"/>
            <a:ext cx="2175833" cy="400110"/>
          </a:xfrm>
          <a:prstGeom prst="rect">
            <a:avLst/>
          </a:prstGeom>
          <a:noFill/>
        </p:spPr>
        <p:txBody>
          <a:bodyPr wrap="square" rtlCol="0">
            <a:spAutoFit/>
          </a:bodyPr>
          <a:lstStyle/>
          <a:p>
            <a:r>
              <a:rPr lang="es-ES" sz="2000" dirty="0" err="1">
                <a:solidFill>
                  <a:srgbClr val="222A35"/>
                </a:solidFill>
              </a:rPr>
              <a:t>ChIP-seq</a:t>
            </a:r>
            <a:endParaRPr lang="es-ES" sz="2000" dirty="0">
              <a:solidFill>
                <a:srgbClr val="222A35"/>
              </a:solidFill>
            </a:endParaRPr>
          </a:p>
        </p:txBody>
      </p:sp>
    </p:spTree>
    <p:extLst>
      <p:ext uri="{BB962C8B-B14F-4D97-AF65-F5344CB8AC3E}">
        <p14:creationId xmlns:p14="http://schemas.microsoft.com/office/powerpoint/2010/main" val="2769178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18" name="Picture 6" descr="Plot object">
            <a:extLst>
              <a:ext uri="{FF2B5EF4-FFF2-40B4-BE49-F238E27FC236}">
                <a16:creationId xmlns:a16="http://schemas.microsoft.com/office/drawing/2014/main" id="{4F8A8A99-BDCC-4938-A23B-69F84D21C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73"/>
          <a:stretch/>
        </p:blipFill>
        <p:spPr bwMode="auto">
          <a:xfrm>
            <a:off x="4855693" y="1857327"/>
            <a:ext cx="7334232" cy="4450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511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18" name="Picture 6" descr="Plot object">
            <a:extLst>
              <a:ext uri="{FF2B5EF4-FFF2-40B4-BE49-F238E27FC236}">
                <a16:creationId xmlns:a16="http://schemas.microsoft.com/office/drawing/2014/main" id="{4F8A8A99-BDCC-4938-A23B-69F84D21C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73"/>
          <a:stretch/>
        </p:blipFill>
        <p:spPr bwMode="auto">
          <a:xfrm>
            <a:off x="4855693" y="1857327"/>
            <a:ext cx="7334232" cy="445022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6CACB647-147B-4B18-A931-5D9E7BF19F8B}"/>
              </a:ext>
            </a:extLst>
          </p:cNvPr>
          <p:cNvSpPr/>
          <p:nvPr/>
        </p:nvSpPr>
        <p:spPr>
          <a:xfrm>
            <a:off x="4838700" y="1724025"/>
            <a:ext cx="2576621" cy="4450228"/>
          </a:xfrm>
          <a:prstGeom prst="roundRect">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855090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1982914F-3BCA-4530-9465-709859A89D01}"/>
              </a:ext>
            </a:extLst>
          </p:cNvPr>
          <p:cNvSpPr/>
          <p:nvPr/>
        </p:nvSpPr>
        <p:spPr>
          <a:xfrm>
            <a:off x="2119148" y="2380547"/>
            <a:ext cx="2591378" cy="3768558"/>
          </a:xfrm>
          <a:prstGeom prst="roundRect">
            <a:avLst/>
          </a:prstGeom>
          <a:solidFill>
            <a:srgbClr val="ABBAA6"/>
          </a:solidFill>
          <a:ln>
            <a:solidFill>
              <a:srgbClr val="ABB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9328B24-AF6D-4F23-9F99-93D2E88DFD4D}"/>
              </a:ext>
            </a:extLst>
          </p:cNvPr>
          <p:cNvSpPr txBox="1"/>
          <p:nvPr/>
        </p:nvSpPr>
        <p:spPr>
          <a:xfrm>
            <a:off x="2247322" y="2648468"/>
            <a:ext cx="2591378" cy="707886"/>
          </a:xfrm>
          <a:prstGeom prst="rect">
            <a:avLst/>
          </a:prstGeom>
          <a:noFill/>
        </p:spPr>
        <p:txBody>
          <a:bodyPr wrap="square" rtlCol="0">
            <a:spAutoFit/>
          </a:bodyPr>
          <a:lstStyle/>
          <a:p>
            <a:r>
              <a:rPr lang="es-ES" sz="2000" b="1" dirty="0" err="1">
                <a:solidFill>
                  <a:schemeClr val="bg1"/>
                </a:solidFill>
              </a:rPr>
              <a:t>Functional</a:t>
            </a:r>
            <a:r>
              <a:rPr lang="es-ES" sz="2000" b="1" dirty="0">
                <a:solidFill>
                  <a:schemeClr val="bg1"/>
                </a:solidFill>
              </a:rPr>
              <a:t> </a:t>
            </a:r>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gene sets</a:t>
            </a:r>
          </a:p>
        </p:txBody>
      </p:sp>
      <p:sp>
        <p:nvSpPr>
          <p:cNvPr id="28" name="CuadroTexto 27">
            <a:extLst>
              <a:ext uri="{FF2B5EF4-FFF2-40B4-BE49-F238E27FC236}">
                <a16:creationId xmlns:a16="http://schemas.microsoft.com/office/drawing/2014/main" id="{707A9753-885D-4B9D-B4EA-9976EA64A03D}"/>
              </a:ext>
            </a:extLst>
          </p:cNvPr>
          <p:cNvSpPr txBox="1"/>
          <p:nvPr/>
        </p:nvSpPr>
        <p:spPr>
          <a:xfrm>
            <a:off x="2221922" y="4967221"/>
            <a:ext cx="2383703" cy="707886"/>
          </a:xfrm>
          <a:prstGeom prst="rect">
            <a:avLst/>
          </a:prstGeom>
          <a:noFill/>
        </p:spPr>
        <p:txBody>
          <a:bodyPr wrap="square" rtlCol="0">
            <a:spAutoFit/>
          </a:bodyPr>
          <a:lstStyle/>
          <a:p>
            <a:r>
              <a:rPr lang="es-ES" sz="2000" b="1" dirty="0" err="1">
                <a:solidFill>
                  <a:schemeClr val="bg1"/>
                </a:solidFill>
              </a:rPr>
              <a:t>Annotation</a:t>
            </a:r>
            <a:r>
              <a:rPr lang="es-ES" sz="2000" b="1" dirty="0">
                <a:solidFill>
                  <a:schemeClr val="bg1"/>
                </a:solidFill>
              </a:rPr>
              <a:t> </a:t>
            </a:r>
            <a:r>
              <a:rPr lang="es-ES" sz="2000" b="1" dirty="0" err="1">
                <a:solidFill>
                  <a:schemeClr val="bg1"/>
                </a:solidFill>
              </a:rPr>
              <a:t>analysis</a:t>
            </a:r>
            <a:r>
              <a:rPr lang="es-ES" sz="2000" b="1" dirty="0">
                <a:solidFill>
                  <a:schemeClr val="bg1"/>
                </a:solidFill>
              </a:rPr>
              <a:t> of </a:t>
            </a:r>
            <a:r>
              <a:rPr lang="es-ES" sz="2000" b="1" dirty="0" err="1">
                <a:solidFill>
                  <a:schemeClr val="bg1"/>
                </a:solidFill>
              </a:rPr>
              <a:t>genomic</a:t>
            </a:r>
            <a:r>
              <a:rPr lang="es-ES" sz="2000" b="1" dirty="0">
                <a:solidFill>
                  <a:schemeClr val="bg1"/>
                </a:solidFill>
              </a:rPr>
              <a:t> loci</a:t>
            </a:r>
          </a:p>
        </p:txBody>
      </p:sp>
      <p:sp>
        <p:nvSpPr>
          <p:cNvPr id="9" name="Título 1">
            <a:extLst>
              <a:ext uri="{FF2B5EF4-FFF2-40B4-BE49-F238E27FC236}">
                <a16:creationId xmlns:a16="http://schemas.microsoft.com/office/drawing/2014/main" id="{C8DE73AB-F4E6-4A62-82D4-33C5BC6151B3}"/>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5" name="Rectángulo 14">
            <a:extLst>
              <a:ext uri="{FF2B5EF4-FFF2-40B4-BE49-F238E27FC236}">
                <a16:creationId xmlns:a16="http://schemas.microsoft.com/office/drawing/2014/main" id="{7778E408-219B-49AA-AA1D-46DD2C9000C3}"/>
              </a:ext>
            </a:extLst>
          </p:cNvPr>
          <p:cNvSpPr/>
          <p:nvPr/>
        </p:nvSpPr>
        <p:spPr>
          <a:xfrm>
            <a:off x="0" y="4769"/>
            <a:ext cx="12192000" cy="718420"/>
          </a:xfrm>
          <a:prstGeom prst="rect">
            <a:avLst/>
          </a:prstGeom>
          <a:solidFill>
            <a:srgbClr val="768C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ítulo 1">
            <a:extLst>
              <a:ext uri="{FF2B5EF4-FFF2-40B4-BE49-F238E27FC236}">
                <a16:creationId xmlns:a16="http://schemas.microsoft.com/office/drawing/2014/main" id="{89502334-EF24-4BD2-8262-A7D84AE6A658}"/>
              </a:ext>
            </a:extLst>
          </p:cNvPr>
          <p:cNvSpPr txBox="1">
            <a:spLocks/>
          </p:cNvSpPr>
          <p:nvPr/>
        </p:nvSpPr>
        <p:spPr>
          <a:xfrm>
            <a:off x="838200" y="363979"/>
            <a:ext cx="10515600" cy="941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b="1" dirty="0">
              <a:solidFill>
                <a:schemeClr val="bg1"/>
              </a:solidFill>
            </a:endParaRPr>
          </a:p>
        </p:txBody>
      </p:sp>
      <p:sp>
        <p:nvSpPr>
          <p:cNvPr id="17" name="CuadroTexto 16">
            <a:extLst>
              <a:ext uri="{FF2B5EF4-FFF2-40B4-BE49-F238E27FC236}">
                <a16:creationId xmlns:a16="http://schemas.microsoft.com/office/drawing/2014/main" id="{5574F6E3-D4B1-407E-B4F1-BAE6A20CF6C9}"/>
              </a:ext>
            </a:extLst>
          </p:cNvPr>
          <p:cNvSpPr txBox="1"/>
          <p:nvPr/>
        </p:nvSpPr>
        <p:spPr>
          <a:xfrm>
            <a:off x="701335" y="-33063"/>
            <a:ext cx="8518865" cy="707886"/>
          </a:xfrm>
          <a:prstGeom prst="rect">
            <a:avLst/>
          </a:prstGeom>
          <a:noFill/>
        </p:spPr>
        <p:txBody>
          <a:bodyPr wrap="square" rtlCol="0">
            <a:spAutoFit/>
          </a:bodyPr>
          <a:lstStyle/>
          <a:p>
            <a:r>
              <a:rPr lang="es-ES" sz="4000" dirty="0" err="1">
                <a:solidFill>
                  <a:schemeClr val="bg1"/>
                </a:solidFill>
                <a:latin typeface="+mj-lt"/>
              </a:rPr>
              <a:t>Chapter</a:t>
            </a:r>
            <a:r>
              <a:rPr lang="es-ES" sz="4000" dirty="0">
                <a:solidFill>
                  <a:schemeClr val="bg1"/>
                </a:solidFill>
                <a:latin typeface="+mj-lt"/>
              </a:rPr>
              <a:t> 1: ALGAEFUN </a:t>
            </a:r>
            <a:r>
              <a:rPr lang="es-ES" sz="4000" dirty="0" err="1">
                <a:solidFill>
                  <a:schemeClr val="bg1"/>
                </a:solidFill>
                <a:latin typeface="+mj-lt"/>
              </a:rPr>
              <a:t>with</a:t>
            </a:r>
            <a:r>
              <a:rPr lang="es-ES" sz="4000" dirty="0">
                <a:solidFill>
                  <a:schemeClr val="bg1"/>
                </a:solidFill>
                <a:latin typeface="+mj-lt"/>
              </a:rPr>
              <a:t> MARACAS</a:t>
            </a:r>
          </a:p>
        </p:txBody>
      </p:sp>
      <p:sp>
        <p:nvSpPr>
          <p:cNvPr id="19" name="Flecha: a la derecha 18">
            <a:extLst>
              <a:ext uri="{FF2B5EF4-FFF2-40B4-BE49-F238E27FC236}">
                <a16:creationId xmlns:a16="http://schemas.microsoft.com/office/drawing/2014/main" id="{67A0E6F3-BB0B-4054-9FEB-BD1D47988233}"/>
              </a:ext>
            </a:extLst>
          </p:cNvPr>
          <p:cNvSpPr/>
          <p:nvPr/>
        </p:nvSpPr>
        <p:spPr>
          <a:xfrm>
            <a:off x="0" y="4696545"/>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95F44894-20B6-46BA-A30C-DBFE0FC3B126}"/>
              </a:ext>
            </a:extLst>
          </p:cNvPr>
          <p:cNvSpPr/>
          <p:nvPr/>
        </p:nvSpPr>
        <p:spPr>
          <a:xfrm>
            <a:off x="0" y="2333478"/>
            <a:ext cx="2279072" cy="1611010"/>
          </a:xfrm>
          <a:prstGeom prst="rightArrow">
            <a:avLst/>
          </a:prstGeom>
          <a:solidFill>
            <a:srgbClr val="768C6E"/>
          </a:solidFill>
          <a:ln>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D3274769-461D-4CCE-8F3A-680DAC2FBC17}"/>
              </a:ext>
            </a:extLst>
          </p:cNvPr>
          <p:cNvSpPr txBox="1"/>
          <p:nvPr/>
        </p:nvSpPr>
        <p:spPr>
          <a:xfrm>
            <a:off x="-56685" y="2785040"/>
            <a:ext cx="217583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r>
              <a:rPr lang="es-ES" sz="2000" dirty="0" err="1">
                <a:solidFill>
                  <a:schemeClr val="bg1"/>
                </a:solidFill>
              </a:rPr>
              <a:t>differentially</a:t>
            </a:r>
            <a:r>
              <a:rPr lang="es-ES" sz="2000" dirty="0">
                <a:solidFill>
                  <a:schemeClr val="bg1"/>
                </a:solidFill>
              </a:rPr>
              <a:t> </a:t>
            </a:r>
            <a:r>
              <a:rPr lang="es-ES" sz="2000" dirty="0" err="1">
                <a:solidFill>
                  <a:schemeClr val="bg1"/>
                </a:solidFill>
              </a:rPr>
              <a:t>expressed</a:t>
            </a:r>
            <a:r>
              <a:rPr lang="es-ES" sz="2000" dirty="0">
                <a:solidFill>
                  <a:schemeClr val="bg1"/>
                </a:solidFill>
              </a:rPr>
              <a:t> genes</a:t>
            </a:r>
          </a:p>
        </p:txBody>
      </p:sp>
      <p:sp>
        <p:nvSpPr>
          <p:cNvPr id="22" name="CuadroTexto 21">
            <a:extLst>
              <a:ext uri="{FF2B5EF4-FFF2-40B4-BE49-F238E27FC236}">
                <a16:creationId xmlns:a16="http://schemas.microsoft.com/office/drawing/2014/main" id="{103A1468-E889-4180-8DB2-F7976B8A850F}"/>
              </a:ext>
            </a:extLst>
          </p:cNvPr>
          <p:cNvSpPr txBox="1"/>
          <p:nvPr/>
        </p:nvSpPr>
        <p:spPr>
          <a:xfrm>
            <a:off x="177236" y="5148107"/>
            <a:ext cx="2178623" cy="707886"/>
          </a:xfrm>
          <a:prstGeom prst="rect">
            <a:avLst/>
          </a:prstGeom>
          <a:noFill/>
        </p:spPr>
        <p:txBody>
          <a:bodyPr wrap="square" rtlCol="0">
            <a:spAutoFit/>
          </a:bodyPr>
          <a:lstStyle/>
          <a:p>
            <a:r>
              <a:rPr lang="es-ES" sz="2000" dirty="0" err="1">
                <a:solidFill>
                  <a:schemeClr val="bg1"/>
                </a:solidFill>
              </a:rPr>
              <a:t>List</a:t>
            </a:r>
            <a:r>
              <a:rPr lang="es-ES" sz="2000" dirty="0">
                <a:solidFill>
                  <a:schemeClr val="bg1"/>
                </a:solidFill>
              </a:rPr>
              <a:t> of </a:t>
            </a:r>
          </a:p>
          <a:p>
            <a:r>
              <a:rPr lang="es-ES" sz="2000" dirty="0" err="1">
                <a:solidFill>
                  <a:schemeClr val="bg1"/>
                </a:solidFill>
              </a:rPr>
              <a:t>genomic</a:t>
            </a:r>
            <a:r>
              <a:rPr lang="es-ES" sz="2000" dirty="0">
                <a:solidFill>
                  <a:schemeClr val="bg1"/>
                </a:solidFill>
              </a:rPr>
              <a:t> loci</a:t>
            </a:r>
          </a:p>
        </p:txBody>
      </p:sp>
      <p:sp>
        <p:nvSpPr>
          <p:cNvPr id="29" name="CuadroTexto 28">
            <a:extLst>
              <a:ext uri="{FF2B5EF4-FFF2-40B4-BE49-F238E27FC236}">
                <a16:creationId xmlns:a16="http://schemas.microsoft.com/office/drawing/2014/main" id="{7E80FF56-1622-4E35-BE3E-AD7B52AB1874}"/>
              </a:ext>
            </a:extLst>
          </p:cNvPr>
          <p:cNvSpPr txBox="1"/>
          <p:nvPr/>
        </p:nvSpPr>
        <p:spPr>
          <a:xfrm>
            <a:off x="2758283" y="1857327"/>
            <a:ext cx="1847342" cy="523220"/>
          </a:xfrm>
          <a:prstGeom prst="rect">
            <a:avLst/>
          </a:prstGeom>
          <a:noFill/>
        </p:spPr>
        <p:txBody>
          <a:bodyPr wrap="square" rtlCol="0">
            <a:spAutoFit/>
          </a:bodyPr>
          <a:lstStyle/>
          <a:p>
            <a:r>
              <a:rPr lang="es-ES" sz="2800" b="1" dirty="0"/>
              <a:t>ALGAEFUN</a:t>
            </a:r>
          </a:p>
        </p:txBody>
      </p:sp>
      <p:pic>
        <p:nvPicPr>
          <p:cNvPr id="18" name="Picture 6" descr="Plot object">
            <a:extLst>
              <a:ext uri="{FF2B5EF4-FFF2-40B4-BE49-F238E27FC236}">
                <a16:creationId xmlns:a16="http://schemas.microsoft.com/office/drawing/2014/main" id="{4F8A8A99-BDCC-4938-A23B-69F84D21C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73"/>
          <a:stretch/>
        </p:blipFill>
        <p:spPr bwMode="auto">
          <a:xfrm>
            <a:off x="4855693" y="1857327"/>
            <a:ext cx="7334232" cy="445022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6CACB647-147B-4B18-A931-5D9E7BF19F8B}"/>
              </a:ext>
            </a:extLst>
          </p:cNvPr>
          <p:cNvSpPr/>
          <p:nvPr/>
        </p:nvSpPr>
        <p:spPr>
          <a:xfrm>
            <a:off x="11287125" y="3051377"/>
            <a:ext cx="919793" cy="1758748"/>
          </a:xfrm>
          <a:prstGeom prst="roundRect">
            <a:avLst/>
          </a:prstGeom>
          <a:noFill/>
          <a:ln w="76200">
            <a:solidFill>
              <a:srgbClr val="76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919332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34231</TotalTime>
  <Words>20597</Words>
  <Application>Microsoft Office PowerPoint</Application>
  <PresentationFormat>Panorámica</PresentationFormat>
  <Paragraphs>3915</Paragraphs>
  <Slides>358</Slides>
  <Notes>357</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358</vt:i4>
      </vt:variant>
    </vt:vector>
  </HeadingPairs>
  <TitlesOfParts>
    <vt:vector size="371" baseType="lpstr">
      <vt:lpstr>Arial</vt:lpstr>
      <vt:lpstr>Arial</vt:lpstr>
      <vt:lpstr>Calibri</vt:lpstr>
      <vt:lpstr>Calibri Light</vt:lpstr>
      <vt:lpstr>Liberation Sans</vt:lpstr>
      <vt:lpstr>Liberation Serif</vt:lpstr>
      <vt:lpstr>LiberationSerif-Italic</vt:lpstr>
      <vt:lpstr>LiberationSerif-Regular</vt:lpstr>
      <vt:lpstr>Lohit Devanagari</vt:lpstr>
      <vt:lpstr>Söhne</vt:lpstr>
      <vt:lpstr>Times New Roman</vt:lpstr>
      <vt:lpstr>Wingdings</vt:lpstr>
      <vt:lpstr>Tema de Office</vt:lpstr>
      <vt:lpstr>Multi-omics Characterization of the Responses to Seasonal Variations in  Diel Cycles in the  Marine Picoeukaryote Ostreococcus tauri</vt:lpstr>
      <vt:lpstr>Index</vt:lpstr>
      <vt:lpstr>Index</vt:lpstr>
      <vt:lpstr>Index</vt:lpstr>
      <vt:lpstr>Index</vt:lpstr>
      <vt:lpstr>Index</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Multi-omics Characterization of the Responses to Seasonal Variations in  Diel Cycles in the  Marine Picoeukaryote Ostreococcus tauri</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Multi-omics Characterization of the Responses to Seasonal Variations in  Diel Cycles in the  Marine Picoeukaryote Ostreococcus tauri</dc:title>
  <dc:creator>Usuario</dc:creator>
  <cp:lastModifiedBy>Usuario</cp:lastModifiedBy>
  <cp:revision>554</cp:revision>
  <dcterms:created xsi:type="dcterms:W3CDTF">2024-02-08T16:55:36Z</dcterms:created>
  <dcterms:modified xsi:type="dcterms:W3CDTF">2024-03-07T18:48:36Z</dcterms:modified>
</cp:coreProperties>
</file>